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4" r:id="rId4"/>
    <p:sldId id="296" r:id="rId5"/>
    <p:sldId id="295" r:id="rId6"/>
    <p:sldId id="282" r:id="rId7"/>
    <p:sldId id="300" r:id="rId8"/>
    <p:sldId id="297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26837-90D1-4F7F-D56E-C20591511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F71C52-56F4-AAC6-35A0-94FAE88C3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B8B7DC-66A5-414A-F93B-94938224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BCA7ABF-D0B0-170C-C671-AB44FB1FE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DD59EA-FBAB-25FB-18C8-47069B0A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267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48BC3C-DE3C-F14E-B4DD-7BDFD936D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4AE0663-BF10-2230-D69D-9193EFBE7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C721C1-7C7A-DEA7-B15F-49665901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77DE58-B493-ADF1-ECAA-B016F614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A6075E-0A50-2F0C-0952-C5CE4595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5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04C55CC-A221-B041-99A2-EAE82F782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64ED7C-5110-F155-F6A6-DCCDDC530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07A381-206E-D707-26F1-D5968621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B31977-5E5B-A69C-1E6F-EA57968F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A711F5-04F1-43F4-BD75-2E2B9C4E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97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A12CB5-87B8-9A4C-0F83-AFF097E9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9630A6-067D-24F7-9E24-2672353B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298FE3-E4C3-6A3E-33E5-BA044448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E0341F-151C-9981-7782-C937E95C2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3A6C28-44B6-0877-7066-A42D921A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520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A953C2-C5A0-E7BE-38E1-A1A2D136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81E06A-D0BF-F4E7-57B2-B5DE5AA11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691940-5BE2-F6EF-8831-95B59108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42EBFB-7FCE-9C05-71BC-E85BB64C8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BD9963-5F93-292F-60A4-3A967CC2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40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B97B56-A3D8-ADDF-5B2E-AB0CD281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121F42-A9FB-0E7F-41EC-592076100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F8845D-A38C-62EC-380C-9F89445DD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B5DB41-461B-46C5-FB96-94FEA4CCC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4457B0-08B8-27D5-71B3-F105B11D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E995B7-B5FC-AD36-156F-9CC4CAF3E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04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6E9F4-9CE0-C208-9100-89B26A60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F853DD5-67D9-A785-F64E-30F5C7490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3D5C42-219B-FC0C-C911-753D6399C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D759145-6F4D-4FFD-AD1F-4CC71C3D2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3C0A77-5DE5-716A-FF90-7C907A5FAC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09D4A4-2E68-9594-2E40-1E3CC0C74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D325610-6CDF-917A-D56E-A7E4DD2C2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080002C-F16A-EBD5-E9F0-F96D5EB7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7669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353FEA-2980-0608-D177-47FF29D96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B1DA89-0B3A-FB73-3B55-5C3D0047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1B11F8-1697-0385-CD91-DF13E4A34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CF1E07-1764-0B97-18CA-AF408251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53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8D02F1-2F51-98E5-A87F-7E8C7A57D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D32468-3B8B-AC5D-3C3F-3D2B5CC1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CE92A7-A563-0D83-42DB-3686D03A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81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900EEF-624E-4065-0CA7-429B1A56B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A14D7-E043-1AAB-BF0A-6D11DA7A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92BE25-FBE6-B000-B1C2-918C68323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C9D35D-1AE3-74F2-015F-A1AAC70E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53D1D7-8743-90B0-728F-BADD6A3D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18E763-531E-B213-4214-0AB12E05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986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F44281-76E0-B463-61E9-EA35DBBC5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3BEFE1-764E-FE52-2AAC-0D414FBDF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C48D4A-5725-D8F6-D8B8-89A90447A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EAABD-920D-BC3D-0E58-638A862D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0DEBE6-6FEE-A251-FA97-92DF70AC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5573CB-0339-3341-717B-471710207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137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58A1D6F-70A1-3AB0-80FC-D2CE53FA8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12A0877-8313-4610-5CC5-B45B71C4A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F9E5E4-BCC0-DF84-2370-3E509D571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9956F7-9902-4A89-9BBA-438F679AE42D}" type="datetimeFigureOut">
              <a:rPr lang="zh-TW" altLang="en-US" smtClean="0"/>
              <a:t>2025/4/17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567441-DA8F-E8A4-E4D1-370393953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E1DE8E-82DB-17CB-C3FA-CE83E30AD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B49BD9-75A1-403C-BFA3-B57EC08639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5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CEB81DF6-679B-E0BD-DEA3-E94D570A6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54" y="769901"/>
            <a:ext cx="5611829" cy="3466766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598C22F-2AC2-8BFF-06C4-EE6F53DC6EFF}"/>
              </a:ext>
            </a:extLst>
          </p:cNvPr>
          <p:cNvSpPr txBox="1">
            <a:spLocks/>
          </p:cNvSpPr>
          <p:nvPr/>
        </p:nvSpPr>
        <p:spPr>
          <a:xfrm>
            <a:off x="1050202" y="4354716"/>
            <a:ext cx="9469924" cy="21080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assume all combinational gate delays are equal or 0. contestants don’t need to consider the combinational gate delay when calculating arrival time.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do not need to consider the clock delay and clock skew.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TW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has illegal cells. (cells not on site, out of placement area)</a:t>
            </a:r>
          </a:p>
          <a:p>
            <a:pPr algn="l"/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TW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9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3A742-02AA-FD83-6D24-D8775E70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D4E-A0D9-59D1-2940-8C1F854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1B160F-1DA0-C3E4-EDFF-A0EF03C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2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48B766-021A-ED7E-02D3-22FA25447D6B}"/>
              </a:ext>
            </a:extLst>
          </p:cNvPr>
          <p:cNvSpPr/>
          <p:nvPr/>
        </p:nvSpPr>
        <p:spPr>
          <a:xfrm>
            <a:off x="4150123" y="1658431"/>
            <a:ext cx="1188720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Parser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69E81D3-36FF-DBC6-1CEA-D9A461340924}"/>
              </a:ext>
            </a:extLst>
          </p:cNvPr>
          <p:cNvSpPr/>
          <p:nvPr/>
        </p:nvSpPr>
        <p:spPr>
          <a:xfrm>
            <a:off x="3922857" y="2423309"/>
            <a:ext cx="1620774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Debanking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3D8AC32-774B-30C1-9C9F-38F72DBD4E3C}"/>
              </a:ext>
            </a:extLst>
          </p:cNvPr>
          <p:cNvSpPr/>
          <p:nvPr/>
        </p:nvSpPr>
        <p:spPr>
          <a:xfrm>
            <a:off x="3928475" y="3179301"/>
            <a:ext cx="1620774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Banking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D9BA5CB-D384-20F7-F2C5-C3122D8D3077}"/>
              </a:ext>
            </a:extLst>
          </p:cNvPr>
          <p:cNvSpPr/>
          <p:nvPr/>
        </p:nvSpPr>
        <p:spPr>
          <a:xfrm>
            <a:off x="3928475" y="3967418"/>
            <a:ext cx="1620774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Legalization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793917-B89F-4855-3BAE-C303805CE1B6}"/>
              </a:ext>
            </a:extLst>
          </p:cNvPr>
          <p:cNvSpPr/>
          <p:nvPr/>
        </p:nvSpPr>
        <p:spPr>
          <a:xfrm>
            <a:off x="3791220" y="4755535"/>
            <a:ext cx="1879473" cy="488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DetailPlacement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BF5E73A9-CD2A-C166-242F-6644E2A85576}"/>
              </a:ext>
            </a:extLst>
          </p:cNvPr>
          <p:cNvCxnSpPr/>
          <p:nvPr/>
        </p:nvCxnSpPr>
        <p:spPr>
          <a:xfrm>
            <a:off x="4730957" y="2147001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A6524D85-A529-167D-11E3-61ACC35DB612}"/>
              </a:ext>
            </a:extLst>
          </p:cNvPr>
          <p:cNvCxnSpPr>
            <a:cxnSpLocks/>
          </p:cNvCxnSpPr>
          <p:nvPr/>
        </p:nvCxnSpPr>
        <p:spPr>
          <a:xfrm>
            <a:off x="4738862" y="2911879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E759BAE-54DB-6E9B-9B96-E82ECB39D976}"/>
              </a:ext>
            </a:extLst>
          </p:cNvPr>
          <p:cNvCxnSpPr/>
          <p:nvPr/>
        </p:nvCxnSpPr>
        <p:spPr>
          <a:xfrm>
            <a:off x="4730957" y="3667871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09D9115E-9A9E-8189-A0F8-377AF8D75145}"/>
              </a:ext>
            </a:extLst>
          </p:cNvPr>
          <p:cNvCxnSpPr/>
          <p:nvPr/>
        </p:nvCxnSpPr>
        <p:spPr>
          <a:xfrm>
            <a:off x="4738862" y="4455988"/>
            <a:ext cx="0" cy="267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9B9156D-6729-5ABC-66AB-4132FBF878B2}"/>
              </a:ext>
            </a:extLst>
          </p:cNvPr>
          <p:cNvCxnSpPr/>
          <p:nvPr/>
        </p:nvCxnSpPr>
        <p:spPr>
          <a:xfrm flipV="1">
            <a:off x="5543631" y="3419400"/>
            <a:ext cx="512408" cy="2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66DF94-2D9C-584F-1C8B-5EB717654712}"/>
              </a:ext>
            </a:extLst>
          </p:cNvPr>
          <p:cNvSpPr txBox="1"/>
          <p:nvPr/>
        </p:nvSpPr>
        <p:spPr>
          <a:xfrm>
            <a:off x="6183101" y="3170169"/>
            <a:ext cx="60970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Method: </a:t>
            </a:r>
            <a:r>
              <a:rPr lang="en-US" altLang="zh-TW" sz="2000" dirty="0" err="1"/>
              <a:t>meanshift</a:t>
            </a:r>
            <a:r>
              <a:rPr lang="en-US" altLang="zh-TW" sz="2000" dirty="0"/>
              <a:t> 2024</a:t>
            </a:r>
            <a:endParaRPr lang="zh-TW" altLang="en-US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FEF323-D0BC-F5A6-699B-0AB44F0EAA2F}"/>
              </a:ext>
            </a:extLst>
          </p:cNvPr>
          <p:cNvCxnSpPr/>
          <p:nvPr/>
        </p:nvCxnSpPr>
        <p:spPr>
          <a:xfrm flipV="1">
            <a:off x="5561009" y="4204162"/>
            <a:ext cx="512408" cy="27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B91567F-4881-2488-26C2-E2DCAF36A375}"/>
              </a:ext>
            </a:extLst>
          </p:cNvPr>
          <p:cNvSpPr txBox="1"/>
          <p:nvPr/>
        </p:nvSpPr>
        <p:spPr>
          <a:xfrm>
            <a:off x="6250994" y="4015626"/>
            <a:ext cx="498331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Method:</a:t>
            </a:r>
            <a:r>
              <a:rPr lang="zh-TW" altLang="en-US" sz="2000" dirty="0"/>
              <a:t> </a:t>
            </a:r>
            <a:r>
              <a:rPr lang="en-US" altLang="zh-TW" sz="2000" dirty="0"/>
              <a:t>1.</a:t>
            </a:r>
            <a:r>
              <a:rPr lang="zh-TW" altLang="en-US" sz="2000" dirty="0"/>
              <a:t> </a:t>
            </a:r>
            <a:r>
              <a:rPr lang="en-US" altLang="zh-TW" sz="2000" dirty="0"/>
              <a:t>Abacus-based</a:t>
            </a:r>
          </a:p>
          <a:p>
            <a:r>
              <a:rPr lang="en-US" altLang="zh-TW" sz="2000" dirty="0"/>
              <a:t>                   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2536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9BC00-D7AB-3929-FA49-077531E62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574" y="1127316"/>
            <a:ext cx="12050851" cy="2387600"/>
          </a:xfrm>
        </p:spPr>
        <p:txBody>
          <a:bodyPr>
            <a:noAutofit/>
          </a:bodyPr>
          <a:lstStyle/>
          <a:p>
            <a:r>
              <a:rPr lang="en-US" altLang="zh-TW" sz="4400" b="0" i="0" u="none" strike="noStrike" baseline="0" dirty="0">
                <a:latin typeface="NimbusRomNo9L-Medi"/>
              </a:rPr>
              <a:t>An Effective Legalization Algorithm for </a:t>
            </a:r>
            <a:br>
              <a:rPr lang="en-US" altLang="zh-TW" sz="4400" b="0" i="0" u="none" strike="noStrike" baseline="0" dirty="0">
                <a:latin typeface="NimbusRomNo9L-Medi"/>
              </a:rPr>
            </a:br>
            <a:r>
              <a:rPr lang="en-US" altLang="zh-TW" sz="4400" b="0" i="0" u="none" strike="noStrike" baseline="0" dirty="0">
                <a:latin typeface="NimbusRomNo9L-Medi"/>
              </a:rPr>
              <a:t>Mixed-Cell-Height Standard Cells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B11795-E264-80A0-2764-51904F46A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2388" y="398286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TW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ASP-DAC</a:t>
            </a:r>
            <a:r>
              <a:rPr lang="zh-TW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500">
                <a:latin typeface="Times New Roman" panose="02020603050405020304" pitchFamily="18" charset="0"/>
                <a:cs typeface="Times New Roman" panose="02020603050405020304" pitchFamily="18" charset="0"/>
              </a:rPr>
              <a:t>2017</a:t>
            </a:r>
            <a:endParaRPr lang="zh-TW" alt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34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6E437DBD-3771-F16F-4A48-F88A4B909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101" y="3873402"/>
            <a:ext cx="7492085" cy="209283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A150F79-7705-0BF1-F2AE-73E76C890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9383" y="1958270"/>
            <a:ext cx="7157803" cy="171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22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3A742-02AA-FD83-6D24-D8775E70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1B160F-1DA0-C3E4-EDFF-A0EF03C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5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3681316-83E5-80AA-1F0D-10D261360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716" y="746453"/>
            <a:ext cx="5288450" cy="536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3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3A742-02AA-FD83-6D24-D8775E70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D4E-A0D9-59D1-2940-8C1F854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and Row Selection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1B160F-1DA0-C3E4-EDFF-A0EF03C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6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0C352C-2877-8C9C-81C6-6296B760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813"/>
          </a:xfrm>
        </p:spPr>
        <p:txBody>
          <a:bodyPr>
            <a:noAutofit/>
          </a:bodyPr>
          <a:lstStyle/>
          <a:p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 the cells by their x-coordinates in non-decreasing order</a:t>
            </a:r>
          </a:p>
          <a:p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TW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ost of each row:</a:t>
            </a:r>
            <a:endParaRPr lang="en-US" altLang="zh-TW" sz="240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A73531F-61DD-69C9-8AB2-9EA47E617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855" y="2314578"/>
            <a:ext cx="4963943" cy="70913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4537E58-A4E7-96F1-FD79-6377794CAA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564"/>
          <a:stretch/>
        </p:blipFill>
        <p:spPr>
          <a:xfrm>
            <a:off x="2568526" y="3023714"/>
            <a:ext cx="6675450" cy="365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49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3A742-02AA-FD83-6D24-D8775E70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D4E-A0D9-59D1-2940-8C1F854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and Row Selection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1B160F-1DA0-C3E4-EDFF-A0EF03C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7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0C352C-2877-8C9C-81C6-6296B760B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813"/>
          </a:xfrm>
        </p:spPr>
        <p:txBody>
          <a:bodyPr>
            <a:noAutofit/>
          </a:bodyPr>
          <a:lstStyle/>
          <a:p>
            <a:r>
              <a:rPr lang="en-US" altLang="zh-TW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 up this process by only placing cells into their neighboring rows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449278-8941-4B7B-4721-F89ED1BF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553" y="2551367"/>
            <a:ext cx="7322174" cy="354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68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3A742-02AA-FD83-6D24-D8775E707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AD4E-A0D9-59D1-2940-8C1F8547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</a:t>
            </a:r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PlaceRow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1B160F-1DA0-C3E4-EDFF-A0EF03CAE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fld id="{9CF5A83B-F48D-49CA-94CB-9DE72BA4E651}" type="slidenum">
              <a:rPr lang="zh-TW" altLang="en-US" smtClean="0">
                <a:solidFill>
                  <a:schemeClr val="tx1"/>
                </a:solidFill>
              </a:rPr>
              <a:t>8</a:t>
            </a:fld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09B4304-6E11-431C-FAC1-4E4C581B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229" y="2764797"/>
            <a:ext cx="6898436" cy="321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0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124</Words>
  <Application>Microsoft Office PowerPoint</Application>
  <PresentationFormat>寬螢幕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NimbusRomNo9L-Medi</vt:lpstr>
      <vt:lpstr>Aptos</vt:lpstr>
      <vt:lpstr>Aptos Display</vt:lpstr>
      <vt:lpstr>Arial</vt:lpstr>
      <vt:lpstr>Times New Roman</vt:lpstr>
      <vt:lpstr>Office 佈景主題</vt:lpstr>
      <vt:lpstr>PowerPoint 簡報</vt:lpstr>
      <vt:lpstr>Flow Chart</vt:lpstr>
      <vt:lpstr>An Effective Legalization Algorithm for  Mixed-Cell-Height Standard Cells</vt:lpstr>
      <vt:lpstr>PowerPoint 簡報</vt:lpstr>
      <vt:lpstr>PowerPoint 簡報</vt:lpstr>
      <vt:lpstr>Cell and Row Selection</vt:lpstr>
      <vt:lpstr>Cell and Row Selection</vt:lpstr>
      <vt:lpstr>Multi-PlaceRow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Ceg</dc:creator>
  <cp:lastModifiedBy>Ceg</cp:lastModifiedBy>
  <cp:revision>28</cp:revision>
  <dcterms:created xsi:type="dcterms:W3CDTF">2025-04-16T07:09:20Z</dcterms:created>
  <dcterms:modified xsi:type="dcterms:W3CDTF">2025-04-17T13:29:01Z</dcterms:modified>
</cp:coreProperties>
</file>