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1" r:id="rId2"/>
    <p:sldId id="260" r:id="rId3"/>
    <p:sldId id="300" r:id="rId4"/>
    <p:sldId id="292" r:id="rId5"/>
    <p:sldId id="299" r:id="rId6"/>
    <p:sldId id="293" r:id="rId7"/>
    <p:sldId id="295" r:id="rId8"/>
    <p:sldId id="29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E171F-C645-412C-8DDA-7A8F3E07DB6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1C63-4EC7-4984-A6D7-E98DA2DF8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4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d46776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d46776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d42aa0c5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d42aa0c5d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E1C63-4EC7-4984-A6D7-E98DA2DF8B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3DD-C624-7880-FB79-3E084759E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B9FCB-AF6C-D1F5-CD2A-9B49704F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B64C-C983-EF27-BE22-E2492BAA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2A6B-76EA-D238-6990-6291AA25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A78E-8EAC-D6F1-4DB3-742DF032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35B5-0597-C6AC-E96A-C2468FD6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44822-1940-8DC5-B92F-BC10CDFE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FBFD-4DCC-280E-790E-3AE1BA2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2F9A-89AB-6DB6-0992-56E078F2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7539-6189-1258-A588-5B2440A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87FF-106A-31D7-B2DF-A04BB6A5F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A4C5-EC97-B4FD-B542-AB7E1B07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91EF-D88A-62F8-3C37-959A288E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60A0-6E57-5BE4-3122-7BB7210B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D5F7-98BB-5E25-37E6-9790914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05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7978594">
            <a:off x="1295754" y="623763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7978995">
            <a:off x="-1039702" y="11585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7978995">
            <a:off x="-512536" y="1636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7978995">
            <a:off x="671065" y="7135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7978594">
            <a:off x="-504413" y="3449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7979261">
            <a:off x="-733239" y="2105334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7978594">
            <a:off x="-673413" y="2016297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-2821406">
            <a:off x="10131262" y="6270005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-2821005">
            <a:off x="10663331" y="5735267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rot="-2821005">
            <a:off x="10136165" y="67301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2821005">
            <a:off x="8482531" y="66500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-2821406">
            <a:off x="11931429" y="6548838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-2820739">
            <a:off x="11032902" y="3973734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-2821406">
            <a:off x="12100429" y="4877471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-2821406">
            <a:off x="10782529" y="4685771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91667" y="1677633"/>
            <a:ext cx="90088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36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/>
          <p:nvPr/>
        </p:nvSpPr>
        <p:spPr>
          <a:xfrm rot="7978594">
            <a:off x="11255070" y="50236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3"/>
          <p:cNvSpPr/>
          <p:nvPr/>
        </p:nvSpPr>
        <p:spPr>
          <a:xfrm rot="7978995">
            <a:off x="10630381" y="51134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3"/>
          <p:cNvSpPr/>
          <p:nvPr/>
        </p:nvSpPr>
        <p:spPr>
          <a:xfrm rot="7978134">
            <a:off x="11248520" y="6790131"/>
            <a:ext cx="1292837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3"/>
          <p:cNvSpPr/>
          <p:nvPr/>
        </p:nvSpPr>
        <p:spPr>
          <a:xfrm rot="7979261">
            <a:off x="9226077" y="6505201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3"/>
          <p:cNvSpPr/>
          <p:nvPr/>
        </p:nvSpPr>
        <p:spPr>
          <a:xfrm rot="7978594">
            <a:off x="10436070" y="67901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3"/>
          <p:cNvSpPr/>
          <p:nvPr/>
        </p:nvSpPr>
        <p:spPr>
          <a:xfrm rot="7979095">
            <a:off x="11408232" y="6130403"/>
            <a:ext cx="1335277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62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82F4-3657-A205-E4B6-9182B75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8212-8A61-4A17-DC08-71777D6B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28BB-A6A5-1F9E-4698-D1C6AE2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A40D-F221-789C-B982-77EC0FC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C8B5-0566-CBDC-43A4-28F93159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AB8A-1F53-55D6-AA67-79598998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512-79F2-5ED5-C2B5-5B1CD463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991E-32DF-52B4-EB41-397BBBB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4BE6-16BE-372D-0C58-F6601204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949B-D64B-4A44-F165-AE8FCC3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C0FE-A378-253E-7F33-B6D83033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A33D-5ADB-CCB9-D552-A60CC63E0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E023D-483A-6F65-482F-65FD3733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3142-F54C-0E03-2F2F-E43796C5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3E5F-5608-2A02-E360-087E3BD7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6582-8567-DFA1-A90B-749F11C5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73A-3B9E-F647-770D-17E7F0C6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E8462-A89D-6699-E249-6F35A053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1161D-B47E-0847-1911-7193F5BD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3019C-76DA-CB32-881C-9020155E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816DF-1C08-3895-8A09-71234067D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1CCB-1C9E-59F1-3CCE-DEF0A26E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443DC-DFEF-F7C7-9C43-24B83C24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DA7C5-3FE0-7B92-7159-E597B64A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E6C3-0ACE-5F48-16E1-7E3F224C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F15A7-80DA-3883-5A25-B38A2E66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5C2B7-4EF5-197A-2C46-51C01D8D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4B34D-F809-0B96-DDA2-BCBEE388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B737-847C-FB15-B4E5-1F2FA654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D6B08-734B-65AB-C3BD-FE015CF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FE2C-FC3A-BF01-C7F6-7A80BB72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8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F035-CB5C-D57B-C756-271DB936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3D09-C47F-BD1D-A2AA-3A12F702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F8C07-AC09-D90E-AD33-137FC8FE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B650-F422-A03D-84ED-418E7007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EB863-27F1-A998-8640-C25F65C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34E4-8FBB-7739-0003-4AACF00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D22-3150-B3BC-D9F8-977CFD38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4231-FA5D-8D77-85E8-1E9C8274B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9DF0-9A33-F317-B3D6-80EF8CC4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3D09-B8CC-DAFA-5CC9-640C7364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9C1B-03FF-5738-7A74-A7AD5E5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48E6-0BFE-643F-284E-9288B193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F82B0-AAB6-074F-3595-25F5ABBE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5016-4509-3C03-8C94-68BB9804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A520-1CCE-34EA-3C9C-64FCB85CA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593B-F878-4877-A5E8-AC7DD7512D12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7EC8-AA6C-9E41-9A57-FE08558C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BEA-608B-F8C2-D649-F332DBA2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3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ECF727-015D-5DB6-55F7-30186D8CA501}"/>
              </a:ext>
            </a:extLst>
          </p:cNvPr>
          <p:cNvSpPr txBox="1">
            <a:spLocks/>
          </p:cNvSpPr>
          <p:nvPr/>
        </p:nvSpPr>
        <p:spPr>
          <a:xfrm>
            <a:off x="2802451" y="967735"/>
            <a:ext cx="7497171" cy="5784824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 defTabSz="1219170">
              <a:spcAft>
                <a:spcPts val="1600"/>
              </a:spcAft>
            </a:pPr>
            <a:r>
              <a:rPr lang="en-US" altLang="zh-TW" sz="4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Interview</a:t>
            </a:r>
            <a:r>
              <a:rPr lang="zh-TW" altLang="en-US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Background</a:t>
            </a:r>
            <a:r>
              <a:rPr lang="zh-TW" altLang="en-US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Self-Intro</a:t>
            </a:r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br>
              <a:rPr lang="en-US" altLang="zh-TW" sz="4267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4267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(Wed.)</a:t>
            </a:r>
            <a:b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徐義鈞 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Andy Hsu</a:t>
            </a:r>
            <a:br>
              <a:rPr lang="en-US" altLang="zh-TW" sz="2667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667" dirty="0">
                <a:solidFill>
                  <a:srgbClr val="8A0045"/>
                </a:solidFill>
              </a:rPr>
            </a:br>
            <a:br>
              <a:rPr lang="en-US" altLang="zh-TW" sz="2667" dirty="0">
                <a:solidFill>
                  <a:srgbClr val="8A0045"/>
                </a:solidFill>
              </a:rPr>
            </a:br>
            <a:endParaRPr lang="zh-TW" altLang="en-US" sz="2667" dirty="0">
              <a:solidFill>
                <a:srgbClr val="8A00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2686C-8598-C343-212E-A4B30D11C494}"/>
              </a:ext>
            </a:extLst>
          </p:cNvPr>
          <p:cNvSpPr txBox="1">
            <a:spLocks/>
          </p:cNvSpPr>
          <p:nvPr/>
        </p:nvSpPr>
        <p:spPr>
          <a:xfrm>
            <a:off x="4603585" y="1005570"/>
            <a:ext cx="7333720" cy="497134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New Roman 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Tsing Hua University</a:t>
            </a:r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Sep 2024 – Jul 2026 (expected)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M.S. in Computer Science - PDA LAB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Taipei University          </a:t>
            </a:r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2019 – Jun 2023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B.S. in Computer Science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Course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TSRI’s Cell-Based IC Physical Design and Verification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VLSI Physical Design Automation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VLSI Design for Manufacturability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429DBCAC-48DA-0E32-320F-5ADC912B7604}"/>
              </a:ext>
            </a:extLst>
          </p:cNvPr>
          <p:cNvSpPr txBox="1">
            <a:spLocks/>
          </p:cNvSpPr>
          <p:nvPr/>
        </p:nvSpPr>
        <p:spPr>
          <a:xfrm>
            <a:off x="-314886" y="4646313"/>
            <a:ext cx="5391415" cy="112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徐義鈞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Andy Hsu</a:t>
            </a:r>
          </a:p>
          <a:p>
            <a:pPr marL="0" indent="0" algn="ctr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69DF4604-5DA7-3859-DE60-8E82D7E60C75}"/>
              </a:ext>
            </a:extLst>
          </p:cNvPr>
          <p:cNvSpPr txBox="1">
            <a:spLocks/>
          </p:cNvSpPr>
          <p:nvPr/>
        </p:nvSpPr>
        <p:spPr>
          <a:xfrm>
            <a:off x="-838407" y="1005570"/>
            <a:ext cx="4633793" cy="53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A11A8-6C87-6DDD-AB11-9ECCF5A9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0" t="9447" r="15965" b="31518"/>
          <a:stretch/>
        </p:blipFill>
        <p:spPr>
          <a:xfrm>
            <a:off x="1478489" y="1925969"/>
            <a:ext cx="1919822" cy="2447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52EF-FC1B-7F69-B3D8-0C96354D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C908-07CD-0ABA-298D-271E2DA5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Cell-Based IC Physical Design and Verification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7BE1-66E6-45A1-9125-E8F9F350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5FFF2-99DD-F9CB-26AB-1319CCA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F313D-6DAF-3822-3D31-B2C609E5BC2D}"/>
              </a:ext>
            </a:extLst>
          </p:cNvPr>
          <p:cNvSpPr/>
          <p:nvPr/>
        </p:nvSpPr>
        <p:spPr>
          <a:xfrm>
            <a:off x="4582736" y="2106544"/>
            <a:ext cx="3377861" cy="3191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96A78-CB32-E805-9479-96A25829645F}"/>
              </a:ext>
            </a:extLst>
          </p:cNvPr>
          <p:cNvSpPr/>
          <p:nvPr/>
        </p:nvSpPr>
        <p:spPr>
          <a:xfrm>
            <a:off x="4582738" y="2934343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Setup</a:t>
            </a:r>
            <a:endParaRPr lang="zh-TW" alt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C860C40-0CCC-1991-C2F8-93A80875116C}"/>
              </a:ext>
            </a:extLst>
          </p:cNvPr>
          <p:cNvSpPr/>
          <p:nvPr/>
        </p:nvSpPr>
        <p:spPr>
          <a:xfrm>
            <a:off x="6173732" y="2490235"/>
            <a:ext cx="202519" cy="36719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4A4A-2EF3-B310-D47E-6BF40D5B6513}"/>
              </a:ext>
            </a:extLst>
          </p:cNvPr>
          <p:cNvSpPr/>
          <p:nvPr/>
        </p:nvSpPr>
        <p:spPr>
          <a:xfrm>
            <a:off x="4582736" y="3600043"/>
            <a:ext cx="337734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Planning</a:t>
            </a:r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E86FC-E93B-071B-D32B-BB5BC5D6214A}"/>
              </a:ext>
            </a:extLst>
          </p:cNvPr>
          <p:cNvSpPr/>
          <p:nvPr/>
        </p:nvSpPr>
        <p:spPr>
          <a:xfrm>
            <a:off x="4589898" y="4242636"/>
            <a:ext cx="3370188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Placement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B2CA9-60BA-FDEC-61A5-AFB03AF233A8}"/>
              </a:ext>
            </a:extLst>
          </p:cNvPr>
          <p:cNvSpPr/>
          <p:nvPr/>
        </p:nvSpPr>
        <p:spPr>
          <a:xfrm>
            <a:off x="4589898" y="4868125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1B134-F531-CE12-BFCF-F4316FB4EBF7}"/>
              </a:ext>
            </a:extLst>
          </p:cNvPr>
          <p:cNvSpPr/>
          <p:nvPr/>
        </p:nvSpPr>
        <p:spPr>
          <a:xfrm>
            <a:off x="4582737" y="5466283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0C07A-3F92-78F3-1C27-D8A122E132F6}"/>
              </a:ext>
            </a:extLst>
          </p:cNvPr>
          <p:cNvSpPr/>
          <p:nvPr/>
        </p:nvSpPr>
        <p:spPr>
          <a:xfrm>
            <a:off x="4589898" y="6096011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Chip Finishing</a:t>
            </a:r>
            <a:endParaRPr lang="zh-TW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4C5FE8C-2A45-306E-FAD8-65E30A9B0F6F}"/>
              </a:ext>
            </a:extLst>
          </p:cNvPr>
          <p:cNvSpPr/>
          <p:nvPr/>
        </p:nvSpPr>
        <p:spPr>
          <a:xfrm>
            <a:off x="6183192" y="3350929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11E125-0E97-DCB0-8B07-75773F9A40BB}"/>
              </a:ext>
            </a:extLst>
          </p:cNvPr>
          <p:cNvSpPr/>
          <p:nvPr/>
        </p:nvSpPr>
        <p:spPr>
          <a:xfrm>
            <a:off x="6183192" y="3986526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37CF5D9-F17E-8D60-E377-0AF4E9B36D2B}"/>
              </a:ext>
            </a:extLst>
          </p:cNvPr>
          <p:cNvSpPr/>
          <p:nvPr/>
        </p:nvSpPr>
        <p:spPr>
          <a:xfrm>
            <a:off x="6190353" y="4635254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0C0CF15-A1CF-C4B8-A2EC-EBE956BA7D1A}"/>
              </a:ext>
            </a:extLst>
          </p:cNvPr>
          <p:cNvSpPr/>
          <p:nvPr/>
        </p:nvSpPr>
        <p:spPr>
          <a:xfrm>
            <a:off x="6199815" y="5257075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A3C156-5F8F-B449-0787-36BAD5AE5F90}"/>
              </a:ext>
            </a:extLst>
          </p:cNvPr>
          <p:cNvSpPr/>
          <p:nvPr/>
        </p:nvSpPr>
        <p:spPr>
          <a:xfrm>
            <a:off x="6199815" y="5858901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ECD9C-4BE4-FEAB-F6B0-DBD1895D99F9}"/>
              </a:ext>
            </a:extLst>
          </p:cNvPr>
          <p:cNvSpPr txBox="1"/>
          <p:nvPr/>
        </p:nvSpPr>
        <p:spPr>
          <a:xfrm>
            <a:off x="791661" y="1902443"/>
            <a:ext cx="332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Compiler Flow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Automationon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203C64-CB39-8F31-6A31-936E0D1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Physical design (electronics) - Wikipedia">
            <a:extLst>
              <a:ext uri="{FF2B5EF4-FFF2-40B4-BE49-F238E27FC236}">
                <a16:creationId xmlns:a16="http://schemas.microsoft.com/office/drawing/2014/main" id="{36255695-DB57-3A8E-360E-DE8F40B37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Physical design (electronics) - Wikipedia">
            <a:extLst>
              <a:ext uri="{FF2B5EF4-FFF2-40B4-BE49-F238E27FC236}">
                <a16:creationId xmlns:a16="http://schemas.microsoft.com/office/drawing/2014/main" id="{FB63C8F3-7468-DE11-8862-EA4D6B38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18" y="1843773"/>
            <a:ext cx="5140782" cy="48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3A7D8-8991-213E-D663-AE7708306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B66A34-2E28-0A89-AF19-112755EB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" y="2690502"/>
            <a:ext cx="2992038" cy="1748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63B0D-896D-B06C-B745-BA0EC15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Automationon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9B73-14F5-C8FB-70FA-699A48BD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Corner Stitching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 corner stitching as data structure to implement point-finding and tile creation.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3010D1-12D8-110E-ED01-1686A8C7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6A80C-B293-02EF-B6FE-887CC777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7" y="4439182"/>
            <a:ext cx="2917108" cy="2286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8648B-3758-495E-3879-AD0003A8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463" y="3201584"/>
            <a:ext cx="4074793" cy="305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E0C59-A662-91F8-5AF4-7372CA8A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849" y="3279352"/>
            <a:ext cx="4661625" cy="30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92EDC-D6A9-13D5-7D2F-73D7C8D7A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049-1662-7937-89ED-9AD3CE9B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252C-CD48-7EAE-0D8D-4DA3DA1D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Fixed Outline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Floorplanning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fixed-outline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hard macros.</a:t>
            </a:r>
          </a:p>
          <a:p>
            <a:pPr lvl="1">
              <a:lnSpc>
                <a:spcPct val="150000"/>
              </a:lnSpc>
            </a:pP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B* Tree as data structure and SA(simulated annealing) algorithm to solve.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8A4674-CF7E-09BA-2E9C-EF4A407B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4DB-65FF-839B-50C7-4A1F5F0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87" t="-1" r="2187" b="44483"/>
          <a:stretch/>
        </p:blipFill>
        <p:spPr>
          <a:xfrm>
            <a:off x="3759883" y="3501275"/>
            <a:ext cx="4893676" cy="31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550-A10C-B221-7A80-B7EE9E9F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76E470-E1EB-DB1B-6711-3EAEEC28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5" y="3601427"/>
            <a:ext cx="4982239" cy="318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40564-EE61-B6A5-4D7F-255F8FD65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26" y="3798038"/>
            <a:ext cx="5699135" cy="2878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EA34D-B6D5-97D2-8197-70CA26DC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8350-6AE4-3D92-730D-147AFAD2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Optimizer and Legalizer Co-optimization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local legalizer that legalizes the cells into placement one by one.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Legalization Algorithm for Multiple-Row Height Standard Cell Design.</a:t>
            </a:r>
          </a:p>
          <a:p>
            <a:pPr algn="l">
              <a:lnSpc>
                <a:spcPct val="150000"/>
              </a:lnSpc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BF43D8-02E7-5AF3-D5F3-C570BBA2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9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8569-F5A2-1EE2-CA41-7C0B4898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042A-FF6F-29C2-B911-3302B883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10C3-0390-644E-8D31-3300CC42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Die-to-Die Global Routing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a die-to-die global routing using the A*-search algorithm</a:t>
            </a:r>
          </a:p>
          <a:p>
            <a:pPr marL="0" indent="0" algn="l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(i.e. to find a minimum-cost path between each pair of bumps).</a:t>
            </a:r>
          </a:p>
          <a:p>
            <a:pPr algn="l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E8950-01D1-BFC5-4F64-DDABB36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C302E-0707-4AF0-87B1-A449E5AC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90" y="3172457"/>
            <a:ext cx="5832626" cy="35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278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New Roman 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Lessons Learned from  Cell-Based IC Physical Design and Verification</vt:lpstr>
      <vt:lpstr>Lessons Learned from VLSI Physical Design Automationon </vt:lpstr>
      <vt:lpstr>Course Project on VLSI Physical Design Automationon </vt:lpstr>
      <vt:lpstr>Course Project on  VLSI Physical Design Automation</vt:lpstr>
      <vt:lpstr>Course Project on  VLSI Physical Design Automation</vt:lpstr>
      <vt:lpstr>Course Project on  VLSI Physical Design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16</cp:revision>
  <dcterms:created xsi:type="dcterms:W3CDTF">2025-03-14T12:40:45Z</dcterms:created>
  <dcterms:modified xsi:type="dcterms:W3CDTF">2025-03-30T08:00:45Z</dcterms:modified>
</cp:coreProperties>
</file>