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9.xml" ContentType="application/vnd.openxmlformats-officedocument.presentationml.notesSlide+xml"/>
  <Override PartName="/ppt/ink/ink6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4" r:id="rId2"/>
    <p:sldId id="285" r:id="rId3"/>
    <p:sldId id="286" r:id="rId4"/>
    <p:sldId id="287" r:id="rId5"/>
    <p:sldId id="288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2T10:27:47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1026 1520 24575,'-1'-1'0,"1"0"0,-1 0 0,0 1 0,1-1 0,-1 0 0,0 1 0,0-1 0,0 0 0,1 1 0,-1-1 0,0 1 0,0-1 0,0 1 0,0 0 0,0-1 0,0 1 0,0 0 0,0 0 0,0-1 0,0 1 0,0 0 0,0 0 0,-1 0 0,-4-1 0,-81-23 0,-148-62 0,128 43 0,72 30 0,0-1 0,2-2 0,0-1 0,1-2 0,0-2 0,2 0 0,1-2 0,0-1 0,-44-49 0,40 35 0,1-1 0,2-2 0,-31-54 0,53 79 0,0-1 0,1 0 0,1-1 0,1 0 0,-6-32 0,7 14 0,1-71 0,5 76 0,1 1 0,1 0 0,1 0 0,2 1 0,1-1 0,21-50 0,-19 52 0,-2 0 0,9-55 0,-6 30 0,-9 45 0,1 1 0,0-1 0,0 1 0,1-1 0,0 1 0,0 0 0,1 1 0,0-1 0,0 1 0,1 0 0,0 0 0,0 0 0,0 1 0,0 0 0,1 0 0,0 1 0,0 0 0,0 0 0,1 1 0,-1-1 0,1 2 0,0-1 0,0 1 0,15-2 0,117-2 0,-11 2 0,75-16 0,62 15 0,-153 6 0,-108 0 0,1-1 0,0 1 0,-1 0 0,1 0 0,-1 0 0,1 1 0,-1 0 0,1 0 0,-1 0 0,0 1 0,0-1 0,0 1 0,7 6 0,2 3 0,-1 1 0,22 27 0,-15-16 0,-8-10 0,-1 1 0,-1 0 0,-1 1 0,12 25 0,24 73 0,-12-26 0,-8-21 0,-3 1 0,-3 1 0,10 74 0,-9 18 0,-13-93 0,1-3 0,-3 0 0,-5 105 0,-1-165 0,0 0 0,-1 0 0,1 0 0,-1 0 0,0-1 0,-1 1 0,1 0 0,-1-1 0,0 0 0,0 0 0,0 0 0,0 0 0,-1 0 0,0 0 0,0-1 0,0 0 0,0 0 0,0 0 0,0 0 0,-6 2 0,-6 3 0,0-1 0,-1 0 0,1-1 0,-28 6 0,26-8-455,0-2 0,-23 2 0,22-4-6371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2T10:29:36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616 922 24575,'-11'-2'0,"0"1"0,0-1 0,0-1 0,0 0 0,0-1 0,1 0 0,0 0 0,-19-12 0,10 7 0,-62-34 0,3-3 0,-125-95 0,192 132 0,0-1 0,0 0 0,-12-16 0,19 21 0,0-1 0,0 1 0,1-1 0,0 0 0,0-1 0,0 1 0,1 0 0,0-1 0,-2-8 0,-8-40 0,6 34 0,2 0 0,-4-36 0,7 43 0,1 1 0,0-1 0,1 0 0,0 0 0,1 1 0,1-1 0,0 1 0,1 0 0,0 0 0,1 0 0,0 0 0,2 1 0,-1 0 0,12-16 0,-8 18 0,2-1 0,-1 2 0,1 0 0,1 0 0,-1 1 0,17-7 0,-18 9 0,11-6 0,1 2 0,0 1 0,1 1 0,0 0 0,1 2 0,46-5 0,154 0 0,-194 11 0,12-1 0,405 3 0,-433-2 0,18 1 0,1 1 0,-1 1 0,36 9 0,-63-10 0,0 1 0,1 0 0,-1 0 0,0 0 0,0 1 0,-1-1 0,1 2 0,-1-1 0,9 9 0,3 6 0,19 25 0,-34-41 0,12 19 0,-1 0 0,-1 0 0,-1 1 0,-1 1 0,-1 0 0,-1 0 0,-1 1 0,-1 0 0,-1 0 0,-1 1 0,0 39 0,-3-49 0,0 10 0,-2 1 0,-4 37 0,4-56 0,0-1 0,-1 0 0,0 0 0,0 0 0,-1 0 0,0-1 0,0 1 0,-1-1 0,1 1 0,-1-1 0,-1 0 0,1-1 0,-10 10 0,-42 29 0,-1-2 0,-79 42 0,122-76 0,0 0 0,0 0 0,-1-1 0,1-1 0,-1 0 0,-1-1 0,1 0 0,-1-2 0,0 0 0,0 0 0,-17-1 0,-131 23 0,116-16 0,-44 5-1365,76-13-5461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2T10:31:41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463 113 24575,'1222'0'0,"-1220"1"0,1-1 0,0 1 0,0-1 0,-1 1 0,1 0 0,0 0 0,-1 0 0,1 0 0,-1 1 0,1-1 0,-1 1 0,0-1 0,0 1 0,0 0 0,0 0 0,0 0 0,0 0 0,0 0 0,0 0 0,-1 0 0,1 1 0,-1-1 0,0 1 0,0-1 0,2 4 0,2 9 0,0 0 0,0 0 0,2 19 0,-5-26 0,55 414 0,-50-7 0,-9-248 0,2-156 0,0-1 0,0 1 0,-2 0 0,1-1 0,-1 1 0,-1 0 0,0-1 0,0 0 0,-1 0 0,0 0 0,-1 0 0,0-1 0,-1 1 0,0-1 0,0-1 0,-1 1 0,0-1 0,0 0 0,-1-1 0,0 1 0,0-2 0,-1 1 0,-12 6 0,-244 108 0,230-109 0,-1-1 0,0-2 0,-60 8 0,-114-1 0,198-16 0,-344 4 0,210-5 0,134 1 0,0 0 0,0-1 0,-1 0 0,2-1 0,-1 0 0,0-1 0,0 0 0,1-1 0,-1 0 0,1-1 0,1 0 0,-1-1 0,0 0 0,1-1 0,1 0 0,-1 0 0,1-1 0,0 0 0,1-1 0,-9-10 0,3-1 0,0 0 0,1-1 0,1 0 0,1-1 0,-10-29 0,-31-120 0,31 96 0,14 50 0,-79-310 0,77 286 0,-6-88 0,15 121 0,0 1 0,1-1 0,0 1 0,1 0 0,1 0 0,1 0 0,0 0 0,1 0 0,0 1 0,8-15 0,19-28 0,45-86 0,-62 116 0,1 0 0,29-35 0,-43 59 0,5-6 49,1 1 0,0 0 0,1 0-1,0 0 1,0 1 0,15-9 0,-5 5-618,1 1 0,31-11 0,-35 15-6257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2T10:32:27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461 1538 24575,'-5'-1'0,"1"0"0,-1 0 0,1 0 0,-1 0 0,1-1 0,0 0 0,0 0 0,-1 0 0,2-1 0,-1 1 0,0-1 0,-6-6 0,1 2 0,-33-24 0,-128-105 0,149 116 0,0 0 0,2-1 0,1-1 0,0-1 0,-21-37 0,31 44 0,1 0 0,1 0 0,1-1 0,0 0 0,1 0 0,1 0 0,-1-27 0,4-123 0,0 163 0,7-77 0,31-142 0,-37 219 0,1-12 0,2 0 0,0 1 0,1 0 0,0 0 0,12-21 0,-2 8 0,2 2 0,30-37 0,-43 57 0,2-1 0,-1 1 0,1 0 0,0 1 0,0-1 0,1 1 0,-1 0 0,1 1 0,0 0 0,1 0 0,-1 0 0,11-3 0,3-1 0,-1-1 0,26-16 0,-28 15 0,1 0 0,35-13 0,6 6 0,52-19 0,-102 31 0,0 0 0,-1-1 0,12-9 0,-14 10 0,1 0 0,-1 0 0,1 1 0,0 0 0,0 0 0,13-4 0,23-1 0,0 2 0,0 2 0,1 1 0,0 3 0,59 6 0,-89-4 0,0 1 0,0 1 0,-1 0 0,1 1 0,-1 1 0,0 0 0,0 1 0,18 10 0,-15-5 0,0 1 0,0 0 0,-2 1 0,1 0 0,19 24 0,-9-4 0,-1 1 0,-2 0 0,-2 2 0,-1 0 0,22 57 0,-28-56 0,-3 1 0,0 0 0,-3 1 0,-1 0 0,2 40 0,-4 200 0,-6-231 0,1-29 0,-1-1 0,-1 1 0,-1-1 0,-1 0 0,0 0 0,-1 0 0,-13 28 0,14-36 0,-1 0 0,-1 0 0,0-1 0,0 1 0,-1-2 0,0 1 0,0-1 0,-1 0 0,0 0 0,-1-1 0,0 0 0,0 0 0,0-1 0,-1-1 0,-19 9 0,-20 7 0,-2-2 0,0-2 0,-101 19 0,90-29 0,46-6 0,-1 0 0,1 2 0,-27 7 0,13-2 0,-44 7 0,-8 2 0,64-13 0,1-1 0,-1-1 0,1-1 0,-22-1 0,-22 2 0,20 7-1365,29-6-5461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2T10:32:47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992 1296 24575,'-4'-1'0,"0"1"0,-1-1 0,1-1 0,0 1 0,0-1 0,0 1 0,0-1 0,-6-4 0,-11-5 0,-283-106 0,-32-14 0,311 119 0,0-2 0,0 0 0,1-2 0,-25-21 0,41 30 0,-1-1 0,2-1 0,-1 1 0,1-1 0,0-1 0,1 1 0,0-1 0,1 0 0,-7-18 0,-1-9 0,-13-55 0,18 55 0,1 0 0,2-1 0,2 1 0,1-1 0,3-39 0,2 60 0,0 0 0,2 0 0,-1 1 0,2-1 0,13-25 0,6-20 0,-23 55 0,1 1 0,-1 0 0,1 0 0,1 0 0,-1 1 0,1-1 0,0 1 0,0 0 0,1 0 0,-1 0 0,1 1 0,0 0 0,1 0 0,-1 0 0,1 0 0,6-2 0,1-1 0,1 2 0,-1 0 0,1 1 0,1 0 0,-1 1 0,19-1 0,118-24 0,-22 4 0,-19 7 0,153-17 0,110 19 0,-200 20 0,-136-2 0,-1 1 0,62 18 0,-87-20 0,0 1 0,-1 1 0,0 0 0,1 0 0,-1 1 0,-1 0 0,1 1 0,-1 0 0,11 10 0,9 6 0,-23-17 0,1-1 0,-1 1 0,-1 0 0,1 0 0,-1 1 0,0 0 0,0 0 0,7 11 0,-4-4 0,-1 0 0,-1 1 0,0 0 0,0 0 0,-1 0 0,-1 1 0,-1 0 0,4 26 0,-8 235 0,-1-252 0,0 0 0,-2 0 0,-1-1 0,-1 0 0,-1 0 0,-1 0 0,-1-1 0,-1 0 0,-18 29 0,16-32 0,-1 0 0,-1-1 0,-1-1 0,-22 21 0,-74 55 0,54-46 0,37-30 0,-10 9 0,0-1 0,-1-2 0,-2-1 0,-49 25 0,73-44-29,-1 0-1,0-1 1,0 0-1,0-1 1,-1 0-1,1 0 1,0-1-1,-19-2 1,5 1-1071,10 0-5726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2T10:33:57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1351 1947 24575,'-18'0'0,"-1"-2"0,0 0 0,1-1 0,-1-1 0,-34-13 0,-83-44 0,92 40 0,-14-7 0,-399-203 0,384 187 0,1-2 0,3-4 0,-124-114 0,184 155 0,0 0 0,0-1 0,1 0 0,1 0 0,-1-1 0,2 0 0,0 0 0,0-1 0,1 1 0,0-1 0,1-1 0,0 1 0,1 0 0,-2-17 0,0-34 0,2 0 0,6-72 0,-1 111 0,1 1 0,1-1 0,2 1 0,0 0 0,1 0 0,20-41 0,79-123 0,-57 108 0,40-63 0,-68 114 0,0 0 0,45-43 0,-41 46 0,-21 20 0,1 0 0,-1 0 0,1 0 0,1 0 0,-1 1 0,1 0 0,-1 0 0,1 0 0,0 1 0,1 0 0,-1 0 0,1 0 0,11-2 0,28 0 0,0 1 0,71 5 0,-46 1 0,289 5 0,0 27 0,-211-9 0,229 70 0,-196-38 0,162 54 0,-336-109 0,1 2 0,-1-1 0,1 1 0,-1 1 0,0-1 0,9 9 0,-13-10 0,0 1 0,0 0 0,-1 0 0,1 0 0,-1 0 0,0 0 0,-1 1 0,1 0 0,-1-1 0,0 1 0,0 0 0,2 7 0,6 31 0,-2-1 0,-2 2 0,0 43 0,-6 131 0,0-218 0,-2 48 0,-2-1 0,-1 1 0,-3-1 0,-2 0 0,-2-1 0,-2 0 0,-2-1 0,-36 73 0,35-85 0,-3 0 0,-40 54 0,40-63 0,-46 53 0,33-43 0,-41 38 0,62-63 0,-1 0 0,1 0 0,-1-1 0,-27 12 0,-3-4 0,-2-1 0,1-2 0,-1-3 0,-85 10 0,107-18 27,-219 13-1419,226-15-5434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7-9298-4D18-A5A4-4D53F01D4927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5B642-DE96-4C81-A9D2-39334FB06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33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5C37D-ECB4-4C01-896B-E64DC3AD244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965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5C37D-ECB4-4C01-896B-E64DC3AD244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428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5C37D-ECB4-4C01-896B-E64DC3AD244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634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5C37D-ECB4-4C01-896B-E64DC3AD244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975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5C37D-ECB4-4C01-896B-E64DC3AD244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935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5C37D-ECB4-4C01-896B-E64DC3AD244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808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5C37D-ECB4-4C01-896B-E64DC3AD244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215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5C37D-ECB4-4C01-896B-E64DC3AD244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616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5C37D-ECB4-4C01-896B-E64DC3AD244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394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5C37D-ECB4-4C01-896B-E64DC3AD244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64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5C37D-ECB4-4C01-896B-E64DC3AD244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3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5C37D-ECB4-4C01-896B-E64DC3AD244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785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5C37D-ECB4-4C01-896B-E64DC3AD244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510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5C37D-ECB4-4C01-896B-E64DC3AD244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296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5C37D-ECB4-4C01-896B-E64DC3AD244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724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5C37D-ECB4-4C01-896B-E64DC3AD244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1764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5C37D-ECB4-4C01-896B-E64DC3AD244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463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5C37D-ECB4-4C01-896B-E64DC3AD244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795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5C37D-ECB4-4C01-896B-E64DC3AD244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859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5C37D-ECB4-4C01-896B-E64DC3AD244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867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5C37D-ECB4-4C01-896B-E64DC3AD244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954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5C37D-ECB4-4C01-896B-E64DC3AD244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475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5C37D-ECB4-4C01-896B-E64DC3AD244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206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5C37D-ECB4-4C01-896B-E64DC3AD244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135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5C37D-ECB4-4C01-896B-E64DC3AD244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542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5C37D-ECB4-4C01-896B-E64DC3AD244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79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87A5-12C2-79EF-EDFB-383B905FA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C5D91-4DB7-9371-EEA1-A0DD35141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BBBC8-DDCF-F3CB-5DF3-CF5A1DAB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73C-71A5-4134-A413-B943217B5338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2E877-2A1F-0135-3F27-AA7F39E0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3E7C2-3B97-DE46-AD34-A068E47F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6DA2-447C-474B-A9F3-51D17D407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39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2B82-C6F5-7764-76FD-1448D7BC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F9B9B-580D-32BC-CA2C-8E89ECFDF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52E9D-4C53-64B0-FF90-FCD24AB5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73C-71A5-4134-A413-B943217B5338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1CDC6-8AB7-541E-AC28-BAB59E0B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E201C-D33C-F195-8FAD-DF96C419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6DA2-447C-474B-A9F3-51D17D407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11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8815C-57A6-539B-BFA5-2CF29116C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0DB91-0EA8-AFC0-E771-4AFB0A3D4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18A7C-19AE-11AA-7532-7BAC40FD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73C-71A5-4134-A413-B943217B5338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511D5-3890-2F44-18AE-C0996BDD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B850D-46B4-14E2-2C85-0D7D125C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6DA2-447C-474B-A9F3-51D17D407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00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1E7E-5918-27FC-AD4A-2BA3C046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205A-6C83-279E-67DC-5C2F36C73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351DD-B787-9EB7-DD99-0565E790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73C-71A5-4134-A413-B943217B5338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F15B5-857F-A033-D2CE-227C7CA8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C7E96-B4FB-B150-8BBC-06724344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6DA2-447C-474B-A9F3-51D17D407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29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1D9E-BCF6-759C-AB05-1B7324AC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1B944-A4E0-B537-4599-2919FC36C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11E8D-C0EA-B1E1-FF3B-28FE5A7B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73C-71A5-4134-A413-B943217B5338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3B3D2-A221-F5C5-934A-BC0AA76E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E7D00-75AF-4783-74BF-AFCD1AAA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6DA2-447C-474B-A9F3-51D17D407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60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E1D7-A0E9-BBF3-BAE0-BC74F1A1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410E5-3C3A-DB36-4F30-8ED04189F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D4AD6-658A-F93A-590E-EE5E6D647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FCF22-C08E-5733-9562-5962AED47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73C-71A5-4134-A413-B943217B5338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28586-38E3-158A-3C58-9ED84A1A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2A172-0289-B3E4-F175-C866887B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6DA2-447C-474B-A9F3-51D17D407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52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7433-5BD8-4A99-676D-A766151B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D381F-EEDC-3CD6-677C-45041ABF5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37260-EC21-A6F4-827C-306629809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8450A-5551-1457-C774-02C12D7D5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88ABD-09EE-3F8C-B737-FA912DBC7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A67DE-2645-81E8-C586-8FB35698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73C-71A5-4134-A413-B943217B5338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46C23-7B1C-F001-2C18-42E97BEF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4CA53-E1F1-CE09-927B-FE728B53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6DA2-447C-474B-A9F3-51D17D407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35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D267-0592-E671-90D6-57E7D44D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EF402-FAD3-2096-1F63-79C50C00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73C-71A5-4134-A413-B943217B5338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B83BF-2096-DC98-E783-85F6CB85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C201D-67DA-A3BD-E51A-3A434E70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6DA2-447C-474B-A9F3-51D17D407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58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9E5202-F47F-5A23-32FD-71886044C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73C-71A5-4134-A413-B943217B5338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58832-32D6-E593-3374-32B81E06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61747-76B7-2718-4A14-344A3F03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6DA2-447C-474B-A9F3-51D17D407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61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CFE1-A4DA-7BEA-90C4-DDFF265D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70EFB-E036-493C-F415-B4F5BDF35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1E1E5-9EC8-41E7-04A7-812B7BE46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A0260-755B-2CCF-6CB9-5DA5B43F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73C-71A5-4134-A413-B943217B5338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50100-DC48-FDB9-7BCF-2D0BFD80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78479-AF47-0EE6-D7B8-268EF363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6DA2-447C-474B-A9F3-51D17D407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63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D9EA-1A16-0AD6-0A82-B6522828C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3849F-0507-DAAA-FC53-DD52CC2E9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21026-4585-24CF-40E0-111C2ADE3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D4869-0F0F-FC2A-6A53-E29D4FFA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73C-71A5-4134-A413-B943217B5338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80627-6ED9-4689-FB91-97977917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AC50E-4425-6724-5A9F-9CB2D481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6DA2-447C-474B-A9F3-51D17D407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17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3E2B6-5FCD-A349-4C54-F87ACF57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1CA46-0CCA-8E64-1E38-14442FB2A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EB193-19E0-F0D4-EA81-D2122684A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0773C-71A5-4134-A413-B943217B5338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B1A45-6AFE-A06B-3669-46AA95EBD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DC827-99DB-7036-792D-16CB54252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76DA2-447C-474B-A9F3-51D17D407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2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3" Type="http://schemas.openxmlformats.org/officeDocument/2006/relationships/image" Target="../media/image29.png"/><Relationship Id="rId7" Type="http://schemas.openxmlformats.org/officeDocument/2006/relationships/image" Target="../media/image8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30.png"/><Relationship Id="rId5" Type="http://schemas.openxmlformats.org/officeDocument/2006/relationships/image" Target="../media/image2.png"/><Relationship Id="rId15" Type="http://schemas.openxmlformats.org/officeDocument/2006/relationships/image" Target="../media/image15.png"/><Relationship Id="rId10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image" Target="../media/image21.pn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7.png"/><Relationship Id="rId3" Type="http://schemas.openxmlformats.org/officeDocument/2006/relationships/image" Target="../media/image31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png"/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png"/><Relationship Id="rId3" Type="http://schemas.openxmlformats.org/officeDocument/2006/relationships/image" Target="../media/image33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png"/><Relationship Id="rId3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35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5" Type="http://schemas.openxmlformats.org/officeDocument/2006/relationships/image" Target="../media/image30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36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5" Type="http://schemas.openxmlformats.org/officeDocument/2006/relationships/image" Target="../media/image30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1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5.png"/><Relationship Id="rId3" Type="http://schemas.openxmlformats.org/officeDocument/2006/relationships/image" Target="../media/image37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5" Type="http://schemas.openxmlformats.org/officeDocument/2006/relationships/image" Target="../media/image30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1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5.png"/><Relationship Id="rId3" Type="http://schemas.openxmlformats.org/officeDocument/2006/relationships/image" Target="../media/image38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5" Type="http://schemas.openxmlformats.org/officeDocument/2006/relationships/image" Target="../media/image30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1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5.png"/><Relationship Id="rId3" Type="http://schemas.openxmlformats.org/officeDocument/2006/relationships/image" Target="../media/image39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5" Type="http://schemas.openxmlformats.org/officeDocument/2006/relationships/image" Target="../media/image30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1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41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1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42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1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43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1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4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1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45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5" Type="http://schemas.openxmlformats.org/officeDocument/2006/relationships/image" Target="../media/image27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1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46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5" Type="http://schemas.openxmlformats.org/officeDocument/2006/relationships/image" Target="../media/image27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10.png"/><Relationship Id="rId21" Type="http://schemas.openxmlformats.org/officeDocument/2006/relationships/customXml" Target="../ink/ink2.xml"/><Relationship Id="rId7" Type="http://schemas.openxmlformats.org/officeDocument/2006/relationships/image" Target="../media/image4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10" Type="http://schemas.openxmlformats.org/officeDocument/2006/relationships/image" Target="../media/image8.png"/><Relationship Id="rId19" Type="http://schemas.openxmlformats.org/officeDocument/2006/relationships/customXml" Target="../ink/ink1.xml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18" Type="http://schemas.openxmlformats.org/officeDocument/2006/relationships/customXml" Target="../ink/ink3.xml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10" Type="http://schemas.openxmlformats.org/officeDocument/2006/relationships/image" Target="../media/image5.png"/><Relationship Id="rId19" Type="http://schemas.openxmlformats.org/officeDocument/2006/relationships/image" Target="../media/image22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18" Type="http://schemas.openxmlformats.org/officeDocument/2006/relationships/customXml" Target="../ink/ink4.xml"/><Relationship Id="rId3" Type="http://schemas.openxmlformats.org/officeDocument/2006/relationships/image" Target="../media/image23.png"/><Relationship Id="rId21" Type="http://schemas.openxmlformats.org/officeDocument/2006/relationships/image" Target="../media/image25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7.png"/><Relationship Id="rId20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10" Type="http://schemas.openxmlformats.org/officeDocument/2006/relationships/image" Target="../media/image5.png"/><Relationship Id="rId19" Type="http://schemas.openxmlformats.org/officeDocument/2006/relationships/image" Target="../media/image24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1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customXml" Target="../ink/ink6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5" Type="http://schemas.openxmlformats.org/officeDocument/2006/relationships/image" Target="../media/image21.pn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ig. 5: - &lt;p&gt;(a) A scheduled physical circuit for the logical circuit in &lt;xref ref-type=&quot;fig&quot; rid=&quot;fig2&quot;&gt;Fig. 2&lt;/xref&gt; by inserting one SWAP operation without gate merging. (b) A scheduled physical circuit for the logical circuit in &lt;xref ref-type=&quot;fig&quot; rid=&quot;fig2&quot;&gt;Fig. 2&lt;/xref&gt; by inserting one SWAP operation with gate merging.&lt;/p&gt;">
            <a:extLst>
              <a:ext uri="{FF2B5EF4-FFF2-40B4-BE49-F238E27FC236}">
                <a16:creationId xmlns:a16="http://schemas.microsoft.com/office/drawing/2014/main" id="{530E8292-7A74-3B5E-00AD-119AB57E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88750-51E9-7247-D1EA-38AB3FA8DE71}"/>
              </a:ext>
            </a:extLst>
          </p:cNvPr>
          <p:cNvSpPr txBox="1"/>
          <p:nvPr/>
        </p:nvSpPr>
        <p:spPr>
          <a:xfrm>
            <a:off x="277871" y="592627"/>
            <a:ext cx="49345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  <a:p>
            <a:r>
              <a:rPr lang="az-Cyrl-AZ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az-Cyrl-AZ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:{q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4 ,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TW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Front_Layer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(LC)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={g</a:t>
            </a:r>
            <a:r>
              <a:rPr lang="en-US" altLang="zh-TW" sz="20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,g</a:t>
            </a:r>
            <a:r>
              <a:rPr lang="en-US" altLang="zh-TW" sz="20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,g</a:t>
            </a:r>
            <a:r>
              <a:rPr lang="en-US" altLang="zh-TW" sz="20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,g</a:t>
            </a:r>
            <a:r>
              <a:rPr lang="en-US" altLang="zh-TW" sz="20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6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TW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Selected_Aux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{}</a:t>
            </a:r>
          </a:p>
          <a:p>
            <a:r>
              <a:rPr lang="en-US" altLang="zh-TW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Selected_Gate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{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en-US" altLang="zh-TW" sz="2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,g</a:t>
            </a:r>
            <a:r>
              <a:rPr lang="en-US" altLang="zh-TW" sz="2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6159F8-29CD-E219-519F-9E62597BFAAE}"/>
              </a:ext>
            </a:extLst>
          </p:cNvPr>
          <p:cNvGraphicFramePr>
            <a:graphicFrameLocks noGrp="1"/>
          </p:cNvGraphicFramePr>
          <p:nvPr/>
        </p:nvGraphicFramePr>
        <p:xfrm>
          <a:off x="4582841" y="3545599"/>
          <a:ext cx="673078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19">
                  <a:extLst>
                    <a:ext uri="{9D8B030D-6E8A-4147-A177-3AD203B41FA5}">
                      <a16:colId xmlns:a16="http://schemas.microsoft.com/office/drawing/2014/main" val="260502226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74786863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472944642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073782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50853180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5664328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109278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908895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2805434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58007664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01036515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31102231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422135935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106320239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971185495"/>
                    </a:ext>
                  </a:extLst>
                </a:gridCol>
              </a:tblGrid>
              <a:tr h="3242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8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9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10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47717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r>
                        <a:rPr lang="en-US" altLang="zh-TW"/>
                        <a:t>p</a:t>
                      </a:r>
                      <a:r>
                        <a:rPr lang="en-US" altLang="zh-TW" baseline="-25000"/>
                        <a:t>1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1279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22650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93251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52958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1605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0366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534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553C021-A215-841E-1FF0-CD7147AC1D46}"/>
              </a:ext>
            </a:extLst>
          </p:cNvPr>
          <p:cNvSpPr txBox="1"/>
          <p:nvPr/>
        </p:nvSpPr>
        <p:spPr>
          <a:xfrm>
            <a:off x="3654545" y="3581006"/>
            <a:ext cx="1276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PC =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A22E64F-4983-F20E-8AFD-BEFF002FD48E}"/>
              </a:ext>
            </a:extLst>
          </p:cNvPr>
          <p:cNvGraphicFramePr>
            <a:graphicFrameLocks noGrp="1"/>
          </p:cNvGraphicFramePr>
          <p:nvPr/>
        </p:nvGraphicFramePr>
        <p:xfrm>
          <a:off x="4766714" y="648395"/>
          <a:ext cx="3627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92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54752CED-628D-CCB0-FC96-EA582D2E1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460" y="499910"/>
            <a:ext cx="333422" cy="25220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986A122-F2F4-7D46-5388-225A435EB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236" y="753733"/>
            <a:ext cx="466121" cy="3658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63C499-FA6B-079E-9D64-52A0ECD40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2639" y="1272723"/>
            <a:ext cx="295316" cy="149408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45FF17-D65B-CD03-CBCD-48031C136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7368" y="1483416"/>
            <a:ext cx="490920" cy="35245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77D0DA4-15BE-3D7C-5F83-E3F15D1259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5762" y="2324769"/>
            <a:ext cx="490920" cy="37906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14CA8E9-005C-EB11-D0BE-4F77621539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8316" y="1118911"/>
            <a:ext cx="342948" cy="716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3F2946A-703C-E8F7-59FE-C4DC58EA09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4852" y="2703834"/>
            <a:ext cx="490920" cy="41441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6A501E-8855-F64E-9257-2A764581FCFF}"/>
              </a:ext>
            </a:extLst>
          </p:cNvPr>
          <p:cNvSpPr txBox="1"/>
          <p:nvPr/>
        </p:nvSpPr>
        <p:spPr>
          <a:xfrm>
            <a:off x="3775832" y="195616"/>
            <a:ext cx="1384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LC =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</a:t>
            </a:r>
            <a:r>
              <a:rPr lang="en-US" altLang="zh-TW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TW" altLang="en-US" sz="20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5BC822-ABE3-8714-B183-2EFD6E4D07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5329" y="4128606"/>
            <a:ext cx="323848" cy="247789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7922EF8-6BB3-3645-4D8D-96220539468C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21280" t="5120" r="23115" b="18275"/>
          <a:stretch/>
        </p:blipFill>
        <p:spPr>
          <a:xfrm>
            <a:off x="290369" y="4295044"/>
            <a:ext cx="3108356" cy="231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4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ig. 5: - &lt;p&gt;(a) A scheduled physical circuit for the logical circuit in &lt;xref ref-type=&quot;fig&quot; rid=&quot;fig2&quot;&gt;Fig. 2&lt;/xref&gt; by inserting one SWAP operation without gate merging. (b) A scheduled physical circuit for the logical circuit in &lt;xref ref-type=&quot;fig&quot; rid=&quot;fig2&quot;&gt;Fig. 2&lt;/xref&gt; by inserting one SWAP operation with gate merging.&lt;/p&gt;">
            <a:extLst>
              <a:ext uri="{FF2B5EF4-FFF2-40B4-BE49-F238E27FC236}">
                <a16:creationId xmlns:a16="http://schemas.microsoft.com/office/drawing/2014/main" id="{530E8292-7A74-3B5E-00AD-119AB57E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/>
              <p:nvPr/>
            </p:nvSpPr>
            <p:spPr>
              <a:xfrm>
                <a:off x="118915" y="775817"/>
                <a:ext cx="4934554" cy="2893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</a:t>
                </a:r>
              </a:p>
              <a:p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4 ,</a:t>
                </a:r>
              </a:p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Front_Layer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LC</a:t>
                </a:r>
                <a:r>
                  <a:rPr lang="en-US" altLang="zh-TW" sz="2000" baseline="-25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update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={g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4,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Last_Layer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Pc</a:t>
                </a:r>
                <a:r>
                  <a:rPr lang="en-US" altLang="zh-TW" sz="2000" baseline="-25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update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={g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000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TW" sz="2000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TW" sz="2000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Selected_Aux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{SWAP(q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Ele_gates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zh-TW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TW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TW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TW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TW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TW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15" y="775817"/>
                <a:ext cx="4934554" cy="2893036"/>
              </a:xfrm>
              <a:prstGeom prst="rect">
                <a:avLst/>
              </a:prstGeom>
              <a:blipFill>
                <a:blip r:embed="rId3"/>
                <a:stretch>
                  <a:fillRect l="-1360" t="-1053" b="-1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6159F8-29CD-E219-519F-9E62597BFAAE}"/>
              </a:ext>
            </a:extLst>
          </p:cNvPr>
          <p:cNvGraphicFramePr>
            <a:graphicFrameLocks noGrp="1"/>
          </p:cNvGraphicFramePr>
          <p:nvPr/>
        </p:nvGraphicFramePr>
        <p:xfrm>
          <a:off x="5315201" y="3644578"/>
          <a:ext cx="673078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19">
                  <a:extLst>
                    <a:ext uri="{9D8B030D-6E8A-4147-A177-3AD203B41FA5}">
                      <a16:colId xmlns:a16="http://schemas.microsoft.com/office/drawing/2014/main" val="260502226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74786863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472944642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073782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50853180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5664328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109278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908895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2805434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58007664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01036515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31102231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422135935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106320239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971185495"/>
                    </a:ext>
                  </a:extLst>
                </a:gridCol>
              </a:tblGrid>
              <a:tr h="3242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8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9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10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47717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r>
                        <a:rPr lang="en-US" altLang="zh-TW"/>
                        <a:t>p</a:t>
                      </a:r>
                      <a:r>
                        <a:rPr lang="en-US" altLang="zh-TW" baseline="-25000"/>
                        <a:t>1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1279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22650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93251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52958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1605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0366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534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553C021-A215-841E-1FF0-CD7147AC1D46}"/>
              </a:ext>
            </a:extLst>
          </p:cNvPr>
          <p:cNvSpPr txBox="1"/>
          <p:nvPr/>
        </p:nvSpPr>
        <p:spPr>
          <a:xfrm>
            <a:off x="4421362" y="3642625"/>
            <a:ext cx="1276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PC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update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A22E64F-4983-F20E-8AFD-BEFF002F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478135"/>
              </p:ext>
            </p:extLst>
          </p:nvPr>
        </p:nvGraphicFramePr>
        <p:xfrm>
          <a:off x="5693269" y="896918"/>
          <a:ext cx="42914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36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54752CED-628D-CCB0-FC96-EA582D2E1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015" y="748433"/>
            <a:ext cx="333422" cy="25220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986A122-F2F4-7D46-5388-225A435EB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999" y="4498038"/>
            <a:ext cx="466121" cy="3658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63C499-FA6B-079E-9D64-52A0ECD400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2981" y="4983828"/>
            <a:ext cx="295316" cy="149408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6A501E-8855-F64E-9257-2A764581FCFF}"/>
              </a:ext>
            </a:extLst>
          </p:cNvPr>
          <p:cNvSpPr txBox="1"/>
          <p:nvPr/>
        </p:nvSpPr>
        <p:spPr>
          <a:xfrm>
            <a:off x="4421362" y="405358"/>
            <a:ext cx="1208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LC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update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</a:t>
            </a:r>
            <a:endParaRPr lang="zh-TW" alt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5BC822-ABE3-8714-B183-2EFD6E4D0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7689" y="4227585"/>
            <a:ext cx="323848" cy="2477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CE7A1A-880B-9E2B-19D1-5357370FB113}"/>
              </a:ext>
            </a:extLst>
          </p:cNvPr>
          <p:cNvSpPr txBox="1"/>
          <p:nvPr/>
        </p:nvSpPr>
        <p:spPr>
          <a:xfrm>
            <a:off x="61223" y="192284"/>
            <a:ext cx="4036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Insert_with_Gate_Merging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1D78E4-B790-E455-421C-54DE89DC5D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2438" y="2616742"/>
            <a:ext cx="490920" cy="379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F951C1-07EB-86FA-F228-5C927DC5F3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3372" y="5187520"/>
            <a:ext cx="466121" cy="397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5957AA-A5C7-BA6B-E07E-E939A898EB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1650" y="2852923"/>
            <a:ext cx="834406" cy="631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1E6F5-9782-4B13-FDB3-7EEEE26A3D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89787" y="1326631"/>
            <a:ext cx="664579" cy="7657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4A5F16-6C65-0AE7-B1F3-E9D2688BF9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21280" t="5120" r="23115" b="18275"/>
          <a:stretch/>
        </p:blipFill>
        <p:spPr>
          <a:xfrm>
            <a:off x="290369" y="4295044"/>
            <a:ext cx="3108356" cy="23114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10B0A0-D187-D52D-8018-375A73E83706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1067" r="-6774" b="-6774"/>
          <a:stretch/>
        </p:blipFill>
        <p:spPr>
          <a:xfrm>
            <a:off x="5744999" y="1610902"/>
            <a:ext cx="574441" cy="1781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6687D3-11AE-B455-6478-63967363AD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67356" y="1633627"/>
            <a:ext cx="517113" cy="16150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B7658C-ABFB-C541-B772-EC61A5B254C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99177" y="1629826"/>
            <a:ext cx="612159" cy="18151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B4E466-CF42-8750-FF68-E9A69D6FC9B2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t="2572"/>
          <a:stretch/>
        </p:blipFill>
        <p:spPr>
          <a:xfrm>
            <a:off x="8020108" y="1651944"/>
            <a:ext cx="525902" cy="16340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03D468-5C5D-9169-C1E0-6727CA23B39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86021" y="1610902"/>
            <a:ext cx="589354" cy="17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3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ig. 5: - &lt;p&gt;(a) A scheduled physical circuit for the logical circuit in &lt;xref ref-type=&quot;fig&quot; rid=&quot;fig2&quot;&gt;Fig. 2&lt;/xref&gt; by inserting one SWAP operation without gate merging. (b) A scheduled physical circuit for the logical circuit in &lt;xref ref-type=&quot;fig&quot; rid=&quot;fig2&quot;&gt;Fig. 2&lt;/xref&gt; by inserting one SWAP operation with gate merging.&lt;/p&gt;">
            <a:extLst>
              <a:ext uri="{FF2B5EF4-FFF2-40B4-BE49-F238E27FC236}">
                <a16:creationId xmlns:a16="http://schemas.microsoft.com/office/drawing/2014/main" id="{530E8292-7A74-3B5E-00AD-119AB57E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/>
              <p:nvPr/>
            </p:nvSpPr>
            <p:spPr>
              <a:xfrm>
                <a:off x="277871" y="592627"/>
                <a:ext cx="4934554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</a:t>
                </a:r>
              </a:p>
              <a:p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4 ,</a:t>
                </a:r>
              </a:p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Front_Layer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(LC)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={g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4,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Selected_Aux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{SWAP(q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Selected_Gate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71" y="592627"/>
                <a:ext cx="4934554" cy="2616101"/>
              </a:xfrm>
              <a:prstGeom prst="rect">
                <a:avLst/>
              </a:prstGeom>
              <a:blipFill>
                <a:blip r:embed="rId3"/>
                <a:stretch>
                  <a:fillRect l="-1360" t="-1166" b="-11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6159F8-29CD-E219-519F-9E62597BFAAE}"/>
              </a:ext>
            </a:extLst>
          </p:cNvPr>
          <p:cNvGraphicFramePr>
            <a:graphicFrameLocks noGrp="1"/>
          </p:cNvGraphicFramePr>
          <p:nvPr/>
        </p:nvGraphicFramePr>
        <p:xfrm>
          <a:off x="4582841" y="3545599"/>
          <a:ext cx="673078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19">
                  <a:extLst>
                    <a:ext uri="{9D8B030D-6E8A-4147-A177-3AD203B41FA5}">
                      <a16:colId xmlns:a16="http://schemas.microsoft.com/office/drawing/2014/main" val="260502226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74786863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472944642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073782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50853180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5664328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109278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908895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2805434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58007664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01036515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31102231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422135935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106320239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971185495"/>
                    </a:ext>
                  </a:extLst>
                </a:gridCol>
              </a:tblGrid>
              <a:tr h="3242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8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9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10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47717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r>
                        <a:rPr lang="en-US" altLang="zh-TW"/>
                        <a:t>p</a:t>
                      </a:r>
                      <a:r>
                        <a:rPr lang="en-US" altLang="zh-TW" baseline="-25000"/>
                        <a:t>1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1279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22650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93251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52958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1605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0366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534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553C021-A215-841E-1FF0-CD7147AC1D46}"/>
              </a:ext>
            </a:extLst>
          </p:cNvPr>
          <p:cNvSpPr txBox="1"/>
          <p:nvPr/>
        </p:nvSpPr>
        <p:spPr>
          <a:xfrm>
            <a:off x="3894188" y="3536245"/>
            <a:ext cx="1276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PC =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86A122-F2F4-7D46-5388-225A435EB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570" y="4380208"/>
            <a:ext cx="466121" cy="3658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63C499-FA6B-079E-9D64-52A0ECD40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962" y="4892496"/>
            <a:ext cx="289637" cy="14653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45FF17-D65B-CD03-CBCD-48031C136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955" y="5138330"/>
            <a:ext cx="490920" cy="35245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6A501E-8855-F64E-9257-2A764581FCFF}"/>
              </a:ext>
            </a:extLst>
          </p:cNvPr>
          <p:cNvSpPr txBox="1"/>
          <p:nvPr/>
        </p:nvSpPr>
        <p:spPr>
          <a:xfrm>
            <a:off x="3963656" y="248471"/>
            <a:ext cx="1384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LC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 </a:t>
            </a:r>
            <a:endParaRPr lang="zh-TW" altLang="en-US" sz="20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5BC822-ABE3-8714-B183-2EFD6E4D0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5329" y="4128606"/>
            <a:ext cx="323848" cy="247789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7922EF8-6BB3-3645-4D8D-96220539468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1280" t="5120" r="23115" b="18275"/>
          <a:stretch/>
        </p:blipFill>
        <p:spPr>
          <a:xfrm>
            <a:off x="290369" y="4295044"/>
            <a:ext cx="3108356" cy="2311461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44D6EC3-623A-7C6B-A76B-B7B0F4341C33}"/>
              </a:ext>
            </a:extLst>
          </p:cNvPr>
          <p:cNvGraphicFramePr>
            <a:graphicFrameLocks noGrp="1"/>
          </p:cNvGraphicFramePr>
          <p:nvPr/>
        </p:nvGraphicFramePr>
        <p:xfrm>
          <a:off x="4869431" y="864725"/>
          <a:ext cx="42914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36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E6B7479D-1BC3-A1F0-3BC7-89665CC085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9177" y="716240"/>
            <a:ext cx="333422" cy="252200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1A93C5B-1E27-6E73-CA43-B45424CF8A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69070" y="2508598"/>
            <a:ext cx="490920" cy="37906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412457C-4D4E-A4F7-744B-2C4158B6BC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28913" y="1601037"/>
            <a:ext cx="512856" cy="160179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FB7FE98-BA69-1BE3-B6B8-568883A94064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572"/>
          <a:stretch/>
        </p:blipFill>
        <p:spPr>
          <a:xfrm>
            <a:off x="7253300" y="1599886"/>
            <a:ext cx="525902" cy="163406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3D7E341-BFDD-CA32-6782-AB6010D7D44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18045" y="2835268"/>
            <a:ext cx="784819" cy="59373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345BA4B-A075-7121-0CC2-92BF5C1B958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47083" y="1313823"/>
            <a:ext cx="658505" cy="75871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D6AA333-3ADB-6371-6AA5-9921F339900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38301" y="1586289"/>
            <a:ext cx="612159" cy="181512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86A5286-1BBA-F38E-BFFA-A9027C3A35A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39559" y="1645126"/>
            <a:ext cx="589354" cy="17269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1D7046E-1F57-6A30-3F51-770ADE37253D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t="1067" r="-6774" b="-6774"/>
          <a:stretch/>
        </p:blipFill>
        <p:spPr>
          <a:xfrm>
            <a:off x="4867118" y="1617407"/>
            <a:ext cx="699386" cy="173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4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ig. 5: - &lt;p&gt;(a) A scheduled physical circuit for the logical circuit in &lt;xref ref-type=&quot;fig&quot; rid=&quot;fig2&quot;&gt;Fig. 2&lt;/xref&gt; by inserting one SWAP operation without gate merging. (b) A scheduled physical circuit for the logical circuit in &lt;xref ref-type=&quot;fig&quot; rid=&quot;fig2&quot;&gt;Fig. 2&lt;/xref&gt; by inserting one SWAP operation with gate merging.&lt;/p&gt;">
            <a:extLst>
              <a:ext uri="{FF2B5EF4-FFF2-40B4-BE49-F238E27FC236}">
                <a16:creationId xmlns:a16="http://schemas.microsoft.com/office/drawing/2014/main" id="{530E8292-7A74-3B5E-00AD-119AB57E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/>
              <p:nvPr/>
            </p:nvSpPr>
            <p:spPr>
              <a:xfrm>
                <a:off x="277871" y="592627"/>
                <a:ext cx="4934554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</a:t>
                </a:r>
              </a:p>
              <a:p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4 ,</a:t>
                </a:r>
              </a:p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Front_Layer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(LC)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={g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Selected_Aux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{SWAP(q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Selected_Gate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71" y="592627"/>
                <a:ext cx="4934554" cy="2616101"/>
              </a:xfrm>
              <a:prstGeom prst="rect">
                <a:avLst/>
              </a:prstGeom>
              <a:blipFill>
                <a:blip r:embed="rId3"/>
                <a:stretch>
                  <a:fillRect l="-1360" t="-1166" b="-13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6159F8-29CD-E219-519F-9E62597BF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132046"/>
              </p:ext>
            </p:extLst>
          </p:nvPr>
        </p:nvGraphicFramePr>
        <p:xfrm>
          <a:off x="4582841" y="3545599"/>
          <a:ext cx="673078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19">
                  <a:extLst>
                    <a:ext uri="{9D8B030D-6E8A-4147-A177-3AD203B41FA5}">
                      <a16:colId xmlns:a16="http://schemas.microsoft.com/office/drawing/2014/main" val="260502226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74786863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472944642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073782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50853180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5664328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109278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908895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2805434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58007664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01036515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31102231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422135935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106320239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971185495"/>
                    </a:ext>
                  </a:extLst>
                </a:gridCol>
              </a:tblGrid>
              <a:tr h="3242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8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9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10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47717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r>
                        <a:rPr lang="en-US" altLang="zh-TW"/>
                        <a:t>p</a:t>
                      </a:r>
                      <a:r>
                        <a:rPr lang="en-US" altLang="zh-TW" baseline="-25000"/>
                        <a:t>1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1279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22650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93251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52958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1605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0366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534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553C021-A215-841E-1FF0-CD7147AC1D46}"/>
              </a:ext>
            </a:extLst>
          </p:cNvPr>
          <p:cNvSpPr txBox="1"/>
          <p:nvPr/>
        </p:nvSpPr>
        <p:spPr>
          <a:xfrm>
            <a:off x="3894188" y="3536245"/>
            <a:ext cx="1276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PC =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86A122-F2F4-7D46-5388-225A435EB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570" y="4380208"/>
            <a:ext cx="466121" cy="3658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63C499-FA6B-079E-9D64-52A0ECD40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962" y="4892496"/>
            <a:ext cx="289637" cy="14653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45FF17-D65B-CD03-CBCD-48031C136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955" y="5138330"/>
            <a:ext cx="490920" cy="35245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6A501E-8855-F64E-9257-2A764581FCFF}"/>
              </a:ext>
            </a:extLst>
          </p:cNvPr>
          <p:cNvSpPr txBox="1"/>
          <p:nvPr/>
        </p:nvSpPr>
        <p:spPr>
          <a:xfrm>
            <a:off x="3963656" y="248471"/>
            <a:ext cx="1384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LC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 </a:t>
            </a:r>
            <a:endParaRPr lang="zh-TW" altLang="en-US" sz="20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5BC822-ABE3-8714-B183-2EFD6E4D0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5329" y="4128606"/>
            <a:ext cx="323848" cy="247789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7922EF8-6BB3-3645-4D8D-96220539468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1280" t="5120" r="23115" b="18275"/>
          <a:stretch/>
        </p:blipFill>
        <p:spPr>
          <a:xfrm>
            <a:off x="290369" y="4295044"/>
            <a:ext cx="3108356" cy="2311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520BA-7530-42C1-3ECB-B4E77A7EDA9A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1067" r="-6774" b="-6774"/>
          <a:stretch/>
        </p:blipFill>
        <p:spPr>
          <a:xfrm>
            <a:off x="5933143" y="5008639"/>
            <a:ext cx="699386" cy="1732039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A2CE305-BA0A-9829-BB26-5E9B506C2304}"/>
              </a:ext>
            </a:extLst>
          </p:cNvPr>
          <p:cNvGraphicFramePr>
            <a:graphicFrameLocks noGrp="1"/>
          </p:cNvGraphicFramePr>
          <p:nvPr/>
        </p:nvGraphicFramePr>
        <p:xfrm>
          <a:off x="4869431" y="864725"/>
          <a:ext cx="42914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36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176E33AD-8153-7733-9AC1-2264E4EE98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89177" y="716240"/>
            <a:ext cx="333422" cy="25220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32398A-AB11-443F-3C3C-BACBF8F379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69070" y="2508598"/>
            <a:ext cx="490920" cy="3790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F315F7-D55C-7CE9-2AA0-281D4912D2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28913" y="1601037"/>
            <a:ext cx="512856" cy="16017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8727CE-D69A-F84F-800A-9E49DBCA49EB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2572"/>
          <a:stretch/>
        </p:blipFill>
        <p:spPr>
          <a:xfrm>
            <a:off x="7253300" y="1599886"/>
            <a:ext cx="525902" cy="16340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452058F-0186-F05F-455A-0C0E3656C6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47083" y="1313823"/>
            <a:ext cx="658505" cy="7587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19A17BC-1185-602F-6395-72999109C06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38301" y="1586289"/>
            <a:ext cx="612159" cy="18151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045C60A-3BC6-5456-D0A2-20622D5783C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39559" y="1645126"/>
            <a:ext cx="589354" cy="172694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E6E8DEF-D462-7B17-859E-FEA2CD2EDE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18045" y="2835268"/>
            <a:ext cx="784819" cy="59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6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ig. 5: - &lt;p&gt;(a) A scheduled physical circuit for the logical circuit in &lt;xref ref-type=&quot;fig&quot; rid=&quot;fig2&quot;&gt;Fig. 2&lt;/xref&gt; by inserting one SWAP operation without gate merging. (b) A scheduled physical circuit for the logical circuit in &lt;xref ref-type=&quot;fig&quot; rid=&quot;fig2&quot;&gt;Fig. 2&lt;/xref&gt; by inserting one SWAP operation with gate merging.&lt;/p&gt;">
            <a:extLst>
              <a:ext uri="{FF2B5EF4-FFF2-40B4-BE49-F238E27FC236}">
                <a16:creationId xmlns:a16="http://schemas.microsoft.com/office/drawing/2014/main" id="{530E8292-7A74-3B5E-00AD-119AB57E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/>
              <p:nvPr/>
            </p:nvSpPr>
            <p:spPr>
              <a:xfrm>
                <a:off x="277871" y="592627"/>
                <a:ext cx="4934554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4</a:t>
                </a:r>
              </a:p>
              <a:p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4 ,</a:t>
                </a:r>
              </a:p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Front_Layer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(LC)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={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TW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Selected_Aux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Selected_Gate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71" y="592627"/>
                <a:ext cx="4934554" cy="2616101"/>
              </a:xfrm>
              <a:prstGeom prst="rect">
                <a:avLst/>
              </a:prstGeom>
              <a:blipFill>
                <a:blip r:embed="rId3"/>
                <a:stretch>
                  <a:fillRect l="-1360" t="-1166" b="-11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6159F8-29CD-E219-519F-9E62597BFAAE}"/>
              </a:ext>
            </a:extLst>
          </p:cNvPr>
          <p:cNvGraphicFramePr>
            <a:graphicFrameLocks noGrp="1"/>
          </p:cNvGraphicFramePr>
          <p:nvPr/>
        </p:nvGraphicFramePr>
        <p:xfrm>
          <a:off x="4582841" y="3545599"/>
          <a:ext cx="673078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19">
                  <a:extLst>
                    <a:ext uri="{9D8B030D-6E8A-4147-A177-3AD203B41FA5}">
                      <a16:colId xmlns:a16="http://schemas.microsoft.com/office/drawing/2014/main" val="260502226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74786863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472944642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073782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50853180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5664328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109278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908895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2805434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58007664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01036515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31102231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422135935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106320239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971185495"/>
                    </a:ext>
                  </a:extLst>
                </a:gridCol>
              </a:tblGrid>
              <a:tr h="3242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8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9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10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47717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r>
                        <a:rPr lang="en-US" altLang="zh-TW"/>
                        <a:t>p</a:t>
                      </a:r>
                      <a:r>
                        <a:rPr lang="en-US" altLang="zh-TW" baseline="-25000"/>
                        <a:t>1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1279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22650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93251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52958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1605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0366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534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553C021-A215-841E-1FF0-CD7147AC1D46}"/>
              </a:ext>
            </a:extLst>
          </p:cNvPr>
          <p:cNvSpPr txBox="1"/>
          <p:nvPr/>
        </p:nvSpPr>
        <p:spPr>
          <a:xfrm>
            <a:off x="3894188" y="3536245"/>
            <a:ext cx="1276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PC =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86A122-F2F4-7D46-5388-225A435EB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570" y="4380208"/>
            <a:ext cx="466121" cy="3658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63C499-FA6B-079E-9D64-52A0ECD40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962" y="4892496"/>
            <a:ext cx="289637" cy="14653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45FF17-D65B-CD03-CBCD-48031C136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955" y="5138330"/>
            <a:ext cx="490920" cy="35245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6A501E-8855-F64E-9257-2A764581FCFF}"/>
              </a:ext>
            </a:extLst>
          </p:cNvPr>
          <p:cNvSpPr txBox="1"/>
          <p:nvPr/>
        </p:nvSpPr>
        <p:spPr>
          <a:xfrm>
            <a:off x="3963656" y="248471"/>
            <a:ext cx="1384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LC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 </a:t>
            </a:r>
            <a:endParaRPr lang="zh-TW" altLang="en-US" sz="20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5BC822-ABE3-8714-B183-2EFD6E4D0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5329" y="4128606"/>
            <a:ext cx="323848" cy="247789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7922EF8-6BB3-3645-4D8D-96220539468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1280" t="5120" r="23115" b="18275"/>
          <a:stretch/>
        </p:blipFill>
        <p:spPr>
          <a:xfrm>
            <a:off x="290369" y="4295044"/>
            <a:ext cx="3108356" cy="231146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9EAF3-A4F0-CE60-FEDB-C4CEFBBF5258}"/>
              </a:ext>
            </a:extLst>
          </p:cNvPr>
          <p:cNvGraphicFramePr>
            <a:graphicFrameLocks noGrp="1"/>
          </p:cNvGraphicFramePr>
          <p:nvPr/>
        </p:nvGraphicFramePr>
        <p:xfrm>
          <a:off x="4869431" y="864725"/>
          <a:ext cx="42914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36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C16347C-44AE-096C-CD02-1ABF330625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9177" y="716240"/>
            <a:ext cx="333422" cy="2522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520BA-7530-42C1-3ECB-B4E77A7EDA9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067" r="-6774" b="-6774"/>
          <a:stretch/>
        </p:blipFill>
        <p:spPr>
          <a:xfrm>
            <a:off x="5933143" y="5008639"/>
            <a:ext cx="699386" cy="1732039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1A29262-78E1-0C5A-2A65-28A8F9BCC2BA}"/>
              </a:ext>
            </a:extLst>
          </p:cNvPr>
          <p:cNvGraphicFramePr>
            <a:graphicFrameLocks noGrp="1"/>
          </p:cNvGraphicFramePr>
          <p:nvPr/>
        </p:nvGraphicFramePr>
        <p:xfrm>
          <a:off x="4869431" y="864725"/>
          <a:ext cx="42914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36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019464B5-B1E0-A629-4022-AB7EC28FBA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69070" y="2508598"/>
            <a:ext cx="490920" cy="3790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034E76-F46E-C444-F161-7771F39173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28913" y="1601037"/>
            <a:ext cx="512856" cy="16017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0645B86-B03D-EBDB-DF0B-B9B32E1E37C7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2572"/>
          <a:stretch/>
        </p:blipFill>
        <p:spPr>
          <a:xfrm>
            <a:off x="7253300" y="1599886"/>
            <a:ext cx="525902" cy="16340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59FBA6-796A-9844-FA6A-F22E9FDDB72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47083" y="1313823"/>
            <a:ext cx="658505" cy="7587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4E55A45-C7DD-820D-404F-3A67B4CFAA0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38301" y="1586289"/>
            <a:ext cx="612159" cy="18151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59E188A-6F57-A1C2-22F7-9EC5A29151C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39559" y="1645126"/>
            <a:ext cx="589354" cy="17269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80B6AC2-B57A-B03F-59DB-21C7F31B7FD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18045" y="2835268"/>
            <a:ext cx="784819" cy="59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08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ig. 5: - &lt;p&gt;(a) A scheduled physical circuit for the logical circuit in &lt;xref ref-type=&quot;fig&quot; rid=&quot;fig2&quot;&gt;Fig. 2&lt;/xref&gt; by inserting one SWAP operation without gate merging. (b) A scheduled physical circuit for the logical circuit in &lt;xref ref-type=&quot;fig&quot; rid=&quot;fig2&quot;&gt;Fig. 2&lt;/xref&gt; by inserting one SWAP operation with gate merging.&lt;/p&gt;">
            <a:extLst>
              <a:ext uri="{FF2B5EF4-FFF2-40B4-BE49-F238E27FC236}">
                <a16:creationId xmlns:a16="http://schemas.microsoft.com/office/drawing/2014/main" id="{530E8292-7A74-3B5E-00AD-119AB57E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/>
              <p:nvPr/>
            </p:nvSpPr>
            <p:spPr>
              <a:xfrm>
                <a:off x="277871" y="592627"/>
                <a:ext cx="4934554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5</a:t>
                </a:r>
              </a:p>
              <a:p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4 ,</a:t>
                </a:r>
              </a:p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Front_Layer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(LC)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={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TW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Selected_Aux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Selected_Gate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TW" sz="20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71" y="592627"/>
                <a:ext cx="4934554" cy="2616101"/>
              </a:xfrm>
              <a:prstGeom prst="rect">
                <a:avLst/>
              </a:prstGeom>
              <a:blipFill>
                <a:blip r:embed="rId3"/>
                <a:stretch>
                  <a:fillRect l="-1360" t="-1166" b="-13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6159F8-29CD-E219-519F-9E62597BFAAE}"/>
              </a:ext>
            </a:extLst>
          </p:cNvPr>
          <p:cNvGraphicFramePr>
            <a:graphicFrameLocks noGrp="1"/>
          </p:cNvGraphicFramePr>
          <p:nvPr/>
        </p:nvGraphicFramePr>
        <p:xfrm>
          <a:off x="4582841" y="3545599"/>
          <a:ext cx="673078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19">
                  <a:extLst>
                    <a:ext uri="{9D8B030D-6E8A-4147-A177-3AD203B41FA5}">
                      <a16:colId xmlns:a16="http://schemas.microsoft.com/office/drawing/2014/main" val="260502226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74786863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472944642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073782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50853180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5664328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109278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908895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2805434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58007664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01036515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31102231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422135935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106320239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971185495"/>
                    </a:ext>
                  </a:extLst>
                </a:gridCol>
              </a:tblGrid>
              <a:tr h="3242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8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9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10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47717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r>
                        <a:rPr lang="en-US" altLang="zh-TW"/>
                        <a:t>p</a:t>
                      </a:r>
                      <a:r>
                        <a:rPr lang="en-US" altLang="zh-TW" baseline="-25000"/>
                        <a:t>1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1279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22650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93251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52958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1605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0366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534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553C021-A215-841E-1FF0-CD7147AC1D46}"/>
              </a:ext>
            </a:extLst>
          </p:cNvPr>
          <p:cNvSpPr txBox="1"/>
          <p:nvPr/>
        </p:nvSpPr>
        <p:spPr>
          <a:xfrm>
            <a:off x="3894188" y="3536245"/>
            <a:ext cx="1276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PC =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86A122-F2F4-7D46-5388-225A435EB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570" y="4380208"/>
            <a:ext cx="466121" cy="3658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63C499-FA6B-079E-9D64-52A0ECD40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962" y="4892496"/>
            <a:ext cx="289637" cy="14653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45FF17-D65B-CD03-CBCD-48031C136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955" y="5138330"/>
            <a:ext cx="490920" cy="35245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6A501E-8855-F64E-9257-2A764581FCFF}"/>
              </a:ext>
            </a:extLst>
          </p:cNvPr>
          <p:cNvSpPr txBox="1"/>
          <p:nvPr/>
        </p:nvSpPr>
        <p:spPr>
          <a:xfrm>
            <a:off x="3963656" y="248471"/>
            <a:ext cx="1384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LC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 </a:t>
            </a:r>
            <a:endParaRPr lang="zh-TW" altLang="en-US" sz="20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5BC822-ABE3-8714-B183-2EFD6E4D0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5329" y="4128606"/>
            <a:ext cx="323848" cy="247789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7922EF8-6BB3-3645-4D8D-96220539468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1280" t="5120" r="23115" b="18275"/>
          <a:stretch/>
        </p:blipFill>
        <p:spPr>
          <a:xfrm>
            <a:off x="290369" y="4295044"/>
            <a:ext cx="3108356" cy="231146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9EAF3-A4F0-CE60-FEDB-C4CEFBBF5258}"/>
              </a:ext>
            </a:extLst>
          </p:cNvPr>
          <p:cNvGraphicFramePr>
            <a:graphicFrameLocks noGrp="1"/>
          </p:cNvGraphicFramePr>
          <p:nvPr/>
        </p:nvGraphicFramePr>
        <p:xfrm>
          <a:off x="4869431" y="864725"/>
          <a:ext cx="42914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36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C16347C-44AE-096C-CD02-1ABF330625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9177" y="716240"/>
            <a:ext cx="333422" cy="2522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520BA-7530-42C1-3ECB-B4E77A7EDA9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067" r="-6774" b="-6774"/>
          <a:stretch/>
        </p:blipFill>
        <p:spPr>
          <a:xfrm>
            <a:off x="5933143" y="5008639"/>
            <a:ext cx="699386" cy="17320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A9EE4D-63D2-2C2F-BDAB-07407C8F00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69070" y="2508598"/>
            <a:ext cx="490920" cy="3790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2BE1E3-2AA6-9A28-9D96-118566B613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28913" y="1601037"/>
            <a:ext cx="512856" cy="1601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4E21BF-FA49-F599-FFAB-5FF3E3518A83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2572"/>
          <a:stretch/>
        </p:blipFill>
        <p:spPr>
          <a:xfrm>
            <a:off x="7253300" y="1599886"/>
            <a:ext cx="525902" cy="16340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EF9A51-DA35-17F7-017B-422E6B9A6C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47083" y="1313823"/>
            <a:ext cx="658505" cy="7587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5BAFA95-BF20-2082-7FD8-0808EE36BDD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38301" y="1586289"/>
            <a:ext cx="612159" cy="18151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7E997F-8F45-DE95-BAE5-2BFF8DEA24B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39559" y="1645126"/>
            <a:ext cx="589354" cy="17269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06B0F1F-6489-9BD3-33E2-B13B141B92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18045" y="2835268"/>
            <a:ext cx="784819" cy="59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33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ig. 5: - &lt;p&gt;(a) A scheduled physical circuit for the logical circuit in &lt;xref ref-type=&quot;fig&quot; rid=&quot;fig2&quot;&gt;Fig. 2&lt;/xref&gt; by inserting one SWAP operation without gate merging. (b) A scheduled physical circuit for the logical circuit in &lt;xref ref-type=&quot;fig&quot; rid=&quot;fig2&quot;&gt;Fig. 2&lt;/xref&gt; by inserting one SWAP operation with gate merging.&lt;/p&gt;">
            <a:extLst>
              <a:ext uri="{FF2B5EF4-FFF2-40B4-BE49-F238E27FC236}">
                <a16:creationId xmlns:a16="http://schemas.microsoft.com/office/drawing/2014/main" id="{530E8292-7A74-3B5E-00AD-119AB57E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/>
              <p:nvPr/>
            </p:nvSpPr>
            <p:spPr>
              <a:xfrm>
                <a:off x="277871" y="592627"/>
                <a:ext cx="4934554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5</a:t>
                </a:r>
              </a:p>
              <a:p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4 ,</a:t>
                </a:r>
              </a:p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Front_Layer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(LC)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Selected_Aux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Selected_Gate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TW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71" y="592627"/>
                <a:ext cx="4934554" cy="2616101"/>
              </a:xfrm>
              <a:prstGeom prst="rect">
                <a:avLst/>
              </a:prstGeom>
              <a:blipFill>
                <a:blip r:embed="rId3"/>
                <a:stretch>
                  <a:fillRect l="-1360" t="-1166" b="-1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6159F8-29CD-E219-519F-9E62597BF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09246"/>
              </p:ext>
            </p:extLst>
          </p:nvPr>
        </p:nvGraphicFramePr>
        <p:xfrm>
          <a:off x="4582841" y="3545599"/>
          <a:ext cx="673078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19">
                  <a:extLst>
                    <a:ext uri="{9D8B030D-6E8A-4147-A177-3AD203B41FA5}">
                      <a16:colId xmlns:a16="http://schemas.microsoft.com/office/drawing/2014/main" val="260502226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74786863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472944642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073782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50853180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5664328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109278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908895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2805434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58007664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01036515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31102231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422135935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106320239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971185495"/>
                    </a:ext>
                  </a:extLst>
                </a:gridCol>
              </a:tblGrid>
              <a:tr h="3242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8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9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10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47717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r>
                        <a:rPr lang="en-US" altLang="zh-TW"/>
                        <a:t>p</a:t>
                      </a:r>
                      <a:r>
                        <a:rPr lang="en-US" altLang="zh-TW" baseline="-25000"/>
                        <a:t>1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1279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22650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93251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52958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1605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0366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534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553C021-A215-841E-1FF0-CD7147AC1D46}"/>
              </a:ext>
            </a:extLst>
          </p:cNvPr>
          <p:cNvSpPr txBox="1"/>
          <p:nvPr/>
        </p:nvSpPr>
        <p:spPr>
          <a:xfrm>
            <a:off x="3894188" y="3536245"/>
            <a:ext cx="1276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PC =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86A122-F2F4-7D46-5388-225A435EB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570" y="4380208"/>
            <a:ext cx="466121" cy="3658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63C499-FA6B-079E-9D64-52A0ECD40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962" y="4892496"/>
            <a:ext cx="289637" cy="14653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45FF17-D65B-CD03-CBCD-48031C136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955" y="5138330"/>
            <a:ext cx="490920" cy="35245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6A501E-8855-F64E-9257-2A764581FCFF}"/>
              </a:ext>
            </a:extLst>
          </p:cNvPr>
          <p:cNvSpPr txBox="1"/>
          <p:nvPr/>
        </p:nvSpPr>
        <p:spPr>
          <a:xfrm>
            <a:off x="3963656" y="248471"/>
            <a:ext cx="1384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LC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 </a:t>
            </a:r>
            <a:endParaRPr lang="zh-TW" altLang="en-US" sz="20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5BC822-ABE3-8714-B183-2EFD6E4D0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5329" y="4128606"/>
            <a:ext cx="323848" cy="247789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7922EF8-6BB3-3645-4D8D-96220539468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1280" t="5120" r="23115" b="18275"/>
          <a:stretch/>
        </p:blipFill>
        <p:spPr>
          <a:xfrm>
            <a:off x="290369" y="4295044"/>
            <a:ext cx="3108356" cy="231146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9EAF3-A4F0-CE60-FEDB-C4CEFBBF5258}"/>
              </a:ext>
            </a:extLst>
          </p:cNvPr>
          <p:cNvGraphicFramePr>
            <a:graphicFrameLocks noGrp="1"/>
          </p:cNvGraphicFramePr>
          <p:nvPr/>
        </p:nvGraphicFramePr>
        <p:xfrm>
          <a:off x="4869431" y="864725"/>
          <a:ext cx="42914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36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C16347C-44AE-096C-CD02-1ABF330625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9177" y="716240"/>
            <a:ext cx="333422" cy="2522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520BA-7530-42C1-3ECB-B4E77A7EDA9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067" r="-6774" b="-6774"/>
          <a:stretch/>
        </p:blipFill>
        <p:spPr>
          <a:xfrm>
            <a:off x="5933143" y="5008639"/>
            <a:ext cx="699386" cy="1732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487E06-A9C2-487D-82F9-1F7982B53F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4618" y="5033112"/>
            <a:ext cx="493012" cy="1726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7A459-1D14-F78D-1BB3-562C1BEDE8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44259" y="5913293"/>
            <a:ext cx="490920" cy="37906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E74A738-8767-E8E7-CE90-0F4C625DCBE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8913" y="1601037"/>
            <a:ext cx="512856" cy="16017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81CA61-8B53-1426-6BBF-A96918B0E05F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2572"/>
          <a:stretch/>
        </p:blipFill>
        <p:spPr>
          <a:xfrm>
            <a:off x="7253300" y="1599886"/>
            <a:ext cx="525902" cy="16340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A1C55DF-10B4-339F-971C-1A0B514DAE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47083" y="1313823"/>
            <a:ext cx="658505" cy="7587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65549E1-134F-537C-AAE5-2BA9A958794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38301" y="1586289"/>
            <a:ext cx="612159" cy="181512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F1248F7-6536-58C9-5289-35E9189EF43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18045" y="2835268"/>
            <a:ext cx="784819" cy="59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36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ig. 5: - &lt;p&gt;(a) A scheduled physical circuit for the logical circuit in &lt;xref ref-type=&quot;fig&quot; rid=&quot;fig2&quot;&gt;Fig. 2&lt;/xref&gt; by inserting one SWAP operation without gate merging. (b) A scheduled physical circuit for the logical circuit in &lt;xref ref-type=&quot;fig&quot; rid=&quot;fig2&quot;&gt;Fig. 2&lt;/xref&gt; by inserting one SWAP operation with gate merging.&lt;/p&gt;">
            <a:extLst>
              <a:ext uri="{FF2B5EF4-FFF2-40B4-BE49-F238E27FC236}">
                <a16:creationId xmlns:a16="http://schemas.microsoft.com/office/drawing/2014/main" id="{530E8292-7A74-3B5E-00AD-119AB57E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/>
              <p:nvPr/>
            </p:nvSpPr>
            <p:spPr>
              <a:xfrm>
                <a:off x="277871" y="592627"/>
                <a:ext cx="4934554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6</a:t>
                </a:r>
              </a:p>
              <a:p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4 ,</a:t>
                </a:r>
              </a:p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Front_Layer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(LC)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Selected_Aux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Selected_Gate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71" y="592627"/>
                <a:ext cx="4934554" cy="2616101"/>
              </a:xfrm>
              <a:prstGeom prst="rect">
                <a:avLst/>
              </a:prstGeom>
              <a:blipFill>
                <a:blip r:embed="rId3"/>
                <a:stretch>
                  <a:fillRect l="-1360" t="-1166" b="-1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6159F8-29CD-E219-519F-9E62597BFAAE}"/>
              </a:ext>
            </a:extLst>
          </p:cNvPr>
          <p:cNvGraphicFramePr>
            <a:graphicFrameLocks noGrp="1"/>
          </p:cNvGraphicFramePr>
          <p:nvPr/>
        </p:nvGraphicFramePr>
        <p:xfrm>
          <a:off x="4582841" y="3545599"/>
          <a:ext cx="673078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19">
                  <a:extLst>
                    <a:ext uri="{9D8B030D-6E8A-4147-A177-3AD203B41FA5}">
                      <a16:colId xmlns:a16="http://schemas.microsoft.com/office/drawing/2014/main" val="260502226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74786863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472944642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073782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50853180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5664328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109278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908895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2805434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58007664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01036515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31102231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422135935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106320239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971185495"/>
                    </a:ext>
                  </a:extLst>
                </a:gridCol>
              </a:tblGrid>
              <a:tr h="3242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8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9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10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47717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r>
                        <a:rPr lang="en-US" altLang="zh-TW"/>
                        <a:t>p</a:t>
                      </a:r>
                      <a:r>
                        <a:rPr lang="en-US" altLang="zh-TW" baseline="-25000"/>
                        <a:t>1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1279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22650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93251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52958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1605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0366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534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553C021-A215-841E-1FF0-CD7147AC1D46}"/>
              </a:ext>
            </a:extLst>
          </p:cNvPr>
          <p:cNvSpPr txBox="1"/>
          <p:nvPr/>
        </p:nvSpPr>
        <p:spPr>
          <a:xfrm>
            <a:off x="3894188" y="3536245"/>
            <a:ext cx="1276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PC =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86A122-F2F4-7D46-5388-225A435EB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570" y="4380208"/>
            <a:ext cx="466121" cy="3658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63C499-FA6B-079E-9D64-52A0ECD40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962" y="4892496"/>
            <a:ext cx="289637" cy="14653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45FF17-D65B-CD03-CBCD-48031C136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955" y="5138330"/>
            <a:ext cx="490920" cy="35245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6A501E-8855-F64E-9257-2A764581FCFF}"/>
              </a:ext>
            </a:extLst>
          </p:cNvPr>
          <p:cNvSpPr txBox="1"/>
          <p:nvPr/>
        </p:nvSpPr>
        <p:spPr>
          <a:xfrm>
            <a:off x="3963656" y="248471"/>
            <a:ext cx="1384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LC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 </a:t>
            </a:r>
            <a:endParaRPr lang="zh-TW" altLang="en-US" sz="20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5BC822-ABE3-8714-B183-2EFD6E4D0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5329" y="4128606"/>
            <a:ext cx="323848" cy="247789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7922EF8-6BB3-3645-4D8D-96220539468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1280" t="5120" r="23115" b="18275"/>
          <a:stretch/>
        </p:blipFill>
        <p:spPr>
          <a:xfrm>
            <a:off x="290369" y="4295044"/>
            <a:ext cx="3108356" cy="231146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9EAF3-A4F0-CE60-FEDB-C4CEFBBF5258}"/>
              </a:ext>
            </a:extLst>
          </p:cNvPr>
          <p:cNvGraphicFramePr>
            <a:graphicFrameLocks noGrp="1"/>
          </p:cNvGraphicFramePr>
          <p:nvPr/>
        </p:nvGraphicFramePr>
        <p:xfrm>
          <a:off x="4869431" y="864725"/>
          <a:ext cx="42914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36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C16347C-44AE-096C-CD02-1ABF330625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9177" y="716240"/>
            <a:ext cx="333422" cy="2522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520BA-7530-42C1-3ECB-B4E77A7EDA9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067" r="-6774" b="-6774"/>
          <a:stretch/>
        </p:blipFill>
        <p:spPr>
          <a:xfrm>
            <a:off x="5933143" y="5008639"/>
            <a:ext cx="699386" cy="1732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487E06-A9C2-487D-82F9-1F7982B53F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4618" y="5033112"/>
            <a:ext cx="493012" cy="1726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7A459-1D14-F78D-1BB3-562C1BEDE8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44259" y="5913293"/>
            <a:ext cx="490920" cy="3790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BB3128-A96B-9A47-CB23-1C1FBCEBEB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8913" y="1601037"/>
            <a:ext cx="512856" cy="1601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808BB6-3088-2CC6-E48B-44DC2FCC64AF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2572"/>
          <a:stretch/>
        </p:blipFill>
        <p:spPr>
          <a:xfrm>
            <a:off x="7253300" y="1599886"/>
            <a:ext cx="525902" cy="16340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191047-337A-6AD3-6A4E-A4089023515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47083" y="1313823"/>
            <a:ext cx="658505" cy="7587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9FF5E9-20D7-653D-D9D0-50968F148E0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38301" y="1586289"/>
            <a:ext cx="612159" cy="18151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46CF260-AC56-D215-2FD4-70EAD78AD9E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18045" y="2835268"/>
            <a:ext cx="784819" cy="59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87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ig. 5: - &lt;p&gt;(a) A scheduled physical circuit for the logical circuit in &lt;xref ref-type=&quot;fig&quot; rid=&quot;fig2&quot;&gt;Fig. 2&lt;/xref&gt; by inserting one SWAP operation without gate merging. (b) A scheduled physical circuit for the logical circuit in &lt;xref ref-type=&quot;fig&quot; rid=&quot;fig2&quot;&gt;Fig. 2&lt;/xref&gt; by inserting one SWAP operation with gate merging.&lt;/p&gt;">
            <a:extLst>
              <a:ext uri="{FF2B5EF4-FFF2-40B4-BE49-F238E27FC236}">
                <a16:creationId xmlns:a16="http://schemas.microsoft.com/office/drawing/2014/main" id="{530E8292-7A74-3B5E-00AD-119AB57E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/>
              <p:nvPr/>
            </p:nvSpPr>
            <p:spPr>
              <a:xfrm>
                <a:off x="277871" y="592627"/>
                <a:ext cx="4934554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6</a:t>
                </a:r>
              </a:p>
              <a:p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4 ,</a:t>
                </a:r>
              </a:p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Front_Layer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(LC)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zh-TW" altLang="zh-TW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Selected_Aux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Selected_Gate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71" y="592627"/>
                <a:ext cx="4934554" cy="2616101"/>
              </a:xfrm>
              <a:prstGeom prst="rect">
                <a:avLst/>
              </a:prstGeom>
              <a:blipFill>
                <a:blip r:embed="rId3"/>
                <a:stretch>
                  <a:fillRect l="-1360" t="-1166" b="-1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6159F8-29CD-E219-519F-9E62597BF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526378"/>
              </p:ext>
            </p:extLst>
          </p:nvPr>
        </p:nvGraphicFramePr>
        <p:xfrm>
          <a:off x="4582841" y="3545599"/>
          <a:ext cx="673078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19">
                  <a:extLst>
                    <a:ext uri="{9D8B030D-6E8A-4147-A177-3AD203B41FA5}">
                      <a16:colId xmlns:a16="http://schemas.microsoft.com/office/drawing/2014/main" val="260502226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74786863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472944642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073782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50853180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5664328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109278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908895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2805434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58007664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01036515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31102231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422135935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106320239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971185495"/>
                    </a:ext>
                  </a:extLst>
                </a:gridCol>
              </a:tblGrid>
              <a:tr h="3242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8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9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10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47717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r>
                        <a:rPr lang="en-US" altLang="zh-TW"/>
                        <a:t>p</a:t>
                      </a:r>
                      <a:r>
                        <a:rPr lang="en-US" altLang="zh-TW" baseline="-25000"/>
                        <a:t>1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1279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22650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93251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52958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1605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0366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534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553C021-A215-841E-1FF0-CD7147AC1D46}"/>
              </a:ext>
            </a:extLst>
          </p:cNvPr>
          <p:cNvSpPr txBox="1"/>
          <p:nvPr/>
        </p:nvSpPr>
        <p:spPr>
          <a:xfrm>
            <a:off x="3894188" y="3536245"/>
            <a:ext cx="1276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PC =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86A122-F2F4-7D46-5388-225A435EB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570" y="4380208"/>
            <a:ext cx="466121" cy="3658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63C499-FA6B-079E-9D64-52A0ECD40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962" y="4892496"/>
            <a:ext cx="289637" cy="14653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45FF17-D65B-CD03-CBCD-48031C136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955" y="5138330"/>
            <a:ext cx="490920" cy="35245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6A501E-8855-F64E-9257-2A764581FCFF}"/>
              </a:ext>
            </a:extLst>
          </p:cNvPr>
          <p:cNvSpPr txBox="1"/>
          <p:nvPr/>
        </p:nvSpPr>
        <p:spPr>
          <a:xfrm>
            <a:off x="3963656" y="248471"/>
            <a:ext cx="1384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LC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 </a:t>
            </a:r>
            <a:endParaRPr lang="zh-TW" altLang="en-US" sz="20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5BC822-ABE3-8714-B183-2EFD6E4D0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5329" y="4128606"/>
            <a:ext cx="323848" cy="247789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7922EF8-6BB3-3645-4D8D-96220539468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1280" t="5120" r="23115" b="18275"/>
          <a:stretch/>
        </p:blipFill>
        <p:spPr>
          <a:xfrm>
            <a:off x="290369" y="4295044"/>
            <a:ext cx="3108356" cy="231146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9EAF3-A4F0-CE60-FEDB-C4CEFBBF5258}"/>
              </a:ext>
            </a:extLst>
          </p:cNvPr>
          <p:cNvGraphicFramePr>
            <a:graphicFrameLocks noGrp="1"/>
          </p:cNvGraphicFramePr>
          <p:nvPr/>
        </p:nvGraphicFramePr>
        <p:xfrm>
          <a:off x="4869431" y="864725"/>
          <a:ext cx="42914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36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C16347C-44AE-096C-CD02-1ABF330625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9177" y="716240"/>
            <a:ext cx="333422" cy="2522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520BA-7530-42C1-3ECB-B4E77A7EDA9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067" r="-6774" b="-6774"/>
          <a:stretch/>
        </p:blipFill>
        <p:spPr>
          <a:xfrm>
            <a:off x="5933143" y="5008639"/>
            <a:ext cx="699386" cy="1732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487E06-A9C2-487D-82F9-1F7982B53F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4618" y="5033112"/>
            <a:ext cx="493012" cy="1726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0090A3-4024-CC15-6696-48E3094909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33442" y="5000774"/>
            <a:ext cx="686106" cy="1615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7A459-1D14-F78D-1BB3-562C1BEDE83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44259" y="5913293"/>
            <a:ext cx="490920" cy="3790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292CEC-3CF9-8761-7E1A-8CE4C2BCFD5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2572"/>
          <a:stretch/>
        </p:blipFill>
        <p:spPr>
          <a:xfrm>
            <a:off x="7253300" y="1599886"/>
            <a:ext cx="525902" cy="16340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1FA188-2403-2F0E-9657-D1D1EDA2C39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47083" y="1313823"/>
            <a:ext cx="658505" cy="7587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3DE258-CE78-C76D-EB2E-AB777D0C359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38301" y="1586289"/>
            <a:ext cx="612159" cy="18151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453562B-810B-6FBF-4637-54A627A031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18045" y="2835268"/>
            <a:ext cx="784819" cy="59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31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ig. 5: - &lt;p&gt;(a) A scheduled physical circuit for the logical circuit in &lt;xref ref-type=&quot;fig&quot; rid=&quot;fig2&quot;&gt;Fig. 2&lt;/xref&gt; by inserting one SWAP operation without gate merging. (b) A scheduled physical circuit for the logical circuit in &lt;xref ref-type=&quot;fig&quot; rid=&quot;fig2&quot;&gt;Fig. 2&lt;/xref&gt; by inserting one SWAP operation with gate merging.&lt;/p&gt;">
            <a:extLst>
              <a:ext uri="{FF2B5EF4-FFF2-40B4-BE49-F238E27FC236}">
                <a16:creationId xmlns:a16="http://schemas.microsoft.com/office/drawing/2014/main" id="{530E8292-7A74-3B5E-00AD-119AB57E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/>
              <p:nvPr/>
            </p:nvSpPr>
            <p:spPr>
              <a:xfrm>
                <a:off x="277871" y="592627"/>
                <a:ext cx="4934554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7</a:t>
                </a:r>
              </a:p>
              <a:p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4 ,</a:t>
                </a:r>
              </a:p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Front_Layer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(LC)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zh-TW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Selected_Aux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Selected_Gate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71" y="592627"/>
                <a:ext cx="4934554" cy="2616101"/>
              </a:xfrm>
              <a:prstGeom prst="rect">
                <a:avLst/>
              </a:prstGeom>
              <a:blipFill>
                <a:blip r:embed="rId3"/>
                <a:stretch>
                  <a:fillRect l="-1360" t="-1166" b="-11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6159F8-29CD-E219-519F-9E62597BFAAE}"/>
              </a:ext>
            </a:extLst>
          </p:cNvPr>
          <p:cNvGraphicFramePr>
            <a:graphicFrameLocks noGrp="1"/>
          </p:cNvGraphicFramePr>
          <p:nvPr/>
        </p:nvGraphicFramePr>
        <p:xfrm>
          <a:off x="4582841" y="3545599"/>
          <a:ext cx="673078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19">
                  <a:extLst>
                    <a:ext uri="{9D8B030D-6E8A-4147-A177-3AD203B41FA5}">
                      <a16:colId xmlns:a16="http://schemas.microsoft.com/office/drawing/2014/main" val="260502226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74786863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472944642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073782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50853180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5664328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109278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908895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2805434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58007664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01036515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31102231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422135935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106320239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971185495"/>
                    </a:ext>
                  </a:extLst>
                </a:gridCol>
              </a:tblGrid>
              <a:tr h="3242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8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9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10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47717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r>
                        <a:rPr lang="en-US" altLang="zh-TW"/>
                        <a:t>p</a:t>
                      </a:r>
                      <a:r>
                        <a:rPr lang="en-US" altLang="zh-TW" baseline="-25000"/>
                        <a:t>1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1279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22650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93251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52958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1605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0366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534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553C021-A215-841E-1FF0-CD7147AC1D46}"/>
              </a:ext>
            </a:extLst>
          </p:cNvPr>
          <p:cNvSpPr txBox="1"/>
          <p:nvPr/>
        </p:nvSpPr>
        <p:spPr>
          <a:xfrm>
            <a:off x="3894188" y="3536245"/>
            <a:ext cx="1276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PC =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86A122-F2F4-7D46-5388-225A435EB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570" y="4380208"/>
            <a:ext cx="466121" cy="3658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63C499-FA6B-079E-9D64-52A0ECD40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962" y="4892496"/>
            <a:ext cx="289637" cy="14653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45FF17-D65B-CD03-CBCD-48031C136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955" y="5138330"/>
            <a:ext cx="490920" cy="35245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6A501E-8855-F64E-9257-2A764581FCFF}"/>
              </a:ext>
            </a:extLst>
          </p:cNvPr>
          <p:cNvSpPr txBox="1"/>
          <p:nvPr/>
        </p:nvSpPr>
        <p:spPr>
          <a:xfrm>
            <a:off x="3963656" y="248471"/>
            <a:ext cx="1384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LC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 </a:t>
            </a:r>
            <a:endParaRPr lang="zh-TW" altLang="en-US" sz="20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5BC822-ABE3-8714-B183-2EFD6E4D0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5329" y="4128606"/>
            <a:ext cx="323848" cy="247789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7922EF8-6BB3-3645-4D8D-96220539468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1280" t="5120" r="23115" b="18275"/>
          <a:stretch/>
        </p:blipFill>
        <p:spPr>
          <a:xfrm>
            <a:off x="290369" y="4295044"/>
            <a:ext cx="3108356" cy="231146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9EAF3-A4F0-CE60-FEDB-C4CEFBBF5258}"/>
              </a:ext>
            </a:extLst>
          </p:cNvPr>
          <p:cNvGraphicFramePr>
            <a:graphicFrameLocks noGrp="1"/>
          </p:cNvGraphicFramePr>
          <p:nvPr/>
        </p:nvGraphicFramePr>
        <p:xfrm>
          <a:off x="4869431" y="864725"/>
          <a:ext cx="42914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36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C16347C-44AE-096C-CD02-1ABF330625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9177" y="716240"/>
            <a:ext cx="333422" cy="2522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520BA-7530-42C1-3ECB-B4E77A7EDA9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067" r="-6774" b="-6774"/>
          <a:stretch/>
        </p:blipFill>
        <p:spPr>
          <a:xfrm>
            <a:off x="5933143" y="5008639"/>
            <a:ext cx="699386" cy="1732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487E06-A9C2-487D-82F9-1F7982B53F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4618" y="5033112"/>
            <a:ext cx="493012" cy="1726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0090A3-4024-CC15-6696-48E3094909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33442" y="5000774"/>
            <a:ext cx="686106" cy="1615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7A459-1D14-F78D-1BB3-562C1BEDE83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44259" y="5913293"/>
            <a:ext cx="490920" cy="3790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B0BEE4-FC89-5DDD-A10F-B99DB18EF1F2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2572"/>
          <a:stretch/>
        </p:blipFill>
        <p:spPr>
          <a:xfrm>
            <a:off x="7253300" y="1599886"/>
            <a:ext cx="525902" cy="1634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8B0ABD-573C-53E7-FF10-94F2578443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47083" y="1313823"/>
            <a:ext cx="658505" cy="7587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7885D6-37CC-AE14-7D27-3A8880AF07C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38301" y="1586289"/>
            <a:ext cx="612159" cy="18151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4C7E7E-6D16-ACBA-0E2D-90BE787E98D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18045" y="2835268"/>
            <a:ext cx="784819" cy="59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82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ig. 5: - &lt;p&gt;(a) A scheduled physical circuit for the logical circuit in &lt;xref ref-type=&quot;fig&quot; rid=&quot;fig2&quot;&gt;Fig. 2&lt;/xref&gt; by inserting one SWAP operation without gate merging. (b) A scheduled physical circuit for the logical circuit in &lt;xref ref-type=&quot;fig&quot; rid=&quot;fig2&quot;&gt;Fig. 2&lt;/xref&gt; by inserting one SWAP operation with gate merging.&lt;/p&gt;">
            <a:extLst>
              <a:ext uri="{FF2B5EF4-FFF2-40B4-BE49-F238E27FC236}">
                <a16:creationId xmlns:a16="http://schemas.microsoft.com/office/drawing/2014/main" id="{530E8292-7A74-3B5E-00AD-119AB57E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/>
              <p:nvPr/>
            </p:nvSpPr>
            <p:spPr>
              <a:xfrm>
                <a:off x="277871" y="592627"/>
                <a:ext cx="4934554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8</a:t>
                </a:r>
              </a:p>
              <a:p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4 ,</a:t>
                </a:r>
              </a:p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Front_Layer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(LC)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zh-TW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Selected_Aux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Selected_Gate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zh-TW" altLang="zh-TW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71" y="592627"/>
                <a:ext cx="4934554" cy="2616101"/>
              </a:xfrm>
              <a:prstGeom prst="rect">
                <a:avLst/>
              </a:prstGeom>
              <a:blipFill>
                <a:blip r:embed="rId3"/>
                <a:stretch>
                  <a:fillRect l="-1360" t="-1166" b="-13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6159F8-29CD-E219-519F-9E62597BFAAE}"/>
              </a:ext>
            </a:extLst>
          </p:cNvPr>
          <p:cNvGraphicFramePr>
            <a:graphicFrameLocks noGrp="1"/>
          </p:cNvGraphicFramePr>
          <p:nvPr/>
        </p:nvGraphicFramePr>
        <p:xfrm>
          <a:off x="4582841" y="3545599"/>
          <a:ext cx="673078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19">
                  <a:extLst>
                    <a:ext uri="{9D8B030D-6E8A-4147-A177-3AD203B41FA5}">
                      <a16:colId xmlns:a16="http://schemas.microsoft.com/office/drawing/2014/main" val="260502226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74786863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472944642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073782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50853180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5664328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109278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908895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2805434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58007664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01036515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31102231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422135935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106320239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971185495"/>
                    </a:ext>
                  </a:extLst>
                </a:gridCol>
              </a:tblGrid>
              <a:tr h="3242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8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9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10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47717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r>
                        <a:rPr lang="en-US" altLang="zh-TW"/>
                        <a:t>p</a:t>
                      </a:r>
                      <a:r>
                        <a:rPr lang="en-US" altLang="zh-TW" baseline="-25000"/>
                        <a:t>1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1279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22650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93251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52958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1605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0366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534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553C021-A215-841E-1FF0-CD7147AC1D46}"/>
              </a:ext>
            </a:extLst>
          </p:cNvPr>
          <p:cNvSpPr txBox="1"/>
          <p:nvPr/>
        </p:nvSpPr>
        <p:spPr>
          <a:xfrm>
            <a:off x="3894188" y="3536245"/>
            <a:ext cx="1276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PC =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86A122-F2F4-7D46-5388-225A435EB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570" y="4380208"/>
            <a:ext cx="466121" cy="3658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63C499-FA6B-079E-9D64-52A0ECD40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962" y="4892496"/>
            <a:ext cx="289637" cy="14653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45FF17-D65B-CD03-CBCD-48031C136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955" y="5138330"/>
            <a:ext cx="490920" cy="35245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6A501E-8855-F64E-9257-2A764581FCFF}"/>
              </a:ext>
            </a:extLst>
          </p:cNvPr>
          <p:cNvSpPr txBox="1"/>
          <p:nvPr/>
        </p:nvSpPr>
        <p:spPr>
          <a:xfrm>
            <a:off x="3963656" y="248471"/>
            <a:ext cx="1384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LC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 </a:t>
            </a:r>
            <a:endParaRPr lang="zh-TW" altLang="en-US" sz="20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5BC822-ABE3-8714-B183-2EFD6E4D0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5329" y="4128606"/>
            <a:ext cx="323848" cy="247789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7922EF8-6BB3-3645-4D8D-96220539468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1280" t="5120" r="23115" b="18275"/>
          <a:stretch/>
        </p:blipFill>
        <p:spPr>
          <a:xfrm>
            <a:off x="290369" y="4295044"/>
            <a:ext cx="3108356" cy="231146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9EAF3-A4F0-CE60-FEDB-C4CEFBBF5258}"/>
              </a:ext>
            </a:extLst>
          </p:cNvPr>
          <p:cNvGraphicFramePr>
            <a:graphicFrameLocks noGrp="1"/>
          </p:cNvGraphicFramePr>
          <p:nvPr/>
        </p:nvGraphicFramePr>
        <p:xfrm>
          <a:off x="4869431" y="864725"/>
          <a:ext cx="42914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36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C16347C-44AE-096C-CD02-1ABF330625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9177" y="716240"/>
            <a:ext cx="333422" cy="2522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520BA-7530-42C1-3ECB-B4E77A7EDA9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067" r="-6774" b="-6774"/>
          <a:stretch/>
        </p:blipFill>
        <p:spPr>
          <a:xfrm>
            <a:off x="5933143" y="5008639"/>
            <a:ext cx="699386" cy="1732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487E06-A9C2-487D-82F9-1F7982B53F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4618" y="5033112"/>
            <a:ext cx="493012" cy="1726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0090A3-4024-CC15-6696-48E3094909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33442" y="5000774"/>
            <a:ext cx="686106" cy="1615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7A459-1D14-F78D-1BB3-562C1BEDE83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44259" y="5913293"/>
            <a:ext cx="490920" cy="3790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036F4B-96CD-1D13-1010-67470F462F2B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2572"/>
          <a:stretch/>
        </p:blipFill>
        <p:spPr>
          <a:xfrm>
            <a:off x="7253300" y="1599886"/>
            <a:ext cx="525902" cy="1634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07EEC3-39F0-4A31-F852-32564A1A48F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47083" y="1313823"/>
            <a:ext cx="658505" cy="7587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0A03EF-0F79-B946-8E81-EA9A41E7381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38301" y="1586289"/>
            <a:ext cx="612159" cy="18151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83710DC-19CA-845D-073F-5126F3F1349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18045" y="2835268"/>
            <a:ext cx="784819" cy="59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4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ig. 5: - &lt;p&gt;(a) A scheduled physical circuit for the logical circuit in &lt;xref ref-type=&quot;fig&quot; rid=&quot;fig2&quot;&gt;Fig. 2&lt;/xref&gt; by inserting one SWAP operation without gate merging. (b) A scheduled physical circuit for the logical circuit in &lt;xref ref-type=&quot;fig&quot; rid=&quot;fig2&quot;&gt;Fig. 2&lt;/xref&gt; by inserting one SWAP operation with gate merging.&lt;/p&gt;">
            <a:extLst>
              <a:ext uri="{FF2B5EF4-FFF2-40B4-BE49-F238E27FC236}">
                <a16:creationId xmlns:a16="http://schemas.microsoft.com/office/drawing/2014/main" id="{530E8292-7A74-3B5E-00AD-119AB57E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88750-51E9-7247-D1EA-38AB3FA8DE71}"/>
              </a:ext>
            </a:extLst>
          </p:cNvPr>
          <p:cNvSpPr txBox="1"/>
          <p:nvPr/>
        </p:nvSpPr>
        <p:spPr>
          <a:xfrm>
            <a:off x="277871" y="592627"/>
            <a:ext cx="49345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  <a:p>
            <a:r>
              <a:rPr lang="az-Cyrl-AZ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az-Cyrl-AZ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:{q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4 ,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TW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Front_Layer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(LC)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={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en-US" altLang="zh-TW" sz="2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,g</a:t>
            </a:r>
            <a:r>
              <a:rPr lang="en-US" altLang="zh-TW" sz="2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</a:t>
            </a:r>
            <a:r>
              <a:rPr lang="en-US" altLang="zh-TW" sz="20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en-US" altLang="zh-TW" sz="20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6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TW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Selected_Aux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{}</a:t>
            </a:r>
          </a:p>
          <a:p>
            <a:r>
              <a:rPr lang="en-US" altLang="zh-TW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Selected_Gate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{g</a:t>
            </a:r>
            <a:r>
              <a:rPr lang="en-US" altLang="zh-TW" sz="20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,g</a:t>
            </a:r>
            <a:r>
              <a:rPr lang="en-US" altLang="zh-TW" sz="20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6159F8-29CD-E219-519F-9E62597BFAAE}"/>
              </a:ext>
            </a:extLst>
          </p:cNvPr>
          <p:cNvGraphicFramePr>
            <a:graphicFrameLocks noGrp="1"/>
          </p:cNvGraphicFramePr>
          <p:nvPr/>
        </p:nvGraphicFramePr>
        <p:xfrm>
          <a:off x="4582841" y="3545599"/>
          <a:ext cx="673078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19">
                  <a:extLst>
                    <a:ext uri="{9D8B030D-6E8A-4147-A177-3AD203B41FA5}">
                      <a16:colId xmlns:a16="http://schemas.microsoft.com/office/drawing/2014/main" val="260502226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74786863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472944642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073782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50853180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5664328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109278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908895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2805434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58007664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01036515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31102231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422135935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106320239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971185495"/>
                    </a:ext>
                  </a:extLst>
                </a:gridCol>
              </a:tblGrid>
              <a:tr h="3242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8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9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10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47717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r>
                        <a:rPr lang="en-US" altLang="zh-TW"/>
                        <a:t>p</a:t>
                      </a:r>
                      <a:r>
                        <a:rPr lang="en-US" altLang="zh-TW" baseline="-25000"/>
                        <a:t>1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1279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22650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93251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52958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1605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0366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534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553C021-A215-841E-1FF0-CD7147AC1D46}"/>
              </a:ext>
            </a:extLst>
          </p:cNvPr>
          <p:cNvSpPr txBox="1"/>
          <p:nvPr/>
        </p:nvSpPr>
        <p:spPr>
          <a:xfrm>
            <a:off x="3654545" y="3581006"/>
            <a:ext cx="1276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PC =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A22E64F-4983-F20E-8AFD-BEFF002FD48E}"/>
              </a:ext>
            </a:extLst>
          </p:cNvPr>
          <p:cNvGraphicFramePr>
            <a:graphicFrameLocks noGrp="1"/>
          </p:cNvGraphicFramePr>
          <p:nvPr/>
        </p:nvGraphicFramePr>
        <p:xfrm>
          <a:off x="4766714" y="648395"/>
          <a:ext cx="3627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92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54752CED-628D-CCB0-FC96-EA582D2E1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460" y="499910"/>
            <a:ext cx="333422" cy="25220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986A122-F2F4-7D46-5388-225A435EB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570" y="4380208"/>
            <a:ext cx="466121" cy="3658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63C499-FA6B-079E-9D64-52A0ECD40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962" y="4892496"/>
            <a:ext cx="289637" cy="14653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45FF17-D65B-CD03-CBCD-48031C136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7368" y="1483416"/>
            <a:ext cx="490920" cy="35245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77D0DA4-15BE-3D7C-5F83-E3F15D1259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5762" y="2324769"/>
            <a:ext cx="490920" cy="37906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14CA8E9-005C-EB11-D0BE-4F77621539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8316" y="1118911"/>
            <a:ext cx="342948" cy="716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3F2946A-703C-E8F7-59FE-C4DC58EA09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4852" y="2703834"/>
            <a:ext cx="490920" cy="41441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6A501E-8855-F64E-9257-2A764581FCFF}"/>
              </a:ext>
            </a:extLst>
          </p:cNvPr>
          <p:cNvSpPr txBox="1"/>
          <p:nvPr/>
        </p:nvSpPr>
        <p:spPr>
          <a:xfrm>
            <a:off x="3775832" y="195616"/>
            <a:ext cx="1384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LC =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</a:t>
            </a:r>
            <a:r>
              <a:rPr lang="en-US" altLang="zh-TW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TW" altLang="en-US" sz="20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5BC822-ABE3-8714-B183-2EFD6E4D07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5329" y="4128606"/>
            <a:ext cx="323848" cy="247789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7922EF8-6BB3-3645-4D8D-96220539468C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21280" t="5120" r="23115" b="18275"/>
          <a:stretch/>
        </p:blipFill>
        <p:spPr>
          <a:xfrm>
            <a:off x="290369" y="4295044"/>
            <a:ext cx="3108356" cy="231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78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ig. 5: - &lt;p&gt;(a) A scheduled physical circuit for the logical circuit in &lt;xref ref-type=&quot;fig&quot; rid=&quot;fig2&quot;&gt;Fig. 2&lt;/xref&gt; by inserting one SWAP operation without gate merging. (b) A scheduled physical circuit for the logical circuit in &lt;xref ref-type=&quot;fig&quot; rid=&quot;fig2&quot;&gt;Fig. 2&lt;/xref&gt; by inserting one SWAP operation with gate merging.&lt;/p&gt;">
            <a:extLst>
              <a:ext uri="{FF2B5EF4-FFF2-40B4-BE49-F238E27FC236}">
                <a16:creationId xmlns:a16="http://schemas.microsoft.com/office/drawing/2014/main" id="{530E8292-7A74-3B5E-00AD-119AB57E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/>
              <p:nvPr/>
            </p:nvSpPr>
            <p:spPr>
              <a:xfrm>
                <a:off x="277871" y="592627"/>
                <a:ext cx="4934554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8</a:t>
                </a:r>
              </a:p>
              <a:p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4 ,</a:t>
                </a:r>
              </a:p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Front_Layer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(LC)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Selected_Aux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Selected_Gate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zh-TW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71" y="592627"/>
                <a:ext cx="4934554" cy="2616101"/>
              </a:xfrm>
              <a:prstGeom prst="rect">
                <a:avLst/>
              </a:prstGeom>
              <a:blipFill>
                <a:blip r:embed="rId3"/>
                <a:stretch>
                  <a:fillRect l="-1360" t="-1166" b="-13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6159F8-29CD-E219-519F-9E62597BFAAE}"/>
              </a:ext>
            </a:extLst>
          </p:cNvPr>
          <p:cNvGraphicFramePr>
            <a:graphicFrameLocks noGrp="1"/>
          </p:cNvGraphicFramePr>
          <p:nvPr/>
        </p:nvGraphicFramePr>
        <p:xfrm>
          <a:off x="4582841" y="3545599"/>
          <a:ext cx="673078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19">
                  <a:extLst>
                    <a:ext uri="{9D8B030D-6E8A-4147-A177-3AD203B41FA5}">
                      <a16:colId xmlns:a16="http://schemas.microsoft.com/office/drawing/2014/main" val="260502226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74786863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472944642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073782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50853180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5664328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109278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908895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2805434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58007664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01036515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31102231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422135935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106320239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971185495"/>
                    </a:ext>
                  </a:extLst>
                </a:gridCol>
              </a:tblGrid>
              <a:tr h="3242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8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9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10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47717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r>
                        <a:rPr lang="en-US" altLang="zh-TW"/>
                        <a:t>p</a:t>
                      </a:r>
                      <a:r>
                        <a:rPr lang="en-US" altLang="zh-TW" baseline="-25000"/>
                        <a:t>1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1279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22650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93251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52958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1605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0366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534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553C021-A215-841E-1FF0-CD7147AC1D46}"/>
              </a:ext>
            </a:extLst>
          </p:cNvPr>
          <p:cNvSpPr txBox="1"/>
          <p:nvPr/>
        </p:nvSpPr>
        <p:spPr>
          <a:xfrm>
            <a:off x="3894188" y="3536245"/>
            <a:ext cx="1276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PC =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86A122-F2F4-7D46-5388-225A435EB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570" y="4380208"/>
            <a:ext cx="466121" cy="3658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63C499-FA6B-079E-9D64-52A0ECD40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962" y="4892496"/>
            <a:ext cx="289637" cy="14653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45FF17-D65B-CD03-CBCD-48031C136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955" y="5138330"/>
            <a:ext cx="490920" cy="35245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6A501E-8855-F64E-9257-2A764581FCFF}"/>
              </a:ext>
            </a:extLst>
          </p:cNvPr>
          <p:cNvSpPr txBox="1"/>
          <p:nvPr/>
        </p:nvSpPr>
        <p:spPr>
          <a:xfrm>
            <a:off x="3963656" y="248471"/>
            <a:ext cx="1384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LC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 </a:t>
            </a:r>
            <a:endParaRPr lang="zh-TW" altLang="en-US" sz="20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5BC822-ABE3-8714-B183-2EFD6E4D0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5329" y="4128606"/>
            <a:ext cx="323848" cy="247789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7922EF8-6BB3-3645-4D8D-96220539468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1280" t="5120" r="23115" b="18275"/>
          <a:stretch/>
        </p:blipFill>
        <p:spPr>
          <a:xfrm>
            <a:off x="290369" y="4295044"/>
            <a:ext cx="3108356" cy="231146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9EAF3-A4F0-CE60-FEDB-C4CEFBBF5258}"/>
              </a:ext>
            </a:extLst>
          </p:cNvPr>
          <p:cNvGraphicFramePr>
            <a:graphicFrameLocks noGrp="1"/>
          </p:cNvGraphicFramePr>
          <p:nvPr/>
        </p:nvGraphicFramePr>
        <p:xfrm>
          <a:off x="4869431" y="864725"/>
          <a:ext cx="42914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36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C16347C-44AE-096C-CD02-1ABF330625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9177" y="716240"/>
            <a:ext cx="333422" cy="2522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520BA-7530-42C1-3ECB-B4E77A7EDA9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067" r="-6774" b="-6774"/>
          <a:stretch/>
        </p:blipFill>
        <p:spPr>
          <a:xfrm>
            <a:off x="5933143" y="5008639"/>
            <a:ext cx="699386" cy="1732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487E06-A9C2-487D-82F9-1F7982B53F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4618" y="5033112"/>
            <a:ext cx="493012" cy="1726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0090A3-4024-CC15-6696-48E3094909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33442" y="5000774"/>
            <a:ext cx="686106" cy="16150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8433C8-A536-1381-CB91-73B3D5F021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98238" y="5031966"/>
            <a:ext cx="466121" cy="17626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7A459-1D14-F78D-1BB3-562C1BEDE83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4259" y="5913293"/>
            <a:ext cx="490920" cy="3790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B36BB7-4389-70D6-C4F6-FB6F3DAB35A4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t="2572"/>
          <a:stretch/>
        </p:blipFill>
        <p:spPr>
          <a:xfrm>
            <a:off x="7253300" y="1599886"/>
            <a:ext cx="525902" cy="1634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9D1C1E-6DD5-CF48-9159-8C6A704EA44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47083" y="1313823"/>
            <a:ext cx="658505" cy="7587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A33274-CFFE-C9E0-805F-A834D9851E2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18045" y="2835268"/>
            <a:ext cx="784819" cy="59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96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ig. 5: - &lt;p&gt;(a) A scheduled physical circuit for the logical circuit in &lt;xref ref-type=&quot;fig&quot; rid=&quot;fig2&quot;&gt;Fig. 2&lt;/xref&gt; by inserting one SWAP operation without gate merging. (b) A scheduled physical circuit for the logical circuit in &lt;xref ref-type=&quot;fig&quot; rid=&quot;fig2&quot;&gt;Fig. 2&lt;/xref&gt; by inserting one SWAP operation with gate merging.&lt;/p&gt;">
            <a:extLst>
              <a:ext uri="{FF2B5EF4-FFF2-40B4-BE49-F238E27FC236}">
                <a16:creationId xmlns:a16="http://schemas.microsoft.com/office/drawing/2014/main" id="{530E8292-7A74-3B5E-00AD-119AB57E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/>
              <p:nvPr/>
            </p:nvSpPr>
            <p:spPr>
              <a:xfrm>
                <a:off x="277871" y="592627"/>
                <a:ext cx="4934554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9</a:t>
                </a:r>
              </a:p>
              <a:p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4 ,</a:t>
                </a:r>
              </a:p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Front_Layer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(LC)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Selected_Aux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Selected_Gate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71" y="592627"/>
                <a:ext cx="4934554" cy="2616101"/>
              </a:xfrm>
              <a:prstGeom prst="rect">
                <a:avLst/>
              </a:prstGeom>
              <a:blipFill>
                <a:blip r:embed="rId3"/>
                <a:stretch>
                  <a:fillRect l="-1360" t="-1166" b="-13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6159F8-29CD-E219-519F-9E62597BFAAE}"/>
              </a:ext>
            </a:extLst>
          </p:cNvPr>
          <p:cNvGraphicFramePr>
            <a:graphicFrameLocks noGrp="1"/>
          </p:cNvGraphicFramePr>
          <p:nvPr/>
        </p:nvGraphicFramePr>
        <p:xfrm>
          <a:off x="4582841" y="3545599"/>
          <a:ext cx="673078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19">
                  <a:extLst>
                    <a:ext uri="{9D8B030D-6E8A-4147-A177-3AD203B41FA5}">
                      <a16:colId xmlns:a16="http://schemas.microsoft.com/office/drawing/2014/main" val="260502226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74786863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472944642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073782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50853180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5664328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109278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908895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2805434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58007664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01036515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31102231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422135935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106320239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971185495"/>
                    </a:ext>
                  </a:extLst>
                </a:gridCol>
              </a:tblGrid>
              <a:tr h="3242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8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9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10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47717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r>
                        <a:rPr lang="en-US" altLang="zh-TW"/>
                        <a:t>p</a:t>
                      </a:r>
                      <a:r>
                        <a:rPr lang="en-US" altLang="zh-TW" baseline="-25000"/>
                        <a:t>1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1279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22650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93251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52958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1605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0366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534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553C021-A215-841E-1FF0-CD7147AC1D46}"/>
              </a:ext>
            </a:extLst>
          </p:cNvPr>
          <p:cNvSpPr txBox="1"/>
          <p:nvPr/>
        </p:nvSpPr>
        <p:spPr>
          <a:xfrm>
            <a:off x="3894188" y="3536245"/>
            <a:ext cx="1276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PC =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86A122-F2F4-7D46-5388-225A435EB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570" y="4380208"/>
            <a:ext cx="466121" cy="3658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63C499-FA6B-079E-9D64-52A0ECD40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962" y="4892496"/>
            <a:ext cx="289637" cy="14653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45FF17-D65B-CD03-CBCD-48031C136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955" y="5138330"/>
            <a:ext cx="490920" cy="35245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6A501E-8855-F64E-9257-2A764581FCFF}"/>
              </a:ext>
            </a:extLst>
          </p:cNvPr>
          <p:cNvSpPr txBox="1"/>
          <p:nvPr/>
        </p:nvSpPr>
        <p:spPr>
          <a:xfrm>
            <a:off x="3963656" y="248471"/>
            <a:ext cx="1384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LC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 </a:t>
            </a:r>
            <a:endParaRPr lang="zh-TW" altLang="en-US" sz="20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5BC822-ABE3-8714-B183-2EFD6E4D0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5329" y="4128606"/>
            <a:ext cx="323848" cy="247789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7922EF8-6BB3-3645-4D8D-96220539468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1280" t="5120" r="23115" b="18275"/>
          <a:stretch/>
        </p:blipFill>
        <p:spPr>
          <a:xfrm>
            <a:off x="290369" y="4295044"/>
            <a:ext cx="3108356" cy="231146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9EAF3-A4F0-CE60-FEDB-C4CEFBBF5258}"/>
              </a:ext>
            </a:extLst>
          </p:cNvPr>
          <p:cNvGraphicFramePr>
            <a:graphicFrameLocks noGrp="1"/>
          </p:cNvGraphicFramePr>
          <p:nvPr/>
        </p:nvGraphicFramePr>
        <p:xfrm>
          <a:off x="4869431" y="864725"/>
          <a:ext cx="42914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36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C16347C-44AE-096C-CD02-1ABF330625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9177" y="716240"/>
            <a:ext cx="333422" cy="2522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520BA-7530-42C1-3ECB-B4E77A7EDA9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067" r="-6774" b="-6774"/>
          <a:stretch/>
        </p:blipFill>
        <p:spPr>
          <a:xfrm>
            <a:off x="5933143" y="5008639"/>
            <a:ext cx="699386" cy="1732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487E06-A9C2-487D-82F9-1F7982B53F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4618" y="5033112"/>
            <a:ext cx="493012" cy="1726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0090A3-4024-CC15-6696-48E3094909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33442" y="5000774"/>
            <a:ext cx="686106" cy="16150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8433C8-A536-1381-CB91-73B3D5F021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98238" y="5031966"/>
            <a:ext cx="466121" cy="17626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7A459-1D14-F78D-1BB3-562C1BEDE83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4259" y="5913293"/>
            <a:ext cx="490920" cy="3790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665250-1BD8-6C89-39C2-0F1E7B32DB53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t="2572"/>
          <a:stretch/>
        </p:blipFill>
        <p:spPr>
          <a:xfrm>
            <a:off x="7253300" y="1599886"/>
            <a:ext cx="525902" cy="1634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B9D4D1-AA0F-620C-EBD9-5B7141B9056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47083" y="1313823"/>
            <a:ext cx="658505" cy="7587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4C594F-1B76-030F-D6CD-F8FDDBA93A1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18045" y="2835268"/>
            <a:ext cx="784819" cy="59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5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ig. 5: - &lt;p&gt;(a) A scheduled physical circuit for the logical circuit in &lt;xref ref-type=&quot;fig&quot; rid=&quot;fig2&quot;&gt;Fig. 2&lt;/xref&gt; by inserting one SWAP operation without gate merging. (b) A scheduled physical circuit for the logical circuit in &lt;xref ref-type=&quot;fig&quot; rid=&quot;fig2&quot;&gt;Fig. 2&lt;/xref&gt; by inserting one SWAP operation with gate merging.&lt;/p&gt;">
            <a:extLst>
              <a:ext uri="{FF2B5EF4-FFF2-40B4-BE49-F238E27FC236}">
                <a16:creationId xmlns:a16="http://schemas.microsoft.com/office/drawing/2014/main" id="{530E8292-7A74-3B5E-00AD-119AB57E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/>
              <p:nvPr/>
            </p:nvSpPr>
            <p:spPr>
              <a:xfrm>
                <a:off x="277871" y="592627"/>
                <a:ext cx="4934554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9</a:t>
                </a:r>
              </a:p>
              <a:p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4 ,</a:t>
                </a:r>
              </a:p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Front_Layer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(LC)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altLang="zh-TW" sz="2000" i="0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TW" sz="20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zh-TW" altLang="zh-TW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TW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TW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Selected_Aux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Selected_Gate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71" y="592627"/>
                <a:ext cx="4934554" cy="2616101"/>
              </a:xfrm>
              <a:prstGeom prst="rect">
                <a:avLst/>
              </a:prstGeom>
              <a:blipFill>
                <a:blip r:embed="rId3"/>
                <a:stretch>
                  <a:fillRect l="-1360" t="-1166" b="-11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6159F8-29CD-E219-519F-9E62597BF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357218"/>
              </p:ext>
            </p:extLst>
          </p:nvPr>
        </p:nvGraphicFramePr>
        <p:xfrm>
          <a:off x="4582841" y="3545599"/>
          <a:ext cx="673078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19">
                  <a:extLst>
                    <a:ext uri="{9D8B030D-6E8A-4147-A177-3AD203B41FA5}">
                      <a16:colId xmlns:a16="http://schemas.microsoft.com/office/drawing/2014/main" val="260502226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74786863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472944642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073782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50853180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5664328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109278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908895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2805434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58007664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01036515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31102231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422135935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106320239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971185495"/>
                    </a:ext>
                  </a:extLst>
                </a:gridCol>
              </a:tblGrid>
              <a:tr h="3242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8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9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10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47717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r>
                        <a:rPr lang="en-US" altLang="zh-TW"/>
                        <a:t>p</a:t>
                      </a:r>
                      <a:r>
                        <a:rPr lang="en-US" altLang="zh-TW" baseline="-25000"/>
                        <a:t>1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1279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22650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93251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52958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1605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0366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534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553C021-A215-841E-1FF0-CD7147AC1D46}"/>
              </a:ext>
            </a:extLst>
          </p:cNvPr>
          <p:cNvSpPr txBox="1"/>
          <p:nvPr/>
        </p:nvSpPr>
        <p:spPr>
          <a:xfrm>
            <a:off x="3894188" y="3536245"/>
            <a:ext cx="1276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PC =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86A122-F2F4-7D46-5388-225A435EB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570" y="4380208"/>
            <a:ext cx="466121" cy="3658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63C499-FA6B-079E-9D64-52A0ECD40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962" y="4892496"/>
            <a:ext cx="289637" cy="14653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45FF17-D65B-CD03-CBCD-48031C136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955" y="5138330"/>
            <a:ext cx="490920" cy="35245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6A501E-8855-F64E-9257-2A764581FCFF}"/>
              </a:ext>
            </a:extLst>
          </p:cNvPr>
          <p:cNvSpPr txBox="1"/>
          <p:nvPr/>
        </p:nvSpPr>
        <p:spPr>
          <a:xfrm>
            <a:off x="3963656" y="248471"/>
            <a:ext cx="1384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LC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 </a:t>
            </a:r>
            <a:endParaRPr lang="zh-TW" altLang="en-US" sz="20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5BC822-ABE3-8714-B183-2EFD6E4D0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5329" y="4128606"/>
            <a:ext cx="323848" cy="247789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7922EF8-6BB3-3645-4D8D-96220539468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1280" t="5120" r="23115" b="18275"/>
          <a:stretch/>
        </p:blipFill>
        <p:spPr>
          <a:xfrm>
            <a:off x="290369" y="4295044"/>
            <a:ext cx="3108356" cy="231146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9EAF3-A4F0-CE60-FEDB-C4CEFBBF5258}"/>
              </a:ext>
            </a:extLst>
          </p:cNvPr>
          <p:cNvGraphicFramePr>
            <a:graphicFrameLocks noGrp="1"/>
          </p:cNvGraphicFramePr>
          <p:nvPr/>
        </p:nvGraphicFramePr>
        <p:xfrm>
          <a:off x="4869431" y="864725"/>
          <a:ext cx="42914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36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C16347C-44AE-096C-CD02-1ABF330625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9177" y="716240"/>
            <a:ext cx="333422" cy="2522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520BA-7530-42C1-3ECB-B4E77A7EDA9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067" r="-6774" b="-6774"/>
          <a:stretch/>
        </p:blipFill>
        <p:spPr>
          <a:xfrm>
            <a:off x="5933143" y="5008639"/>
            <a:ext cx="699386" cy="1732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487E06-A9C2-487D-82F9-1F7982B53F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4618" y="5033112"/>
            <a:ext cx="493012" cy="1726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0090A3-4024-CC15-6696-48E3094909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33442" y="5000774"/>
            <a:ext cx="686106" cy="16150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8433C8-A536-1381-CB91-73B3D5F021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98238" y="5031966"/>
            <a:ext cx="466121" cy="1762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2B3F77-555A-C528-8F9B-FB44CB817C59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2572"/>
          <a:stretch/>
        </p:blipFill>
        <p:spPr>
          <a:xfrm>
            <a:off x="9070853" y="5031966"/>
            <a:ext cx="639303" cy="1634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7A459-1D14-F78D-1BB3-562C1BEDE8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44259" y="5913293"/>
            <a:ext cx="490920" cy="3790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5F717D-872A-FD31-9235-6F79B64EDCD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47083" y="1313823"/>
            <a:ext cx="658505" cy="7587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61DD31-236B-CD6D-D1FF-7BE45002B7B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18045" y="2835268"/>
            <a:ext cx="784819" cy="59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88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ig. 5: - &lt;p&gt;(a) A scheduled physical circuit for the logical circuit in &lt;xref ref-type=&quot;fig&quot; rid=&quot;fig2&quot;&gt;Fig. 2&lt;/xref&gt; by inserting one SWAP operation without gate merging. (b) A scheduled physical circuit for the logical circuit in &lt;xref ref-type=&quot;fig&quot; rid=&quot;fig2&quot;&gt;Fig. 2&lt;/xref&gt; by inserting one SWAP operation with gate merging.&lt;/p&gt;">
            <a:extLst>
              <a:ext uri="{FF2B5EF4-FFF2-40B4-BE49-F238E27FC236}">
                <a16:creationId xmlns:a16="http://schemas.microsoft.com/office/drawing/2014/main" id="{530E8292-7A74-3B5E-00AD-119AB57E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/>
              <p:nvPr/>
            </p:nvSpPr>
            <p:spPr>
              <a:xfrm>
                <a:off x="277871" y="592627"/>
                <a:ext cx="493455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10</a:t>
                </a:r>
              </a:p>
              <a:p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TW" sz="20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</a:p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TW" sz="20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Front_Layer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(LC)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altLang="zh-TW" sz="200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TW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zh-TW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TW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TW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Selected_Aux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Selected_Gate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71" y="592627"/>
                <a:ext cx="4934554" cy="2554545"/>
              </a:xfrm>
              <a:prstGeom prst="rect">
                <a:avLst/>
              </a:prstGeom>
              <a:blipFill>
                <a:blip r:embed="rId3"/>
                <a:stretch>
                  <a:fillRect l="-1360" t="-1193" b="-33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6159F8-29CD-E219-519F-9E62597BFAAE}"/>
              </a:ext>
            </a:extLst>
          </p:cNvPr>
          <p:cNvGraphicFramePr>
            <a:graphicFrameLocks noGrp="1"/>
          </p:cNvGraphicFramePr>
          <p:nvPr/>
        </p:nvGraphicFramePr>
        <p:xfrm>
          <a:off x="4582841" y="3545599"/>
          <a:ext cx="673078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19">
                  <a:extLst>
                    <a:ext uri="{9D8B030D-6E8A-4147-A177-3AD203B41FA5}">
                      <a16:colId xmlns:a16="http://schemas.microsoft.com/office/drawing/2014/main" val="260502226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74786863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472944642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073782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50853180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5664328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109278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908895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2805434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58007664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01036515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31102231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422135935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106320239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971185495"/>
                    </a:ext>
                  </a:extLst>
                </a:gridCol>
              </a:tblGrid>
              <a:tr h="3242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8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9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10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47717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r>
                        <a:rPr lang="en-US" altLang="zh-TW"/>
                        <a:t>p</a:t>
                      </a:r>
                      <a:r>
                        <a:rPr lang="en-US" altLang="zh-TW" baseline="-25000"/>
                        <a:t>1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1279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22650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93251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52958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1605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0366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534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553C021-A215-841E-1FF0-CD7147AC1D46}"/>
              </a:ext>
            </a:extLst>
          </p:cNvPr>
          <p:cNvSpPr txBox="1"/>
          <p:nvPr/>
        </p:nvSpPr>
        <p:spPr>
          <a:xfrm>
            <a:off x="3894188" y="3536245"/>
            <a:ext cx="1276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PC =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86A122-F2F4-7D46-5388-225A435EB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570" y="4380208"/>
            <a:ext cx="466121" cy="3658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63C499-FA6B-079E-9D64-52A0ECD40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962" y="4892496"/>
            <a:ext cx="289637" cy="14653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45FF17-D65B-CD03-CBCD-48031C136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955" y="5138330"/>
            <a:ext cx="490920" cy="35245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6A501E-8855-F64E-9257-2A764581FCFF}"/>
              </a:ext>
            </a:extLst>
          </p:cNvPr>
          <p:cNvSpPr txBox="1"/>
          <p:nvPr/>
        </p:nvSpPr>
        <p:spPr>
          <a:xfrm>
            <a:off x="3963656" y="248471"/>
            <a:ext cx="1384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LC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 </a:t>
            </a:r>
            <a:endParaRPr lang="zh-TW" altLang="en-US" sz="20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5BC822-ABE3-8714-B183-2EFD6E4D0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5329" y="4128606"/>
            <a:ext cx="323848" cy="247789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7922EF8-6BB3-3645-4D8D-96220539468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1280" t="5120" r="23115" b="18275"/>
          <a:stretch/>
        </p:blipFill>
        <p:spPr>
          <a:xfrm>
            <a:off x="290369" y="4295044"/>
            <a:ext cx="3108356" cy="231146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9EAF3-A4F0-CE60-FEDB-C4CEFBBF5258}"/>
              </a:ext>
            </a:extLst>
          </p:cNvPr>
          <p:cNvGraphicFramePr>
            <a:graphicFrameLocks noGrp="1"/>
          </p:cNvGraphicFramePr>
          <p:nvPr/>
        </p:nvGraphicFramePr>
        <p:xfrm>
          <a:off x="4869431" y="864725"/>
          <a:ext cx="42914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36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C16347C-44AE-096C-CD02-1ABF330625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9177" y="716240"/>
            <a:ext cx="333422" cy="2522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520BA-7530-42C1-3ECB-B4E77A7EDA9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067" r="-6774" b="-6774"/>
          <a:stretch/>
        </p:blipFill>
        <p:spPr>
          <a:xfrm>
            <a:off x="5933143" y="5008639"/>
            <a:ext cx="699386" cy="1732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487E06-A9C2-487D-82F9-1F7982B53F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4618" y="5033112"/>
            <a:ext cx="493012" cy="1726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0090A3-4024-CC15-6696-48E3094909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33442" y="5000774"/>
            <a:ext cx="686106" cy="16150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8433C8-A536-1381-CB91-73B3D5F021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98238" y="5031966"/>
            <a:ext cx="466121" cy="1762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2B3F77-555A-C528-8F9B-FB44CB817C59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2572"/>
          <a:stretch/>
        </p:blipFill>
        <p:spPr>
          <a:xfrm>
            <a:off x="9070853" y="5031966"/>
            <a:ext cx="639303" cy="1634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7A459-1D14-F78D-1BB3-562C1BEDE8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44259" y="5913293"/>
            <a:ext cx="490920" cy="3790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47D0B1-DB7E-D016-1965-768523E6719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47083" y="1313823"/>
            <a:ext cx="658505" cy="7587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368E9F-11A8-E0E2-76FB-09EF8AEBF9B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18045" y="2835268"/>
            <a:ext cx="784819" cy="59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58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ig. 5: - &lt;p&gt;(a) A scheduled physical circuit for the logical circuit in &lt;xref ref-type=&quot;fig&quot; rid=&quot;fig2&quot;&gt;Fig. 2&lt;/xref&gt; by inserting one SWAP operation without gate merging. (b) A scheduled physical circuit for the logical circuit in &lt;xref ref-type=&quot;fig&quot; rid=&quot;fig2&quot;&gt;Fig. 2&lt;/xref&gt; by inserting one SWAP operation with gate merging.&lt;/p&gt;">
            <a:extLst>
              <a:ext uri="{FF2B5EF4-FFF2-40B4-BE49-F238E27FC236}">
                <a16:creationId xmlns:a16="http://schemas.microsoft.com/office/drawing/2014/main" id="{530E8292-7A74-3B5E-00AD-119AB57E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/>
              <p:nvPr/>
            </p:nvSpPr>
            <p:spPr>
              <a:xfrm>
                <a:off x="277871" y="592627"/>
                <a:ext cx="493455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11</a:t>
                </a:r>
              </a:p>
              <a:p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4 ,</a:t>
                </a:r>
              </a:p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Front_Layer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(LC)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altLang="zh-TW" sz="200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TW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zh-TW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TW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TW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Selected_Aux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Selected_Gate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altLang="zh-TW" sz="2000" i="0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TW" sz="20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zh-TW" altLang="zh-TW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TW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TW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71" y="592627"/>
                <a:ext cx="4934554" cy="2554545"/>
              </a:xfrm>
              <a:prstGeom prst="rect">
                <a:avLst/>
              </a:prstGeom>
              <a:blipFill>
                <a:blip r:embed="rId3"/>
                <a:stretch>
                  <a:fillRect l="-1360" t="-1193" b="-33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6159F8-29CD-E219-519F-9E62597BFAAE}"/>
              </a:ext>
            </a:extLst>
          </p:cNvPr>
          <p:cNvGraphicFramePr>
            <a:graphicFrameLocks noGrp="1"/>
          </p:cNvGraphicFramePr>
          <p:nvPr/>
        </p:nvGraphicFramePr>
        <p:xfrm>
          <a:off x="4582841" y="3545599"/>
          <a:ext cx="673078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19">
                  <a:extLst>
                    <a:ext uri="{9D8B030D-6E8A-4147-A177-3AD203B41FA5}">
                      <a16:colId xmlns:a16="http://schemas.microsoft.com/office/drawing/2014/main" val="260502226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74786863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472944642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073782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50853180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5664328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109278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908895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2805434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58007664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01036515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31102231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422135935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106320239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971185495"/>
                    </a:ext>
                  </a:extLst>
                </a:gridCol>
              </a:tblGrid>
              <a:tr h="3242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8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9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10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47717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r>
                        <a:rPr lang="en-US" altLang="zh-TW"/>
                        <a:t>p</a:t>
                      </a:r>
                      <a:r>
                        <a:rPr lang="en-US" altLang="zh-TW" baseline="-25000"/>
                        <a:t>1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1279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22650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93251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52958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1605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0366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534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553C021-A215-841E-1FF0-CD7147AC1D46}"/>
              </a:ext>
            </a:extLst>
          </p:cNvPr>
          <p:cNvSpPr txBox="1"/>
          <p:nvPr/>
        </p:nvSpPr>
        <p:spPr>
          <a:xfrm>
            <a:off x="3894188" y="3536245"/>
            <a:ext cx="1276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PC =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86A122-F2F4-7D46-5388-225A435EB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570" y="4380208"/>
            <a:ext cx="466121" cy="3658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63C499-FA6B-079E-9D64-52A0ECD40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962" y="4892496"/>
            <a:ext cx="289637" cy="14653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45FF17-D65B-CD03-CBCD-48031C136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955" y="5138330"/>
            <a:ext cx="490920" cy="35245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6A501E-8855-F64E-9257-2A764581FCFF}"/>
              </a:ext>
            </a:extLst>
          </p:cNvPr>
          <p:cNvSpPr txBox="1"/>
          <p:nvPr/>
        </p:nvSpPr>
        <p:spPr>
          <a:xfrm>
            <a:off x="3963656" y="248471"/>
            <a:ext cx="1384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LC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 </a:t>
            </a:r>
            <a:endParaRPr lang="zh-TW" altLang="en-US" sz="20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5BC822-ABE3-8714-B183-2EFD6E4D0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5329" y="4128606"/>
            <a:ext cx="323848" cy="247789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7922EF8-6BB3-3645-4D8D-96220539468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1280" t="5120" r="23115" b="18275"/>
          <a:stretch/>
        </p:blipFill>
        <p:spPr>
          <a:xfrm>
            <a:off x="290369" y="4295044"/>
            <a:ext cx="3108356" cy="231146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9EAF3-A4F0-CE60-FEDB-C4CEFBBF5258}"/>
              </a:ext>
            </a:extLst>
          </p:cNvPr>
          <p:cNvGraphicFramePr>
            <a:graphicFrameLocks noGrp="1"/>
          </p:cNvGraphicFramePr>
          <p:nvPr/>
        </p:nvGraphicFramePr>
        <p:xfrm>
          <a:off x="4869431" y="864725"/>
          <a:ext cx="42914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36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C16347C-44AE-096C-CD02-1ABF330625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9177" y="716240"/>
            <a:ext cx="333422" cy="2522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520BA-7530-42C1-3ECB-B4E77A7EDA9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067" r="-6774" b="-6774"/>
          <a:stretch/>
        </p:blipFill>
        <p:spPr>
          <a:xfrm>
            <a:off x="5933143" y="5008639"/>
            <a:ext cx="699386" cy="1732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487E06-A9C2-487D-82F9-1F7982B53F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4618" y="5033112"/>
            <a:ext cx="493012" cy="1726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0090A3-4024-CC15-6696-48E3094909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33442" y="5000774"/>
            <a:ext cx="686106" cy="16150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8433C8-A536-1381-CB91-73B3D5F021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98238" y="5031966"/>
            <a:ext cx="466121" cy="1762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2B3F77-555A-C528-8F9B-FB44CB817C59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2572"/>
          <a:stretch/>
        </p:blipFill>
        <p:spPr>
          <a:xfrm>
            <a:off x="9070853" y="5031966"/>
            <a:ext cx="639303" cy="1634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7A459-1D14-F78D-1BB3-562C1BEDE8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44259" y="5913293"/>
            <a:ext cx="490920" cy="3790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15C2F7-6B04-4E35-A198-D2C06FFD139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47083" y="1313823"/>
            <a:ext cx="658505" cy="7587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1AC19F-0E35-70DF-7345-B1BE505FBB8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18045" y="2835268"/>
            <a:ext cx="784819" cy="59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22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ig. 5: - &lt;p&gt;(a) A scheduled physical circuit for the logical circuit in &lt;xref ref-type=&quot;fig&quot; rid=&quot;fig2&quot;&gt;Fig. 2&lt;/xref&gt; by inserting one SWAP operation without gate merging. (b) A scheduled physical circuit for the logical circuit in &lt;xref ref-type=&quot;fig&quot; rid=&quot;fig2&quot;&gt;Fig. 2&lt;/xref&gt; by inserting one SWAP operation with gate merging.&lt;/p&gt;">
            <a:extLst>
              <a:ext uri="{FF2B5EF4-FFF2-40B4-BE49-F238E27FC236}">
                <a16:creationId xmlns:a16="http://schemas.microsoft.com/office/drawing/2014/main" id="{530E8292-7A74-3B5E-00AD-119AB57E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/>
              <p:nvPr/>
            </p:nvSpPr>
            <p:spPr>
              <a:xfrm>
                <a:off x="277871" y="592627"/>
                <a:ext cx="493455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11</a:t>
                </a:r>
              </a:p>
              <a:p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4 ,</a:t>
                </a:r>
              </a:p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Front_Layer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(LC)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={}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Selected_Aux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Selected_Gate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altLang="zh-TW" sz="200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TW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zh-TW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TW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TW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71" y="592627"/>
                <a:ext cx="4934554" cy="2554545"/>
              </a:xfrm>
              <a:prstGeom prst="rect">
                <a:avLst/>
              </a:prstGeom>
              <a:blipFill>
                <a:blip r:embed="rId3"/>
                <a:stretch>
                  <a:fillRect l="-1360" t="-1193" b="-33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6159F8-29CD-E219-519F-9E62597BF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7435"/>
              </p:ext>
            </p:extLst>
          </p:nvPr>
        </p:nvGraphicFramePr>
        <p:xfrm>
          <a:off x="4582841" y="3545599"/>
          <a:ext cx="628206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19">
                  <a:extLst>
                    <a:ext uri="{9D8B030D-6E8A-4147-A177-3AD203B41FA5}">
                      <a16:colId xmlns:a16="http://schemas.microsoft.com/office/drawing/2014/main" val="260502226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74786863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472944642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073782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50853180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5664328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109278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908895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2805434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58007664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01036515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31102231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422135935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106320239"/>
                    </a:ext>
                  </a:extLst>
                </a:gridCol>
              </a:tblGrid>
              <a:tr h="3242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8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9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10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47717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r>
                        <a:rPr lang="en-US" altLang="zh-TW"/>
                        <a:t>p</a:t>
                      </a:r>
                      <a:r>
                        <a:rPr lang="en-US" altLang="zh-TW" baseline="-25000"/>
                        <a:t>1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1279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22650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93251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52958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1605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0366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534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553C021-A215-841E-1FF0-CD7147AC1D46}"/>
              </a:ext>
            </a:extLst>
          </p:cNvPr>
          <p:cNvSpPr txBox="1"/>
          <p:nvPr/>
        </p:nvSpPr>
        <p:spPr>
          <a:xfrm>
            <a:off x="3894188" y="3536245"/>
            <a:ext cx="1276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PC =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86A122-F2F4-7D46-5388-225A435EB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570" y="4380208"/>
            <a:ext cx="466121" cy="3658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63C499-FA6B-079E-9D64-52A0ECD40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962" y="4892496"/>
            <a:ext cx="289637" cy="14653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45FF17-D65B-CD03-CBCD-48031C136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955" y="5138330"/>
            <a:ext cx="490920" cy="35245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6A501E-8855-F64E-9257-2A764581FCFF}"/>
              </a:ext>
            </a:extLst>
          </p:cNvPr>
          <p:cNvSpPr txBox="1"/>
          <p:nvPr/>
        </p:nvSpPr>
        <p:spPr>
          <a:xfrm>
            <a:off x="3963656" y="248471"/>
            <a:ext cx="1384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LC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 </a:t>
            </a:r>
            <a:endParaRPr lang="zh-TW" altLang="en-US" sz="20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5BC822-ABE3-8714-B183-2EFD6E4D0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5329" y="4128606"/>
            <a:ext cx="323848" cy="247789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7922EF8-6BB3-3645-4D8D-96220539468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1280" t="5120" r="23115" b="18275"/>
          <a:stretch/>
        </p:blipFill>
        <p:spPr>
          <a:xfrm>
            <a:off x="290369" y="4295044"/>
            <a:ext cx="3108356" cy="231146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9EAF3-A4F0-CE60-FEDB-C4CEFBBF5258}"/>
              </a:ext>
            </a:extLst>
          </p:cNvPr>
          <p:cNvGraphicFramePr>
            <a:graphicFrameLocks noGrp="1"/>
          </p:cNvGraphicFramePr>
          <p:nvPr/>
        </p:nvGraphicFramePr>
        <p:xfrm>
          <a:off x="4869431" y="864725"/>
          <a:ext cx="42914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36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C16347C-44AE-096C-CD02-1ABF330625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9177" y="716240"/>
            <a:ext cx="333422" cy="2522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520BA-7530-42C1-3ECB-B4E77A7EDA9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067" r="-6774" b="-6774"/>
          <a:stretch/>
        </p:blipFill>
        <p:spPr>
          <a:xfrm>
            <a:off x="5933143" y="5008639"/>
            <a:ext cx="699386" cy="1732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487E06-A9C2-487D-82F9-1F7982B53F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4618" y="5033112"/>
            <a:ext cx="493012" cy="1726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0090A3-4024-CC15-6696-48E3094909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33442" y="5000774"/>
            <a:ext cx="686106" cy="16150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8433C8-A536-1381-CB91-73B3D5F021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98238" y="5031966"/>
            <a:ext cx="466121" cy="1762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2B3F77-555A-C528-8F9B-FB44CB817C59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2572"/>
          <a:stretch/>
        </p:blipFill>
        <p:spPr>
          <a:xfrm>
            <a:off x="9070853" y="5031966"/>
            <a:ext cx="639303" cy="16340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E12AD1-6E10-5A88-927A-546637DE9B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05910" y="6200200"/>
            <a:ext cx="544762" cy="5875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EC7DF1-0078-5469-6422-BCD512E51F3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84550" y="4725075"/>
            <a:ext cx="437302" cy="718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7A459-1D14-F78D-1BB3-562C1BEDE83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44259" y="5913293"/>
            <a:ext cx="490920" cy="37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82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ig. 5: - &lt;p&gt;(a) A scheduled physical circuit for the logical circuit in &lt;xref ref-type=&quot;fig&quot; rid=&quot;fig2&quot;&gt;Fig. 2&lt;/xref&gt; by inserting one SWAP operation without gate merging. (b) A scheduled physical circuit for the logical circuit in &lt;xref ref-type=&quot;fig&quot; rid=&quot;fig2&quot;&gt;Fig. 2&lt;/xref&gt; by inserting one SWAP operation with gate merging.&lt;/p&gt;">
            <a:extLst>
              <a:ext uri="{FF2B5EF4-FFF2-40B4-BE49-F238E27FC236}">
                <a16:creationId xmlns:a16="http://schemas.microsoft.com/office/drawing/2014/main" id="{530E8292-7A74-3B5E-00AD-119AB57E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/>
              <p:nvPr/>
            </p:nvSpPr>
            <p:spPr>
              <a:xfrm>
                <a:off x="277871" y="592627"/>
                <a:ext cx="493455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12</a:t>
                </a:r>
              </a:p>
              <a:p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TW" sz="20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</a:p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TW" sz="20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Front_Layer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(LC)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={}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Selected_Aux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Selected_Gate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altLang="zh-TW" sz="200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TW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zh-TW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TW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TW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71" y="592627"/>
                <a:ext cx="4934554" cy="2554545"/>
              </a:xfrm>
              <a:prstGeom prst="rect">
                <a:avLst/>
              </a:prstGeom>
              <a:blipFill>
                <a:blip r:embed="rId3"/>
                <a:stretch>
                  <a:fillRect l="-1360" t="-1193" b="-33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6159F8-29CD-E219-519F-9E62597BFAAE}"/>
              </a:ext>
            </a:extLst>
          </p:cNvPr>
          <p:cNvGraphicFramePr>
            <a:graphicFrameLocks noGrp="1"/>
          </p:cNvGraphicFramePr>
          <p:nvPr/>
        </p:nvGraphicFramePr>
        <p:xfrm>
          <a:off x="4582841" y="3545599"/>
          <a:ext cx="628206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19">
                  <a:extLst>
                    <a:ext uri="{9D8B030D-6E8A-4147-A177-3AD203B41FA5}">
                      <a16:colId xmlns:a16="http://schemas.microsoft.com/office/drawing/2014/main" val="260502226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74786863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472944642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073782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50853180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5664328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109278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908895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2805434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58007664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01036515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31102231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422135935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106320239"/>
                    </a:ext>
                  </a:extLst>
                </a:gridCol>
              </a:tblGrid>
              <a:tr h="3242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8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9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10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47717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r>
                        <a:rPr lang="en-US" altLang="zh-TW"/>
                        <a:t>p</a:t>
                      </a:r>
                      <a:r>
                        <a:rPr lang="en-US" altLang="zh-TW" baseline="-25000"/>
                        <a:t>1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1279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22650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93251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52958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1605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0366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534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553C021-A215-841E-1FF0-CD7147AC1D46}"/>
              </a:ext>
            </a:extLst>
          </p:cNvPr>
          <p:cNvSpPr txBox="1"/>
          <p:nvPr/>
        </p:nvSpPr>
        <p:spPr>
          <a:xfrm>
            <a:off x="3894188" y="3536245"/>
            <a:ext cx="1276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PC =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86A122-F2F4-7D46-5388-225A435EB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570" y="4380208"/>
            <a:ext cx="466121" cy="3658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63C499-FA6B-079E-9D64-52A0ECD40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962" y="4892496"/>
            <a:ext cx="289637" cy="14653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45FF17-D65B-CD03-CBCD-48031C136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955" y="5138330"/>
            <a:ext cx="490920" cy="35245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6A501E-8855-F64E-9257-2A764581FCFF}"/>
              </a:ext>
            </a:extLst>
          </p:cNvPr>
          <p:cNvSpPr txBox="1"/>
          <p:nvPr/>
        </p:nvSpPr>
        <p:spPr>
          <a:xfrm>
            <a:off x="3963656" y="248471"/>
            <a:ext cx="1384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LC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 </a:t>
            </a:r>
            <a:endParaRPr lang="zh-TW" altLang="en-US" sz="20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5BC822-ABE3-8714-B183-2EFD6E4D0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5329" y="4128606"/>
            <a:ext cx="323848" cy="247789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7922EF8-6BB3-3645-4D8D-96220539468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1280" t="5120" r="23115" b="18275"/>
          <a:stretch/>
        </p:blipFill>
        <p:spPr>
          <a:xfrm>
            <a:off x="290369" y="4295044"/>
            <a:ext cx="3108356" cy="231146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9EAF3-A4F0-CE60-FEDB-C4CEFBBF5258}"/>
              </a:ext>
            </a:extLst>
          </p:cNvPr>
          <p:cNvGraphicFramePr>
            <a:graphicFrameLocks noGrp="1"/>
          </p:cNvGraphicFramePr>
          <p:nvPr/>
        </p:nvGraphicFramePr>
        <p:xfrm>
          <a:off x="4869431" y="864725"/>
          <a:ext cx="42914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36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536436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C16347C-44AE-096C-CD02-1ABF330625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9177" y="716240"/>
            <a:ext cx="333422" cy="2522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520BA-7530-42C1-3ECB-B4E77A7EDA9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067" r="-6774" b="-6774"/>
          <a:stretch/>
        </p:blipFill>
        <p:spPr>
          <a:xfrm>
            <a:off x="5933143" y="5008639"/>
            <a:ext cx="699386" cy="1732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487E06-A9C2-487D-82F9-1F7982B53F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4618" y="5033112"/>
            <a:ext cx="493012" cy="1726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0090A3-4024-CC15-6696-48E3094909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33442" y="5000774"/>
            <a:ext cx="686106" cy="16150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8433C8-A536-1381-CB91-73B3D5F021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98238" y="5031966"/>
            <a:ext cx="466121" cy="1762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2B3F77-555A-C528-8F9B-FB44CB817C59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2572"/>
          <a:stretch/>
        </p:blipFill>
        <p:spPr>
          <a:xfrm>
            <a:off x="9070853" y="5031966"/>
            <a:ext cx="639303" cy="16340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E12AD1-6E10-5A88-927A-546637DE9B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05910" y="6200200"/>
            <a:ext cx="544762" cy="5875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EC7DF1-0078-5469-6422-BCD512E51F3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84550" y="4725075"/>
            <a:ext cx="437302" cy="718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7A459-1D14-F78D-1BB3-562C1BEDE83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44259" y="5913293"/>
            <a:ext cx="490920" cy="37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3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ig. 5: - &lt;p&gt;(a) A scheduled physical circuit for the logical circuit in &lt;xref ref-type=&quot;fig&quot; rid=&quot;fig2&quot;&gt;Fig. 2&lt;/xref&gt; by inserting one SWAP operation without gate merging. (b) A scheduled physical circuit for the logical circuit in &lt;xref ref-type=&quot;fig&quot; rid=&quot;fig2&quot;&gt;Fig. 2&lt;/xref&gt; by inserting one SWAP operation with gate merging.&lt;/p&gt;">
            <a:extLst>
              <a:ext uri="{FF2B5EF4-FFF2-40B4-BE49-F238E27FC236}">
                <a16:creationId xmlns:a16="http://schemas.microsoft.com/office/drawing/2014/main" id="{530E8292-7A74-3B5E-00AD-119AB57E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88750-51E9-7247-D1EA-38AB3FA8DE71}"/>
              </a:ext>
            </a:extLst>
          </p:cNvPr>
          <p:cNvSpPr txBox="1"/>
          <p:nvPr/>
        </p:nvSpPr>
        <p:spPr>
          <a:xfrm>
            <a:off x="277871" y="592627"/>
            <a:ext cx="49345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  <a:p>
            <a:r>
              <a:rPr lang="az-Cyrl-AZ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az-Cyrl-AZ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4 ,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TW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Front_Layer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(LC)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={g</a:t>
            </a:r>
            <a:r>
              <a:rPr lang="en-US" altLang="zh-TW" sz="20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,g</a:t>
            </a:r>
            <a:r>
              <a:rPr lang="en-US" altLang="zh-TW" sz="20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4,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en-US" altLang="zh-TW" sz="20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6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TW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Selected_Aux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{}</a:t>
            </a:r>
          </a:p>
          <a:p>
            <a:r>
              <a:rPr lang="en-US" altLang="zh-TW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Selected_Gate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{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en-US" altLang="zh-TW" sz="2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6159F8-29CD-E219-519F-9E62597BFAAE}"/>
              </a:ext>
            </a:extLst>
          </p:cNvPr>
          <p:cNvGraphicFramePr>
            <a:graphicFrameLocks noGrp="1"/>
          </p:cNvGraphicFramePr>
          <p:nvPr/>
        </p:nvGraphicFramePr>
        <p:xfrm>
          <a:off x="4582841" y="3545599"/>
          <a:ext cx="673078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19">
                  <a:extLst>
                    <a:ext uri="{9D8B030D-6E8A-4147-A177-3AD203B41FA5}">
                      <a16:colId xmlns:a16="http://schemas.microsoft.com/office/drawing/2014/main" val="260502226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74786863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472944642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073782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50853180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5664328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109278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908895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2805434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58007664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01036515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31102231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422135935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106320239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971185495"/>
                    </a:ext>
                  </a:extLst>
                </a:gridCol>
              </a:tblGrid>
              <a:tr h="3242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8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9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10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47717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r>
                        <a:rPr lang="en-US" altLang="zh-TW"/>
                        <a:t>p</a:t>
                      </a:r>
                      <a:r>
                        <a:rPr lang="en-US" altLang="zh-TW" baseline="-25000"/>
                        <a:t>1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1279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22650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93251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52958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1605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0366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534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553C021-A215-841E-1FF0-CD7147AC1D46}"/>
              </a:ext>
            </a:extLst>
          </p:cNvPr>
          <p:cNvSpPr txBox="1"/>
          <p:nvPr/>
        </p:nvSpPr>
        <p:spPr>
          <a:xfrm>
            <a:off x="3654545" y="3581006"/>
            <a:ext cx="1276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PC =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A22E64F-4983-F20E-8AFD-BEFF002FD48E}"/>
              </a:ext>
            </a:extLst>
          </p:cNvPr>
          <p:cNvGraphicFramePr>
            <a:graphicFrameLocks noGrp="1"/>
          </p:cNvGraphicFramePr>
          <p:nvPr/>
        </p:nvGraphicFramePr>
        <p:xfrm>
          <a:off x="4766714" y="648395"/>
          <a:ext cx="3627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92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54752CED-628D-CCB0-FC96-EA582D2E1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460" y="499910"/>
            <a:ext cx="333422" cy="25220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986A122-F2F4-7D46-5388-225A435EB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570" y="4380208"/>
            <a:ext cx="466121" cy="3658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63C499-FA6B-079E-9D64-52A0ECD40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962" y="4892496"/>
            <a:ext cx="289637" cy="14653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45FF17-D65B-CD03-CBCD-48031C136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7368" y="1483416"/>
            <a:ext cx="490920" cy="35245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77D0DA4-15BE-3D7C-5F83-E3F15D1259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5762" y="2324769"/>
            <a:ext cx="490920" cy="37906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14CA8E9-005C-EB11-D0BE-4F77621539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8316" y="1118911"/>
            <a:ext cx="342948" cy="716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3F2946A-703C-E8F7-59FE-C4DC58EA09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4852" y="2703834"/>
            <a:ext cx="490920" cy="41441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6A501E-8855-F64E-9257-2A764581FCFF}"/>
              </a:ext>
            </a:extLst>
          </p:cNvPr>
          <p:cNvSpPr txBox="1"/>
          <p:nvPr/>
        </p:nvSpPr>
        <p:spPr>
          <a:xfrm>
            <a:off x="3775832" y="195616"/>
            <a:ext cx="1384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LC =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</a:t>
            </a:r>
            <a:r>
              <a:rPr lang="en-US" altLang="zh-TW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TW" altLang="en-US" sz="20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5BC822-ABE3-8714-B183-2EFD6E4D07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5329" y="4128606"/>
            <a:ext cx="323848" cy="247789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7922EF8-6BB3-3645-4D8D-96220539468C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21280" t="5120" r="23115" b="18275"/>
          <a:stretch/>
        </p:blipFill>
        <p:spPr>
          <a:xfrm>
            <a:off x="290369" y="4295044"/>
            <a:ext cx="3108356" cy="231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0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ig. 5: - &lt;p&gt;(a) A scheduled physical circuit for the logical circuit in &lt;xref ref-type=&quot;fig&quot; rid=&quot;fig2&quot;&gt;Fig. 2&lt;/xref&gt; by inserting one SWAP operation without gate merging. (b) A scheduled physical circuit for the logical circuit in &lt;xref ref-type=&quot;fig&quot; rid=&quot;fig2&quot;&gt;Fig. 2&lt;/xref&gt; by inserting one SWAP operation with gate merging.&lt;/p&gt;">
            <a:extLst>
              <a:ext uri="{FF2B5EF4-FFF2-40B4-BE49-F238E27FC236}">
                <a16:creationId xmlns:a16="http://schemas.microsoft.com/office/drawing/2014/main" id="{530E8292-7A74-3B5E-00AD-119AB57E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88750-51E9-7247-D1EA-38AB3FA8DE71}"/>
              </a:ext>
            </a:extLst>
          </p:cNvPr>
          <p:cNvSpPr txBox="1"/>
          <p:nvPr/>
        </p:nvSpPr>
        <p:spPr>
          <a:xfrm>
            <a:off x="277871" y="592627"/>
            <a:ext cx="49345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  <a:p>
            <a:r>
              <a:rPr lang="az-Cyrl-AZ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az-Cyrl-AZ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4 ,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TW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Front_Layer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(LC)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={g</a:t>
            </a:r>
            <a:r>
              <a:rPr lang="en-US" altLang="zh-TW" sz="20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en-US" altLang="zh-TW" sz="2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</a:t>
            </a:r>
            <a:r>
              <a:rPr lang="en-US" altLang="zh-TW" sz="20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en-US" altLang="zh-TW" sz="20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6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TW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Selected_Aux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{}</a:t>
            </a:r>
          </a:p>
          <a:p>
            <a:r>
              <a:rPr lang="en-US" altLang="zh-TW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Selected_Gate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{g</a:t>
            </a:r>
            <a:r>
              <a:rPr lang="en-US" altLang="zh-TW" sz="20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6159F8-29CD-E219-519F-9E62597BFAAE}"/>
              </a:ext>
            </a:extLst>
          </p:cNvPr>
          <p:cNvGraphicFramePr>
            <a:graphicFrameLocks noGrp="1"/>
          </p:cNvGraphicFramePr>
          <p:nvPr/>
        </p:nvGraphicFramePr>
        <p:xfrm>
          <a:off x="4582841" y="3545599"/>
          <a:ext cx="673078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19">
                  <a:extLst>
                    <a:ext uri="{9D8B030D-6E8A-4147-A177-3AD203B41FA5}">
                      <a16:colId xmlns:a16="http://schemas.microsoft.com/office/drawing/2014/main" val="260502226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74786863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472944642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073782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50853180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5664328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109278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908895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2805434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58007664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01036515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31102231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422135935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106320239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971185495"/>
                    </a:ext>
                  </a:extLst>
                </a:gridCol>
              </a:tblGrid>
              <a:tr h="3242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8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9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10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47717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r>
                        <a:rPr lang="en-US" altLang="zh-TW"/>
                        <a:t>p</a:t>
                      </a:r>
                      <a:r>
                        <a:rPr lang="en-US" altLang="zh-TW" baseline="-25000"/>
                        <a:t>1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1279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22650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93251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52958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1605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0366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534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553C021-A215-841E-1FF0-CD7147AC1D46}"/>
              </a:ext>
            </a:extLst>
          </p:cNvPr>
          <p:cNvSpPr txBox="1"/>
          <p:nvPr/>
        </p:nvSpPr>
        <p:spPr>
          <a:xfrm>
            <a:off x="3654545" y="3581006"/>
            <a:ext cx="1276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PC =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A22E64F-4983-F20E-8AFD-BEFF002FD48E}"/>
              </a:ext>
            </a:extLst>
          </p:cNvPr>
          <p:cNvGraphicFramePr>
            <a:graphicFrameLocks noGrp="1"/>
          </p:cNvGraphicFramePr>
          <p:nvPr/>
        </p:nvGraphicFramePr>
        <p:xfrm>
          <a:off x="4766714" y="648395"/>
          <a:ext cx="3627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92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54752CED-628D-CCB0-FC96-EA582D2E1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460" y="499910"/>
            <a:ext cx="333422" cy="25220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986A122-F2F4-7D46-5388-225A435EB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570" y="4380208"/>
            <a:ext cx="466121" cy="3658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63C499-FA6B-079E-9D64-52A0ECD40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962" y="4892496"/>
            <a:ext cx="289637" cy="14653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45FF17-D65B-CD03-CBCD-48031C136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955" y="5138330"/>
            <a:ext cx="490920" cy="35245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77D0DA4-15BE-3D7C-5F83-E3F15D1259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5762" y="2324769"/>
            <a:ext cx="490920" cy="37906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14CA8E9-005C-EB11-D0BE-4F77621539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8316" y="1118911"/>
            <a:ext cx="342948" cy="716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3F2946A-703C-E8F7-59FE-C4DC58EA09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4852" y="2703834"/>
            <a:ext cx="490920" cy="41441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6A501E-8855-F64E-9257-2A764581FCFF}"/>
              </a:ext>
            </a:extLst>
          </p:cNvPr>
          <p:cNvSpPr txBox="1"/>
          <p:nvPr/>
        </p:nvSpPr>
        <p:spPr>
          <a:xfrm>
            <a:off x="3775832" y="195616"/>
            <a:ext cx="1384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LC =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</a:t>
            </a:r>
            <a:r>
              <a:rPr lang="en-US" altLang="zh-TW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TW" altLang="en-US" sz="20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5BC822-ABE3-8714-B183-2EFD6E4D07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5329" y="4128606"/>
            <a:ext cx="323848" cy="247789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7922EF8-6BB3-3645-4D8D-96220539468C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21280" t="5120" r="23115" b="18275"/>
          <a:stretch/>
        </p:blipFill>
        <p:spPr>
          <a:xfrm>
            <a:off x="290369" y="4295044"/>
            <a:ext cx="3108356" cy="231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4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ig. 5: - &lt;p&gt;(a) A scheduled physical circuit for the logical circuit in &lt;xref ref-type=&quot;fig&quot; rid=&quot;fig2&quot;&gt;Fig. 2&lt;/xref&gt; by inserting one SWAP operation without gate merging. (b) A scheduled physical circuit for the logical circuit in &lt;xref ref-type=&quot;fig&quot; rid=&quot;fig2&quot;&gt;Fig. 2&lt;/xref&gt; by inserting one SWAP operation with gate merging.&lt;/p&gt;">
            <a:extLst>
              <a:ext uri="{FF2B5EF4-FFF2-40B4-BE49-F238E27FC236}">
                <a16:creationId xmlns:a16="http://schemas.microsoft.com/office/drawing/2014/main" id="{530E8292-7A74-3B5E-00AD-119AB57E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88750-51E9-7247-D1EA-38AB3FA8DE71}"/>
              </a:ext>
            </a:extLst>
          </p:cNvPr>
          <p:cNvSpPr txBox="1"/>
          <p:nvPr/>
        </p:nvSpPr>
        <p:spPr>
          <a:xfrm>
            <a:off x="277871" y="592627"/>
            <a:ext cx="49345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</a:p>
          <a:p>
            <a:r>
              <a:rPr lang="az-Cyrl-AZ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az-Cyrl-AZ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4 ,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↦p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TW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Front_Layer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(LC)</a:t>
            </a:r>
            <a:r>
              <a:rPr lang="zh-TW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={g</a:t>
            </a:r>
            <a:r>
              <a:rPr lang="en-US" altLang="zh-TW" sz="20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,g</a:t>
            </a:r>
            <a:r>
              <a:rPr lang="en-US" altLang="zh-TW" sz="20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5,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en-US" altLang="zh-TW" sz="20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6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TW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Selected_Aux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{}</a:t>
            </a:r>
          </a:p>
          <a:p>
            <a:r>
              <a:rPr lang="en-US" altLang="zh-TW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Selected_Gate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{g</a:t>
            </a:r>
            <a:r>
              <a:rPr lang="en-US" altLang="zh-TW" sz="20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6159F8-29CD-E219-519F-9E62597BFAAE}"/>
              </a:ext>
            </a:extLst>
          </p:cNvPr>
          <p:cNvGraphicFramePr>
            <a:graphicFrameLocks noGrp="1"/>
          </p:cNvGraphicFramePr>
          <p:nvPr/>
        </p:nvGraphicFramePr>
        <p:xfrm>
          <a:off x="4582841" y="3545599"/>
          <a:ext cx="673078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19">
                  <a:extLst>
                    <a:ext uri="{9D8B030D-6E8A-4147-A177-3AD203B41FA5}">
                      <a16:colId xmlns:a16="http://schemas.microsoft.com/office/drawing/2014/main" val="260502226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74786863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472944642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073782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50853180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5664328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109278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908895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2805434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58007664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01036515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31102231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422135935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106320239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971185495"/>
                    </a:ext>
                  </a:extLst>
                </a:gridCol>
              </a:tblGrid>
              <a:tr h="3242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8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9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10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47717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r>
                        <a:rPr lang="en-US" altLang="zh-TW"/>
                        <a:t>p</a:t>
                      </a:r>
                      <a:r>
                        <a:rPr lang="en-US" altLang="zh-TW" baseline="-25000"/>
                        <a:t>1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1279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22650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93251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52958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1605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0366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534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553C021-A215-841E-1FF0-CD7147AC1D46}"/>
              </a:ext>
            </a:extLst>
          </p:cNvPr>
          <p:cNvSpPr txBox="1"/>
          <p:nvPr/>
        </p:nvSpPr>
        <p:spPr>
          <a:xfrm>
            <a:off x="3654545" y="3581006"/>
            <a:ext cx="1276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PC =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A22E64F-4983-F20E-8AFD-BEFF002FD48E}"/>
              </a:ext>
            </a:extLst>
          </p:cNvPr>
          <p:cNvGraphicFramePr>
            <a:graphicFrameLocks noGrp="1"/>
          </p:cNvGraphicFramePr>
          <p:nvPr/>
        </p:nvGraphicFramePr>
        <p:xfrm>
          <a:off x="4766714" y="648395"/>
          <a:ext cx="3627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92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54752CED-628D-CCB0-FC96-EA582D2E1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460" y="499910"/>
            <a:ext cx="333422" cy="25220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986A122-F2F4-7D46-5388-225A435EB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570" y="4380208"/>
            <a:ext cx="466121" cy="3658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63C499-FA6B-079E-9D64-52A0ECD40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962" y="4892496"/>
            <a:ext cx="289637" cy="14653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45FF17-D65B-CD03-CBCD-48031C136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955" y="5138330"/>
            <a:ext cx="490920" cy="35245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77D0DA4-15BE-3D7C-5F83-E3F15D1259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5762" y="2324769"/>
            <a:ext cx="490920" cy="37906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14CA8E9-005C-EB11-D0BE-4F77621539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8316" y="1118911"/>
            <a:ext cx="342948" cy="716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3F2946A-703C-E8F7-59FE-C4DC58EA09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4852" y="2703834"/>
            <a:ext cx="490920" cy="41441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6A501E-8855-F64E-9257-2A764581FCFF}"/>
              </a:ext>
            </a:extLst>
          </p:cNvPr>
          <p:cNvSpPr txBox="1"/>
          <p:nvPr/>
        </p:nvSpPr>
        <p:spPr>
          <a:xfrm>
            <a:off x="3775832" y="195616"/>
            <a:ext cx="1384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LC =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</a:t>
            </a:r>
            <a:r>
              <a:rPr lang="en-US" altLang="zh-TW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TW" altLang="en-US" sz="20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5BC822-ABE3-8714-B183-2EFD6E4D07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5329" y="4128606"/>
            <a:ext cx="323848" cy="247789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7922EF8-6BB3-3645-4D8D-96220539468C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21280" t="5120" r="23115" b="18275"/>
          <a:stretch/>
        </p:blipFill>
        <p:spPr>
          <a:xfrm>
            <a:off x="290369" y="4295044"/>
            <a:ext cx="3108356" cy="23114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463D82-326B-FC74-D7E8-07FF94E673E3}"/>
              </a:ext>
            </a:extLst>
          </p:cNvPr>
          <p:cNvSpPr txBox="1"/>
          <p:nvPr/>
        </p:nvSpPr>
        <p:spPr>
          <a:xfrm>
            <a:off x="231294" y="3139589"/>
            <a:ext cx="60970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en-US" altLang="zh-TW" sz="1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 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does not satisfy connectivity constraint </a:t>
            </a:r>
          </a:p>
          <a:p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under </a:t>
            </a:r>
            <a:r>
              <a:rPr lang="az-Cyrl-AZ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endParaRPr lang="en-US" altLang="zh-TW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Select_Aux_Operation_to_Insert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Insert_with_Gate_Merging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38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ig. 5: - &lt;p&gt;(a) A scheduled physical circuit for the logical circuit in &lt;xref ref-type=&quot;fig&quot; rid=&quot;fig2&quot;&gt;Fig. 2&lt;/xref&gt; by inserting one SWAP operation without gate merging. (b) A scheduled physical circuit for the logical circuit in &lt;xref ref-type=&quot;fig&quot; rid=&quot;fig2&quot;&gt;Fig. 2&lt;/xref&gt; by inserting one SWAP operation with gate merging.&lt;/p&gt;">
            <a:extLst>
              <a:ext uri="{FF2B5EF4-FFF2-40B4-BE49-F238E27FC236}">
                <a16:creationId xmlns:a16="http://schemas.microsoft.com/office/drawing/2014/main" id="{530E8292-7A74-3B5E-00AD-119AB57E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/>
              <p:nvPr/>
            </p:nvSpPr>
            <p:spPr>
              <a:xfrm>
                <a:off x="118915" y="775817"/>
                <a:ext cx="4934554" cy="2893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</a:t>
                </a:r>
              </a:p>
              <a:p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4 ,</a:t>
                </a:r>
              </a:p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Front_Layer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LC</a:t>
                </a:r>
                <a:r>
                  <a:rPr lang="en-US" altLang="zh-TW" sz="2000" baseline="-25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update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={g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4 ,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5,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Last_Layer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Pc</a:t>
                </a:r>
                <a:r>
                  <a:rPr lang="en-US" altLang="zh-TW" sz="2000" baseline="-25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update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={g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1,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Selected_Aux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SWAP(q</a:t>
                </a:r>
                <a:r>
                  <a:rPr lang="en-US" altLang="zh-TW" sz="20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,q</a:t>
                </a:r>
                <a:r>
                  <a:rPr lang="en-US" altLang="zh-TW" sz="20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Ele_gates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TW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zh-TW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TW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TW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TW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TW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TW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TW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15" y="775817"/>
                <a:ext cx="4934554" cy="2893036"/>
              </a:xfrm>
              <a:prstGeom prst="rect">
                <a:avLst/>
              </a:prstGeom>
              <a:blipFill>
                <a:blip r:embed="rId3"/>
                <a:stretch>
                  <a:fillRect l="-1360" t="-1053" b="-1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6159F8-29CD-E219-519F-9E62597BFAAE}"/>
              </a:ext>
            </a:extLst>
          </p:cNvPr>
          <p:cNvGraphicFramePr>
            <a:graphicFrameLocks noGrp="1"/>
          </p:cNvGraphicFramePr>
          <p:nvPr/>
        </p:nvGraphicFramePr>
        <p:xfrm>
          <a:off x="5315201" y="3644578"/>
          <a:ext cx="673078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19">
                  <a:extLst>
                    <a:ext uri="{9D8B030D-6E8A-4147-A177-3AD203B41FA5}">
                      <a16:colId xmlns:a16="http://schemas.microsoft.com/office/drawing/2014/main" val="260502226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74786863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472944642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073782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50853180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5664328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109278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908895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2805434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58007664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01036515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31102231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422135935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106320239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971185495"/>
                    </a:ext>
                  </a:extLst>
                </a:gridCol>
              </a:tblGrid>
              <a:tr h="3242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8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9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10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47717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r>
                        <a:rPr lang="en-US" altLang="zh-TW"/>
                        <a:t>p</a:t>
                      </a:r>
                      <a:r>
                        <a:rPr lang="en-US" altLang="zh-TW" baseline="-25000"/>
                        <a:t>1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1279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22650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93251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52958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1605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0366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534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553C021-A215-841E-1FF0-CD7147AC1D46}"/>
              </a:ext>
            </a:extLst>
          </p:cNvPr>
          <p:cNvSpPr txBox="1"/>
          <p:nvPr/>
        </p:nvSpPr>
        <p:spPr>
          <a:xfrm>
            <a:off x="4421362" y="3642625"/>
            <a:ext cx="1276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PC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update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A22E64F-4983-F20E-8AFD-BEFF002FD48E}"/>
              </a:ext>
            </a:extLst>
          </p:cNvPr>
          <p:cNvGraphicFramePr>
            <a:graphicFrameLocks noGrp="1"/>
          </p:cNvGraphicFramePr>
          <p:nvPr/>
        </p:nvGraphicFramePr>
        <p:xfrm>
          <a:off x="5693269" y="896918"/>
          <a:ext cx="3627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92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54752CED-628D-CCB0-FC96-EA582D2E1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015" y="748433"/>
            <a:ext cx="333422" cy="25220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986A122-F2F4-7D46-5388-225A435EB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999" y="4498038"/>
            <a:ext cx="466121" cy="3658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63C499-FA6B-079E-9D64-52A0ECD400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2981" y="4983828"/>
            <a:ext cx="295316" cy="149408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45FF17-D65B-CD03-CBCD-48031C136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1120" y="5262281"/>
            <a:ext cx="427838" cy="30716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14CA8E9-005C-EB11-D0BE-4F77621539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4871" y="1367434"/>
            <a:ext cx="342948" cy="716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3F2946A-703C-E8F7-59FE-C4DC58EA09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1407" y="2952357"/>
            <a:ext cx="490920" cy="41441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6A501E-8855-F64E-9257-2A764581FCFF}"/>
              </a:ext>
            </a:extLst>
          </p:cNvPr>
          <p:cNvSpPr txBox="1"/>
          <p:nvPr/>
        </p:nvSpPr>
        <p:spPr>
          <a:xfrm>
            <a:off x="4421362" y="405358"/>
            <a:ext cx="1208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LC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update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</a:t>
            </a:r>
            <a:endParaRPr lang="zh-TW" alt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5BC822-ABE3-8714-B183-2EFD6E4D07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7689" y="4227585"/>
            <a:ext cx="323848" cy="2477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CE7A1A-880B-9E2B-19D1-5357370FB113}"/>
              </a:ext>
            </a:extLst>
          </p:cNvPr>
          <p:cNvSpPr txBox="1"/>
          <p:nvPr/>
        </p:nvSpPr>
        <p:spPr>
          <a:xfrm>
            <a:off x="61223" y="192284"/>
            <a:ext cx="4036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Insert_with_Gate_Merging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A563D-1C8B-8301-5CF5-585F84CA7A69}"/>
              </a:ext>
            </a:extLst>
          </p:cNvPr>
          <p:cNvSpPr txBox="1"/>
          <p:nvPr/>
        </p:nvSpPr>
        <p:spPr>
          <a:xfrm>
            <a:off x="1426759" y="3626160"/>
            <a:ext cx="7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</a:t>
            </a:r>
            <a:r>
              <a:rPr lang="en-US" altLang="zh-TW" baseline="-25000" dirty="0" err="1">
                <a:solidFill>
                  <a:srgbClr val="FF0000"/>
                </a:solidFill>
              </a:rPr>
              <a:t>front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2B09E4-7989-2D3F-94B3-75C4EF57D227}"/>
              </a:ext>
            </a:extLst>
          </p:cNvPr>
          <p:cNvSpPr txBox="1"/>
          <p:nvPr/>
        </p:nvSpPr>
        <p:spPr>
          <a:xfrm>
            <a:off x="3922044" y="3585584"/>
            <a:ext cx="7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</a:t>
            </a:r>
            <a:r>
              <a:rPr lang="en-US" altLang="zh-TW" baseline="-25000" dirty="0" err="1">
                <a:solidFill>
                  <a:srgbClr val="FF0000"/>
                </a:solidFill>
              </a:rPr>
              <a:t>back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5D656EEB-6606-A61E-7D28-87FE815035D2}"/>
              </a:ext>
            </a:extLst>
          </p:cNvPr>
          <p:cNvSpPr/>
          <p:nvPr/>
        </p:nvSpPr>
        <p:spPr>
          <a:xfrm>
            <a:off x="1655048" y="3626160"/>
            <a:ext cx="104328" cy="111951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5D7B1CC4-FA88-2C1C-973F-B5AA0F22B539}"/>
              </a:ext>
            </a:extLst>
          </p:cNvPr>
          <p:cNvSpPr/>
          <p:nvPr/>
        </p:nvSpPr>
        <p:spPr>
          <a:xfrm>
            <a:off x="4369198" y="3587080"/>
            <a:ext cx="104328" cy="111951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1D78E4-B790-E455-421C-54DE89DC5D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4444" y="2573292"/>
            <a:ext cx="490920" cy="37906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74DA81-9572-C4C6-5D05-41EE574AB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70798"/>
              </p:ext>
            </p:extLst>
          </p:nvPr>
        </p:nvGraphicFramePr>
        <p:xfrm>
          <a:off x="628947" y="4252868"/>
          <a:ext cx="3627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92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BF3A253-84B9-10FA-ACB7-D880939B33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3697" y="5013794"/>
            <a:ext cx="485843" cy="5293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10B0A0-D187-D52D-8018-375A73E83706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1067" r="-6774" b="-6774"/>
          <a:stretch/>
        </p:blipFill>
        <p:spPr>
          <a:xfrm>
            <a:off x="1114790" y="4963697"/>
            <a:ext cx="574441" cy="17819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0FDF33-E1F8-559B-4C2F-39B4C2B4C93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37453" y="4991189"/>
            <a:ext cx="589354" cy="17269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6687D3-11AE-B455-6478-63967363AD2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47269" y="4954595"/>
            <a:ext cx="535268" cy="16717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B7658C-ABFB-C541-B772-EC61A5B254C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83270" y="4924406"/>
            <a:ext cx="637303" cy="18896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7B4E466-CF42-8750-FF68-E9A69D6FC9B2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t="2572"/>
          <a:stretch/>
        </p:blipFill>
        <p:spPr>
          <a:xfrm>
            <a:off x="3423178" y="4931051"/>
            <a:ext cx="556920" cy="173044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4FB3608-EF7A-17F3-7C23-5E180EE82D7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77036" y="4954595"/>
            <a:ext cx="529549" cy="5418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4E22A96-2E14-F67C-EABE-EC45232E07A2}"/>
                  </a:ext>
                </a:extLst>
              </p14:cNvPr>
              <p14:cNvContentPartPr/>
              <p14:nvPr/>
            </p14:nvContentPartPr>
            <p14:xfrm>
              <a:off x="551259" y="5037502"/>
              <a:ext cx="559800" cy="547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4E22A96-2E14-F67C-EABE-EC45232E07A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2259" y="5028862"/>
                <a:ext cx="577440" cy="5648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A23BB68-C3F4-A932-A892-15547DEB1971}"/>
              </a:ext>
            </a:extLst>
          </p:cNvPr>
          <p:cNvSpPr txBox="1"/>
          <p:nvPr/>
        </p:nvSpPr>
        <p:spPr>
          <a:xfrm>
            <a:off x="536424" y="4477870"/>
            <a:ext cx="7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</a:t>
            </a:r>
            <a:r>
              <a:rPr lang="en-US" altLang="zh-TW" baseline="-25000" dirty="0" err="1">
                <a:solidFill>
                  <a:srgbClr val="FF0000"/>
                </a:solidFill>
              </a:rPr>
              <a:t>front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6AA60E-DFC3-420E-6D65-661828FCA86B}"/>
              </a:ext>
            </a:extLst>
          </p:cNvPr>
          <p:cNvSpPr txBox="1"/>
          <p:nvPr/>
        </p:nvSpPr>
        <p:spPr>
          <a:xfrm>
            <a:off x="3935529" y="4486665"/>
            <a:ext cx="7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</a:t>
            </a:r>
            <a:r>
              <a:rPr lang="en-US" altLang="zh-TW" baseline="-25000" dirty="0" err="1">
                <a:solidFill>
                  <a:srgbClr val="FF0000"/>
                </a:solidFill>
              </a:rPr>
              <a:t>back</a:t>
            </a:r>
            <a:endParaRPr lang="en-US" altLang="zh-TW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616FF4C-627E-C5A5-D1FE-05AF647C2B1F}"/>
                  </a:ext>
                </a:extLst>
              </p14:cNvPr>
              <p14:cNvContentPartPr/>
              <p14:nvPr/>
            </p14:nvContentPartPr>
            <p14:xfrm>
              <a:off x="6160779" y="5265022"/>
              <a:ext cx="554400" cy="350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616FF4C-627E-C5A5-D1FE-05AF647C2B1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52139" y="5256022"/>
                <a:ext cx="572040" cy="36828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C14DE24-BE59-8CB8-42FB-C67D383FFB08}"/>
              </a:ext>
            </a:extLst>
          </p:cNvPr>
          <p:cNvSpPr txBox="1"/>
          <p:nvPr/>
        </p:nvSpPr>
        <p:spPr>
          <a:xfrm>
            <a:off x="6282250" y="4769929"/>
            <a:ext cx="7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40EEEB84-31CD-7AEC-0AE9-35B04CC36843}"/>
              </a:ext>
            </a:extLst>
          </p:cNvPr>
          <p:cNvSpPr/>
          <p:nvPr/>
        </p:nvSpPr>
        <p:spPr>
          <a:xfrm>
            <a:off x="6394663" y="5114125"/>
            <a:ext cx="86632" cy="12302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6230DDA0-E054-209A-F216-AAD8D2918E7F}"/>
              </a:ext>
            </a:extLst>
          </p:cNvPr>
          <p:cNvSpPr/>
          <p:nvPr/>
        </p:nvSpPr>
        <p:spPr>
          <a:xfrm>
            <a:off x="806500" y="4846124"/>
            <a:ext cx="86632" cy="12302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03BB7535-1D17-CBEA-D515-C297D691D913}"/>
              </a:ext>
            </a:extLst>
          </p:cNvPr>
          <p:cNvSpPr/>
          <p:nvPr/>
        </p:nvSpPr>
        <p:spPr>
          <a:xfrm>
            <a:off x="4132334" y="4839554"/>
            <a:ext cx="86632" cy="12302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65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ig. 5: - &lt;p&gt;(a) A scheduled physical circuit for the logical circuit in &lt;xref ref-type=&quot;fig&quot; rid=&quot;fig2&quot;&gt;Fig. 2&lt;/xref&gt; by inserting one SWAP operation without gate merging. (b) A scheduled physical circuit for the logical circuit in &lt;xref ref-type=&quot;fig&quot; rid=&quot;fig2&quot;&gt;Fig. 2&lt;/xref&gt; by inserting one SWAP operation with gate merging.&lt;/p&gt;">
            <a:extLst>
              <a:ext uri="{FF2B5EF4-FFF2-40B4-BE49-F238E27FC236}">
                <a16:creationId xmlns:a16="http://schemas.microsoft.com/office/drawing/2014/main" id="{530E8292-7A74-3B5E-00AD-119AB57E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/>
              <p:nvPr/>
            </p:nvSpPr>
            <p:spPr>
              <a:xfrm>
                <a:off x="118915" y="775817"/>
                <a:ext cx="4934554" cy="2893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</a:t>
                </a:r>
              </a:p>
              <a:p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4 ,</a:t>
                </a:r>
              </a:p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Front_Layer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LC</a:t>
                </a:r>
                <a:r>
                  <a:rPr lang="en-US" altLang="zh-TW" sz="2000" baseline="-25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update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={g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4 ,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5,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Last_Layer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Pc</a:t>
                </a:r>
                <a:r>
                  <a:rPr lang="en-US" altLang="zh-TW" sz="2000" baseline="-25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update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={g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000" b="0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TW" sz="2000" b="0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TW" sz="2000" b="0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Selected_Aux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{SWAP(q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Ele_gates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zh-TW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TW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TW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TW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TW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TW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TW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15" y="775817"/>
                <a:ext cx="4934554" cy="2893036"/>
              </a:xfrm>
              <a:prstGeom prst="rect">
                <a:avLst/>
              </a:prstGeom>
              <a:blipFill>
                <a:blip r:embed="rId3"/>
                <a:stretch>
                  <a:fillRect l="-1360" t="-1053" b="-1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6159F8-29CD-E219-519F-9E62597BFAAE}"/>
              </a:ext>
            </a:extLst>
          </p:cNvPr>
          <p:cNvGraphicFramePr>
            <a:graphicFrameLocks noGrp="1"/>
          </p:cNvGraphicFramePr>
          <p:nvPr/>
        </p:nvGraphicFramePr>
        <p:xfrm>
          <a:off x="5315201" y="3644578"/>
          <a:ext cx="673078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19">
                  <a:extLst>
                    <a:ext uri="{9D8B030D-6E8A-4147-A177-3AD203B41FA5}">
                      <a16:colId xmlns:a16="http://schemas.microsoft.com/office/drawing/2014/main" val="260502226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74786863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472944642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073782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50853180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5664328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109278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908895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2805434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58007664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01036515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31102231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422135935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106320239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971185495"/>
                    </a:ext>
                  </a:extLst>
                </a:gridCol>
              </a:tblGrid>
              <a:tr h="3242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8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9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10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47717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r>
                        <a:rPr lang="en-US" altLang="zh-TW"/>
                        <a:t>p</a:t>
                      </a:r>
                      <a:r>
                        <a:rPr lang="en-US" altLang="zh-TW" baseline="-25000"/>
                        <a:t>1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1279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22650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93251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52958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1605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0366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534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553C021-A215-841E-1FF0-CD7147AC1D46}"/>
              </a:ext>
            </a:extLst>
          </p:cNvPr>
          <p:cNvSpPr txBox="1"/>
          <p:nvPr/>
        </p:nvSpPr>
        <p:spPr>
          <a:xfrm>
            <a:off x="4421362" y="3642625"/>
            <a:ext cx="1276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PC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update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A22E64F-4983-F20E-8AFD-BEFF002FD48E}"/>
              </a:ext>
            </a:extLst>
          </p:cNvPr>
          <p:cNvGraphicFramePr>
            <a:graphicFrameLocks noGrp="1"/>
          </p:cNvGraphicFramePr>
          <p:nvPr/>
        </p:nvGraphicFramePr>
        <p:xfrm>
          <a:off x="5693269" y="896918"/>
          <a:ext cx="3627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92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54752CED-628D-CCB0-FC96-EA582D2E1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015" y="748433"/>
            <a:ext cx="333422" cy="25220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986A122-F2F4-7D46-5388-225A435EB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999" y="4498038"/>
            <a:ext cx="466121" cy="3658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63C499-FA6B-079E-9D64-52A0ECD400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2981" y="4983828"/>
            <a:ext cx="295316" cy="149408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14CA8E9-005C-EB11-D0BE-4F77621539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4871" y="1367434"/>
            <a:ext cx="342948" cy="716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3F2946A-703C-E8F7-59FE-C4DC58EA0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1407" y="2952357"/>
            <a:ext cx="490920" cy="41441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6A501E-8855-F64E-9257-2A764581FCFF}"/>
              </a:ext>
            </a:extLst>
          </p:cNvPr>
          <p:cNvSpPr txBox="1"/>
          <p:nvPr/>
        </p:nvSpPr>
        <p:spPr>
          <a:xfrm>
            <a:off x="4421362" y="405358"/>
            <a:ext cx="1208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LC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update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</a:t>
            </a:r>
            <a:endParaRPr lang="zh-TW" alt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5BC822-ABE3-8714-B183-2EFD6E4D07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7689" y="4227585"/>
            <a:ext cx="323848" cy="2477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CE7A1A-880B-9E2B-19D1-5357370FB113}"/>
              </a:ext>
            </a:extLst>
          </p:cNvPr>
          <p:cNvSpPr txBox="1"/>
          <p:nvPr/>
        </p:nvSpPr>
        <p:spPr>
          <a:xfrm>
            <a:off x="61223" y="192284"/>
            <a:ext cx="4036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Insert_with_Gate_Merging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1D78E4-B790-E455-421C-54DE89DC5D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4444" y="2573292"/>
            <a:ext cx="490920" cy="37906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74DA81-9572-C4C6-5D05-41EE574ABDCC}"/>
              </a:ext>
            </a:extLst>
          </p:cNvPr>
          <p:cNvGraphicFramePr>
            <a:graphicFrameLocks noGrp="1"/>
          </p:cNvGraphicFramePr>
          <p:nvPr/>
        </p:nvGraphicFramePr>
        <p:xfrm>
          <a:off x="628947" y="4252868"/>
          <a:ext cx="3627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92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FB10B0A0-D187-D52D-8018-375A73E83706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1067" r="-6774" b="-6774"/>
          <a:stretch/>
        </p:blipFill>
        <p:spPr>
          <a:xfrm>
            <a:off x="1114790" y="4963697"/>
            <a:ext cx="574441" cy="17819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0FDF33-E1F8-559B-4C2F-39B4C2B4C9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37453" y="4991189"/>
            <a:ext cx="589354" cy="17269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6687D3-11AE-B455-6478-63967363AD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47269" y="4954595"/>
            <a:ext cx="535268" cy="16717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B7658C-ABFB-C541-B772-EC61A5B254C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83270" y="4924406"/>
            <a:ext cx="637303" cy="18896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7B4E466-CF42-8750-FF68-E9A69D6FC9B2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t="2572"/>
          <a:stretch/>
        </p:blipFill>
        <p:spPr>
          <a:xfrm>
            <a:off x="3423178" y="4931051"/>
            <a:ext cx="556920" cy="173044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4FB3608-EF7A-17F3-7C23-5E180EE82D7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77036" y="4954595"/>
            <a:ext cx="529549" cy="54186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6AA60E-DFC3-420E-6D65-661828FCA86B}"/>
              </a:ext>
            </a:extLst>
          </p:cNvPr>
          <p:cNvSpPr txBox="1"/>
          <p:nvPr/>
        </p:nvSpPr>
        <p:spPr>
          <a:xfrm>
            <a:off x="3935529" y="4486665"/>
            <a:ext cx="7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</a:t>
            </a:r>
            <a:r>
              <a:rPr lang="en-US" altLang="zh-TW" baseline="-25000" dirty="0" err="1">
                <a:solidFill>
                  <a:srgbClr val="FF0000"/>
                </a:solidFill>
              </a:rPr>
              <a:t>back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03BB7535-1D17-CBEA-D515-C297D691D913}"/>
              </a:ext>
            </a:extLst>
          </p:cNvPr>
          <p:cNvSpPr/>
          <p:nvPr/>
        </p:nvSpPr>
        <p:spPr>
          <a:xfrm>
            <a:off x="4132334" y="4839554"/>
            <a:ext cx="86632" cy="12302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951C1-07EB-86FA-F228-5C927DC5F35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93372" y="5187520"/>
            <a:ext cx="466121" cy="3979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DE4D3E-8A19-74DF-7483-76D5D67CEE12}"/>
              </a:ext>
            </a:extLst>
          </p:cNvPr>
          <p:cNvSpPr txBox="1"/>
          <p:nvPr/>
        </p:nvSpPr>
        <p:spPr>
          <a:xfrm>
            <a:off x="6248399" y="4692603"/>
            <a:ext cx="1433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 &lt;- </a:t>
            </a:r>
            <a:r>
              <a:rPr lang="en-US" altLang="zh-TW" dirty="0" err="1">
                <a:solidFill>
                  <a:srgbClr val="FF0000"/>
                </a:solidFill>
              </a:rPr>
              <a:t>g</a:t>
            </a:r>
            <a:r>
              <a:rPr lang="en-US" altLang="zh-TW" baseline="-25000" dirty="0" err="1">
                <a:solidFill>
                  <a:srgbClr val="FF0000"/>
                </a:solidFill>
              </a:rPr>
              <a:t>merge</a:t>
            </a:r>
            <a:endParaRPr lang="en-US" altLang="zh-TW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BB44206-2CEE-BEC6-1A9C-7E0C93CBC3B1}"/>
                  </a:ext>
                </a:extLst>
              </p14:cNvPr>
              <p14:cNvContentPartPr/>
              <p14:nvPr/>
            </p14:nvContentPartPr>
            <p14:xfrm>
              <a:off x="6086619" y="5132542"/>
              <a:ext cx="658440" cy="600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BB44206-2CEE-BEC6-1A9C-7E0C93CBC3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77979" y="5123542"/>
                <a:ext cx="676080" cy="61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424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ig. 5: - &lt;p&gt;(a) A scheduled physical circuit for the logical circuit in &lt;xref ref-type=&quot;fig&quot; rid=&quot;fig2&quot;&gt;Fig. 2&lt;/xref&gt; by inserting one SWAP operation without gate merging. (b) A scheduled physical circuit for the logical circuit in &lt;xref ref-type=&quot;fig&quot; rid=&quot;fig2&quot;&gt;Fig. 2&lt;/xref&gt; by inserting one SWAP operation with gate merging.&lt;/p&gt;">
            <a:extLst>
              <a:ext uri="{FF2B5EF4-FFF2-40B4-BE49-F238E27FC236}">
                <a16:creationId xmlns:a16="http://schemas.microsoft.com/office/drawing/2014/main" id="{530E8292-7A74-3B5E-00AD-119AB57E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/>
              <p:nvPr/>
            </p:nvSpPr>
            <p:spPr>
              <a:xfrm>
                <a:off x="118915" y="775817"/>
                <a:ext cx="4934554" cy="2893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</a:t>
                </a:r>
              </a:p>
              <a:p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4 ,</a:t>
                </a:r>
              </a:p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Front_Layer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LC</a:t>
                </a:r>
                <a:r>
                  <a:rPr lang="en-US" altLang="zh-TW" sz="2000" baseline="-25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update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={g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4 ,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5,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Last_Layer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Pc</a:t>
                </a:r>
                <a:r>
                  <a:rPr lang="en-US" altLang="zh-TW" sz="2000" baseline="-25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update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={g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000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TW" sz="2000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TW" sz="2000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Selected_Aux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{SWAP(q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Ele_gates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zh-TW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TW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TW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TW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TW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TW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TW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15" y="775817"/>
                <a:ext cx="4934554" cy="2893036"/>
              </a:xfrm>
              <a:prstGeom prst="rect">
                <a:avLst/>
              </a:prstGeom>
              <a:blipFill>
                <a:blip r:embed="rId3"/>
                <a:stretch>
                  <a:fillRect l="-1360" t="-1053" b="-1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6159F8-29CD-E219-519F-9E62597BFAAE}"/>
              </a:ext>
            </a:extLst>
          </p:cNvPr>
          <p:cNvGraphicFramePr>
            <a:graphicFrameLocks noGrp="1"/>
          </p:cNvGraphicFramePr>
          <p:nvPr/>
        </p:nvGraphicFramePr>
        <p:xfrm>
          <a:off x="5315201" y="3644578"/>
          <a:ext cx="673078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19">
                  <a:extLst>
                    <a:ext uri="{9D8B030D-6E8A-4147-A177-3AD203B41FA5}">
                      <a16:colId xmlns:a16="http://schemas.microsoft.com/office/drawing/2014/main" val="260502226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74786863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472944642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073782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50853180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5664328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109278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908895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2805434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58007664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01036515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31102231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422135935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106320239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971185495"/>
                    </a:ext>
                  </a:extLst>
                </a:gridCol>
              </a:tblGrid>
              <a:tr h="3242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8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9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10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47717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r>
                        <a:rPr lang="en-US" altLang="zh-TW"/>
                        <a:t>p</a:t>
                      </a:r>
                      <a:r>
                        <a:rPr lang="en-US" altLang="zh-TW" baseline="-25000"/>
                        <a:t>1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1279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22650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93251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52958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1605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0366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534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553C021-A215-841E-1FF0-CD7147AC1D46}"/>
              </a:ext>
            </a:extLst>
          </p:cNvPr>
          <p:cNvSpPr txBox="1"/>
          <p:nvPr/>
        </p:nvSpPr>
        <p:spPr>
          <a:xfrm>
            <a:off x="4421362" y="3642625"/>
            <a:ext cx="1276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PC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update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A22E64F-4983-F20E-8AFD-BEFF002FD48E}"/>
              </a:ext>
            </a:extLst>
          </p:cNvPr>
          <p:cNvGraphicFramePr>
            <a:graphicFrameLocks noGrp="1"/>
          </p:cNvGraphicFramePr>
          <p:nvPr/>
        </p:nvGraphicFramePr>
        <p:xfrm>
          <a:off x="5693269" y="896918"/>
          <a:ext cx="3627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92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54752CED-628D-CCB0-FC96-EA582D2E1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015" y="748433"/>
            <a:ext cx="333422" cy="25220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986A122-F2F4-7D46-5388-225A435EB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999" y="4498038"/>
            <a:ext cx="466121" cy="3658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63C499-FA6B-079E-9D64-52A0ECD400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2981" y="4983828"/>
            <a:ext cx="295316" cy="149408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14CA8E9-005C-EB11-D0BE-4F77621539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4871" y="1367434"/>
            <a:ext cx="342948" cy="716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3F2946A-703C-E8F7-59FE-C4DC58EA0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1407" y="2952357"/>
            <a:ext cx="490920" cy="41441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6A501E-8855-F64E-9257-2A764581FCFF}"/>
              </a:ext>
            </a:extLst>
          </p:cNvPr>
          <p:cNvSpPr txBox="1"/>
          <p:nvPr/>
        </p:nvSpPr>
        <p:spPr>
          <a:xfrm>
            <a:off x="4421362" y="405358"/>
            <a:ext cx="1208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LC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update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</a:t>
            </a:r>
            <a:endParaRPr lang="zh-TW" alt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5BC822-ABE3-8714-B183-2EFD6E4D07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7689" y="4227585"/>
            <a:ext cx="323848" cy="2477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CE7A1A-880B-9E2B-19D1-5357370FB113}"/>
              </a:ext>
            </a:extLst>
          </p:cNvPr>
          <p:cNvSpPr txBox="1"/>
          <p:nvPr/>
        </p:nvSpPr>
        <p:spPr>
          <a:xfrm>
            <a:off x="61223" y="192284"/>
            <a:ext cx="4036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Insert_with_Gate_Merging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1D78E4-B790-E455-421C-54DE89DC5D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4444" y="2573292"/>
            <a:ext cx="490920" cy="37906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74DA81-9572-C4C6-5D05-41EE574ABDCC}"/>
              </a:ext>
            </a:extLst>
          </p:cNvPr>
          <p:cNvGraphicFramePr>
            <a:graphicFrameLocks noGrp="1"/>
          </p:cNvGraphicFramePr>
          <p:nvPr/>
        </p:nvGraphicFramePr>
        <p:xfrm>
          <a:off x="628947" y="4252868"/>
          <a:ext cx="3627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92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FB10B0A0-D187-D52D-8018-375A73E83706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1067" r="-6774" b="-6774"/>
          <a:stretch/>
        </p:blipFill>
        <p:spPr>
          <a:xfrm>
            <a:off x="1114790" y="4963697"/>
            <a:ext cx="574441" cy="17819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0FDF33-E1F8-559B-4C2F-39B4C2B4C9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37453" y="4991189"/>
            <a:ext cx="589354" cy="17269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6687D3-11AE-B455-6478-63967363AD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47269" y="4954595"/>
            <a:ext cx="535268" cy="16717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B7658C-ABFB-C541-B772-EC61A5B254C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83270" y="4924406"/>
            <a:ext cx="637303" cy="18896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7B4E466-CF42-8750-FF68-E9A69D6FC9B2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t="2572"/>
          <a:stretch/>
        </p:blipFill>
        <p:spPr>
          <a:xfrm>
            <a:off x="3423178" y="4931051"/>
            <a:ext cx="556920" cy="173044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4FB3608-EF7A-17F3-7C23-5E180EE82D7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77036" y="4954595"/>
            <a:ext cx="529549" cy="54186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6AA60E-DFC3-420E-6D65-661828FCA86B}"/>
              </a:ext>
            </a:extLst>
          </p:cNvPr>
          <p:cNvSpPr txBox="1"/>
          <p:nvPr/>
        </p:nvSpPr>
        <p:spPr>
          <a:xfrm>
            <a:off x="3935529" y="4486665"/>
            <a:ext cx="7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</a:t>
            </a:r>
            <a:r>
              <a:rPr lang="en-US" altLang="zh-TW" baseline="-25000" dirty="0" err="1">
                <a:solidFill>
                  <a:srgbClr val="FF0000"/>
                </a:solidFill>
              </a:rPr>
              <a:t>back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03BB7535-1D17-CBEA-D515-C297D691D913}"/>
              </a:ext>
            </a:extLst>
          </p:cNvPr>
          <p:cNvSpPr/>
          <p:nvPr/>
        </p:nvSpPr>
        <p:spPr>
          <a:xfrm>
            <a:off x="4132334" y="4839554"/>
            <a:ext cx="86632" cy="12302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951C1-07EB-86FA-F228-5C927DC5F35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93372" y="5187520"/>
            <a:ext cx="466121" cy="3979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793A149-F1CC-480D-4851-2988F41F9615}"/>
                  </a:ext>
                </a:extLst>
              </p14:cNvPr>
              <p14:cNvContentPartPr/>
              <p14:nvPr/>
            </p14:nvContentPartPr>
            <p14:xfrm>
              <a:off x="3958079" y="4944982"/>
              <a:ext cx="552960" cy="554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793A149-F1CC-480D-4851-2988F41F961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49439" y="4935982"/>
                <a:ext cx="57060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AC1C67F-BF82-A01E-AF5F-C7FB5BA74B2B}"/>
                  </a:ext>
                </a:extLst>
              </p14:cNvPr>
              <p14:cNvContentPartPr/>
              <p14:nvPr/>
            </p14:nvContentPartPr>
            <p14:xfrm>
              <a:off x="7099079" y="2957782"/>
              <a:ext cx="676440" cy="466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AC1C67F-BF82-A01E-AF5F-C7FB5BA74B2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90439" y="2949142"/>
                <a:ext cx="694080" cy="48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022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ig. 5: - &lt;p&gt;(a) A scheduled physical circuit for the logical circuit in &lt;xref ref-type=&quot;fig&quot; rid=&quot;fig2&quot;&gt;Fig. 2&lt;/xref&gt; by inserting one SWAP operation without gate merging. (b) A scheduled physical circuit for the logical circuit in &lt;xref ref-type=&quot;fig&quot; rid=&quot;fig2&quot;&gt;Fig. 2&lt;/xref&gt; by inserting one SWAP operation with gate merging.&lt;/p&gt;">
            <a:extLst>
              <a:ext uri="{FF2B5EF4-FFF2-40B4-BE49-F238E27FC236}">
                <a16:creationId xmlns:a16="http://schemas.microsoft.com/office/drawing/2014/main" id="{530E8292-7A74-3B5E-00AD-119AB57E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/>
              <p:nvPr/>
            </p:nvSpPr>
            <p:spPr>
              <a:xfrm>
                <a:off x="118915" y="775817"/>
                <a:ext cx="4934554" cy="2893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</a:t>
                </a:r>
              </a:p>
              <a:p>
                <a:r>
                  <a:rPr lang="az-Cyrl-AZ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4 ,</a:t>
                </a:r>
              </a:p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6,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↦p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Front_Layer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LC</a:t>
                </a:r>
                <a:r>
                  <a:rPr lang="en-US" altLang="zh-TW" sz="2000" baseline="-25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update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={g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4 ,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5,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000" b="0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TW" sz="2000" b="0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TW" sz="2000" b="0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Last_Layer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Pc</a:t>
                </a:r>
                <a:r>
                  <a:rPr lang="en-US" altLang="zh-TW" sz="2000" baseline="-25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update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={g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000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TW" sz="2000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TW" sz="2000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  <a:p>
                <a:endParaRPr lang="en-US" altLang="zh-TW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Selected_Aux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{SWAP(q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)}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Ele_gates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zh-TW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TW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TW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TW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TW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TW" altLang="zh-TW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88750-51E9-7247-D1EA-38AB3FA8D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15" y="775817"/>
                <a:ext cx="4934554" cy="2893036"/>
              </a:xfrm>
              <a:prstGeom prst="rect">
                <a:avLst/>
              </a:prstGeom>
              <a:blipFill>
                <a:blip r:embed="rId3"/>
                <a:stretch>
                  <a:fillRect l="-1360" t="-1053" b="-1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6159F8-29CD-E219-519F-9E62597BFAAE}"/>
              </a:ext>
            </a:extLst>
          </p:cNvPr>
          <p:cNvGraphicFramePr>
            <a:graphicFrameLocks noGrp="1"/>
          </p:cNvGraphicFramePr>
          <p:nvPr/>
        </p:nvGraphicFramePr>
        <p:xfrm>
          <a:off x="5315201" y="3644578"/>
          <a:ext cx="673078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19">
                  <a:extLst>
                    <a:ext uri="{9D8B030D-6E8A-4147-A177-3AD203B41FA5}">
                      <a16:colId xmlns:a16="http://schemas.microsoft.com/office/drawing/2014/main" val="260502226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74786863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472944642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073782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50853180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5664328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1092784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629088950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28054348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58007664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4010365153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2311022316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3422135935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1106320239"/>
                    </a:ext>
                  </a:extLst>
                </a:gridCol>
                <a:gridCol w="448719">
                  <a:extLst>
                    <a:ext uri="{9D8B030D-6E8A-4147-A177-3AD203B41FA5}">
                      <a16:colId xmlns:a16="http://schemas.microsoft.com/office/drawing/2014/main" val="971185495"/>
                    </a:ext>
                  </a:extLst>
                </a:gridCol>
              </a:tblGrid>
              <a:tr h="3242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8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9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10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11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12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13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</a:t>
                      </a:r>
                      <a:r>
                        <a:rPr lang="en-US" altLang="zh-TW" baseline="-25000" dirty="0"/>
                        <a:t>14</a:t>
                      </a:r>
                      <a:endParaRPr lang="zh-TW" altLang="en-US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47717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r>
                        <a:rPr lang="en-US" altLang="zh-TW"/>
                        <a:t>p</a:t>
                      </a:r>
                      <a:r>
                        <a:rPr lang="en-US" altLang="zh-TW" baseline="-25000"/>
                        <a:t>1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1279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2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22650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3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93251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4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52958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5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1605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6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03663"/>
                  </a:ext>
                </a:extLst>
              </a:tr>
              <a:tr h="32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r>
                        <a:rPr lang="en-US" altLang="zh-TW" baseline="-25000" dirty="0"/>
                        <a:t>7</a:t>
                      </a:r>
                      <a:endParaRPr lang="zh-TW" altLang="en-US" baseline="-25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534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553C021-A215-841E-1FF0-CD7147AC1D46}"/>
              </a:ext>
            </a:extLst>
          </p:cNvPr>
          <p:cNvSpPr txBox="1"/>
          <p:nvPr/>
        </p:nvSpPr>
        <p:spPr>
          <a:xfrm>
            <a:off x="4421362" y="3642625"/>
            <a:ext cx="1276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PC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update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A22E64F-4983-F20E-8AFD-BEFF002FD48E}"/>
              </a:ext>
            </a:extLst>
          </p:cNvPr>
          <p:cNvGraphicFramePr>
            <a:graphicFrameLocks noGrp="1"/>
          </p:cNvGraphicFramePr>
          <p:nvPr/>
        </p:nvGraphicFramePr>
        <p:xfrm>
          <a:off x="5693269" y="896918"/>
          <a:ext cx="3627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92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54752CED-628D-CCB0-FC96-EA582D2E1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015" y="748433"/>
            <a:ext cx="333422" cy="25220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986A122-F2F4-7D46-5388-225A435EB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999" y="4498038"/>
            <a:ext cx="466121" cy="3658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63C499-FA6B-079E-9D64-52A0ECD400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2981" y="4983828"/>
            <a:ext cx="295316" cy="149408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14CA8E9-005C-EB11-D0BE-4F77621539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4871" y="1367434"/>
            <a:ext cx="342948" cy="71696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6A501E-8855-F64E-9257-2A764581FCFF}"/>
              </a:ext>
            </a:extLst>
          </p:cNvPr>
          <p:cNvSpPr txBox="1"/>
          <p:nvPr/>
        </p:nvSpPr>
        <p:spPr>
          <a:xfrm>
            <a:off x="4421362" y="405358"/>
            <a:ext cx="1208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LC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update</a:t>
            </a:r>
            <a:r>
              <a:rPr lang="en-US" altLang="zh-TW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</a:t>
            </a:r>
            <a:endParaRPr lang="zh-TW" alt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5BC822-ABE3-8714-B183-2EFD6E4D07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7689" y="4227585"/>
            <a:ext cx="323848" cy="2477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CE7A1A-880B-9E2B-19D1-5357370FB113}"/>
              </a:ext>
            </a:extLst>
          </p:cNvPr>
          <p:cNvSpPr txBox="1"/>
          <p:nvPr/>
        </p:nvSpPr>
        <p:spPr>
          <a:xfrm>
            <a:off x="61223" y="192284"/>
            <a:ext cx="4036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Insert_with_Gate_Merging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1D78E4-B790-E455-421C-54DE89DC5D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4444" y="2573292"/>
            <a:ext cx="490920" cy="37906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74DA81-9572-C4C6-5D05-41EE574ABDCC}"/>
              </a:ext>
            </a:extLst>
          </p:cNvPr>
          <p:cNvGraphicFramePr>
            <a:graphicFrameLocks noGrp="1"/>
          </p:cNvGraphicFramePr>
          <p:nvPr/>
        </p:nvGraphicFramePr>
        <p:xfrm>
          <a:off x="628947" y="4252868"/>
          <a:ext cx="3627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92">
                  <a:extLst>
                    <a:ext uri="{9D8B030D-6E8A-4147-A177-3AD203B41FA5}">
                      <a16:colId xmlns:a16="http://schemas.microsoft.com/office/drawing/2014/main" val="1674999055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684424256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98174726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1877810862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985865562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2203964883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3360370113"/>
                    </a:ext>
                  </a:extLst>
                </a:gridCol>
                <a:gridCol w="453492">
                  <a:extLst>
                    <a:ext uri="{9D8B030D-6E8A-4147-A177-3AD203B41FA5}">
                      <a16:colId xmlns:a16="http://schemas.microsoft.com/office/drawing/2014/main" val="313938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9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5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4413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FB10B0A0-D187-D52D-8018-375A73E83706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067" r="-6774" b="-6774"/>
          <a:stretch/>
        </p:blipFill>
        <p:spPr>
          <a:xfrm>
            <a:off x="1114790" y="4963697"/>
            <a:ext cx="574441" cy="17819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0FDF33-E1F8-559B-4C2F-39B4C2B4C9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7453" y="4991189"/>
            <a:ext cx="589354" cy="17269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6687D3-11AE-B455-6478-63967363AD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47269" y="4954595"/>
            <a:ext cx="535268" cy="16717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B7658C-ABFB-C541-B772-EC61A5B254C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83270" y="4924406"/>
            <a:ext cx="637303" cy="18896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7B4E466-CF42-8750-FF68-E9A69D6FC9B2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2572"/>
          <a:stretch/>
        </p:blipFill>
        <p:spPr>
          <a:xfrm>
            <a:off x="3423178" y="4931051"/>
            <a:ext cx="556920" cy="1730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F951C1-07EB-86FA-F228-5C927DC5F35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93372" y="5187520"/>
            <a:ext cx="466121" cy="3979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B7D9A0-88BB-7AB7-B5BF-BD2B3AAE2869}"/>
              </a:ext>
            </a:extLst>
          </p:cNvPr>
          <p:cNvSpPr txBox="1"/>
          <p:nvPr/>
        </p:nvSpPr>
        <p:spPr>
          <a:xfrm>
            <a:off x="7249650" y="2288702"/>
            <a:ext cx="1433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 &lt;- </a:t>
            </a:r>
            <a:r>
              <a:rPr lang="en-US" altLang="zh-TW" dirty="0" err="1">
                <a:solidFill>
                  <a:srgbClr val="FF0000"/>
                </a:solidFill>
              </a:rPr>
              <a:t>g</a:t>
            </a:r>
            <a:r>
              <a:rPr lang="en-US" altLang="zh-TW" baseline="-25000" dirty="0" err="1">
                <a:solidFill>
                  <a:srgbClr val="FF0000"/>
                </a:solidFill>
              </a:rPr>
              <a:t>merge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5957AA-A5C7-BA6B-E07E-E939A898EBF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48115" y="2860892"/>
            <a:ext cx="834406" cy="6312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3FBB854-7779-D8A3-F492-6E1F72FBE851}"/>
                  </a:ext>
                </a:extLst>
              </p14:cNvPr>
              <p14:cNvContentPartPr/>
              <p14:nvPr/>
            </p14:nvContentPartPr>
            <p14:xfrm>
              <a:off x="6869885" y="2833942"/>
              <a:ext cx="978120" cy="701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3FBB854-7779-D8A3-F492-6E1F72FBE85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61245" y="2824942"/>
                <a:ext cx="995760" cy="7189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Arrow: Down 14">
            <a:extLst>
              <a:ext uri="{FF2B5EF4-FFF2-40B4-BE49-F238E27FC236}">
                <a16:creationId xmlns:a16="http://schemas.microsoft.com/office/drawing/2014/main" id="{6B864ABA-6D21-2FB7-9C76-26C3CEEC782F}"/>
              </a:ext>
            </a:extLst>
          </p:cNvPr>
          <p:cNvSpPr/>
          <p:nvPr/>
        </p:nvSpPr>
        <p:spPr>
          <a:xfrm>
            <a:off x="7362064" y="2634068"/>
            <a:ext cx="86632" cy="121849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02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2419</Words>
  <Application>Microsoft Office PowerPoint</Application>
  <PresentationFormat>Widescreen</PresentationFormat>
  <Paragraphs>841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54 徐義鈞</dc:creator>
  <cp:lastModifiedBy>54 徐義鈞</cp:lastModifiedBy>
  <cp:revision>7</cp:revision>
  <dcterms:created xsi:type="dcterms:W3CDTF">2024-09-22T10:19:10Z</dcterms:created>
  <dcterms:modified xsi:type="dcterms:W3CDTF">2024-09-22T15:05:05Z</dcterms:modified>
</cp:coreProperties>
</file>