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9" r:id="rId4"/>
    <p:sldId id="281" r:id="rId5"/>
    <p:sldId id="302" r:id="rId6"/>
    <p:sldId id="303" r:id="rId7"/>
    <p:sldId id="304" r:id="rId8"/>
    <p:sldId id="283" r:id="rId9"/>
    <p:sldId id="289" r:id="rId10"/>
    <p:sldId id="290" r:id="rId11"/>
    <p:sldId id="301" r:id="rId12"/>
    <p:sldId id="294" r:id="rId13"/>
    <p:sldId id="298" r:id="rId14"/>
    <p:sldId id="291" r:id="rId15"/>
    <p:sldId id="300" r:id="rId16"/>
    <p:sldId id="299" r:id="rId17"/>
    <p:sldId id="293" r:id="rId18"/>
    <p:sldId id="282" r:id="rId19"/>
    <p:sldId id="284" r:id="rId20"/>
    <p:sldId id="296" r:id="rId21"/>
    <p:sldId id="297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5:58:51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24575,'717'0'-1365,"-703"0"-5461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5:58:52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24575,'476'-20'0,"-148"-11"0,-199 30 145,-73 1-1655,-42 0-5316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5:59:01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24575,'37'-1'0,"53"-10"0,1 0 0,672-2 0,-476 16 0,291-3-1365,-563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5:59:07.8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75 24575,'13'-5'0,"0"1"0,1 0 0,0 1 0,0 0 0,0 1 0,23-1 0,-18 2 0,507-10 0,-360 13 0,332-27 0,-456 22 0,461-5 0,-312 10 0,-161-5-1365,-19-1-5461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2E34-3E91-A5A4-2E7A-8A275FD88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6980-5D8E-9091-D139-C2B5167BD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9185-2A16-9630-170C-587DDE1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71C1-C9D3-FAC6-BCA2-144CC0E2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16DC-A67A-174E-96FB-F80CB0A8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0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A43C-7318-FA85-958E-441229DD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43D4-F843-0361-7DC7-745CEC3B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4A69-5C54-4986-B4D9-176EC80D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76E7-4120-3EDC-9ED9-4CE2E7CF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B715-3932-630E-4105-A6F65108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C6493-38AD-98FA-6D9E-0FD50E0E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B3D23-DB7C-B6E7-8F27-E2DCD66A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3ACE-230C-89FA-983F-B556EE7A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56E5-FF3B-C035-DA1D-5D85E2AC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9A81-F30F-8053-2BD3-6DFABACF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7489-2DAA-CC5A-A6AB-58A0CAF5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EE70-9739-F26A-E3C1-0AF3DADC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FB72-596E-2FD3-49A6-44228414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1F50-FDF4-6D0A-8EED-62FFDA07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0213-3082-E4A4-4B41-2D0622BD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3F5-BC6A-E19A-BB37-535C56AA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C52C-BAFA-75B8-80E6-EB8B7EA4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4B74-17EE-3EB1-2006-FEF4EBB6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C7AA-CD53-BE41-BDDA-EAFECB1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CC9D-3356-D828-648A-BE2AA39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D4E-1A24-0711-554A-EEA1D8A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A96-7377-C3A2-24BE-A87228F6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B8F1-F5C2-C09C-DB1D-A0EC29108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02AE-EE20-35BA-B2D7-5FC6F16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E358-8303-0D73-9521-4181B55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177B-87CC-A3FB-CEF9-157D6CAA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7ABA-9D8E-CB79-257C-D6A7FF7D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05FF-F914-8936-C945-C5CDC921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29B1D-4E92-A0B3-065E-E0DACE1C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4897E-7665-E648-C0D0-BC131C88E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F65E8-CA72-65C3-D3D9-D01B52AD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98139-C27C-827C-A148-6B827E04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B9E11-0F7B-4662-FD37-79CA0C19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FE19-449E-E945-36A6-F844A11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60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DCE-99F0-6849-CD33-51E35B08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A9375-85CD-1654-0314-07897BE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98F4-B9E8-69C6-D389-F7BED858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81D16-C71B-5181-3E86-B9BD1F0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5051F-F4B4-56B7-3D67-8FE2D59A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833B2-C25D-C431-F272-D1CE9636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EF11-7E88-A20D-748A-192D226A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2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6488-7254-A6FC-F95B-1B9D9429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C5E0-0BCF-1239-F0D4-812DE87D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8FA9-2E21-6945-C4F5-AB86CCEA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F0C4-5708-6A11-121E-CA37C34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A8FD-D9B1-9CCE-45EA-A91A99B9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7F97-97BB-DC85-C10A-B72127EE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25E7-3349-3389-7096-EFDF4CBE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AD3F4-76C2-AC01-7F81-C6E02A51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EC4D-277D-3E8A-9A64-9A8286F5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51CDF-7AE9-8BD3-C437-BC04BCD6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D03E-7080-BBCE-F72C-E3683BB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E9954-5F24-30BF-C84C-1915A83A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90582-EAFC-F839-7748-ED80109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35D5-08B2-AB9D-5725-0177286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ACB7-41B7-5861-0C9B-999DB0DB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F32C-DE88-4C9A-A2DD-403CE3997C9A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6B01-CBEB-34CE-18E4-B65A6A0CA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5005-DDCA-B9C7-1477-97C9E440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50.png"/><Relationship Id="rId3" Type="http://schemas.openxmlformats.org/officeDocument/2006/relationships/image" Target="../media/image17.png"/><Relationship Id="rId7" Type="http://schemas.openxmlformats.org/officeDocument/2006/relationships/image" Target="../media/image120.png"/><Relationship Id="rId12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40.png"/><Relationship Id="rId5" Type="http://schemas.openxmlformats.org/officeDocument/2006/relationships/image" Target="../media/image19.png"/><Relationship Id="rId10" Type="http://schemas.openxmlformats.org/officeDocument/2006/relationships/customXml" Target="../ink/ink3.xml"/><Relationship Id="rId4" Type="http://schemas.openxmlformats.org/officeDocument/2006/relationships/image" Target="../media/image18.png"/><Relationship Id="rId9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Performance Detailed Router Based on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Programming with Adaptive Route Guides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/>
              <a:t>ASP-DAC 2024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BD672-A14C-26DB-856D-3FC505B85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B680DA-55CE-A750-B1E5-E2D003EEF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65" b="23039"/>
          <a:stretch/>
        </p:blipFill>
        <p:spPr bwMode="auto">
          <a:xfrm>
            <a:off x="1152849" y="3660593"/>
            <a:ext cx="4111778" cy="31974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731606-C0C1-4352-8082-D8E7A761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B06C-AACB-667C-8AC2-073895CBB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7916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nother formulation is to use 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possible net routes (route-based)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variables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US" altLang="zh-TW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more scalable than the routing-grid-based formulation [12].</a:t>
            </a:r>
            <a:endParaRPr lang="en-US" altLang="zh-TW" sz="22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2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vercome the issue of discarding routes in early R&amp;R</a:t>
            </a:r>
            <a:r>
              <a:rPr lang="zh-TW" altLang="en-US" sz="22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zh-TW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66CDF0-3DF7-4B90-DF22-5830F5642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905" y="4148478"/>
            <a:ext cx="1569767" cy="208041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40CF40-55BB-3DCF-4CE9-A192BDA45EFC}"/>
              </a:ext>
            </a:extLst>
          </p:cNvPr>
          <p:cNvSpPr txBox="1">
            <a:spLocks/>
          </p:cNvSpPr>
          <p:nvPr/>
        </p:nvSpPr>
        <p:spPr>
          <a:xfrm>
            <a:off x="7382226" y="4148478"/>
            <a:ext cx="4683226" cy="270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route-based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en-US" altLang="zh-TW" sz="2400" baseline="-25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</a:t>
            </a:r>
            <a:r>
              <a:rPr lang="en-US" altLang="zh-TW" sz="24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r</a:t>
            </a:r>
            <a:r>
              <a:rPr lang="en-US" altLang="zh-TW" sz="24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2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en-US" altLang="zh-TW" sz="2400" baseline="-25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</a:t>
            </a:r>
            <a:r>
              <a:rPr lang="en-US" altLang="zh-TW" sz="24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r</a:t>
            </a:r>
            <a:r>
              <a:rPr lang="en-US" altLang="zh-TW" sz="24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2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en-US" altLang="zh-TW" sz="2400" baseline="-25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</a:t>
            </a:r>
            <a:r>
              <a:rPr lang="en-US" altLang="zh-TW" sz="24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1</a:t>
            </a:r>
            <a:b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variables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9582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CD98E-72E2-9484-7DFE-A35650264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7B78-D0A9-57DA-6D17-013A791C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17571-19A0-0B7F-3AE5-31C8A6B22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65" b="23039"/>
          <a:stretch/>
        </p:blipFill>
        <p:spPr bwMode="auto">
          <a:xfrm>
            <a:off x="361187" y="2043220"/>
            <a:ext cx="4444015" cy="34557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03AC77-A12F-ED9B-5603-1551D0C0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28" y="1737140"/>
            <a:ext cx="1569767" cy="20804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97E9FC-71C9-319E-C391-841D3F56ADD9}"/>
              </a:ext>
            </a:extLst>
          </p:cNvPr>
          <p:cNvSpPr txBox="1">
            <a:spLocks/>
          </p:cNvSpPr>
          <p:nvPr/>
        </p:nvSpPr>
        <p:spPr>
          <a:xfrm>
            <a:off x="6615112" y="1428722"/>
            <a:ext cx="4567136" cy="1492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routing-grid-based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: 6 X 9 = 54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Vertical : 8 X 7 = 56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54 + 56 = 110 decision variables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EE070C-0F15-3B91-17E8-B9253EA291BD}"/>
              </a:ext>
            </a:extLst>
          </p:cNvPr>
          <p:cNvSpPr txBox="1">
            <a:spLocks/>
          </p:cNvSpPr>
          <p:nvPr/>
        </p:nvSpPr>
        <p:spPr>
          <a:xfrm>
            <a:off x="6615112" y="3864005"/>
            <a:ext cx="4683226" cy="270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route-based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en-US" altLang="zh-TW" sz="2400" baseline="-25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</a:t>
            </a:r>
            <a:r>
              <a:rPr lang="en-US" altLang="zh-TW" sz="24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r</a:t>
            </a:r>
            <a:r>
              <a:rPr lang="en-US" altLang="zh-TW" sz="24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2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en-US" altLang="zh-TW" sz="2400" baseline="-25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</a:t>
            </a:r>
            <a:r>
              <a:rPr lang="en-US" altLang="zh-TW" sz="24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r</a:t>
            </a:r>
            <a:r>
              <a:rPr lang="en-US" altLang="zh-TW" sz="24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2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en-US" altLang="zh-TW" sz="2400" baseline="-25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r</a:t>
            </a:r>
            <a:r>
              <a:rPr lang="en-US" altLang="zh-TW" sz="2400" baseline="-25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1</a:t>
            </a:r>
            <a:b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variables</a:t>
            </a:r>
          </a:p>
          <a:p>
            <a:pPr marL="0" indent="0">
              <a:buNone/>
            </a:pPr>
            <a:endParaRPr lang="en-US" altLang="zh-TW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5926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4A617-C2A7-341E-2C6D-D9D51BB9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B0D0-D902-2390-0F5C-4C5AC3F8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E02E-81AB-18A6-8F8A-1E67F9A0E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336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effective detailed routing algorithm with a </a:t>
            </a:r>
            <a:r>
              <a:rPr lang="en-US" altLang="zh-TW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scalable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IP formulation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is proposed.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High quality </a:t>
            </a:r>
            <a:r>
              <a:rPr lang="en-US" altLang="zh-TW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candidate routes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are generated using </a:t>
            </a:r>
            <a:r>
              <a:rPr lang="en-US" altLang="zh-TW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queue-based R&amp;R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with </a:t>
            </a:r>
            <a:r>
              <a:rPr lang="en-US" altLang="zh-TW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adaptive global route guides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following.</a:t>
            </a:r>
            <a:endParaRPr lang="zh-TW" altLang="zh-TW" sz="24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 efficient </a:t>
            </a:r>
            <a:r>
              <a:rPr lang="en-US" altLang="zh-TW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design rule checking engine 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which supports examining nets with </a:t>
            </a:r>
            <a:r>
              <a:rPr lang="en-US" altLang="zh-TW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multiple routes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simultaneously is designed.</a:t>
            </a:r>
            <a:endParaRPr lang="zh-TW" altLang="zh-TW" sz="24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24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chieves better solution quality and shorter runtime than the state of-the-art </a:t>
            </a:r>
            <a:r>
              <a:rPr lang="en-US" altLang="zh-TW" sz="24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TritonRoute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-WXL [7] results.</a:t>
            </a:r>
            <a:endParaRPr lang="zh-TW" altLang="zh-TW" sz="24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47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13B86-F2FD-7B84-176D-4717CBE75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FD17-19E0-34EF-1EA8-F34C6AC7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IPAG - Overall Flow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F7F9B-FD26-5EBE-DE68-8BEA36D7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5" y="1936164"/>
            <a:ext cx="4864155" cy="4351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2C420-BBA2-8AFB-ACDD-659989C1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71" y="1030596"/>
            <a:ext cx="2575542" cy="56455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CC64E1-FBFF-03FB-61B3-A4978BA63386}"/>
              </a:ext>
            </a:extLst>
          </p:cNvPr>
          <p:cNvSpPr txBox="1"/>
          <p:nvPr/>
        </p:nvSpPr>
        <p:spPr>
          <a:xfrm>
            <a:off x="7331481" y="404598"/>
            <a:ext cx="609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in Local Routing Region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621108-7253-402F-E0A8-943B012E2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866" y="1830434"/>
            <a:ext cx="2134484" cy="151904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4445D-C4E1-7A5E-A883-D74CF4857C03}"/>
              </a:ext>
            </a:extLst>
          </p:cNvPr>
          <p:cNvCxnSpPr/>
          <p:nvPr/>
        </p:nvCxnSpPr>
        <p:spPr>
          <a:xfrm flipV="1">
            <a:off x="4682465" y="1998383"/>
            <a:ext cx="803935" cy="325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2CBAA2-A26E-690B-8D8B-C18D85B00209}"/>
              </a:ext>
            </a:extLst>
          </p:cNvPr>
          <p:cNvCxnSpPr/>
          <p:nvPr/>
        </p:nvCxnSpPr>
        <p:spPr>
          <a:xfrm>
            <a:off x="4737697" y="3148236"/>
            <a:ext cx="748703" cy="1472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6B601A7-F1FF-EAA3-E382-1967741078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665" b="23039"/>
          <a:stretch/>
        </p:blipFill>
        <p:spPr bwMode="auto">
          <a:xfrm>
            <a:off x="4933761" y="3758526"/>
            <a:ext cx="3332344" cy="2591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A064DB-3CD6-3FFF-1E1C-28352383100F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724394" y="2234654"/>
            <a:ext cx="0" cy="14435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04992A2-F1DD-9D14-CC56-39E3914C4599}"/>
              </a:ext>
            </a:extLst>
          </p:cNvPr>
          <p:cNvSpPr/>
          <p:nvPr/>
        </p:nvSpPr>
        <p:spPr>
          <a:xfrm>
            <a:off x="5650281" y="2087368"/>
            <a:ext cx="148225" cy="14728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78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63D8B-EEF2-CFEB-824D-F79AEDFCF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AFE7-795E-EA2C-E94E-50867A8F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81EA-6445-A6AC-EDA9-E8DB7A6A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98" y="1690688"/>
            <a:ext cx="8256705" cy="4918842"/>
          </a:xfrm>
        </p:spPr>
        <p:txBody>
          <a:bodyPr>
            <a:noAutofit/>
          </a:bodyPr>
          <a:lstStyle/>
          <a:p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detailed routing procedure in each local region include two phases, namely</a:t>
            </a:r>
            <a:r>
              <a:rPr lang="en-US" altLang="zh-TW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IP instance construction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IP solving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to select best routes</a:t>
            </a:r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endParaRPr lang="zh-TW" altLang="zh-TW" sz="22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TW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56FD4-9A31-2073-6FCE-355A9CB79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65" b="23039"/>
          <a:stretch/>
        </p:blipFill>
        <p:spPr bwMode="auto">
          <a:xfrm>
            <a:off x="7733870" y="2945155"/>
            <a:ext cx="4361045" cy="33912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09DD5C5-BF2E-C6A3-F54C-907DE5CC9B7E}"/>
              </a:ext>
            </a:extLst>
          </p:cNvPr>
          <p:cNvGrpSpPr/>
          <p:nvPr/>
        </p:nvGrpSpPr>
        <p:grpSpPr>
          <a:xfrm>
            <a:off x="317220" y="2810785"/>
            <a:ext cx="7513735" cy="3590347"/>
            <a:chOff x="1894406" y="2829195"/>
            <a:chExt cx="7513735" cy="35903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EC91BE-FE67-05D4-3671-69839D3E1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8015"/>
            <a:stretch/>
          </p:blipFill>
          <p:spPr>
            <a:xfrm>
              <a:off x="1894406" y="2829195"/>
              <a:ext cx="7513735" cy="192071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210336-D4B1-625E-3619-8C356B325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0103" y="5167312"/>
              <a:ext cx="5709248" cy="44541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088B30-1EF7-3039-522A-0470D4C18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0103" y="6030123"/>
              <a:ext cx="2579749" cy="32468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104560-B6B9-3FA2-978B-F07CA0A4596A}"/>
                    </a:ext>
                  </a:extLst>
                </p14:cNvPr>
                <p14:cNvContentPartPr/>
                <p14:nvPr/>
              </p14:nvContentPartPr>
              <p14:xfrm>
                <a:off x="4277039" y="3534862"/>
                <a:ext cx="26352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104560-B6B9-3FA2-978B-F07CA0A459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68399" y="3525862"/>
                  <a:ext cx="281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C000CB-59E4-0435-501B-AC339FB3A551}"/>
                    </a:ext>
                  </a:extLst>
                </p14:cNvPr>
                <p14:cNvContentPartPr/>
                <p14:nvPr/>
              </p14:nvContentPartPr>
              <p14:xfrm>
                <a:off x="2908679" y="5577862"/>
                <a:ext cx="361440" cy="19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C000CB-59E4-0435-501B-AC339FB3A5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0039" y="5569222"/>
                  <a:ext cx="379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D701A3-6BD2-98CC-B7E1-709343DF7C5E}"/>
                    </a:ext>
                  </a:extLst>
                </p14:cNvPr>
                <p14:cNvContentPartPr/>
                <p14:nvPr/>
              </p14:nvContentPartPr>
              <p14:xfrm>
                <a:off x="7499039" y="3552502"/>
                <a:ext cx="669960" cy="13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D701A3-6BD2-98CC-B7E1-709343DF7C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90039" y="3543502"/>
                  <a:ext cx="687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CCECB3-19EC-DCE5-51C1-348846F2CA3A}"/>
                    </a:ext>
                  </a:extLst>
                </p14:cNvPr>
                <p14:cNvContentPartPr/>
                <p14:nvPr/>
              </p14:nvContentPartPr>
              <p14:xfrm>
                <a:off x="2920919" y="6392182"/>
                <a:ext cx="758160" cy="2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CCECB3-19EC-DCE5-51C1-348846F2CA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12279" y="6383182"/>
                  <a:ext cx="775800" cy="45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2CB7452-44E8-A09E-3DAF-816205B9CD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0629" y="900416"/>
            <a:ext cx="1581371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3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5D6A-2DE6-A440-3F4E-590181AF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1C4E-BD2B-DD4C-3703-1A5D16F7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C0C4A4-8334-4001-9797-2CD20E0D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048" y="1899267"/>
            <a:ext cx="5006969" cy="407438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4B83A9-D6A7-9084-2CBC-8142C0DB41BB}"/>
              </a:ext>
            </a:extLst>
          </p:cNvPr>
          <p:cNvCxnSpPr/>
          <p:nvPr/>
        </p:nvCxnSpPr>
        <p:spPr>
          <a:xfrm>
            <a:off x="4234470" y="2301342"/>
            <a:ext cx="521637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0F6175-7B9A-C851-589F-38075534BD1B}"/>
              </a:ext>
            </a:extLst>
          </p:cNvPr>
          <p:cNvCxnSpPr>
            <a:cxnSpLocks/>
          </p:cNvCxnSpPr>
          <p:nvPr/>
        </p:nvCxnSpPr>
        <p:spPr>
          <a:xfrm>
            <a:off x="4787167" y="5019994"/>
            <a:ext cx="206200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42D7DC-2933-064B-A196-52DC9C29293E}"/>
              </a:ext>
            </a:extLst>
          </p:cNvPr>
          <p:cNvCxnSpPr>
            <a:cxnSpLocks/>
          </p:cNvCxnSpPr>
          <p:nvPr/>
        </p:nvCxnSpPr>
        <p:spPr>
          <a:xfrm flipV="1">
            <a:off x="6910164" y="2908528"/>
            <a:ext cx="0" cy="2055866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EC8982-DE77-E43B-172F-00658DF52E22}"/>
              </a:ext>
            </a:extLst>
          </p:cNvPr>
          <p:cNvCxnSpPr>
            <a:cxnSpLocks/>
          </p:cNvCxnSpPr>
          <p:nvPr/>
        </p:nvCxnSpPr>
        <p:spPr>
          <a:xfrm>
            <a:off x="4756107" y="2301342"/>
            <a:ext cx="0" cy="26630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9B1036-9FF8-2ED2-15E0-BAAA4F4663F2}"/>
              </a:ext>
            </a:extLst>
          </p:cNvPr>
          <p:cNvSpPr txBox="1"/>
          <p:nvPr/>
        </p:nvSpPr>
        <p:spPr>
          <a:xfrm>
            <a:off x="3206537" y="6070564"/>
            <a:ext cx="60970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preferred direction </a:t>
            </a:r>
            <a:r>
              <a:rPr lang="en-US" altLang="zh-TW" sz="22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TW" sz="2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non-preferred direction</a:t>
            </a:r>
            <a:endParaRPr lang="zh-TW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7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55F3-BE3B-773E-7E3B-A357F7CD7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C08E-99A5-794D-3133-DC5389CE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B550-A2CB-35DF-39B4-5A38B8234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22" y="1690688"/>
            <a:ext cx="11104233" cy="4918842"/>
          </a:xfrm>
        </p:spPr>
        <p:txBody>
          <a:bodyPr>
            <a:noAutofit/>
          </a:bodyPr>
          <a:lstStyle/>
          <a:p>
            <a:r>
              <a:rPr lang="en-US" altLang="zh-TW" sz="2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formulation has some unique properties compared to the </a:t>
            </a:r>
            <a:r>
              <a:rPr lang="en-US" altLang="zh-TW" sz="2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routing-grid-based</a:t>
            </a:r>
            <a:r>
              <a:rPr lang="en-US" altLang="zh-TW" sz="2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formulation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endParaRPr lang="zh-TW" altLang="zh-TW" sz="24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Explicit representation of various </a:t>
            </a:r>
            <a:r>
              <a:rPr lang="en-US" altLang="zh-TW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design rules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in the formulation is not required.</a:t>
            </a:r>
          </a:p>
          <a:p>
            <a:pPr lvl="1"/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size of </a:t>
            </a:r>
            <a:r>
              <a:rPr lang="en-US" altLang="zh-TW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IP instances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depends on the number of </a:t>
            </a:r>
            <a:r>
              <a:rPr lang="en-US" altLang="zh-TW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nets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to be routed and the number of </a:t>
            </a:r>
            <a:r>
              <a:rPr lang="en-US" altLang="zh-TW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candidate routes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lvl="1"/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candidate routes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are not restricted to be on grid, so it is applicable for both </a:t>
            </a:r>
            <a:r>
              <a:rPr lang="en-US" altLang="zh-TW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gridded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routing and </a:t>
            </a:r>
            <a:r>
              <a:rPr lang="en-US" altLang="zh-TW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gridless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routing.</a:t>
            </a:r>
            <a:endParaRPr lang="zh-TW" altLang="zh-TW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TW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4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37D7F-71AB-50FF-F9E1-9089D4B3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FFBB-0AB4-3B43-C7C5-A0347FC1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50" y="1715958"/>
            <a:ext cx="5745214" cy="573908"/>
          </a:xfrm>
        </p:spPr>
        <p:txBody>
          <a:bodyPr>
            <a:noAutofit/>
          </a:bodyPr>
          <a:lstStyle/>
          <a:p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Adaptive Global Routing Guides</a:t>
            </a: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D6A5B8-E628-6ED3-BD2A-21725475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Candidate Generation with Adaptive Guide Following</a:t>
            </a:r>
            <a:endParaRPr lang="zh-TW" altLang="zh-TW" sz="36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6F4FF7D-8773-FBB8-515D-E8B92BAA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30" y="2709114"/>
            <a:ext cx="8945431" cy="33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8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A75C4-D24B-2696-AE1B-8BBB7F1E7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B5DD7D-B36F-D5A9-98A6-8F29E8CF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3" t="1135" r="3384" b="2989"/>
          <a:stretch/>
        </p:blipFill>
        <p:spPr>
          <a:xfrm>
            <a:off x="9878384" y="1423765"/>
            <a:ext cx="2313616" cy="5185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F2768-2255-2108-CEBE-5EC0ABD4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Candidate Generation with Adaptive Guide Following</a:t>
            </a:r>
            <a:endParaRPr lang="zh-TW" altLang="zh-TW" sz="36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F6DA2-1910-2FF0-6945-B7970441AD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773"/>
          <a:stretch/>
        </p:blipFill>
        <p:spPr>
          <a:xfrm>
            <a:off x="1" y="2151028"/>
            <a:ext cx="3448944" cy="4274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E327E7-0205-0749-229C-EF7B3E238A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91" r="5110"/>
          <a:stretch/>
        </p:blipFill>
        <p:spPr>
          <a:xfrm>
            <a:off x="6931222" y="2083424"/>
            <a:ext cx="3125559" cy="44094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7785-4D28-73DA-FC22-80B10A206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50" y="1581035"/>
            <a:ext cx="5745214" cy="573908"/>
          </a:xfrm>
        </p:spPr>
        <p:txBody>
          <a:bodyPr>
            <a:noAutofit/>
          </a:bodyPr>
          <a:lstStyle/>
          <a:p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Queue-based R&amp;R</a:t>
            </a: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34E1E-E54A-0D97-870D-8C4D947FB01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376"/>
          <a:stretch/>
        </p:blipFill>
        <p:spPr>
          <a:xfrm>
            <a:off x="3503211" y="2200045"/>
            <a:ext cx="3373745" cy="42252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81CCB3-8FC4-2FC6-0571-8870F9E31595}"/>
              </a:ext>
            </a:extLst>
          </p:cNvPr>
          <p:cNvSpPr/>
          <p:nvPr/>
        </p:nvSpPr>
        <p:spPr>
          <a:xfrm>
            <a:off x="10199549" y="1926991"/>
            <a:ext cx="1675377" cy="16631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818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5A517-E77E-D74A-3C25-31DE0B7E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16ED9C-766E-47EF-77CD-E8225C5D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46" y="2020645"/>
            <a:ext cx="3486033" cy="4263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1234A-872A-6A4B-2EC2-5AC33C158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25" y="2001011"/>
            <a:ext cx="7420664" cy="42831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01FB934-0D87-1984-4950-4E0D9A95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Candidate Generation with Adaptive Guide Following</a:t>
            </a:r>
            <a:endParaRPr lang="zh-TW" altLang="zh-TW" sz="36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F8E579-FB95-833B-B73A-1650F241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50" y="1581035"/>
            <a:ext cx="5745214" cy="573908"/>
          </a:xfrm>
        </p:spPr>
        <p:txBody>
          <a:bodyPr>
            <a:noAutofit/>
          </a:bodyPr>
          <a:lstStyle/>
          <a:p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Queue-based R&amp;R</a:t>
            </a: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86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EF27-EA9A-97F9-44DB-0798C66B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E77C-F2CF-2F14-5D03-B02035B78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7916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Facing the high complexity of the detailed routing problem, there are two main approaches to solve it, including </a:t>
            </a:r>
            <a:r>
              <a:rPr lang="en-US" altLang="zh-TW" sz="2400" i="0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altLang="zh-TW" sz="2400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approach and </a:t>
            </a:r>
            <a:r>
              <a:rPr lang="en-US" altLang="zh-TW" sz="2400" i="0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  <a:r>
              <a:rPr lang="en-US" altLang="zh-TW" sz="2400" i="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approach.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67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0734E-D285-2CBD-E634-3D5BFD72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B63677-DF44-240F-3B22-DC233842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Multi-Route Design Rule Checking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59E95E-4F36-0E78-B068-2DD69F39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833574" cy="4550627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reating each candidate route as a net in design rule checking, multiple candidate</a:t>
            </a:r>
            <a:r>
              <a:rPr lang="zh-TW" alt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 of a net can be processed at the same time.</a:t>
            </a:r>
            <a:endParaRPr lang="en-US" altLang="zh-TW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10D39E-7488-7942-9BA7-89449A58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343"/>
          <a:stretch/>
        </p:blipFill>
        <p:spPr>
          <a:xfrm>
            <a:off x="180771" y="2919636"/>
            <a:ext cx="5618612" cy="284201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451052-4867-34CC-5EB1-BBC4611702CC}"/>
              </a:ext>
            </a:extLst>
          </p:cNvPr>
          <p:cNvSpPr/>
          <p:nvPr/>
        </p:nvSpPr>
        <p:spPr>
          <a:xfrm>
            <a:off x="1541952" y="4746303"/>
            <a:ext cx="3569082" cy="2458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55C22D7-F976-2310-8741-C1C8537427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08" r="34587"/>
          <a:stretch/>
        </p:blipFill>
        <p:spPr>
          <a:xfrm>
            <a:off x="5833780" y="3263860"/>
            <a:ext cx="3190417" cy="34566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85A0669-3E8D-7156-FFD2-A356B38E5C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53" t="1135" r="3384" b="2989"/>
          <a:stretch/>
        </p:blipFill>
        <p:spPr>
          <a:xfrm>
            <a:off x="9872758" y="1534784"/>
            <a:ext cx="2313616" cy="51856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DAF794D-EF0F-8222-9CED-CD514584F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658" y="3566318"/>
            <a:ext cx="1651096" cy="23208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AE2239-A1B8-58C4-6CDB-14FBFF48F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5308" y="5236637"/>
            <a:ext cx="1705796" cy="24463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76EEBF0-2155-0ED8-1403-896E6EC9A068}"/>
              </a:ext>
            </a:extLst>
          </p:cNvPr>
          <p:cNvSpPr/>
          <p:nvPr/>
        </p:nvSpPr>
        <p:spPr>
          <a:xfrm>
            <a:off x="9919164" y="3873236"/>
            <a:ext cx="2221563" cy="600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568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8C01D-5286-84A6-AAA0-F4FC779A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D6308-B896-3E9B-981A-4C9B88BD3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65" b="23039"/>
          <a:stretch/>
        </p:blipFill>
        <p:spPr bwMode="auto">
          <a:xfrm>
            <a:off x="8132778" y="184034"/>
            <a:ext cx="3875029" cy="30133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CFAE6E0-A91E-E0C2-2746-CA3971A1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Multi-Route Design Rule Checking</a:t>
            </a:r>
            <a:endParaRPr lang="zh-TW" altLang="zh-TW" sz="4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18F90-82CB-7A5B-8E0A-B81D9937B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00" y="1856385"/>
            <a:ext cx="6618171" cy="36295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08093-580E-2DE3-94DF-2E297EF952AA}"/>
              </a:ext>
            </a:extLst>
          </p:cNvPr>
          <p:cNvSpPr/>
          <p:nvPr/>
        </p:nvSpPr>
        <p:spPr>
          <a:xfrm>
            <a:off x="738015" y="4326543"/>
            <a:ext cx="4472223" cy="3068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8D66B6-FBD3-27C8-3CAF-15DE0ADB7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309" y="3217351"/>
            <a:ext cx="5187293" cy="34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66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49D7F-A66B-6684-B1F8-6282F88DA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8D06-6131-F5DD-0ACC-76BAC0BB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B964-152F-22BA-5171-0AA8F8C83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0627"/>
          </a:xfrm>
        </p:spPr>
        <p:txBody>
          <a:bodyPr>
            <a:noAutofit/>
          </a:bodyPr>
          <a:lstStyle/>
          <a:p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CPLEX[18] as the IP solver.</a:t>
            </a:r>
          </a:p>
          <a:p>
            <a:pPr algn="l"/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ISPD 2018 detailed routing benchmark suite [19].</a:t>
            </a:r>
          </a:p>
          <a:p>
            <a:pPr algn="l"/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detailed router runs on a computer with an Intel CPU @ 2.30GHz and 64 GB RAM.</a:t>
            </a:r>
          </a:p>
          <a:p>
            <a:pPr algn="l"/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detailed routing results are verified by design rule checking in Cadence </a:t>
            </a:r>
            <a:r>
              <a:rPr lang="en-US" altLang="zh-TW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Innovus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Systems 15.2 [20].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TW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2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3C2EA-D93A-E339-0262-16AF1EFA5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D056-B4C4-9CD1-95ED-9FC25289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76135-6F42-E453-B7B1-F80AFE41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23" y="1410317"/>
            <a:ext cx="10498015" cy="48965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11DE39-7BAC-BA17-14C0-EF1F38BB22B1}"/>
              </a:ext>
            </a:extLst>
          </p:cNvPr>
          <p:cNvSpPr/>
          <p:nvPr/>
        </p:nvSpPr>
        <p:spPr>
          <a:xfrm>
            <a:off x="3755791" y="5682781"/>
            <a:ext cx="754840" cy="31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35420-FD4F-807D-F0C8-CF317513EAE8}"/>
              </a:ext>
            </a:extLst>
          </p:cNvPr>
          <p:cNvSpPr/>
          <p:nvPr/>
        </p:nvSpPr>
        <p:spPr>
          <a:xfrm>
            <a:off x="6326134" y="5700169"/>
            <a:ext cx="754840" cy="31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4150C-F911-5DDA-CC50-82FADD4A0E4E}"/>
              </a:ext>
            </a:extLst>
          </p:cNvPr>
          <p:cNvSpPr/>
          <p:nvPr/>
        </p:nvSpPr>
        <p:spPr>
          <a:xfrm>
            <a:off x="10131020" y="5700169"/>
            <a:ext cx="754840" cy="31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71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5E3DA-D795-8E63-108B-5A543C6C7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19A0-4563-CC0A-6D7B-79CC0F08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16675-00EB-483D-D44D-222E50E9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51" y="2099525"/>
            <a:ext cx="8659433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99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DA506-243A-E964-F9E8-281036953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5585-EE00-675A-DE81-51EEB46F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05BE1-5B02-35A1-A6D8-8784B3E16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706" y="1518853"/>
            <a:ext cx="7638551" cy="480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6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7916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lang="en-US" altLang="zh-TW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equential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routing approach uses </a:t>
            </a:r>
            <a:r>
              <a:rPr lang="en-US" altLang="zh-TW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iterative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rip-up and reroute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(R&amp;R)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to reduce the number of design rule violations (DRVs) [1]</a:t>
            </a:r>
            <a:r>
              <a:rPr lang="zh-TW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[7].</a:t>
            </a: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</a:p>
          <a:p>
            <a:pPr lvl="1"/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ordering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routing is critical for the runtime and the solution quality.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routes ripped-up may be discarded too early.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92E8F-6454-927F-6FA7-891DF3A754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671"/>
          <a:stretch/>
        </p:blipFill>
        <p:spPr>
          <a:xfrm>
            <a:off x="2529679" y="3798527"/>
            <a:ext cx="7575804" cy="28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925FC-D61D-5BC3-0FD0-457039346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3B3C-8E98-6CB5-738D-2DB4DA5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4554-2E4F-9BE7-1287-D1BB4F34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7916"/>
          </a:xfrm>
        </p:spPr>
        <p:txBody>
          <a:bodyPr>
            <a:noAutofit/>
          </a:bodyPr>
          <a:lstStyle/>
          <a:p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</a:t>
            </a:r>
            <a:r>
              <a:rPr lang="en-US" altLang="zh-TW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net ordering 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issue is considerably mitigated by </a:t>
            </a:r>
            <a:r>
              <a:rPr lang="en-US" altLang="zh-TW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queue-based R&amp;R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approach </a:t>
            </a:r>
            <a:r>
              <a:rPr lang="en-US" altLang="zh-TW" sz="2400" kern="100" dirty="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TritonRoute</a:t>
            </a:r>
            <a:r>
              <a:rPr lang="en-US" altLang="zh-TW" sz="24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-WXL[7].</a:t>
            </a:r>
            <a:endParaRPr lang="zh-TW" altLang="zh-TW" sz="24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1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32EE5-DF45-5D41-143C-93A95DD41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A1F3-728A-32ED-9DA0-56508A46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050" y="1715958"/>
            <a:ext cx="3451502" cy="573908"/>
          </a:xfrm>
        </p:spPr>
        <p:txBody>
          <a:bodyPr>
            <a:noAutofit/>
          </a:bodyPr>
          <a:lstStyle/>
          <a:p>
            <a:r>
              <a:rPr lang="en-US" altLang="zh-TW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aggressor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</a:t>
            </a: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CFDBE7-6AED-DED8-E008-D9DFBC0F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Q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ueue-based R&amp;R</a:t>
            </a:r>
            <a:endParaRPr lang="zh-TW" altLang="zh-TW" sz="36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BA7410-A454-3BF2-85A9-DF6913C0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9" y="2792303"/>
            <a:ext cx="4451054" cy="29210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F26F6-973A-94AA-0C0D-9A3BA3DA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39" y="3170374"/>
            <a:ext cx="581908" cy="2586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D2BEA3-A601-B141-8058-5CDF20819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379" y="3807071"/>
            <a:ext cx="600380" cy="2586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672D6F-4CBF-A6E3-50C6-E91E15EFE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939" y="4368081"/>
            <a:ext cx="557260" cy="3250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6DB8A3-32BB-27F5-C6E0-010DB6484E7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3804"/>
          <a:stretch/>
        </p:blipFill>
        <p:spPr>
          <a:xfrm>
            <a:off x="7283233" y="2965237"/>
            <a:ext cx="3610801" cy="3748546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AA39131-B3DA-D2CC-4493-6251A873B5EB}"/>
              </a:ext>
            </a:extLst>
          </p:cNvPr>
          <p:cNvSpPr txBox="1">
            <a:spLocks/>
          </p:cNvSpPr>
          <p:nvPr/>
        </p:nvSpPr>
        <p:spPr>
          <a:xfrm>
            <a:off x="5427843" y="1694131"/>
            <a:ext cx="6189078" cy="1344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: (net name, </a:t>
            </a:r>
            <a:r>
              <a:rPr lang="en-US" altLang="zh-TW" sz="2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isRoute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route times)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isRoute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 : (re)route and incremental DRC</a:t>
            </a:r>
          </a:p>
          <a:p>
            <a:pPr marL="0" indent="0">
              <a:buNone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false : incremental DRC only</a:t>
            </a:r>
          </a:p>
          <a:p>
            <a:pPr marL="0" indent="0">
              <a:buNone/>
            </a:pPr>
            <a:endParaRPr lang="en-US" altLang="zh-TW" sz="1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5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E4612-D959-B548-5DC8-440D5CF76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B732-9BAD-F879-CD9F-00AC42E8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Q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ueue-based R&amp;R</a:t>
            </a:r>
            <a:endParaRPr lang="zh-TW" altLang="zh-TW" sz="36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DA3C0-7A86-79B3-3FCA-0A37DC8F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773"/>
          <a:stretch/>
        </p:blipFill>
        <p:spPr>
          <a:xfrm>
            <a:off x="999890" y="1991469"/>
            <a:ext cx="3448944" cy="4274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517C93-1992-EEFC-004F-394FD2EA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91" r="5110"/>
          <a:stretch/>
        </p:blipFill>
        <p:spPr>
          <a:xfrm>
            <a:off x="8201991" y="1923863"/>
            <a:ext cx="3125559" cy="4409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EE0F9B-B7AE-8AAF-0ADD-51EA906A30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376"/>
          <a:stretch/>
        </p:blipFill>
        <p:spPr>
          <a:xfrm>
            <a:off x="4638540" y="2040486"/>
            <a:ext cx="3373745" cy="422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3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ACC18-B0E4-0110-2067-5459EF9D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E4AD72-BECA-FD9F-FD10-A7F8CC5F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14" y="2008371"/>
            <a:ext cx="3486033" cy="4263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EAE17B-70A2-D5ED-172A-9A97185D9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93" y="1988737"/>
            <a:ext cx="7420664" cy="42831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29F648C-A3BE-2992-5956-4CC70309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Q</a:t>
            </a:r>
            <a:r>
              <a:rPr lang="en-US" altLang="zh-TW" sz="3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ueue-based R&amp;R</a:t>
            </a:r>
            <a:endParaRPr lang="zh-TW" altLang="zh-TW" sz="36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59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E3917-4A00-E01D-61C2-38F5A979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2A7C-1B55-293A-1FE9-B5834780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61FB-46DB-70FF-0849-F7A1096C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7916"/>
          </a:xfrm>
        </p:spPr>
        <p:txBody>
          <a:bodyPr>
            <a:noAutofit/>
          </a:bodyPr>
          <a:lstStyle/>
          <a:p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approach formulates detailed routing as integer linear programming (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ILP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Boolean satisfiability(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or satisfiability modulo theories (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problems [9]–[11]. 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approach, 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construction of multiple nets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performed 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the solution quality.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4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96550-0C45-78CB-5BF3-FDE8FCFA5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CE2B-E896-889B-527C-B0D55F58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740C-A8E7-0C0E-4340-E792F3A6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7916"/>
          </a:xfrm>
        </p:spPr>
        <p:txBody>
          <a:bodyPr>
            <a:noAutofit/>
          </a:bodyPr>
          <a:lstStyle/>
          <a:p>
            <a:pPr algn="l"/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well-studied formulation is to treat the 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of each routing grid point to a net (routing-grid-based)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variable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model connectivity and design rules as constraints.</a:t>
            </a:r>
            <a:endParaRPr lang="en-US" altLang="zh-TW" sz="24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high quality solutions, but often requires long runtime. As a result, it is generally applied in small routing regions.</a:t>
            </a:r>
            <a:endParaRPr lang="en-US" altLang="zh-TW" sz="24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5D414-6D0C-38FC-A907-D36121A81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65" b="23039"/>
          <a:stretch/>
        </p:blipFill>
        <p:spPr bwMode="auto">
          <a:xfrm>
            <a:off x="1152849" y="3660593"/>
            <a:ext cx="4111778" cy="31974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C4C2C-67BB-8BFD-3F8F-8DC442A3A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905" y="4148478"/>
            <a:ext cx="1569767" cy="20804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486A88-4E32-3999-C3A3-CB41B4BA008B}"/>
              </a:ext>
            </a:extLst>
          </p:cNvPr>
          <p:cNvSpPr txBox="1">
            <a:spLocks/>
          </p:cNvSpPr>
          <p:nvPr/>
        </p:nvSpPr>
        <p:spPr>
          <a:xfrm>
            <a:off x="7268593" y="4013541"/>
            <a:ext cx="4567136" cy="1492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routing-grid-based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: 6 X 9 = 54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Vertical : 8 X 7 = 56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54 + 56 = 110 decision variables</a:t>
            </a:r>
          </a:p>
        </p:txBody>
      </p:sp>
    </p:spTree>
    <p:extLst>
      <p:ext uri="{BB962C8B-B14F-4D97-AF65-F5344CB8AC3E}">
        <p14:creationId xmlns:p14="http://schemas.microsoft.com/office/powerpoint/2010/main" val="44455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7324</TotalTime>
  <Words>746</Words>
  <Application>Microsoft Office PowerPoint</Application>
  <PresentationFormat>Widescreen</PresentationFormat>
  <Paragraphs>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Georgia</vt:lpstr>
      <vt:lpstr>Times New Roman</vt:lpstr>
      <vt:lpstr>Office Theme</vt:lpstr>
      <vt:lpstr>A High Performance Detailed Router Based on Integer Programming with Adaptive Route Guides</vt:lpstr>
      <vt:lpstr>Introduction</vt:lpstr>
      <vt:lpstr>Introduction</vt:lpstr>
      <vt:lpstr>Introduction</vt:lpstr>
      <vt:lpstr>Queue-based R&amp;R</vt:lpstr>
      <vt:lpstr>Queue-based R&amp;R</vt:lpstr>
      <vt:lpstr>Queue-based R&amp;R</vt:lpstr>
      <vt:lpstr>Introduction</vt:lpstr>
      <vt:lpstr>Introduction</vt:lpstr>
      <vt:lpstr>Introduction</vt:lpstr>
      <vt:lpstr>Introduction</vt:lpstr>
      <vt:lpstr>Contribution</vt:lpstr>
      <vt:lpstr>IPAG - Overall Flow</vt:lpstr>
      <vt:lpstr>IP Formulation</vt:lpstr>
      <vt:lpstr>IP Formulation</vt:lpstr>
      <vt:lpstr>IP Formulation</vt:lpstr>
      <vt:lpstr>Candidate Generation with Adaptive Guide Following</vt:lpstr>
      <vt:lpstr>Candidate Generation with Adaptive Guide Following</vt:lpstr>
      <vt:lpstr>Candidate Generation with Adaptive Guide Following</vt:lpstr>
      <vt:lpstr>Multi-Route Design Rule Checking</vt:lpstr>
      <vt:lpstr>Multi-Route Design Rule Checking</vt:lpstr>
      <vt:lpstr>EXPERIMENTS</vt:lpstr>
      <vt:lpstr>EXPERIMENTS</vt:lpstr>
      <vt:lpstr>EXPERIMENTS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54 徐義鈞</dc:creator>
  <cp:lastModifiedBy>54 徐義鈞</cp:lastModifiedBy>
  <cp:revision>100</cp:revision>
  <dcterms:created xsi:type="dcterms:W3CDTF">2024-11-06T12:18:39Z</dcterms:created>
  <dcterms:modified xsi:type="dcterms:W3CDTF">2024-11-12T02:07:30Z</dcterms:modified>
</cp:coreProperties>
</file>