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0" r:id="rId6"/>
    <p:sldId id="281" r:id="rId7"/>
    <p:sldId id="286" r:id="rId8"/>
    <p:sldId id="282" r:id="rId9"/>
    <p:sldId id="283" r:id="rId10"/>
    <p:sldId id="284" r:id="rId11"/>
    <p:sldId id="285" r:id="rId12"/>
    <p:sldId id="287" r:id="rId13"/>
    <p:sldId id="274" r:id="rId14"/>
    <p:sldId id="275" r:id="rId15"/>
    <p:sldId id="289" r:id="rId16"/>
    <p:sldId id="290" r:id="rId17"/>
    <p:sldId id="291" r:id="rId18"/>
    <p:sldId id="292" r:id="rId19"/>
    <p:sldId id="293" r:id="rId20"/>
    <p:sldId id="279" r:id="rId21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va Sans Bold" panose="020B0604020202020204" charset="0"/>
      <p:regular r:id="rId27"/>
    </p:embeddedFont>
    <p:embeddedFont>
      <p:font typeface="DejaVu Serif Bold" panose="020B0604020202020204" charset="0"/>
      <p:regular r:id="rId28"/>
    </p:embeddedFont>
    <p:embeddedFont>
      <p:font typeface="Intro" panose="02000000000000000000" charset="0"/>
      <p:regular r:id="rId29"/>
    </p:embeddedFont>
    <p:embeddedFont>
      <p:font typeface="JetBrains Mono" panose="02000009000000000000" pitchFamily="49" charset="0"/>
      <p:regular r:id="rId30"/>
      <p:bold r:id="rId31"/>
      <p:italic r:id="rId32"/>
      <p:boldItalic r:id="rId33"/>
    </p:embeddedFont>
    <p:embeddedFont>
      <p:font typeface="JetBrains Mono Bold" panose="02000009000000000000" pitchFamily="49" charset="0"/>
      <p:regular r:id="rId34"/>
      <p:bold r:id="rId35"/>
    </p:embeddedFont>
    <p:embeddedFont>
      <p:font typeface="Noto Serif Display" panose="020B0604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1388-1B1E-4248-BAA4-0A85EEB2893C}" type="datetimeFigureOut">
              <a:rPr lang="vi-VN" smtClean="0"/>
              <a:t>20/01/2025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4A4C-537F-4C4C-A182-135ACDEA09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21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95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627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87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03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85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4A4C-537F-4C4C-A182-135ACDEA096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4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nva.com/design/DAGbza5X204/4qv-LKrrRlncaSgXt_1nLQ/edit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svg"/><Relationship Id="rId18" Type="http://schemas.openxmlformats.org/officeDocument/2006/relationships/image" Target="../media/image2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4.svg"/><Relationship Id="rId25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3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24" Type="http://schemas.openxmlformats.org/officeDocument/2006/relationships/image" Target="../media/image26.png"/><Relationship Id="rId5" Type="http://schemas.openxmlformats.org/officeDocument/2006/relationships/image" Target="../media/image13.svg"/><Relationship Id="rId15" Type="http://schemas.openxmlformats.org/officeDocument/2006/relationships/image" Target="../media/image9.svg"/><Relationship Id="rId23" Type="http://schemas.openxmlformats.org/officeDocument/2006/relationships/image" Target="../media/image25.svg"/><Relationship Id="rId10" Type="http://schemas.openxmlformats.org/officeDocument/2006/relationships/image" Target="../media/image16.png"/><Relationship Id="rId19" Type="http://schemas.openxmlformats.org/officeDocument/2006/relationships/image" Target="../media/image21.svg"/><Relationship Id="rId4" Type="http://schemas.openxmlformats.org/officeDocument/2006/relationships/image" Target="../media/image12.png"/><Relationship Id="rId9" Type="http://schemas.openxmlformats.org/officeDocument/2006/relationships/image" Target="../media/image6.svg"/><Relationship Id="rId14" Type="http://schemas.openxmlformats.org/officeDocument/2006/relationships/image" Target="../media/image8.png"/><Relationship Id="rId2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7200" y="7833948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453052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034810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9710" y="4794060"/>
            <a:ext cx="17259300" cy="244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IoT Technologies in the Transportation Industry</a:t>
            </a:r>
            <a:endParaRPr lang="vi-VN" sz="6600" b="1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algn="ctr">
              <a:lnSpc>
                <a:spcPts val="10113"/>
              </a:lnSpc>
            </a:pPr>
            <a:r>
              <a:rPr lang="vi-VN" sz="8000" dirty="0">
                <a:latin typeface="JetBrains Mono Bold"/>
                <a:ea typeface="JetBrains Mono Bold"/>
                <a:cs typeface="JetBrains Mono Bold"/>
                <a:sym typeface="JetBrains Mono Bold"/>
                <a:hlinkClick r:id="rId8" tooltip="https://www.canva.com/design/DAGbza5X204/4qv-LKrrRlncaSgXt_1nLQ/ed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SE1816</a:t>
            </a:r>
            <a:endParaRPr lang="en-US" sz="8000" dirty="0">
              <a:latin typeface="JetBrains Mono Bold"/>
              <a:ea typeface="JetBrains Mono Bold"/>
              <a:cs typeface="JetBrains Mono Bold"/>
              <a:sym typeface="JetBrains Mono Bold"/>
              <a:hlinkClick r:id="rId8" tooltip="https://www.canva.com/design/DAGbza5X204/4qv-LKrrRlncaSgXt_1nLQ/edi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59403" y="7658100"/>
            <a:ext cx="5445670" cy="53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 u="sng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-GrOUp03-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9710" y="7608102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638359"/>
            <a:ext cx="15647537" cy="1939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4"/>
              </a:lnSpc>
            </a:pPr>
            <a:r>
              <a:rPr lang="vi-VN" sz="9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Future Trends</a:t>
            </a:r>
            <a:endParaRPr lang="en-US" sz="11995" b="1" dirty="0">
              <a:solidFill>
                <a:srgbClr val="0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44288077"/>
      </p:ext>
    </p:extLst>
  </p:cSld>
  <p:clrMapOvr>
    <a:masterClrMapping/>
  </p:clrMapOvr>
  <p:transition spd="med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2A362-4713-4867-9A13-FC936BFC3E84}"/>
              </a:ext>
            </a:extLst>
          </p:cNvPr>
          <p:cNvSpPr txBox="1"/>
          <p:nvPr/>
        </p:nvSpPr>
        <p:spPr>
          <a:xfrm>
            <a:off x="3261302" y="3329536"/>
            <a:ext cx="9851922" cy="4698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Integration with AI and Big Data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5G Connectivity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Smart Cities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Green Transportation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85494"/>
      </p:ext>
    </p:extLst>
  </p:cSld>
  <p:clrMapOvr>
    <a:masterClrMapping/>
  </p:clrMapOvr>
  <p:transition spd="med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39710" y="7608102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485018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638359"/>
            <a:ext cx="15647537" cy="1939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4"/>
              </a:lnSpc>
            </a:pPr>
            <a:r>
              <a:rPr lang="vi-VN" sz="9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Conclusion</a:t>
            </a:r>
            <a:endParaRPr lang="en-US" sz="11995" b="1" dirty="0">
              <a:solidFill>
                <a:srgbClr val="0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36313220"/>
      </p:ext>
    </p:extLst>
  </p:cSld>
  <p:clrMapOvr>
    <a:masterClrMapping/>
  </p:clrMapOvr>
  <p:transition spd="med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511772" y="553098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494502" y="2532643"/>
            <a:ext cx="19581804" cy="7003063"/>
            <a:chOff x="0" y="0"/>
            <a:chExt cx="5157348" cy="18444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1844428"/>
            </a:xfrm>
            <a:custGeom>
              <a:avLst/>
              <a:gdLst/>
              <a:ahLst/>
              <a:cxnLst/>
              <a:rect l="l" t="t" r="r" b="b"/>
              <a:pathLst>
                <a:path w="5157348" h="1844428">
                  <a:moveTo>
                    <a:pt x="0" y="0"/>
                  </a:moveTo>
                  <a:lnTo>
                    <a:pt x="5157348" y="0"/>
                  </a:lnTo>
                  <a:lnTo>
                    <a:pt x="5157348" y="1844428"/>
                  </a:lnTo>
                  <a:lnTo>
                    <a:pt x="0" y="1844428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1882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724600" y="3525726"/>
            <a:ext cx="7276977" cy="4114800"/>
          </a:xfrm>
          <a:custGeom>
            <a:avLst/>
            <a:gdLst/>
            <a:ahLst/>
            <a:cxnLst/>
            <a:rect l="l" t="t" r="r" b="b"/>
            <a:pathLst>
              <a:path w="7276977" h="4114800">
                <a:moveTo>
                  <a:pt x="0" y="0"/>
                </a:moveTo>
                <a:lnTo>
                  <a:pt x="7276977" y="0"/>
                </a:lnTo>
                <a:lnTo>
                  <a:pt x="72769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15624" y="4779206"/>
            <a:ext cx="7580776" cy="1768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93"/>
              </a:lnSpc>
            </a:pPr>
            <a:r>
              <a:rPr lang="en-US" sz="10352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QUESTION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19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med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5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What is the most significant role of IoT in the transportation industry?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6A9-7266-4ACD-AC3F-3BF1DE2AA648}"/>
              </a:ext>
            </a:extLst>
          </p:cNvPr>
          <p:cNvSpPr txBox="1"/>
          <p:nvPr/>
        </p:nvSpPr>
        <p:spPr>
          <a:xfrm>
            <a:off x="470759" y="3649010"/>
            <a:ext cx="17931291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Connecting social media with transportation devices.</a:t>
            </a:r>
            <a:br>
              <a:rPr lang="en-US" sz="4800" b="1" dirty="0"/>
            </a:br>
            <a:r>
              <a:rPr lang="en-US" sz="4800" b="1" dirty="0"/>
              <a:t>B. Collecting real-time data to improve efficiency and safety.</a:t>
            </a:r>
            <a:br>
              <a:rPr lang="en-US" sz="4800" b="1" dirty="0"/>
            </a:br>
            <a:r>
              <a:rPr lang="en-US" sz="4800" b="1" dirty="0"/>
              <a:t>C. Creating transportation systems without infrastructure investment.</a:t>
            </a:r>
            <a:br>
              <a:rPr lang="en-US" sz="4800" b="1" dirty="0"/>
            </a:br>
            <a:r>
              <a:rPr lang="en-US" sz="4800" b="1" dirty="0"/>
              <a:t>D. Eliminating the need for personal vehicles completely.</a:t>
            </a:r>
            <a:endParaRPr lang="vi-VN" sz="4800" b="1" dirty="0"/>
          </a:p>
        </p:txBody>
      </p:sp>
    </p:spTree>
  </p:cSld>
  <p:clrMapOvr>
    <a:masterClrMapping/>
  </p:clrMapOvr>
  <p:transition spd="med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51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What is the most significant role of IoT in the transportation industry?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6A9-7266-4ACD-AC3F-3BF1DE2AA648}"/>
              </a:ext>
            </a:extLst>
          </p:cNvPr>
          <p:cNvSpPr txBox="1"/>
          <p:nvPr/>
        </p:nvSpPr>
        <p:spPr>
          <a:xfrm>
            <a:off x="470759" y="3649010"/>
            <a:ext cx="17931291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Connecting social media with transportation devices.</a:t>
            </a:r>
            <a:br>
              <a:rPr lang="en-US" sz="4800" b="1" dirty="0"/>
            </a:br>
            <a:r>
              <a:rPr lang="en-US" sz="4800" b="1" dirty="0">
                <a:solidFill>
                  <a:srgbClr val="00B050"/>
                </a:solidFill>
              </a:rPr>
              <a:t>B. Collecting real-time data to improve efficiency and safety.</a:t>
            </a:r>
            <a:br>
              <a:rPr lang="en-US" sz="4800" b="1" dirty="0"/>
            </a:br>
            <a:r>
              <a:rPr lang="en-US" sz="4800" b="1" dirty="0"/>
              <a:t>C. Creating transportation systems without infrastructure investment.</a:t>
            </a:r>
            <a:br>
              <a:rPr lang="en-US" sz="4800" b="1" dirty="0"/>
            </a:br>
            <a:r>
              <a:rPr lang="en-US" sz="4800" b="1" dirty="0"/>
              <a:t>D. Eliminating the need for personal vehicles completely.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425777499"/>
      </p:ext>
    </p:extLst>
  </p:cSld>
  <p:clrMapOvr>
    <a:masterClrMapping/>
  </p:clrMapOvr>
  <p:transition spd="med"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Which IoT application in transportation is most effective in reducing traffic congestion?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6A9-7266-4ACD-AC3F-3BF1DE2AA648}"/>
              </a:ext>
            </a:extLst>
          </p:cNvPr>
          <p:cNvSpPr txBox="1"/>
          <p:nvPr/>
        </p:nvSpPr>
        <p:spPr>
          <a:xfrm>
            <a:off x="470759" y="3649010"/>
            <a:ext cx="17931291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Autonomous vehicles using temperature sensors.</a:t>
            </a:r>
            <a:br>
              <a:rPr lang="en-US" sz="4800" b="1" dirty="0"/>
            </a:br>
            <a:r>
              <a:rPr lang="en-US" sz="4800" b="1" dirty="0"/>
              <a:t>B. Smart traffic monitoring and optimizing traffic lights.</a:t>
            </a:r>
            <a:br>
              <a:rPr lang="en-US" sz="4800" b="1" dirty="0"/>
            </a:br>
            <a:r>
              <a:rPr lang="en-US" sz="4800" b="1" dirty="0"/>
              <a:t>C. Drone delivery services.</a:t>
            </a:r>
            <a:br>
              <a:rPr lang="en-US" sz="4800" b="1" dirty="0"/>
            </a:br>
            <a:r>
              <a:rPr lang="en-US" sz="4800" b="1" dirty="0"/>
              <a:t>D. Smart ticketing systems on buses.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960550654"/>
      </p:ext>
    </p:extLst>
  </p:cSld>
  <p:clrMapOvr>
    <a:masterClrMapping/>
  </p:clrMapOvr>
  <p:transition spd="med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Which IoT application in transportation is most effective in reducing traffic congestion?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C1B69-51ED-46D7-82CB-D76C83424B67}"/>
              </a:ext>
            </a:extLst>
          </p:cNvPr>
          <p:cNvSpPr txBox="1"/>
          <p:nvPr/>
        </p:nvSpPr>
        <p:spPr>
          <a:xfrm>
            <a:off x="470759" y="3649010"/>
            <a:ext cx="17931291" cy="440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Autonomous vehicles using temperature sensors.</a:t>
            </a:r>
            <a:br>
              <a:rPr lang="en-US" sz="4800" b="1" dirty="0"/>
            </a:br>
            <a:r>
              <a:rPr lang="en-US" sz="4800" b="1" dirty="0">
                <a:solidFill>
                  <a:srgbClr val="00B050"/>
                </a:solidFill>
              </a:rPr>
              <a:t>B. Smart traffic monitoring and optimizing traffic lights.</a:t>
            </a:r>
            <a:br>
              <a:rPr lang="en-US" sz="4800" b="1" dirty="0">
                <a:solidFill>
                  <a:srgbClr val="00B050"/>
                </a:solidFill>
              </a:rPr>
            </a:br>
            <a:r>
              <a:rPr lang="en-US" sz="4800" b="1" dirty="0"/>
              <a:t>C. Drone delivery services.</a:t>
            </a:r>
            <a:br>
              <a:rPr lang="en-US" sz="4800" b="1" dirty="0"/>
            </a:br>
            <a:r>
              <a:rPr lang="en-US" sz="4800" b="1" dirty="0"/>
              <a:t>D. Smart ticketing systems on buses.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551089792"/>
      </p:ext>
    </p:extLst>
  </p:cSld>
  <p:clrMapOvr>
    <a:masterClrMapping/>
  </p:clrMapOvr>
  <p:transition spd="med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What is the biggest challenge of implementing IoT in transportation?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6A9-7266-4ACD-AC3F-3BF1DE2AA648}"/>
              </a:ext>
            </a:extLst>
          </p:cNvPr>
          <p:cNvSpPr txBox="1"/>
          <p:nvPr/>
        </p:nvSpPr>
        <p:spPr>
          <a:xfrm>
            <a:off x="470759" y="3649010"/>
            <a:ext cx="17931291" cy="440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The cost of operating autonomous vehicles is too low.</a:t>
            </a:r>
            <a:br>
              <a:rPr lang="en-US" sz="4800" b="1" dirty="0"/>
            </a:br>
            <a:r>
              <a:rPr lang="en-US" sz="4800" b="1" dirty="0"/>
              <a:t>B. Data security and privacy issues.</a:t>
            </a:r>
            <a:br>
              <a:rPr lang="en-US" sz="4800" b="1" dirty="0"/>
            </a:br>
            <a:r>
              <a:rPr lang="en-US" sz="4800" b="1" dirty="0"/>
              <a:t>C. Too many people using public transportation.</a:t>
            </a:r>
            <a:br>
              <a:rPr lang="en-US" sz="4800" b="1" dirty="0"/>
            </a:br>
            <a:r>
              <a:rPr lang="en-US" sz="4800" b="1" dirty="0"/>
              <a:t>D. IoT is not suitable for large cities.</a:t>
            </a:r>
          </a:p>
        </p:txBody>
      </p:sp>
    </p:spTree>
    <p:extLst>
      <p:ext uri="{BB962C8B-B14F-4D97-AF65-F5344CB8AC3E}">
        <p14:creationId xmlns:p14="http://schemas.microsoft.com/office/powerpoint/2010/main" val="2547819116"/>
      </p:ext>
    </p:extLst>
  </p:cSld>
  <p:clrMapOvr>
    <a:masterClrMapping/>
  </p:clrMapOvr>
  <p:transition spd="med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379" y="267117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0"/>
                </a:lnTo>
                <a:lnTo>
                  <a:pt x="0" y="10549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1530765" flipH="1">
            <a:off x="11639760" y="173390"/>
            <a:ext cx="2151102" cy="5945256"/>
          </a:xfrm>
          <a:custGeom>
            <a:avLst/>
            <a:gdLst/>
            <a:ahLst/>
            <a:cxnLst/>
            <a:rect l="l" t="t" r="r" b="b"/>
            <a:pathLst>
              <a:path w="2151102" h="5945256">
                <a:moveTo>
                  <a:pt x="2151102" y="0"/>
                </a:moveTo>
                <a:lnTo>
                  <a:pt x="0" y="0"/>
                </a:lnTo>
                <a:lnTo>
                  <a:pt x="0" y="5945256"/>
                </a:lnTo>
                <a:lnTo>
                  <a:pt x="2151102" y="5945256"/>
                </a:lnTo>
                <a:lnTo>
                  <a:pt x="2151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46902" y="1656556"/>
            <a:ext cx="19581804" cy="7770991"/>
            <a:chOff x="0" y="0"/>
            <a:chExt cx="5157348" cy="20466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57348" cy="2046681"/>
            </a:xfrm>
            <a:custGeom>
              <a:avLst/>
              <a:gdLst/>
              <a:ahLst/>
              <a:cxnLst/>
              <a:rect l="l" t="t" r="r" b="b"/>
              <a:pathLst>
                <a:path w="5157348" h="2046681">
                  <a:moveTo>
                    <a:pt x="0" y="0"/>
                  </a:moveTo>
                  <a:lnTo>
                    <a:pt x="5157348" y="0"/>
                  </a:lnTo>
                  <a:lnTo>
                    <a:pt x="5157348" y="2046681"/>
                  </a:lnTo>
                  <a:lnTo>
                    <a:pt x="0" y="2046681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57348" cy="20847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44697" y="419184"/>
            <a:ext cx="4244578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Question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699F-8278-451D-9A74-DE6CE4810D08}"/>
              </a:ext>
            </a:extLst>
          </p:cNvPr>
          <p:cNvSpPr txBox="1"/>
          <p:nvPr/>
        </p:nvSpPr>
        <p:spPr>
          <a:xfrm>
            <a:off x="421284" y="1708455"/>
            <a:ext cx="174107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What is the biggest challenge of implementing IoT in transportation?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F46A9-7266-4ACD-AC3F-3BF1DE2AA648}"/>
              </a:ext>
            </a:extLst>
          </p:cNvPr>
          <p:cNvSpPr txBox="1"/>
          <p:nvPr/>
        </p:nvSpPr>
        <p:spPr>
          <a:xfrm>
            <a:off x="470759" y="3649010"/>
            <a:ext cx="17931291" cy="440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A. The cost of operating autonomous vehicles is too low.</a:t>
            </a:r>
            <a:br>
              <a:rPr lang="en-US" sz="4800" b="1" dirty="0"/>
            </a:br>
            <a:r>
              <a:rPr lang="en-US" sz="4800" b="1" dirty="0">
                <a:solidFill>
                  <a:srgbClr val="00B050"/>
                </a:solidFill>
              </a:rPr>
              <a:t>B. Data security and privacy issues.</a:t>
            </a:r>
            <a:br>
              <a:rPr lang="en-US" sz="4800" b="1" dirty="0"/>
            </a:br>
            <a:r>
              <a:rPr lang="en-US" sz="4800" b="1" dirty="0"/>
              <a:t>C. Too many people using public transportation.</a:t>
            </a:r>
            <a:br>
              <a:rPr lang="en-US" sz="4800" b="1" dirty="0"/>
            </a:br>
            <a:r>
              <a:rPr lang="en-US" sz="4800" b="1" dirty="0"/>
              <a:t>D. IoT is not suitable for large cities.</a:t>
            </a:r>
          </a:p>
        </p:txBody>
      </p:sp>
    </p:spTree>
    <p:extLst>
      <p:ext uri="{BB962C8B-B14F-4D97-AF65-F5344CB8AC3E}">
        <p14:creationId xmlns:p14="http://schemas.microsoft.com/office/powerpoint/2010/main" val="4137710053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474109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90173" y="2888399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6877902" y="5204067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2"/>
                </a:lnTo>
                <a:lnTo>
                  <a:pt x="0" y="2039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MEMBERS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6701727"/>
            <a:ext cx="5893526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vi-VN" sz="34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LƯƠNG THỊ DIỄM</a:t>
            </a:r>
            <a:endParaRPr lang="en-US" sz="3467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779299" y="4540878"/>
            <a:ext cx="5893526" cy="58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vi-VN" sz="34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PHẠM TẤN HƯNG</a:t>
            </a:r>
            <a:endParaRPr lang="en-US" sz="3467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693797" y="5578341"/>
            <a:ext cx="5893526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vi-VN" sz="34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PHẠM THANH ĐIỀN</a:t>
            </a:r>
            <a:endParaRPr lang="en-US" sz="3467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417393" y="7954401"/>
            <a:ext cx="5893526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vi-VN" sz="34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NGUYỄN THỊ NHƯ HUỲNH</a:t>
            </a:r>
            <a:endParaRPr lang="en-US" sz="3467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046945" y="3512857"/>
            <a:ext cx="5893526" cy="578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4"/>
              </a:lnSpc>
            </a:pPr>
            <a:r>
              <a:rPr lang="en-US" sz="34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LÊ ANH TUẤN</a:t>
            </a: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5D82640D-E728-4CDF-A7BF-C1A455215E6E}"/>
              </a:ext>
            </a:extLst>
          </p:cNvPr>
          <p:cNvSpPr/>
          <p:nvPr/>
        </p:nvSpPr>
        <p:spPr>
          <a:xfrm rot="19035918">
            <a:off x="1525217" y="5619480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2"/>
                </a:lnTo>
                <a:lnTo>
                  <a:pt x="0" y="2039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med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5857284"/>
            <a:chOff x="0" y="0"/>
            <a:chExt cx="5157348" cy="1542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542659"/>
            </a:xfrm>
            <a:custGeom>
              <a:avLst/>
              <a:gdLst/>
              <a:ahLst/>
              <a:cxnLst/>
              <a:rect l="l" t="t" r="r" b="b"/>
              <a:pathLst>
                <a:path w="5157348" h="1542659">
                  <a:moveTo>
                    <a:pt x="0" y="0"/>
                  </a:moveTo>
                  <a:lnTo>
                    <a:pt x="5157348" y="0"/>
                  </a:lnTo>
                  <a:lnTo>
                    <a:pt x="5157348" y="1542659"/>
                  </a:lnTo>
                  <a:lnTo>
                    <a:pt x="0" y="1542659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58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378833" y="5893332"/>
            <a:ext cx="1538109" cy="1913936"/>
          </a:xfrm>
          <a:custGeom>
            <a:avLst/>
            <a:gdLst/>
            <a:ahLst/>
            <a:cxnLst/>
            <a:rect l="l" t="t" r="r" b="b"/>
            <a:pathLst>
              <a:path w="1538109" h="1913936">
                <a:moveTo>
                  <a:pt x="0" y="0"/>
                </a:moveTo>
                <a:lnTo>
                  <a:pt x="1538108" y="0"/>
                </a:lnTo>
                <a:lnTo>
                  <a:pt x="1538108" y="1913936"/>
                </a:lnTo>
                <a:lnTo>
                  <a:pt x="0" y="1913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4244569">
            <a:off x="13326130" y="5755366"/>
            <a:ext cx="1490398" cy="2118137"/>
          </a:xfrm>
          <a:custGeom>
            <a:avLst/>
            <a:gdLst/>
            <a:ahLst/>
            <a:cxnLst/>
            <a:rect l="l" t="t" r="r" b="b"/>
            <a:pathLst>
              <a:path w="1490398" h="2118137">
                <a:moveTo>
                  <a:pt x="0" y="0"/>
                </a:moveTo>
                <a:lnTo>
                  <a:pt x="1490399" y="0"/>
                </a:lnTo>
                <a:lnTo>
                  <a:pt x="1490399" y="2118137"/>
                </a:lnTo>
                <a:lnTo>
                  <a:pt x="0" y="2118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213796" y="5893332"/>
            <a:ext cx="1398913" cy="1913936"/>
          </a:xfrm>
          <a:custGeom>
            <a:avLst/>
            <a:gdLst/>
            <a:ahLst/>
            <a:cxnLst/>
            <a:rect l="l" t="t" r="r" b="b"/>
            <a:pathLst>
              <a:path w="1398913" h="1913936">
                <a:moveTo>
                  <a:pt x="0" y="0"/>
                </a:moveTo>
                <a:lnTo>
                  <a:pt x="1398913" y="0"/>
                </a:lnTo>
                <a:lnTo>
                  <a:pt x="1398913" y="1913936"/>
                </a:lnTo>
                <a:lnTo>
                  <a:pt x="0" y="19139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888934" y="5821600"/>
            <a:ext cx="1411629" cy="1985668"/>
          </a:xfrm>
          <a:custGeom>
            <a:avLst/>
            <a:gdLst/>
            <a:ahLst/>
            <a:cxnLst/>
            <a:rect l="l" t="t" r="r" b="b"/>
            <a:pathLst>
              <a:path w="1411629" h="1985668">
                <a:moveTo>
                  <a:pt x="0" y="0"/>
                </a:moveTo>
                <a:lnTo>
                  <a:pt x="1411630" y="0"/>
                </a:lnTo>
                <a:lnTo>
                  <a:pt x="1411630" y="1985668"/>
                </a:lnTo>
                <a:lnTo>
                  <a:pt x="0" y="19856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845723" y="5821600"/>
            <a:ext cx="1256884" cy="2057400"/>
          </a:xfrm>
          <a:custGeom>
            <a:avLst/>
            <a:gdLst/>
            <a:ahLst/>
            <a:cxnLst/>
            <a:rect l="l" t="t" r="r" b="b"/>
            <a:pathLst>
              <a:path w="1256884" h="2057400">
                <a:moveTo>
                  <a:pt x="0" y="0"/>
                </a:moveTo>
                <a:lnTo>
                  <a:pt x="1256885" y="0"/>
                </a:lnTo>
                <a:lnTo>
                  <a:pt x="125688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193166" y="5821600"/>
            <a:ext cx="744405" cy="2057400"/>
          </a:xfrm>
          <a:custGeom>
            <a:avLst/>
            <a:gdLst/>
            <a:ahLst/>
            <a:cxnLst/>
            <a:rect l="l" t="t" r="r" b="b"/>
            <a:pathLst>
              <a:path w="744405" h="2057400">
                <a:moveTo>
                  <a:pt x="0" y="0"/>
                </a:moveTo>
                <a:lnTo>
                  <a:pt x="744405" y="0"/>
                </a:lnTo>
                <a:lnTo>
                  <a:pt x="74440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5821600"/>
            <a:ext cx="1537439" cy="2057400"/>
          </a:xfrm>
          <a:custGeom>
            <a:avLst/>
            <a:gdLst/>
            <a:ahLst/>
            <a:cxnLst/>
            <a:rect l="l" t="t" r="r" b="b"/>
            <a:pathLst>
              <a:path w="1537439" h="2057400">
                <a:moveTo>
                  <a:pt x="0" y="0"/>
                </a:moveTo>
                <a:lnTo>
                  <a:pt x="1537439" y="0"/>
                </a:lnTo>
                <a:lnTo>
                  <a:pt x="15374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871338" y="5761640"/>
            <a:ext cx="1996509" cy="1996509"/>
          </a:xfrm>
          <a:custGeom>
            <a:avLst/>
            <a:gdLst/>
            <a:ahLst/>
            <a:cxnLst/>
            <a:rect l="l" t="t" r="r" b="b"/>
            <a:pathLst>
              <a:path w="1996509" h="1996509">
                <a:moveTo>
                  <a:pt x="0" y="0"/>
                </a:moveTo>
                <a:lnTo>
                  <a:pt x="1996509" y="0"/>
                </a:lnTo>
                <a:lnTo>
                  <a:pt x="1996509" y="1996510"/>
                </a:lnTo>
                <a:lnTo>
                  <a:pt x="0" y="199651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646532" y="5857466"/>
            <a:ext cx="1684264" cy="1913936"/>
          </a:xfrm>
          <a:custGeom>
            <a:avLst/>
            <a:gdLst/>
            <a:ahLst/>
            <a:cxnLst/>
            <a:rect l="l" t="t" r="r" b="b"/>
            <a:pathLst>
              <a:path w="1684264" h="1913936">
                <a:moveTo>
                  <a:pt x="0" y="0"/>
                </a:moveTo>
                <a:lnTo>
                  <a:pt x="1684263" y="0"/>
                </a:lnTo>
                <a:lnTo>
                  <a:pt x="1684263" y="1913936"/>
                </a:lnTo>
                <a:lnTo>
                  <a:pt x="0" y="19139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400420" y="5893332"/>
            <a:ext cx="969887" cy="1865166"/>
          </a:xfrm>
          <a:custGeom>
            <a:avLst/>
            <a:gdLst/>
            <a:ahLst/>
            <a:cxnLst/>
            <a:rect l="l" t="t" r="r" b="b"/>
            <a:pathLst>
              <a:path w="969887" h="1865166">
                <a:moveTo>
                  <a:pt x="0" y="0"/>
                </a:moveTo>
                <a:lnTo>
                  <a:pt x="969887" y="0"/>
                </a:lnTo>
                <a:lnTo>
                  <a:pt x="969887" y="1865167"/>
                </a:lnTo>
                <a:lnTo>
                  <a:pt x="0" y="18651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937149" y="3447224"/>
            <a:ext cx="7315200" cy="1862051"/>
          </a:xfrm>
          <a:custGeom>
            <a:avLst/>
            <a:gdLst/>
            <a:ahLst/>
            <a:cxnLst/>
            <a:rect l="l" t="t" r="r" b="b"/>
            <a:pathLst>
              <a:path w="7315200" h="1862051">
                <a:moveTo>
                  <a:pt x="0" y="0"/>
                </a:moveTo>
                <a:lnTo>
                  <a:pt x="7315200" y="0"/>
                </a:lnTo>
                <a:lnTo>
                  <a:pt x="7315200" y="1862051"/>
                </a:lnTo>
                <a:lnTo>
                  <a:pt x="0" y="186205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74165" y="1436340"/>
            <a:ext cx="5806945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WELL DONE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24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/>
            </a:stretch>
          </a:blipFill>
        </p:spPr>
      </p:sp>
    </p:spTree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28573" y="2698145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OUTLINE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33414" y="3608623"/>
            <a:ext cx="15933484" cy="6658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2"/>
              </a:lnSpc>
            </a:pPr>
            <a:r>
              <a:rPr lang="en-US" sz="5400" b="1" u="sng" dirty="0" err="1">
                <a:solidFill>
                  <a:srgbClr val="000000"/>
                </a:solidFill>
                <a:ea typeface="JetBrains Mono Bold"/>
                <a:cs typeface="JetBrains Mono Bold"/>
                <a:sym typeface="JetBrains Mono Bold"/>
              </a:rPr>
              <a:t>OutLine</a:t>
            </a:r>
            <a:endParaRPr lang="en-US" sz="5400" b="1" u="sng" dirty="0">
              <a:solidFill>
                <a:srgbClr val="000000"/>
              </a:solidFill>
              <a:ea typeface="JetBrains Mono Bold"/>
              <a:cs typeface="JetBrains Mono Bold"/>
              <a:sym typeface="JetBrains Mono Bold"/>
            </a:endParaRPr>
          </a:p>
          <a:p>
            <a:pPr algn="l">
              <a:lnSpc>
                <a:spcPts val="5692"/>
              </a:lnSpc>
            </a:pPr>
            <a:endParaRPr lang="en-US" sz="4000" b="1" u="sng" dirty="0">
              <a:solidFill>
                <a:srgbClr val="000000"/>
              </a:solidFill>
              <a:ea typeface="JetBrains Mono Bold"/>
              <a:cs typeface="JetBrains Mono Bold"/>
              <a:sym typeface="JetBrains Mono Bold"/>
            </a:endParaRPr>
          </a:p>
          <a:p>
            <a:pPr>
              <a:lnSpc>
                <a:spcPts val="5132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	I. Applications of IoT in Transportation</a:t>
            </a:r>
          </a:p>
          <a:p>
            <a:pPr>
              <a:lnSpc>
                <a:spcPts val="5132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	II. Benefits of IoT in Transportation</a:t>
            </a:r>
          </a:p>
          <a:p>
            <a:pPr>
              <a:lnSpc>
                <a:spcPts val="5132"/>
              </a:lnSpc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	III. Challenges of IoT in Transportation</a:t>
            </a:r>
          </a:p>
          <a:p>
            <a:pPr>
              <a:lnSpc>
                <a:spcPts val="5132"/>
              </a:lnSpc>
            </a:pP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	IV. Future Trends</a:t>
            </a:r>
          </a:p>
          <a:p>
            <a:pPr>
              <a:lnSpc>
                <a:spcPts val="5132"/>
              </a:lnSpc>
            </a:pP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	V. Conclusion</a:t>
            </a:r>
          </a:p>
          <a:p>
            <a:pPr algn="l">
              <a:lnSpc>
                <a:spcPts val="5132"/>
              </a:lnSpc>
            </a:pPr>
            <a:endParaRPr lang="en-US" sz="3665" b="1" dirty="0">
              <a:solidFill>
                <a:srgbClr val="000000"/>
              </a:solidFill>
              <a:latin typeface="JetBrains Mono Bold"/>
              <a:ea typeface="JetBrains Mono Bold"/>
              <a:cs typeface="JetBrains Mono Bold"/>
              <a:sym typeface="JetBrains Mono Bold"/>
            </a:endParaRPr>
          </a:p>
          <a:p>
            <a:pPr algn="ctr">
              <a:lnSpc>
                <a:spcPts val="5132"/>
              </a:lnSpc>
            </a:pPr>
            <a:endParaRPr lang="en-US" sz="3665" b="1" dirty="0">
              <a:solidFill>
                <a:srgbClr val="000000"/>
              </a:solidFill>
              <a:latin typeface="JetBrains Mono Bold"/>
              <a:ea typeface="JetBrains Mono Bold"/>
              <a:cs typeface="JetBrains Mono Bold"/>
              <a:sym typeface="JetBrains Mono Bold"/>
            </a:endParaRPr>
          </a:p>
          <a:p>
            <a:pPr algn="just">
              <a:lnSpc>
                <a:spcPts val="5132"/>
              </a:lnSpc>
            </a:pPr>
            <a:endParaRPr lang="en-US" sz="3665" b="1" dirty="0">
              <a:solidFill>
                <a:srgbClr val="000000"/>
              </a:solidFill>
              <a:latin typeface="JetBrains Mono Bold"/>
              <a:ea typeface="JetBrains Mono Bold"/>
              <a:cs typeface="JetBrains Mono Bold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med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0231" y="3751417"/>
            <a:ext cx="15647537" cy="410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4"/>
              </a:lnSpc>
            </a:pPr>
            <a:r>
              <a:rPr lang="en-US" sz="9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Applications of IoT in Transportation</a:t>
            </a:r>
            <a:endParaRPr lang="en-US" sz="11995" b="1" dirty="0">
              <a:solidFill>
                <a:srgbClr val="0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  <p:transition spd="med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213BA-069D-4D45-9EA5-5C0F6B9DD287}"/>
              </a:ext>
            </a:extLst>
          </p:cNvPr>
          <p:cNvSpPr txBox="1"/>
          <p:nvPr/>
        </p:nvSpPr>
        <p:spPr>
          <a:xfrm>
            <a:off x="2798867" y="2841632"/>
            <a:ext cx="12053424" cy="649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vi-V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Smart Traffic Management</a:t>
            </a:r>
            <a:endParaRPr lang="vi-VN" sz="4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vi-V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Fleet Management</a:t>
            </a:r>
            <a:endParaRPr lang="vi-VN" sz="4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vi-V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Public Transport Systems</a:t>
            </a:r>
            <a:endParaRPr lang="vi-VN" sz="4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vi-V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Autonomous Vehicles</a:t>
            </a:r>
            <a:endParaRPr lang="vi-VN" sz="4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vi-V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Logistics and Supply Chain</a:t>
            </a:r>
            <a:endParaRPr lang="vi-VN" sz="4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17" name="AutoShape 2" descr="A simple infographic representing Applications of IoT in Transportation. The design includes minimalist visuals for Smart Traffic Management (traffic lights with basic sensor symbols), Fleet Management (a truck with a GPS pin), Public Transport Systems (a bus with a Wi-Fi signal icon), Autonomous Vehicles (a basic self-driving car icon), and Logistics (a package with a small IoT sensor). Use a clean layout with a plain white background and clear section labels.">
            <a:extLst>
              <a:ext uri="{FF2B5EF4-FFF2-40B4-BE49-F238E27FC236}">
                <a16:creationId xmlns:a16="http://schemas.microsoft.com/office/drawing/2014/main" id="{45418E8E-C8D8-4544-9BBD-B791D278AE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297527"/>
      </p:ext>
    </p:extLst>
  </p:cSld>
  <p:clrMapOvr>
    <a:masterClrMapping/>
  </p:clrMapOvr>
  <p:transition spd="med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5376" y="3933775"/>
            <a:ext cx="15647537" cy="410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4"/>
              </a:lnSpc>
            </a:pPr>
            <a:r>
              <a:rPr lang="en-US" sz="9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Benefits of IoT in Transportation</a:t>
            </a:r>
            <a:endParaRPr lang="en-US" sz="11995" b="1" dirty="0">
              <a:solidFill>
                <a:srgbClr val="0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04648029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65E1A-0BCB-4368-B9E7-D7F51E0F953F}"/>
              </a:ext>
            </a:extLst>
          </p:cNvPr>
          <p:cNvSpPr txBox="1"/>
          <p:nvPr/>
        </p:nvSpPr>
        <p:spPr>
          <a:xfrm>
            <a:off x="3132551" y="3474581"/>
            <a:ext cx="9851922" cy="4697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Efficiency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Safety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Environmental Impact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Enhanced User Experience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43837"/>
      </p:ext>
    </p:extLst>
  </p:cSld>
  <p:clrMapOvr>
    <a:masterClrMapping/>
  </p:clrMapOvr>
  <p:transition spd="med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0231" y="3751417"/>
            <a:ext cx="15647537" cy="410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4"/>
              </a:lnSpc>
            </a:pPr>
            <a:r>
              <a:rPr lang="en-US" sz="9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Challenges of IoT in Transportation</a:t>
            </a:r>
            <a:endParaRPr lang="en-US" sz="11995" b="1" dirty="0">
              <a:solidFill>
                <a:srgbClr val="0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  <a:sym typeface="JetBrains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18346256"/>
      </p:ext>
    </p:extLst>
  </p:cSld>
  <p:clrMapOvr>
    <a:masterClrMapping/>
  </p:clrMapOvr>
  <p:transition spd="med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1558623" cy="10549871"/>
          </a:xfrm>
          <a:custGeom>
            <a:avLst/>
            <a:gdLst/>
            <a:ahLst/>
            <a:cxnLst/>
            <a:rect l="l" t="t" r="r" b="b"/>
            <a:pathLst>
              <a:path w="11558623" h="10549871">
                <a:moveTo>
                  <a:pt x="0" y="0"/>
                </a:moveTo>
                <a:lnTo>
                  <a:pt x="11558623" y="0"/>
                </a:lnTo>
                <a:lnTo>
                  <a:pt x="11558623" y="10549871"/>
                </a:lnTo>
                <a:lnTo>
                  <a:pt x="0" y="10549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45865" y="7715250"/>
            <a:ext cx="13193259" cy="3086100"/>
            <a:chOff x="0" y="0"/>
            <a:chExt cx="3474768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4768" cy="812800"/>
            </a:xfrm>
            <a:custGeom>
              <a:avLst/>
              <a:gdLst/>
              <a:ahLst/>
              <a:cxnLst/>
              <a:rect l="l" t="t" r="r" b="b"/>
              <a:pathLst>
                <a:path w="3474768" h="812800">
                  <a:moveTo>
                    <a:pt x="0" y="0"/>
                  </a:moveTo>
                  <a:lnTo>
                    <a:pt x="3474768" y="0"/>
                  </a:lnTo>
                  <a:lnTo>
                    <a:pt x="3474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6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74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46902" y="2532643"/>
            <a:ext cx="19581804" cy="6725657"/>
            <a:chOff x="0" y="0"/>
            <a:chExt cx="5157348" cy="17713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57348" cy="1771366"/>
            </a:xfrm>
            <a:custGeom>
              <a:avLst/>
              <a:gdLst/>
              <a:ahLst/>
              <a:cxnLst/>
              <a:rect l="l" t="t" r="r" b="b"/>
              <a:pathLst>
                <a:path w="5157348" h="1771366">
                  <a:moveTo>
                    <a:pt x="0" y="0"/>
                  </a:moveTo>
                  <a:lnTo>
                    <a:pt x="5157348" y="0"/>
                  </a:lnTo>
                  <a:lnTo>
                    <a:pt x="5157348" y="1771366"/>
                  </a:lnTo>
                  <a:lnTo>
                    <a:pt x="0" y="1771366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383E48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157348" cy="180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39710" y="2854896"/>
            <a:ext cx="1217239" cy="1628908"/>
          </a:xfrm>
          <a:custGeom>
            <a:avLst/>
            <a:gdLst/>
            <a:ahLst/>
            <a:cxnLst/>
            <a:rect l="l" t="t" r="r" b="b"/>
            <a:pathLst>
              <a:path w="1217239" h="1628908">
                <a:moveTo>
                  <a:pt x="0" y="0"/>
                </a:moveTo>
                <a:lnTo>
                  <a:pt x="1217239" y="0"/>
                </a:lnTo>
                <a:lnTo>
                  <a:pt x="1217239" y="1628908"/>
                </a:lnTo>
                <a:lnTo>
                  <a:pt x="0" y="1628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97569">
            <a:off x="17458698" y="5634121"/>
            <a:ext cx="1491048" cy="2039991"/>
          </a:xfrm>
          <a:custGeom>
            <a:avLst/>
            <a:gdLst/>
            <a:ahLst/>
            <a:cxnLst/>
            <a:rect l="l" t="t" r="r" b="b"/>
            <a:pathLst>
              <a:path w="1491048" h="2039991">
                <a:moveTo>
                  <a:pt x="0" y="0"/>
                </a:moveTo>
                <a:lnTo>
                  <a:pt x="1491048" y="0"/>
                </a:lnTo>
                <a:lnTo>
                  <a:pt x="1491048" y="2039991"/>
                </a:lnTo>
                <a:lnTo>
                  <a:pt x="0" y="20399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17228" y="1386234"/>
            <a:ext cx="781766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iot102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944670" y="0"/>
            <a:ext cx="4343330" cy="961737"/>
          </a:xfrm>
          <a:custGeom>
            <a:avLst/>
            <a:gdLst/>
            <a:ahLst/>
            <a:cxnLst/>
            <a:rect l="l" t="t" r="r" b="b"/>
            <a:pathLst>
              <a:path w="4343330" h="961737">
                <a:moveTo>
                  <a:pt x="0" y="0"/>
                </a:moveTo>
                <a:lnTo>
                  <a:pt x="4343330" y="0"/>
                </a:lnTo>
                <a:lnTo>
                  <a:pt x="4343330" y="961737"/>
                </a:lnTo>
                <a:lnTo>
                  <a:pt x="0" y="961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5FC0-FDDD-4703-876F-2F1BF6C54CF3}"/>
              </a:ext>
            </a:extLst>
          </p:cNvPr>
          <p:cNvSpPr txBox="1"/>
          <p:nvPr/>
        </p:nvSpPr>
        <p:spPr>
          <a:xfrm>
            <a:off x="2833727" y="3600514"/>
            <a:ext cx="9851922" cy="4697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 Security and Privacy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Infrastructure Costs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Interoperability</a:t>
            </a:r>
            <a:endParaRPr lang="vi-VN" sz="4400" dirty="0"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Regulatory and Ethical Concerns</a:t>
            </a:r>
            <a:endParaRPr lang="vi-VN" sz="4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46171"/>
      </p:ext>
    </p:extLst>
  </p:cSld>
  <p:clrMapOvr>
    <a:masterClrMapping/>
  </p:clrMapOvr>
  <p:transition spd="med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487</Words>
  <Application>Microsoft Office PowerPoint</Application>
  <PresentationFormat>Custom</PresentationFormat>
  <Paragraphs>97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Canva Sans Bold</vt:lpstr>
      <vt:lpstr>Calibri</vt:lpstr>
      <vt:lpstr>JetBrains Mono</vt:lpstr>
      <vt:lpstr>Times New Roman</vt:lpstr>
      <vt:lpstr>JetBrains Mono Bold</vt:lpstr>
      <vt:lpstr>Noto Serif Display</vt:lpstr>
      <vt:lpstr>Intro</vt:lpstr>
      <vt:lpstr>DejaVu Serif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MAS291</dc:title>
  <dc:creator>tuancsp1505</dc:creator>
  <cp:lastModifiedBy>Tuấn Lê</cp:lastModifiedBy>
  <cp:revision>16</cp:revision>
  <dcterms:created xsi:type="dcterms:W3CDTF">2006-08-16T00:00:00Z</dcterms:created>
  <dcterms:modified xsi:type="dcterms:W3CDTF">2025-01-20T00:08:13Z</dcterms:modified>
  <dc:identifier>DAGbza5X204</dc:identifier>
</cp:coreProperties>
</file>