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 b="def" i="def"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Oval 4"/>
          <p:cNvSpPr/>
          <p:nvPr/>
        </p:nvSpPr>
        <p:spPr>
          <a:xfrm>
            <a:off x="583745" y="4960030"/>
            <a:ext cx="1551216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10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10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2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 15"/>
            <p:cNvSpPr/>
            <p:nvPr/>
          </p:nvSpPr>
          <p:spPr>
            <a:xfrm flipH="1" rot="5400000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4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melin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Freeform 4"/>
          <p:cNvSpPr/>
          <p:nvPr/>
        </p:nvSpPr>
        <p:spPr>
          <a:xfrm flipH="1" rot="5400000">
            <a:off x="1" y="3246896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Freeform 5"/>
          <p:cNvSpPr/>
          <p:nvPr/>
        </p:nvSpPr>
        <p:spPr>
          <a:xfrm flipH="1" rot="5400000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2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15"/>
            <p:cNvSpPr/>
            <p:nvPr/>
          </p:nvSpPr>
          <p:spPr>
            <a:xfrm flipH="1" rot="5400000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4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Freeform 14"/>
          <p:cNvSpPr/>
          <p:nvPr/>
        </p:nvSpPr>
        <p:spPr>
          <a:xfrm flipH="1" flipV="1" rot="5400000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0"/>
              <a:ext cx="2443610" cy="151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Freeform 4"/>
          <p:cNvSpPr/>
          <p:nvPr/>
        </p:nvSpPr>
        <p:spPr>
          <a:xfrm flipH="1" rot="5400000">
            <a:off x="1" y="3246896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3" y="-1"/>
            <a:ext cx="1267098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0" y="0"/>
              <a:ext cx="1267098" cy="78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0" y="786189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sz="4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b="1" sz="23900">
                <a:solidFill>
                  <a:srgbClr val="004EBF"/>
                </a:solidFill>
              </a:defRPr>
            </a:lvl1pPr>
            <a:lvl2pPr algn="ctr">
              <a:defRPr b="1" sz="23900">
                <a:solidFill>
                  <a:srgbClr val="004EBF"/>
                </a:solidFill>
              </a:defRPr>
            </a:lvl2pPr>
            <a:lvl3pPr algn="ctr">
              <a:defRPr b="1" sz="23900">
                <a:solidFill>
                  <a:srgbClr val="004EBF"/>
                </a:solidFill>
              </a:defRPr>
            </a:lvl3pPr>
            <a:lvl4pPr algn="ctr">
              <a:defRPr b="1" sz="23900">
                <a:solidFill>
                  <a:srgbClr val="004EBF"/>
                </a:solidFill>
              </a:defRPr>
            </a:lvl4pPr>
            <a:lvl5pPr algn="ctr">
              <a:defRPr b="1" sz="23900">
                <a:solidFill>
                  <a:srgbClr val="004EBF"/>
                </a:solidFill>
              </a:defRPr>
            </a:lvl5pPr>
          </a:lstStyle>
          <a:p>
            <a:pPr/>
            <a:r>
              <a:t>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ext Placeholder 9"/>
          <p:cNvSpPr/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98" name="Text Placeholder 7"/>
          <p:cNvSpPr/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b="1" sz="9560">
                <a:solidFill>
                  <a:srgbClr val="004EB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08" name="Picture Placeholder 23"/>
          <p:cNvSpPr/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 Placeholder 28"/>
          <p:cNvSpPr/>
          <p:nvPr>
            <p:ph type="body" sz="quarter" idx="22" hasCustomPrompt="1"/>
          </p:nvPr>
        </p:nvSpPr>
        <p:spPr>
          <a:xfrm>
            <a:off x="2123350" y="2811646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1" name="Picture Placeholder 23"/>
          <p:cNvSpPr/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Text Placeholder 28"/>
          <p:cNvSpPr/>
          <p:nvPr>
            <p:ph type="body" sz="quarter" idx="24" hasCustomPrompt="1"/>
          </p:nvPr>
        </p:nvSpPr>
        <p:spPr>
          <a:xfrm>
            <a:off x="6870817" y="242256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3" name="Text Placeholder 28"/>
          <p:cNvSpPr/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4" name="Picture Placeholder 23"/>
          <p:cNvSpPr/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Text Placeholder 28"/>
          <p:cNvSpPr/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6" name="Text Placeholder 28"/>
          <p:cNvSpPr/>
          <p:nvPr>
            <p:ph type="body" sz="quarter" idx="28" hasCustomPrompt="1"/>
          </p:nvPr>
        </p:nvSpPr>
        <p:spPr>
          <a:xfrm>
            <a:off x="2123350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7" name="Picture Placeholder 23"/>
          <p:cNvSpPr/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Text Placeholder 28"/>
          <p:cNvSpPr/>
          <p:nvPr>
            <p:ph type="body" sz="quarter" idx="30" hasCustomPrompt="1"/>
          </p:nvPr>
        </p:nvSpPr>
        <p:spPr>
          <a:xfrm>
            <a:off x="6870817" y="4498792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9" name="Text Placeholder 28"/>
          <p:cNvSpPr/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9226173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Freeform 18"/>
          <p:cNvSpPr/>
          <p:nvPr/>
        </p:nvSpPr>
        <p:spPr>
          <a:xfrm flipV="1" rot="16200000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Freeform 26"/>
          <p:cNvSpPr/>
          <p:nvPr/>
        </p:nvSpPr>
        <p:spPr>
          <a:xfrm flipH="1" rot="16200000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4"/>
            <a:ext cx="1325564" cy="132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8"/>
            <a:ext cx="1167495" cy="188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ole team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35" name="Picture Placeholder 23"/>
          <p:cNvSpPr/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Text Placeholder 28"/>
          <p:cNvSpPr/>
          <p:nvPr>
            <p:ph type="body" sz="quarter" idx="22" hasCustomPrompt="1"/>
          </p:nvPr>
        </p:nvSpPr>
        <p:spPr>
          <a:xfrm>
            <a:off x="750429" y="3379790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38" name="Picture Placeholder 23"/>
          <p:cNvSpPr/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28"/>
          <p:cNvSpPr/>
          <p:nvPr>
            <p:ph type="body" sz="quarter" idx="24" hasCustomPrompt="1"/>
          </p:nvPr>
        </p:nvSpPr>
        <p:spPr>
          <a:xfrm>
            <a:off x="3549398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0" name="Text Placeholder 28"/>
          <p:cNvSpPr/>
          <p:nvPr>
            <p:ph type="body" sz="quarter" idx="25" hasCustomPrompt="1"/>
          </p:nvPr>
        </p:nvSpPr>
        <p:spPr>
          <a:xfrm>
            <a:off x="3549396" y="337979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1" name="Picture Placeholder 23"/>
          <p:cNvSpPr/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Text Placeholder 28"/>
          <p:cNvSpPr/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3" name="Text Placeholder 28"/>
          <p:cNvSpPr/>
          <p:nvPr>
            <p:ph type="body" sz="quarter" idx="28" hasCustomPrompt="1"/>
          </p:nvPr>
        </p:nvSpPr>
        <p:spPr>
          <a:xfrm>
            <a:off x="6348367" y="337979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4" name="Picture Placeholder 23"/>
          <p:cNvSpPr/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Text Placeholder 28"/>
          <p:cNvSpPr/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6" name="Text Placeholder 28"/>
          <p:cNvSpPr/>
          <p:nvPr>
            <p:ph type="body" sz="quarter" idx="31" hasCustomPrompt="1"/>
          </p:nvPr>
        </p:nvSpPr>
        <p:spPr>
          <a:xfrm>
            <a:off x="9147334" y="337979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7" name="Picture Placeholder 23"/>
          <p:cNvSpPr/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8" name="Text Placeholder 28"/>
          <p:cNvSpPr/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9" name="Text Placeholder 28"/>
          <p:cNvSpPr/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0" name="Picture Placeholder 23"/>
          <p:cNvSpPr/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Text Placeholder 28"/>
          <p:cNvSpPr/>
          <p:nvPr>
            <p:ph type="body" sz="quarter" idx="36" hasCustomPrompt="1"/>
          </p:nvPr>
        </p:nvSpPr>
        <p:spPr>
          <a:xfrm>
            <a:off x="3549398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2" name="Text Placeholder 28"/>
          <p:cNvSpPr/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3" name="Picture Placeholder 23"/>
          <p:cNvSpPr/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Text Placeholder 28"/>
          <p:cNvSpPr/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5" name="Text Placeholder 28"/>
          <p:cNvSpPr/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6" name="Picture Placeholder 23"/>
          <p:cNvSpPr/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28"/>
          <p:cNvSpPr/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8" name="Text Placeholder 28"/>
          <p:cNvSpPr/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ctrTitle"/>
          </p:nvPr>
        </p:nvSpPr>
        <p:spPr>
          <a:xfrm>
            <a:off x="282102" y="1122362"/>
            <a:ext cx="8326878" cy="2387601"/>
          </a:xfrm>
          <a:prstGeom prst="rect">
            <a:avLst/>
          </a:prstGeom>
        </p:spPr>
        <p:txBody>
          <a:bodyPr/>
          <a:lstStyle/>
          <a:p>
            <a:pPr/>
            <a:r>
              <a:t>Terraform Onboarding</a:t>
            </a:r>
          </a:p>
        </p:txBody>
      </p:sp>
      <p:sp>
        <p:nvSpPr>
          <p:cNvPr id="219" name="Subtitle 2"/>
          <p:cNvSpPr txBox="1"/>
          <p:nvPr>
            <p:ph type="subTitle" sz="quarter" idx="1"/>
          </p:nvPr>
        </p:nvSpPr>
        <p:spPr>
          <a:xfrm>
            <a:off x="1167493" y="3602037"/>
            <a:ext cx="9500507" cy="806676"/>
          </a:xfrm>
          <a:prstGeom prst="rect">
            <a:avLst/>
          </a:prstGeom>
        </p:spPr>
        <p:txBody>
          <a:bodyPr/>
          <a:lstStyle/>
          <a:p>
            <a:pPr/>
            <a:r>
              <a:t>Client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1167492" y="2017466"/>
            <a:ext cx="9779184" cy="3366816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>
              <a:defRPr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Why are we doing this?</a:t>
            </a:r>
          </a:p>
          <a:p>
            <a:pPr/>
            <a:r>
              <a:t>Plan</a:t>
            </a:r>
          </a:p>
          <a:p>
            <a:pPr/>
            <a:r>
              <a:t>Architecture</a:t>
            </a:r>
          </a:p>
          <a:p>
            <a:pPr/>
            <a:r>
              <a:t>Demo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25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defRPr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Converting UI/manual creation and maintenance of PagerDuty resources (currently Users, Teams, Services, Escalation Policies and Schedules) into code-managed Terraform modules.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31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Why are we doing this?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Allows squads to manage all the pager duty resources seamlessly.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Keeps uniform settings across the enterprise.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E</a:t>
            </a:r>
            <a:r>
              <a:t>asy recovery or reverting of changed or deleted resources</a:t>
            </a:r>
          </a:p>
        </p:txBody>
      </p:sp>
      <p:sp>
        <p:nvSpPr>
          <p:cNvPr id="236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37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ooter Placeholder 10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0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grpSp>
        <p:nvGrpSpPr>
          <p:cNvPr id="262" name="Content Placeholder 3"/>
          <p:cNvGrpSpPr/>
          <p:nvPr/>
        </p:nvGrpSpPr>
        <p:grpSpPr>
          <a:xfrm>
            <a:off x="1251312" y="2082555"/>
            <a:ext cx="9689374" cy="3940871"/>
            <a:chOff x="0" y="0"/>
            <a:chExt cx="9689373" cy="3940869"/>
          </a:xfrm>
        </p:grpSpPr>
        <p:grpSp>
          <p:nvGrpSpPr>
            <p:cNvPr id="243" name="Group"/>
            <p:cNvGrpSpPr/>
            <p:nvPr/>
          </p:nvGrpSpPr>
          <p:grpSpPr>
            <a:xfrm>
              <a:off x="0" y="0"/>
              <a:ext cx="1892456" cy="3940870"/>
              <a:chOff x="0" y="0"/>
              <a:chExt cx="1892455" cy="394086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" name="Introduction &amp; Demo(Today)…"/>
              <p:cNvSpPr txBox="1"/>
              <p:nvPr/>
            </p:nvSpPr>
            <p:spPr>
              <a:xfrm>
                <a:off x="0" y="1496477"/>
                <a:ext cx="1892456" cy="17360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42239" tIns="142239" rIns="142239" bIns="142239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Introduction &amp; Demo(Today)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600"/>
                  </a:spcBef>
                  <a:defRPr sz="1500">
                    <a:solidFill>
                      <a:srgbClr val="FFFFFF"/>
                    </a:solidFill>
                  </a:defRPr>
                </a:pPr>
                <a:r>
                  <a:t>A basic demo of what it is?</a:t>
                </a:r>
              </a:p>
            </p:txBody>
          </p:sp>
        </p:grpSp>
        <p:sp>
          <p:nvSpPr>
            <p:cNvPr id="244" name="Circle"/>
            <p:cNvSpPr/>
            <p:nvPr/>
          </p:nvSpPr>
          <p:spPr>
            <a:xfrm>
              <a:off x="53215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7" name="Group"/>
            <p:cNvGrpSpPr/>
            <p:nvPr/>
          </p:nvGrpSpPr>
          <p:grpSpPr>
            <a:xfrm>
              <a:off x="1946787" y="0"/>
              <a:ext cx="1892457" cy="3940870"/>
              <a:chOff x="0" y="0"/>
              <a:chExt cx="1892455" cy="3940869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Setup…"/>
              <p:cNvSpPr txBox="1"/>
              <p:nvPr/>
            </p:nvSpPr>
            <p:spPr>
              <a:xfrm>
                <a:off x="0" y="1576347"/>
                <a:ext cx="1892456" cy="1378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Setup</a:t>
                </a:r>
              </a:p>
              <a:p>
                <a:pPr lvl="1"/>
                <a:r>
                  <a:t>Enable Client Solutions team members for the migration</a:t>
                </a:r>
              </a:p>
            </p:txBody>
          </p:sp>
        </p:grpSp>
        <p:sp>
          <p:nvSpPr>
            <p:cNvPr id="248" name="Circle"/>
            <p:cNvSpPr/>
            <p:nvPr/>
          </p:nvSpPr>
          <p:spPr>
            <a:xfrm>
              <a:off x="248138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1" name="Group"/>
            <p:cNvGrpSpPr/>
            <p:nvPr/>
          </p:nvGrpSpPr>
          <p:grpSpPr>
            <a:xfrm>
              <a:off x="3901902" y="0"/>
              <a:ext cx="1892457" cy="3940870"/>
              <a:chOff x="0" y="0"/>
              <a:chExt cx="1892455" cy="3940869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Management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Management</a:t>
                </a:r>
              </a:p>
              <a:p>
                <a:pPr lvl="1"/>
                <a:r>
                  <a:t>YAML files for Datadog/PagerDuty modules would altered with support of SRE </a:t>
                </a:r>
              </a:p>
            </p:txBody>
          </p:sp>
        </p:grpSp>
        <p:sp>
          <p:nvSpPr>
            <p:cNvPr id="252" name="Circle"/>
            <p:cNvSpPr/>
            <p:nvPr/>
          </p:nvSpPr>
          <p:spPr>
            <a:xfrm>
              <a:off x="443061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847689" y="0"/>
              <a:ext cx="1892457" cy="3940870"/>
              <a:chOff x="0" y="0"/>
              <a:chExt cx="1892455" cy="394086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Review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Review</a:t>
                </a:r>
              </a:p>
              <a:p>
                <a:pPr lvl="1"/>
                <a:r>
                  <a:t>PR would be created and shared for SRE review.</a:t>
                </a:r>
              </a:p>
            </p:txBody>
          </p:sp>
        </p:grpSp>
        <p:sp>
          <p:nvSpPr>
            <p:cNvPr id="256" name="Circle"/>
            <p:cNvSpPr/>
            <p:nvPr/>
          </p:nvSpPr>
          <p:spPr>
            <a:xfrm>
              <a:off x="637984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7796917" y="0"/>
              <a:ext cx="1892457" cy="3940870"/>
              <a:chOff x="0" y="0"/>
              <a:chExt cx="1892455" cy="3940869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Apply…"/>
              <p:cNvSpPr txBox="1"/>
              <p:nvPr/>
            </p:nvSpPr>
            <p:spPr>
              <a:xfrm>
                <a:off x="0" y="1576347"/>
                <a:ext cx="1892456" cy="1378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Apply</a:t>
                </a:r>
              </a:p>
              <a:p>
                <a:pPr lvl="1"/>
                <a:r>
                  <a:t>Post PR approval the changes would be applied via Terraform Web Console.</a:t>
                </a:r>
              </a:p>
            </p:txBody>
          </p:sp>
        </p:grpSp>
        <p:sp>
          <p:nvSpPr>
            <p:cNvPr id="260" name="Circle"/>
            <p:cNvSpPr/>
            <p:nvPr/>
          </p:nvSpPr>
          <p:spPr>
            <a:xfrm>
              <a:off x="8329072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Double Arrow"/>
            <p:cNvSpPr/>
            <p:nvPr/>
          </p:nvSpPr>
          <p:spPr>
            <a:xfrm>
              <a:off x="400053" y="3040375"/>
              <a:ext cx="8914226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TextBox 3"/>
          <p:cNvSpPr txBox="1"/>
          <p:nvPr/>
        </p:nvSpPr>
        <p:spPr>
          <a:xfrm>
            <a:off x="2088529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TextBox 6"/>
          <p:cNvSpPr txBox="1"/>
          <p:nvPr/>
        </p:nvSpPr>
        <p:spPr>
          <a:xfrm>
            <a:off x="4047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5" name="TextBox 7"/>
          <p:cNvSpPr txBox="1"/>
          <p:nvPr/>
        </p:nvSpPr>
        <p:spPr>
          <a:xfrm>
            <a:off x="59783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79087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53673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8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69" name="Slide Number Placeholder 11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72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273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74" name="Slide Number Placeholder 6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564" y="1852035"/>
            <a:ext cx="7648576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279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80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2096" y="1706563"/>
            <a:ext cx="5557441" cy="386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84" name="Title 1"/>
          <p:cNvSpPr txBox="1"/>
          <p:nvPr>
            <p:ph type="title"/>
          </p:nvPr>
        </p:nvSpPr>
        <p:spPr>
          <a:xfrm>
            <a:off x="5263684" y="2190344"/>
            <a:ext cx="9779184" cy="1325564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85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86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