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114300" marR="0" indent="-1143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1pPr>
    <a:lvl2pPr marL="114300" marR="0" indent="3429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2pPr>
    <a:lvl3pPr marL="114300" marR="0" indent="8001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3pPr>
    <a:lvl4pPr marL="114300" marR="0" indent="12573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4pPr>
    <a:lvl5pPr marL="114300" marR="0" indent="17145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5pPr>
    <a:lvl6pPr marL="114300" marR="0" indent="21717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6pPr>
    <a:lvl7pPr marL="114300" marR="0" indent="26289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7pPr>
    <a:lvl8pPr marL="114300" marR="0" indent="30861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8pPr>
    <a:lvl9pPr marL="114300" marR="0" indent="35433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400" b="1" i="0" u="none" strike="noStrike" cap="none" spc="0" normalizeH="0" baseline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FF"/>
          </a:solidFill>
        </a:fill>
      </a:tcStyle>
    </a:wholeTbl>
    <a:band2H>
      <a:tcTxStyle/>
      <a:tcStyle>
        <a:tcBdr/>
        <a:fill>
          <a:solidFill>
            <a:srgbClr val="E6EA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4D8"/>
          </a:solidFill>
        </a:fill>
      </a:tcStyle>
    </a:wholeTbl>
    <a:band2H>
      <a:tcTxStyle/>
      <a:tcStyle>
        <a:tcBdr/>
        <a:fill>
          <a:solidFill>
            <a:srgbClr val="EAEBEC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1167492" y="1122362"/>
            <a:ext cx="7096934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7492" y="3602037"/>
            <a:ext cx="9500508" cy="8066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Rectangle 3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Oval 4"/>
          <p:cNvSpPr/>
          <p:nvPr/>
        </p:nvSpPr>
        <p:spPr>
          <a:xfrm>
            <a:off x="583746" y="4960030"/>
            <a:ext cx="1551215" cy="1551215"/>
          </a:xfrm>
          <a:prstGeom prst="ellipse">
            <a:avLst/>
          </a:prstGeom>
          <a:solidFill>
            <a:srgbClr val="44546A"/>
          </a:solidFill>
          <a:ln w="12700">
            <a:solidFill>
              <a:srgbClr val="004CBA"/>
            </a:solidFill>
            <a:miter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Freeform 10"/>
          <p:cNvSpPr/>
          <p:nvPr/>
        </p:nvSpPr>
        <p:spPr>
          <a:xfrm>
            <a:off x="0" y="4571998"/>
            <a:ext cx="1118509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Freeform 8"/>
          <p:cNvSpPr/>
          <p:nvPr/>
        </p:nvSpPr>
        <p:spPr>
          <a:xfrm>
            <a:off x="0" y="5739491"/>
            <a:ext cx="1118509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" name="Group 5"/>
          <p:cNvGrpSpPr/>
          <p:nvPr/>
        </p:nvGrpSpPr>
        <p:grpSpPr>
          <a:xfrm>
            <a:off x="8264427" y="-3420"/>
            <a:ext cx="3927574" cy="3165023"/>
            <a:chOff x="0" y="0"/>
            <a:chExt cx="3927573" cy="3165021"/>
          </a:xfrm>
        </p:grpSpPr>
        <p:sp>
          <p:nvSpPr>
            <p:cNvPr id="23" name="Freeform 14"/>
            <p:cNvSpPr/>
            <p:nvPr/>
          </p:nvSpPr>
          <p:spPr>
            <a:xfrm rot="16200000">
              <a:off x="136316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Freeform 15"/>
            <p:cNvSpPr/>
            <p:nvPr/>
          </p:nvSpPr>
          <p:spPr>
            <a:xfrm rot="5400000" flipH="1">
              <a:off x="-60061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6" name="Freeform 21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11024506" y="4580707"/>
            <a:ext cx="1167494" cy="2277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1196"/>
                </a:lnTo>
                <a:cubicBezTo>
                  <a:pt x="0" y="5399"/>
                  <a:pt x="8500" y="631"/>
                  <a:pt x="19392" y="58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Freeform 4"/>
          <p:cNvSpPr/>
          <p:nvPr/>
        </p:nvSpPr>
        <p:spPr>
          <a:xfrm rot="5400000" flipH="1">
            <a:off x="1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7492" y="2528203"/>
            <a:ext cx="4663442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7491" y="2526318"/>
            <a:ext cx="3218689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Freeform 3"/>
          <p:cNvSpPr/>
          <p:nvPr/>
        </p:nvSpPr>
        <p:spPr>
          <a:xfrm rot="5400000">
            <a:off x="8580896" y="-1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Freeform 4"/>
          <p:cNvSpPr/>
          <p:nvPr/>
        </p:nvSpPr>
        <p:spPr>
          <a:xfrm>
            <a:off x="-2365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Freeform 5"/>
          <p:cNvSpPr/>
          <p:nvPr/>
        </p:nvSpPr>
        <p:spPr>
          <a:xfrm rot="5400000" flipH="1">
            <a:off x="11258143" y="5924143"/>
            <a:ext cx="933857" cy="93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3" name="Group 8"/>
          <p:cNvGrpSpPr/>
          <p:nvPr/>
        </p:nvGrpSpPr>
        <p:grpSpPr>
          <a:xfrm>
            <a:off x="2587417" y="5590902"/>
            <a:ext cx="1572381" cy="1267098"/>
            <a:chOff x="0" y="0"/>
            <a:chExt cx="1572379" cy="1267097"/>
          </a:xfrm>
        </p:grpSpPr>
        <p:sp>
          <p:nvSpPr>
            <p:cNvPr id="191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Freeform 7"/>
            <p:cNvSpPr/>
            <p:nvPr/>
          </p:nvSpPr>
          <p:spPr>
            <a:xfrm rot="5400000" flipH="1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1167494" y="1122362"/>
            <a:ext cx="6220279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7492" y="3602037"/>
            <a:ext cx="6220278" cy="224722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Rectangle 3"/>
          <p:cNvSpPr/>
          <p:nvPr/>
        </p:nvSpPr>
        <p:spPr>
          <a:xfrm>
            <a:off x="8264425" y="0"/>
            <a:ext cx="3927574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Group 5"/>
          <p:cNvGrpSpPr/>
          <p:nvPr/>
        </p:nvGrpSpPr>
        <p:grpSpPr>
          <a:xfrm>
            <a:off x="8264427" y="3685939"/>
            <a:ext cx="3927574" cy="3178856"/>
            <a:chOff x="0" y="0"/>
            <a:chExt cx="3927573" cy="3178855"/>
          </a:xfrm>
        </p:grpSpPr>
        <p:sp>
          <p:nvSpPr>
            <p:cNvPr id="204" name="Freeform 14"/>
            <p:cNvSpPr/>
            <p:nvPr/>
          </p:nvSpPr>
          <p:spPr>
            <a:xfrm rot="16200000">
              <a:off x="1356251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Freeform 15"/>
            <p:cNvSpPr/>
            <p:nvPr/>
          </p:nvSpPr>
          <p:spPr>
            <a:xfrm rot="5400000" flipH="1">
              <a:off x="-607535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7" name="Freeform 21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Freeform 16"/>
          <p:cNvSpPr/>
          <p:nvPr/>
        </p:nvSpPr>
        <p:spPr>
          <a:xfrm>
            <a:off x="10228213" y="-1"/>
            <a:ext cx="1963788" cy="3178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600" y="21600"/>
                </a:lnTo>
                <a:lnTo>
                  <a:pt x="19392" y="21531"/>
                </a:lnTo>
                <a:cubicBezTo>
                  <a:pt x="8500" y="20841"/>
                  <a:pt x="0" y="15109"/>
                  <a:pt x="0" y="81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-1" y="2286001"/>
            <a:ext cx="12208824" cy="457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Freeform 11"/>
          <p:cNvSpPr/>
          <p:nvPr/>
        </p:nvSpPr>
        <p:spPr>
          <a:xfrm flipH="1">
            <a:off x="8597717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Freeform 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Freeform 14"/>
          <p:cNvSpPr/>
          <p:nvPr/>
        </p:nvSpPr>
        <p:spPr>
          <a:xfrm rot="5400000" flipH="1" flipV="1">
            <a:off x="10344099" y="438098"/>
            <a:ext cx="2286000" cy="1409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1167492" y="2653166"/>
            <a:ext cx="9779183" cy="343648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2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371" y="0"/>
                </a:lnTo>
                <a:cubicBezTo>
                  <a:pt x="17468" y="0"/>
                  <a:pt x="21600" y="4835"/>
                  <a:pt x="21600" y="10800"/>
                </a:cubicBezTo>
                <a:cubicBezTo>
                  <a:pt x="21600" y="16765"/>
                  <a:pt x="17468" y="21600"/>
                  <a:pt x="12371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1167494" y="1059399"/>
            <a:ext cx="6245913" cy="238760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7494" y="3539075"/>
            <a:ext cx="6245913" cy="140610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3200">
                <a:solidFill>
                  <a:srgbClr val="FFFFFF"/>
                </a:solidFill>
              </a:defRPr>
            </a:lvl3pPr>
            <a:lvl4pPr>
              <a:defRPr sz="3200">
                <a:solidFill>
                  <a:srgbClr val="FFFFFF"/>
                </a:solidFill>
              </a:defRPr>
            </a:lvl4pPr>
            <a:lvl5pPr>
              <a:defRPr sz="3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2" name="Group 5"/>
          <p:cNvGrpSpPr/>
          <p:nvPr/>
        </p:nvGrpSpPr>
        <p:grpSpPr>
          <a:xfrm>
            <a:off x="8580898" y="1912824"/>
            <a:ext cx="2443611" cy="3032352"/>
            <a:chOff x="0" y="0"/>
            <a:chExt cx="2443610" cy="3032351"/>
          </a:xfrm>
        </p:grpSpPr>
        <p:sp>
          <p:nvSpPr>
            <p:cNvPr id="60" name="Freeform 14"/>
            <p:cNvSpPr/>
            <p:nvPr/>
          </p:nvSpPr>
          <p:spPr>
            <a:xfrm rot="10800000">
              <a:off x="0" y="-1"/>
              <a:ext cx="2443610" cy="151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Freeform 15"/>
            <p:cNvSpPr/>
            <p:nvPr/>
          </p:nvSpPr>
          <p:spPr>
            <a:xfrm flipH="1">
              <a:off x="0" y="1516175"/>
              <a:ext cx="2443610" cy="151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3" name="Freeform 16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Freeform 17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Freeform 4"/>
          <p:cNvSpPr/>
          <p:nvPr/>
        </p:nvSpPr>
        <p:spPr>
          <a:xfrm rot="5400000" flipH="1">
            <a:off x="1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"/>
          <p:cNvGrpSpPr/>
          <p:nvPr/>
        </p:nvGrpSpPr>
        <p:grpSpPr>
          <a:xfrm>
            <a:off x="10924902" y="-1"/>
            <a:ext cx="1267099" cy="1572381"/>
            <a:chOff x="0" y="0"/>
            <a:chExt cx="1267097" cy="1572380"/>
          </a:xfrm>
        </p:grpSpPr>
        <p:sp>
          <p:nvSpPr>
            <p:cNvPr id="83" name="Freeform 12"/>
            <p:cNvSpPr/>
            <p:nvPr/>
          </p:nvSpPr>
          <p:spPr>
            <a:xfrm rot="10800000">
              <a:off x="-1" y="-1"/>
              <a:ext cx="1267099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Freeform 13"/>
            <p:cNvSpPr/>
            <p:nvPr/>
          </p:nvSpPr>
          <p:spPr>
            <a:xfrm flipH="1">
              <a:off x="-1" y="786189"/>
              <a:ext cx="1267099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67492" y="2087563"/>
            <a:ext cx="9779184" cy="336681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9" cy="281046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600" b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519405"/>
            <a:ext cx="1364297" cy="1094522"/>
          </a:xfrm>
          <a:prstGeom prst="rect">
            <a:avLst/>
          </a:prstGeom>
        </p:spPr>
        <p:txBody>
          <a:bodyPr/>
          <a:lstStyle>
            <a:lvl1pPr algn="ctr">
              <a:defRPr sz="23900" b="1">
                <a:solidFill>
                  <a:srgbClr val="004EBF"/>
                </a:solidFill>
              </a:defRPr>
            </a:lvl1pPr>
            <a:lvl2pPr algn="ctr">
              <a:defRPr sz="23900" b="1">
                <a:solidFill>
                  <a:srgbClr val="004EBF"/>
                </a:solidFill>
              </a:defRPr>
            </a:lvl2pPr>
            <a:lvl3pPr algn="ctr">
              <a:defRPr sz="23900" b="1">
                <a:solidFill>
                  <a:srgbClr val="004EBF"/>
                </a:solidFill>
              </a:defRPr>
            </a:lvl3pPr>
            <a:lvl4pPr algn="ctr">
              <a:defRPr sz="23900" b="1">
                <a:solidFill>
                  <a:srgbClr val="004EBF"/>
                </a:solidFill>
              </a:defRPr>
            </a:lvl4pPr>
            <a:lvl5pPr algn="ctr">
              <a:defRPr sz="23900" b="1">
                <a:solidFill>
                  <a:srgbClr val="004EBF"/>
                </a:solidFill>
              </a:defRPr>
            </a:lvl5pPr>
          </a:lstStyle>
          <a:p>
            <a:r>
              <a:t>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7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881813" y="4494212"/>
            <a:ext cx="3511551" cy="679451"/>
          </a:xfrm>
          <a:prstGeom prst="rect">
            <a:avLst/>
          </a:prstGeom>
        </p:spPr>
        <p:txBody>
          <a:bodyPr/>
          <a:lstStyle/>
          <a:p>
            <a:pPr algn="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0609104" y="3399692"/>
            <a:ext cx="1364298" cy="1094522"/>
          </a:xfrm>
          <a:prstGeom prst="rect">
            <a:avLst/>
          </a:prstGeom>
        </p:spPr>
        <p:txBody>
          <a:bodyPr/>
          <a:lstStyle>
            <a:lvl1pPr algn="ctr" defTabSz="365760">
              <a:spcBef>
                <a:spcPts val="400"/>
              </a:spcBef>
              <a:defRPr sz="9560" b="1">
                <a:solidFill>
                  <a:srgbClr val="004EBF"/>
                </a:solidFill>
              </a:defRPr>
            </a:lvl1pPr>
          </a:lstStyle>
          <a:p>
            <a:r>
              <a:t>”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9"/>
          <p:cNvSpPr/>
          <p:nvPr/>
        </p:nvSpPr>
        <p:spPr>
          <a:xfrm>
            <a:off x="-1" y="-1665"/>
            <a:ext cx="9857014" cy="68596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5" cy="1325563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08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750429" y="2227758"/>
            <a:ext cx="1200375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23351" y="2426399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 spc="2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5pPr>
          </a:lstStyle>
          <a:p>
            <a:r>
              <a:t>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2811646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11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5495812" y="2227758"/>
            <a:ext cx="1200376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6870817" y="242256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13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870816" y="2807810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14" name="Picture Placeholder 23"/>
          <p:cNvSpPr>
            <a:spLocks noGrp="1"/>
          </p:cNvSpPr>
          <p:nvPr>
            <p:ph type="pic" sz="quarter" idx="26"/>
          </p:nvPr>
        </p:nvSpPr>
        <p:spPr>
          <a:xfrm>
            <a:off x="750429" y="4254272"/>
            <a:ext cx="1200375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2123351" y="4498792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16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2123350" y="4884039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17" name="Picture Placeholder 23"/>
          <p:cNvSpPr>
            <a:spLocks noGrp="1"/>
          </p:cNvSpPr>
          <p:nvPr>
            <p:ph type="pic" sz="quarter" idx="29"/>
          </p:nvPr>
        </p:nvSpPr>
        <p:spPr>
          <a:xfrm>
            <a:off x="5495812" y="4254272"/>
            <a:ext cx="1200376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6870817" y="4498792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19" name="Text Placeholder 28"/>
          <p:cNvSpPr>
            <a:spLocks noGrp="1"/>
          </p:cNvSpPr>
          <p:nvPr>
            <p:ph type="body" sz="quarter" idx="31" hasCustomPrompt="1"/>
          </p:nvPr>
        </p:nvSpPr>
        <p:spPr>
          <a:xfrm>
            <a:off x="6870816" y="4884039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26174" y="6404292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1" name="Freeform 18"/>
          <p:cNvSpPr/>
          <p:nvPr/>
        </p:nvSpPr>
        <p:spPr>
          <a:xfrm rot="16200000" flipV="1">
            <a:off x="9499940" y="355409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Freeform 20"/>
          <p:cNvSpPr/>
          <p:nvPr/>
        </p:nvSpPr>
        <p:spPr>
          <a:xfrm flipH="1">
            <a:off x="10866435" y="1879976"/>
            <a:ext cx="1325564" cy="132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Freeform 24"/>
          <p:cNvSpPr/>
          <p:nvPr/>
        </p:nvSpPr>
        <p:spPr>
          <a:xfrm>
            <a:off x="11024506" y="-1664"/>
            <a:ext cx="1167495" cy="188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Oval 25"/>
          <p:cNvSpPr/>
          <p:nvPr/>
        </p:nvSpPr>
        <p:spPr>
          <a:xfrm>
            <a:off x="10334090" y="2737752"/>
            <a:ext cx="1380831" cy="1380831"/>
          </a:xfrm>
          <a:prstGeom prst="ellipse">
            <a:avLst/>
          </a:pr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Freeform 26"/>
          <p:cNvSpPr/>
          <p:nvPr/>
        </p:nvSpPr>
        <p:spPr>
          <a:xfrm rot="16200000" flipH="1">
            <a:off x="10667431" y="5333431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Freeform 27"/>
          <p:cNvSpPr/>
          <p:nvPr/>
        </p:nvSpPr>
        <p:spPr>
          <a:xfrm flipV="1">
            <a:off x="9857012" y="3651505"/>
            <a:ext cx="1325564" cy="132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Freeform 28"/>
          <p:cNvSpPr/>
          <p:nvPr/>
        </p:nvSpPr>
        <p:spPr>
          <a:xfrm flipH="1" flipV="1">
            <a:off x="9857013" y="4976359"/>
            <a:ext cx="1167495" cy="188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3" cy="1325563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3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750429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50430" y="299454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 spc="2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800" b="1" spc="20"/>
            </a:lvl5pPr>
          </a:lstStyle>
          <a:p>
            <a:r>
              <a:t>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750429" y="3379790"/>
            <a:ext cx="2281237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38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3549396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9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3549398" y="299454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40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3549396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41" name="Picture Placeholder 23"/>
          <p:cNvSpPr>
            <a:spLocks noGrp="1"/>
          </p:cNvSpPr>
          <p:nvPr>
            <p:ph type="pic" sz="quarter" idx="26"/>
          </p:nvPr>
        </p:nvSpPr>
        <p:spPr>
          <a:xfrm>
            <a:off x="6348367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6348367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43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6348367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44" name="Picture Placeholder 23"/>
          <p:cNvSpPr>
            <a:spLocks noGrp="1"/>
          </p:cNvSpPr>
          <p:nvPr>
            <p:ph type="pic" sz="quarter" idx="29"/>
          </p:nvPr>
        </p:nvSpPr>
        <p:spPr>
          <a:xfrm>
            <a:off x="9147334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5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9147336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46" name="Text Placeholder 28"/>
          <p:cNvSpPr>
            <a:spLocks noGrp="1"/>
          </p:cNvSpPr>
          <p:nvPr>
            <p:ph type="body" sz="quarter" idx="31" hasCustomPrompt="1"/>
          </p:nvPr>
        </p:nvSpPr>
        <p:spPr>
          <a:xfrm>
            <a:off x="9147334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47" name="Picture Placeholder 23"/>
          <p:cNvSpPr>
            <a:spLocks noGrp="1"/>
          </p:cNvSpPr>
          <p:nvPr>
            <p:ph type="pic" sz="quarter" idx="32"/>
          </p:nvPr>
        </p:nvSpPr>
        <p:spPr>
          <a:xfrm>
            <a:off x="750429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750430" y="5044361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4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750429" y="5429608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50" name="Picture Placeholder 23"/>
          <p:cNvSpPr>
            <a:spLocks noGrp="1"/>
          </p:cNvSpPr>
          <p:nvPr>
            <p:ph type="pic" sz="quarter" idx="35"/>
          </p:nvPr>
        </p:nvSpPr>
        <p:spPr>
          <a:xfrm>
            <a:off x="3549396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1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3549398" y="5044361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52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3549396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53" name="Picture Placeholder 23"/>
          <p:cNvSpPr>
            <a:spLocks noGrp="1"/>
          </p:cNvSpPr>
          <p:nvPr>
            <p:ph type="pic" sz="quarter" idx="38"/>
          </p:nvPr>
        </p:nvSpPr>
        <p:spPr>
          <a:xfrm>
            <a:off x="6348367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" name="Text Placeholder 28"/>
          <p:cNvSpPr>
            <a:spLocks noGrp="1"/>
          </p:cNvSpPr>
          <p:nvPr>
            <p:ph type="body" sz="quarter" idx="39" hasCustomPrompt="1"/>
          </p:nvPr>
        </p:nvSpPr>
        <p:spPr>
          <a:xfrm>
            <a:off x="6348367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55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6348367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56" name="Picture Placeholder 23"/>
          <p:cNvSpPr>
            <a:spLocks noGrp="1"/>
          </p:cNvSpPr>
          <p:nvPr>
            <p:ph type="pic" sz="quarter" idx="41"/>
          </p:nvPr>
        </p:nvSpPr>
        <p:spPr>
          <a:xfrm>
            <a:off x="9147334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9147336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r>
              <a:t>Name</a:t>
            </a:r>
          </a:p>
        </p:txBody>
      </p:sp>
      <p:sp>
        <p:nvSpPr>
          <p:cNvPr id="15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9147334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t>Title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Freeform 4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Freeform 5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8082091" y="5590902"/>
            <a:ext cx="1572381" cy="1267098"/>
            <a:chOff x="0" y="0"/>
            <a:chExt cx="1572379" cy="1267097"/>
          </a:xfrm>
        </p:grpSpPr>
        <p:sp>
          <p:nvSpPr>
            <p:cNvPr id="7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Freeform 7"/>
            <p:cNvSpPr/>
            <p:nvPr/>
          </p:nvSpPr>
          <p:spPr>
            <a:xfrm rot="5400000" flipH="1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37343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marL="0" indent="0" algn="r" defTabSz="914400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uthentication/connecting-to-github-with-ssh/generating-a-new-ssh-key-and-adding-it-to-the-ssh-agent?platform=mac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tutorials/aws-get-started/install-cli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woopme.atlassian.net/wiki/spaces/DEV/pages/1135804421/Appendix+-+Terraform+Module+Naming+Convention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ctrTitle"/>
          </p:nvPr>
        </p:nvSpPr>
        <p:spPr>
          <a:xfrm>
            <a:off x="282102" y="1122362"/>
            <a:ext cx="8326878" cy="2387601"/>
          </a:xfrm>
          <a:prstGeom prst="rect">
            <a:avLst/>
          </a:prstGeom>
        </p:spPr>
        <p:txBody>
          <a:bodyPr/>
          <a:lstStyle/>
          <a:p>
            <a:r>
              <a:t>Terraform Deep-dive</a:t>
            </a:r>
          </a:p>
        </p:txBody>
      </p:sp>
      <p:sp>
        <p:nvSpPr>
          <p:cNvPr id="21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167492" y="3602037"/>
            <a:ext cx="9500508" cy="8066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t>Terraform Onboarding</a:t>
            </a:r>
          </a:p>
        </p:txBody>
      </p:sp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22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  <a:p>
            <a:r>
              <a:t>Plan</a:t>
            </a:r>
          </a:p>
          <a:p>
            <a:pPr>
              <a:defRPr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Setup</a:t>
            </a:r>
          </a:p>
          <a:p>
            <a:r>
              <a:t>Workspace Setup</a:t>
            </a:r>
          </a:p>
          <a:p>
            <a:r>
              <a:t>Conclusion</a:t>
            </a:r>
          </a:p>
        </p:txBody>
      </p:sp>
      <p:sp>
        <p:nvSpPr>
          <p:cNvPr id="224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2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Terraform Deep-Dive</a:t>
            </a:r>
          </a:p>
        </p:txBody>
      </p:sp>
      <p:sp>
        <p:nvSpPr>
          <p:cNvPr id="2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22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dirty="0"/>
              <a:t>SRE Team would enable </a:t>
            </a:r>
            <a:r>
              <a:rPr lang="en-US" dirty="0"/>
              <a:t>NETWORK</a:t>
            </a:r>
            <a:r>
              <a:rPr dirty="0"/>
              <a:t> Squad over the necessary Tools / Knowledge for the Terraform On-Boarding.</a:t>
            </a:r>
          </a:p>
          <a:p>
            <a:pPr>
              <a:defRPr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dirty="0"/>
              <a:t>Tools include the below</a:t>
            </a:r>
          </a:p>
          <a:p>
            <a:pPr marL="621631" lvl="1" indent="-240631">
              <a:buSzPct val="100000"/>
              <a:buChar char="•"/>
              <a:defRPr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dirty="0"/>
              <a:t>Terraform Setup on Local Workspace</a:t>
            </a:r>
          </a:p>
          <a:p>
            <a:pPr marL="621631" lvl="1" indent="-240631">
              <a:buSzPct val="100000"/>
              <a:buChar char="•"/>
              <a:defRPr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dirty="0"/>
              <a:t>Terraform Cloud Workspace Setup.</a:t>
            </a:r>
          </a:p>
        </p:txBody>
      </p:sp>
      <p:sp>
        <p:nvSpPr>
          <p:cNvPr id="230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3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ooter Placeholder 10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t>Terraform Deep-Dive</a:t>
            </a:r>
          </a:p>
        </p:txBody>
      </p:sp>
      <p:sp>
        <p:nvSpPr>
          <p:cNvPr id="2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Plan</a:t>
            </a:r>
          </a:p>
        </p:txBody>
      </p:sp>
      <p:grpSp>
        <p:nvGrpSpPr>
          <p:cNvPr id="256" name="Content Placeholder 3"/>
          <p:cNvGrpSpPr/>
          <p:nvPr/>
        </p:nvGrpSpPr>
        <p:grpSpPr>
          <a:xfrm>
            <a:off x="1251312" y="2082555"/>
            <a:ext cx="9689375" cy="3940873"/>
            <a:chOff x="0" y="0"/>
            <a:chExt cx="9689374" cy="3940871"/>
          </a:xfrm>
        </p:grpSpPr>
        <p:grpSp>
          <p:nvGrpSpPr>
            <p:cNvPr id="237" name="Group"/>
            <p:cNvGrpSpPr/>
            <p:nvPr/>
          </p:nvGrpSpPr>
          <p:grpSpPr>
            <a:xfrm>
              <a:off x="0" y="0"/>
              <a:ext cx="1892456" cy="3940870"/>
              <a:chOff x="0" y="0"/>
              <a:chExt cx="1892455" cy="3940869"/>
            </a:xfrm>
          </p:grpSpPr>
          <p:sp>
            <p:nvSpPr>
              <p:cNvPr id="235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indent="0" defTabSz="889000">
                  <a:spcBef>
                    <a:spcPts val="700"/>
                  </a:spcBef>
                  <a:defRPr sz="2000" b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Introduction &amp; Demo(Today)…"/>
              <p:cNvSpPr txBox="1"/>
              <p:nvPr/>
            </p:nvSpPr>
            <p:spPr>
              <a:xfrm>
                <a:off x="0" y="1222156"/>
                <a:ext cx="1892456" cy="2284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2239" tIns="142239" rIns="142239" bIns="142239" numCol="1" anchor="ctr">
                <a:spAutoFit/>
              </a:bodyPr>
              <a:lstStyle/>
              <a:p>
                <a:pPr defTabSz="889000"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Introduction &amp; Demo(Today)</a:t>
                </a:r>
              </a:p>
              <a:p>
                <a:pPr defTabSz="889000">
                  <a:spcBef>
                    <a:spcPts val="600"/>
                  </a:spcBef>
                  <a:defRPr sz="1500">
                    <a:solidFill>
                      <a:srgbClr val="FFFFFF"/>
                    </a:solidFill>
                  </a:defRPr>
                </a:pPr>
                <a:r>
                  <a:t>A basic demo of what it is?</a:t>
                </a:r>
              </a:p>
            </p:txBody>
          </p:sp>
        </p:grpSp>
        <p:sp>
          <p:nvSpPr>
            <p:cNvPr id="238" name="Circle"/>
            <p:cNvSpPr/>
            <p:nvPr/>
          </p:nvSpPr>
          <p:spPr>
            <a:xfrm>
              <a:off x="532153" y="478532"/>
              <a:ext cx="828148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41" name="Group"/>
            <p:cNvGrpSpPr/>
            <p:nvPr/>
          </p:nvGrpSpPr>
          <p:grpSpPr>
            <a:xfrm>
              <a:off x="1946787" y="0"/>
              <a:ext cx="1892458" cy="3940871"/>
              <a:chOff x="0" y="0"/>
              <a:chExt cx="1892456" cy="3940870"/>
            </a:xfrm>
          </p:grpSpPr>
          <p:sp>
            <p:nvSpPr>
              <p:cNvPr id="239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300"/>
                  </a:spcBef>
                  <a:defRPr sz="1800" b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0" name="Setup…"/>
              <p:cNvSpPr txBox="1"/>
              <p:nvPr/>
            </p:nvSpPr>
            <p:spPr>
              <a:xfrm>
                <a:off x="0" y="1576347"/>
                <a:ext cx="1892456" cy="10854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defTabSz="889000"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indent="-228600"/>
              </a:lstStyle>
              <a:p>
                <a:r>
                  <a:rPr dirty="0"/>
                  <a:t>Setup</a:t>
                </a:r>
              </a:p>
              <a:p>
                <a:pPr lvl="1"/>
                <a:r>
                  <a:rPr dirty="0"/>
                  <a:t>Enable </a:t>
                </a:r>
                <a:r>
                  <a:rPr lang="en-US" dirty="0"/>
                  <a:t>NETWORK</a:t>
                </a:r>
                <a:r>
                  <a:rPr dirty="0"/>
                  <a:t> team members for the migration.</a:t>
                </a:r>
              </a:p>
            </p:txBody>
          </p:sp>
        </p:grpSp>
        <p:sp>
          <p:nvSpPr>
            <p:cNvPr id="242" name="Circle"/>
            <p:cNvSpPr/>
            <p:nvPr/>
          </p:nvSpPr>
          <p:spPr>
            <a:xfrm>
              <a:off x="2481384" y="478532"/>
              <a:ext cx="828147" cy="828148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190500" dir="5400000" rotWithShape="0">
                <a:srgbClr val="000000"/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5" name="Group"/>
            <p:cNvGrpSpPr/>
            <p:nvPr/>
          </p:nvGrpSpPr>
          <p:grpSpPr>
            <a:xfrm>
              <a:off x="3901902" y="0"/>
              <a:ext cx="1892457" cy="3940870"/>
              <a:chOff x="0" y="0"/>
              <a:chExt cx="1892455" cy="3940869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300"/>
                  </a:spcBef>
                  <a:defRPr sz="1800" b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4" name="Migration…"/>
              <p:cNvSpPr txBox="1"/>
              <p:nvPr/>
            </p:nvSpPr>
            <p:spPr>
              <a:xfrm>
                <a:off x="0" y="1576347"/>
                <a:ext cx="1892456" cy="1573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defTabSz="889000"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indent="-228600">
                  <a:defRPr>
                    <a:solidFill>
                      <a:srgbClr val="FFFFFF"/>
                    </a:solidFill>
                  </a:defRPr>
                </a:lvl2pPr>
              </a:lstStyle>
              <a:p>
                <a:r>
                  <a:t>Migration</a:t>
                </a:r>
              </a:p>
              <a:p>
                <a:pPr lvl="1"/>
                <a:r>
                  <a:t>YAML files for Datadog/PagerDuty modules would be created with the support of SRE. </a:t>
                </a:r>
              </a:p>
            </p:txBody>
          </p:sp>
        </p:grpSp>
        <p:sp>
          <p:nvSpPr>
            <p:cNvPr id="246" name="Circle"/>
            <p:cNvSpPr/>
            <p:nvPr/>
          </p:nvSpPr>
          <p:spPr>
            <a:xfrm>
              <a:off x="4430614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49" name="Group"/>
            <p:cNvGrpSpPr/>
            <p:nvPr/>
          </p:nvGrpSpPr>
          <p:grpSpPr>
            <a:xfrm>
              <a:off x="5847689" y="0"/>
              <a:ext cx="1892457" cy="3940870"/>
              <a:chOff x="0" y="0"/>
              <a:chExt cx="1892455" cy="3940869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300"/>
                  </a:spcBef>
                  <a:defRPr sz="1800" b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8" name="Review…"/>
              <p:cNvSpPr txBox="1"/>
              <p:nvPr/>
            </p:nvSpPr>
            <p:spPr>
              <a:xfrm>
                <a:off x="0" y="1576347"/>
                <a:ext cx="1892456" cy="1184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defTabSz="889000"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indent="-228600">
                  <a:defRPr>
                    <a:solidFill>
                      <a:srgbClr val="FFFFFF"/>
                    </a:solidFill>
                  </a:defRPr>
                </a:lvl2pPr>
              </a:lstStyle>
              <a:p>
                <a:r>
                  <a:t>Review</a:t>
                </a:r>
              </a:p>
              <a:p>
                <a:pPr lvl="1"/>
                <a:r>
                  <a:t>PR would be created and shared for SRE review.</a:t>
                </a:r>
              </a:p>
            </p:txBody>
          </p:sp>
        </p:grpSp>
        <p:sp>
          <p:nvSpPr>
            <p:cNvPr id="250" name="Circle"/>
            <p:cNvSpPr/>
            <p:nvPr/>
          </p:nvSpPr>
          <p:spPr>
            <a:xfrm>
              <a:off x="6379843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7796917" y="0"/>
              <a:ext cx="1892457" cy="3940870"/>
              <a:chOff x="0" y="0"/>
              <a:chExt cx="1892455" cy="3940869"/>
            </a:xfrm>
          </p:grpSpPr>
          <p:sp>
            <p:nvSpPr>
              <p:cNvPr id="251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300"/>
                  </a:spcBef>
                  <a:defRPr sz="1800" b="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Apply…"/>
              <p:cNvSpPr txBox="1"/>
              <p:nvPr/>
            </p:nvSpPr>
            <p:spPr>
              <a:xfrm>
                <a:off x="0" y="1576347"/>
                <a:ext cx="1892456" cy="1573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defTabSz="889000"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indent="-228600">
                  <a:defRPr>
                    <a:solidFill>
                      <a:srgbClr val="FFFFFF"/>
                    </a:solidFill>
                  </a:defRPr>
                </a:lvl2pPr>
              </a:lstStyle>
              <a:p>
                <a:r>
                  <a:t>Apply</a:t>
                </a:r>
              </a:p>
              <a:p>
                <a:pPr lvl="1"/>
                <a:r>
                  <a:t>Post PR approval the changes would be applied via Terraform Web Console.</a:t>
                </a:r>
              </a:p>
            </p:txBody>
          </p:sp>
        </p:grpSp>
        <p:sp>
          <p:nvSpPr>
            <p:cNvPr id="254" name="Circle"/>
            <p:cNvSpPr/>
            <p:nvPr/>
          </p:nvSpPr>
          <p:spPr>
            <a:xfrm>
              <a:off x="8329072" y="478532"/>
              <a:ext cx="828148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5" name="Double Arrow"/>
            <p:cNvSpPr/>
            <p:nvPr/>
          </p:nvSpPr>
          <p:spPr>
            <a:xfrm>
              <a:off x="400053" y="3040375"/>
              <a:ext cx="8914226" cy="59113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1F5F9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57" name="TextBox 3"/>
          <p:cNvSpPr txBox="1"/>
          <p:nvPr/>
        </p:nvSpPr>
        <p:spPr>
          <a:xfrm>
            <a:off x="2088529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58" name="TextBox 6"/>
          <p:cNvSpPr txBox="1"/>
          <p:nvPr/>
        </p:nvSpPr>
        <p:spPr>
          <a:xfrm>
            <a:off x="40479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59" name="TextBox 7"/>
          <p:cNvSpPr txBox="1"/>
          <p:nvPr/>
        </p:nvSpPr>
        <p:spPr>
          <a:xfrm>
            <a:off x="59783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260" name="TextBox 8"/>
          <p:cNvSpPr txBox="1"/>
          <p:nvPr/>
        </p:nvSpPr>
        <p:spPr>
          <a:xfrm>
            <a:off x="79087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261" name="TextBox 9"/>
          <p:cNvSpPr txBox="1"/>
          <p:nvPr/>
        </p:nvSpPr>
        <p:spPr>
          <a:xfrm>
            <a:off x="9853672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262" name="Date Placeholder 2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63" name="Slide Number Placeholder 11"/>
          <p:cNvSpPr txBox="1">
            <a:spLocks noGrp="1"/>
          </p:cNvSpPr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Terraform Deep-Dive</a:t>
            </a:r>
          </a:p>
        </p:txBody>
      </p:sp>
      <p:sp>
        <p:nvSpPr>
          <p:cNvPr id="2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r>
              <a:t>Terraform - Local Setup</a:t>
            </a:r>
          </a:p>
        </p:txBody>
      </p:sp>
      <p:sp>
        <p:nvSpPr>
          <p:cNvPr id="2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2613" indent="-332613" defTabSz="886968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13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Pre-Requisites</a:t>
            </a:r>
          </a:p>
          <a:p>
            <a:pPr marL="776097" lvl="1" indent="-332613" defTabSz="886968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13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Workspace Access</a:t>
            </a:r>
          </a:p>
          <a:p>
            <a:pPr marL="776097" lvl="1" indent="-332613" defTabSz="886968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13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Git-Hub Repository access(monitoring, terraform-datadog-monitors, terraform-pagerduty)</a:t>
            </a:r>
          </a:p>
          <a:p>
            <a:pPr marL="776097" lvl="1" indent="-332613" defTabSz="886968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13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GITHUB  SSH Token(</a:t>
            </a:r>
            <a:r>
              <a:rPr u="sng">
                <a:solidFill>
                  <a:schemeClr val="accent2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https://docs.github.com/en/authentication/connecting-to-github-with-ssh/generating-a-new-ssh-key-and-adding-it-to-the-ssh-agent?platform=mac</a:t>
            </a:r>
            <a:r>
              <a:t>)</a:t>
            </a:r>
          </a:p>
        </p:txBody>
      </p:sp>
      <p:sp>
        <p:nvSpPr>
          <p:cNvPr id="268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6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Terraform Deep-Dive</a:t>
            </a:r>
          </a:p>
        </p:txBody>
      </p:sp>
      <p:sp>
        <p:nvSpPr>
          <p:cNvPr id="2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r>
              <a:t>Terraform - Local Setup</a:t>
            </a:r>
          </a:p>
        </p:txBody>
      </p:sp>
      <p:sp>
        <p:nvSpPr>
          <p:cNvPr id="27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35000"/>
              </a:lnSpc>
              <a:buSzPct val="100000"/>
              <a:buFont typeface="Arial"/>
              <a:buChar char="•"/>
              <a:defRPr sz="2200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CLI Installation</a:t>
            </a:r>
          </a:p>
          <a:p>
            <a:pPr marL="800100" lvl="1" indent="-342900">
              <a:lnSpc>
                <a:spcPct val="135000"/>
              </a:lnSpc>
              <a:buSzPct val="100000"/>
              <a:buFont typeface="Arial"/>
              <a:buChar char="•"/>
              <a:defRPr sz="2200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u="sng">
                <a:uFill>
                  <a:solidFill>
                    <a:srgbClr val="0563C1"/>
                  </a:solidFill>
                </a:uFill>
                <a:hlinkClick r:id="rId2"/>
              </a:rPr>
              <a:t>https://developer.hashicorp.com/terraform/tutorials/aws-get-started/install-cli</a:t>
            </a:r>
          </a:p>
          <a:p>
            <a:pPr marL="342900" indent="-342900">
              <a:lnSpc>
                <a:spcPct val="135000"/>
              </a:lnSpc>
              <a:buSzPct val="100000"/>
              <a:buFont typeface="Arial"/>
              <a:buChar char="•"/>
              <a:defRPr sz="2200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Extension Installation</a:t>
            </a:r>
          </a:p>
          <a:p>
            <a:pPr marL="342900" indent="-342900">
              <a:lnSpc>
                <a:spcPct val="135000"/>
              </a:lnSpc>
              <a:buSzPct val="100000"/>
              <a:buFont typeface="Arial"/>
              <a:buChar char="•"/>
              <a:defRPr sz="2200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Git-Hub Pull Request Extension</a:t>
            </a:r>
          </a:p>
        </p:txBody>
      </p:sp>
      <p:sp>
        <p:nvSpPr>
          <p:cNvPr id="274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7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Terraform Deep Dive</a:t>
            </a:r>
          </a:p>
        </p:txBody>
      </p:sp>
      <p:sp>
        <p:nvSpPr>
          <p:cNvPr id="2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r>
              <a:t>Terraform - Workspace Setup</a:t>
            </a:r>
          </a:p>
        </p:txBody>
      </p:sp>
      <p:sp>
        <p:nvSpPr>
          <p:cNvPr id="27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1752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936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Version Control</a:t>
            </a:r>
          </a:p>
          <a:p>
            <a:pPr marL="301752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936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Connect To VCS</a:t>
            </a:r>
          </a:p>
          <a:p>
            <a:pPr marL="301752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936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Configure Settings</a:t>
            </a:r>
          </a:p>
          <a:p>
            <a:pPr marL="704087" lvl="1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144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Workspace Name(</a:t>
            </a:r>
            <a:r>
              <a:rPr u="sng">
                <a:uFill>
                  <a:solidFill>
                    <a:srgbClr val="0563C1"/>
                  </a:solidFill>
                </a:uFill>
                <a:hlinkClick r:id="rId2"/>
              </a:rPr>
              <a:t>https://swoopme.atlassian.net/wiki/spaces/DEV/pages/1135804421/Appendix+-+Terraform+Module+Naming+Conventions</a:t>
            </a:r>
            <a:r>
              <a:t>)</a:t>
            </a:r>
          </a:p>
          <a:p>
            <a:pPr marL="704087" lvl="1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144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Working Directory</a:t>
            </a:r>
          </a:p>
          <a:p>
            <a:pPr marL="1106424" lvl="2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144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Eg. /modules/team-and-users/</a:t>
            </a:r>
          </a:p>
          <a:p>
            <a:pPr marL="704087" lvl="1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144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Variables</a:t>
            </a:r>
          </a:p>
          <a:p>
            <a:pPr marL="704087" lvl="1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144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SSH Key</a:t>
            </a:r>
          </a:p>
        </p:txBody>
      </p:sp>
      <p:sp>
        <p:nvSpPr>
          <p:cNvPr id="280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t>11/22/2022</a:t>
            </a:r>
          </a:p>
        </p:txBody>
      </p:sp>
      <p:sp>
        <p:nvSpPr>
          <p:cNvPr id="28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FFFFFF"/>
      </a:dk1>
      <a:lt1>
        <a:srgbClr val="33FF25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114300" marR="0" indent="-114300" algn="ctr" defTabSz="622300" rtl="0" fontAlgn="auto" latinLnBrk="0" hangingPunct="0">
          <a:lnSpc>
            <a:spcPct val="9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cap="none" spc="0" normalizeH="0" baseline="0">
            <a:ln>
              <a:noFill/>
            </a:ln>
            <a:solidFill>
              <a:srgbClr val="33FF25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114300" marR="0" indent="-114300" algn="ctr" defTabSz="622300" rtl="0" fontAlgn="auto" latinLnBrk="0" hangingPunct="0">
          <a:lnSpc>
            <a:spcPct val="9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cap="none" spc="0" normalizeH="0" baseline="0">
            <a:ln>
              <a:noFill/>
            </a:ln>
            <a:solidFill>
              <a:srgbClr val="33FF25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Tenorite</vt:lpstr>
      <vt:lpstr>Office Theme</vt:lpstr>
      <vt:lpstr>Terraform Deep-dive</vt:lpstr>
      <vt:lpstr>Agenda</vt:lpstr>
      <vt:lpstr>Introduction</vt:lpstr>
      <vt:lpstr>Plan</vt:lpstr>
      <vt:lpstr>Terraform - Local Setup</vt:lpstr>
      <vt:lpstr>Terraform - Local Setup</vt:lpstr>
      <vt:lpstr>Terraform - Workspace Setup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Deep-dive</dc:title>
  <cp:lastModifiedBy>Kumar A, Dinesh (Cognizant)</cp:lastModifiedBy>
  <cp:revision>1</cp:revision>
  <dcterms:modified xsi:type="dcterms:W3CDTF">2023-01-06T12:33:57Z</dcterms:modified>
</cp:coreProperties>
</file>