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58" r:id="rId5"/>
    <p:sldId id="261" r:id="rId6"/>
    <p:sldId id="269" r:id="rId7"/>
    <p:sldId id="270" r:id="rId8"/>
    <p:sldId id="271" r:id="rId9"/>
    <p:sldId id="259" r:id="rId10"/>
    <p:sldId id="268" r:id="rId11"/>
    <p:sldId id="267" r:id="rId12"/>
    <p:sldId id="264" r:id="rId13"/>
    <p:sldId id="272" r:id="rId14"/>
    <p:sldId id="266" r:id="rId15"/>
    <p:sldId id="273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5A0F5-D0D3-499B-812F-0FEE7EBF608C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F52A9-5122-4760-8E24-BCA384AEE2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585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F52A9-5122-4760-8E24-BCA384AEE22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432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F37CD-F529-47A7-9803-255A0A8B3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00C83C-8004-4332-97B9-419A28FE1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5FF75E-64D2-45F3-8564-A83C6FE8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FBB44A-8D0D-45D8-89D5-CED5195B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B362C5-1EBF-4D7B-B696-FA8EC022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65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75D72-5355-4803-B304-2C188FD1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DDDCE4-BC73-4A25-8A43-223AB02D8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48C816-3812-483B-A44F-9F333883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828864-900B-4FBE-A662-0832CBEC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44A386-A702-4C79-8F32-CB290C22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98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A31DE9D-EB84-4043-A2DD-7BBB8193A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29932B-BE9B-4257-8168-CD0A10B4D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B19787-CF1C-4035-AA7D-17434658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A2031A-10D9-4DD6-8109-3AE41FE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C18410-B276-4068-957F-F6ADA27A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24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6E59E-3184-48D0-9D46-6B469A76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E2E9B7-8A03-4EE2-B139-D6953244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2D0CCB-3118-4FE0-9C50-94161E35A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A6B5E7-E820-47B8-9882-01D911E3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CF5FDC-7DEF-4A6D-9ECC-2735DE80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72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EF60E4-CF84-4B83-B6F0-F5F176FC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0DAA44-0B57-4098-B170-820F9DAEA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B4CAD1-8AF0-4197-9521-4BA713D5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89380C-4C34-403C-B280-2DD982B3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1C0543-4EFE-46B6-B12E-D74DF422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72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1BCB1D-6BF4-4594-B5B3-BC380CCC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66A85A-A2A9-4594-8965-909E7F7AB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E33C05-6C28-420C-ACEC-AF1FFC2B7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57B6FA-DD3C-45C5-B927-EDAAFE0A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3254B4-E492-4FE3-A68B-4C09F1A4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12AF5F-BF3F-4B5B-A8D6-46CEE9DF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33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64716-1A5B-47F9-AF96-559423EB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B2EB3B-5668-4E64-A5F3-9EB59189A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F4C1C8-65F2-43F0-9732-82BEFE9EB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3879FA-1DB6-4E9B-8DD4-8E49D6AF1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D69A100-3891-4904-9036-09ED81572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B1555B5-D06C-440D-AEE3-96E0B9DF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FBB7492-2BBC-4B14-802E-9894D03F1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2F3368C-FB70-4DAC-80C6-DAC95A71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42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62F204-AED0-49ED-BCAC-0D686042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98A4843-6007-4A7B-AD8A-3379DC77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B910DA6-B26A-4F44-9254-79F0AF1BA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FE6D2B-817F-457A-A4A2-01A9104E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8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4B9F97-7054-4908-A1C2-FA21B613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5BFD01-007E-4424-94E2-BCE65B94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9F9165-BF2A-4DDA-9447-7F0AF28B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91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B3D1FD-6A21-46E5-A20C-29F2D9A68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7664D4-4D79-48CC-A66A-05351802F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596044-5B2B-415F-B97D-9101E705F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7B4D50-CF60-41D4-86F4-77FD0742A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9C98F9-FFFD-4409-97F2-C5F67053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9C1D10-D4F4-40E4-A20B-C05537E9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366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5B10A-F9A8-41DC-8D2B-E30EDE4A2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106EA7B-BAA9-48D7-AFE4-1AC27E43D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B4DC66-D6EF-4182-9294-0629C0307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70FB0F-97D9-4DCD-868C-7BAC8195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FE35E9-5B45-4537-99D9-F2E31E85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B951A-A6F2-4336-944B-3A042EB0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90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1855B-18F2-4632-B912-C71C8034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804E22-BF6B-4C7D-BC36-59EFB1D55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93FB2F-6CAF-446E-B713-1AEC119B7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D72E7-29F7-4AAA-9BD1-B4061380111F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4BAB91-77B6-4877-8A72-C1C193AB8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57FFD6-14F6-4FD2-8D17-7ACBA1AD3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59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rb-BMSTU_01">
            <a:extLst>
              <a:ext uri="{FF2B5EF4-FFF2-40B4-BE49-F238E27FC236}">
                <a16:creationId xmlns:a16="http://schemas.microsoft.com/office/drawing/2014/main" id="{3E5EFFFF-F26A-4847-B542-4C74D6C3E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64" y="285173"/>
            <a:ext cx="1308426" cy="147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701AEA3-AA12-4B13-A85B-74CF33C44639}"/>
              </a:ext>
            </a:extLst>
          </p:cNvPr>
          <p:cNvSpPr/>
          <p:nvPr/>
        </p:nvSpPr>
        <p:spPr>
          <a:xfrm>
            <a:off x="1758690" y="293688"/>
            <a:ext cx="99830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имени Н.Э. Баумана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(МГТУ им. Н.Э. Баумана)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47C3C60-45C2-4924-9C2E-84378E2A385A}"/>
              </a:ext>
            </a:extLst>
          </p:cNvPr>
          <p:cNvSpPr/>
          <p:nvPr/>
        </p:nvSpPr>
        <p:spPr>
          <a:xfrm>
            <a:off x="1462685" y="2644170"/>
            <a:ext cx="926663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800" b="1" i="1" u="sng" dirty="0">
                <a:latin typeface="Times New Roman" panose="02020603050405020304" pitchFamily="18" charset="0"/>
                <a:ea typeface="Calibri" panose="020F0502020204030204" pitchFamily="34" charset="0"/>
              </a:rPr>
              <a:t>Создание приложения</a:t>
            </a:r>
            <a:r>
              <a:rPr lang="en-US" sz="4800" b="1" i="1" u="sng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u-RU" sz="4800" b="1" i="1" u="sng" dirty="0">
                <a:latin typeface="Times New Roman" panose="02020603050405020304" pitchFamily="18" charset="0"/>
                <a:ea typeface="Calibri" panose="020F0502020204030204" pitchFamily="34" charset="0"/>
              </a:rPr>
              <a:t>для</a:t>
            </a:r>
            <a:endParaRPr lang="en-US" sz="4800" b="1" i="1" u="sng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ru-RU" sz="4800" b="1" i="1" u="sng" dirty="0">
                <a:latin typeface="Times New Roman" panose="02020603050405020304" pitchFamily="18" charset="0"/>
                <a:ea typeface="Calibri" panose="020F0502020204030204" pitchFamily="34" charset="0"/>
              </a:rPr>
              <a:t>Управления данными о товарах</a:t>
            </a:r>
            <a:r>
              <a:rPr lang="en-US" sz="4800" b="1" i="1" u="sng" dirty="0"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ru-RU" sz="4800" b="1" i="1" u="sng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algn="ctr"/>
            <a:r>
              <a:rPr lang="ru-RU" sz="4800" b="1" i="1" u="sng" dirty="0">
                <a:latin typeface="Times New Roman" panose="02020603050405020304" pitchFamily="18" charset="0"/>
                <a:ea typeface="Calibri" panose="020F0502020204030204" pitchFamily="34" charset="0"/>
              </a:rPr>
              <a:t>Хранящихся на складе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A91CDB8-6823-4E0F-B4C0-CF21D3C69E5C}"/>
              </a:ext>
            </a:extLst>
          </p:cNvPr>
          <p:cNvSpPr/>
          <p:nvPr/>
        </p:nvSpPr>
        <p:spPr>
          <a:xfrm>
            <a:off x="0" y="5657671"/>
            <a:ext cx="80431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ArialMT"/>
              </a:rPr>
              <a:t>Студент: Блохин Дмитрий Михайлович</a:t>
            </a:r>
          </a:p>
          <a:p>
            <a:r>
              <a:rPr lang="ru-RU" sz="2400" dirty="0">
                <a:latin typeface="ArialMT"/>
              </a:rPr>
              <a:t>Группа: ИУ7-</a:t>
            </a:r>
            <a:r>
              <a:rPr lang="en-US" sz="2400" dirty="0">
                <a:latin typeface="ArialMT"/>
              </a:rPr>
              <a:t>6</a:t>
            </a:r>
            <a:r>
              <a:rPr lang="ru-RU" sz="2400" dirty="0">
                <a:latin typeface="ArialMT"/>
              </a:rPr>
              <a:t>2Б</a:t>
            </a:r>
          </a:p>
          <a:p>
            <a:r>
              <a:rPr lang="ru-RU" sz="2400" dirty="0">
                <a:latin typeface="ArialMT"/>
              </a:rPr>
              <a:t>Руководитель: Романова Татьяна Николаевна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20686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CA743-8B67-4D98-9D15-A46FE309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Основные инструменты, используемые для реализации и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770546-E6D4-498A-BA07-7DCFE77AF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языки программирования </a:t>
            </a:r>
            <a:r>
              <a:rPr lang="en-US" dirty="0"/>
              <a:t>Java,</a:t>
            </a:r>
            <a:r>
              <a:rPr lang="ru-RU" dirty="0"/>
              <a:t> </a:t>
            </a:r>
            <a:r>
              <a:rPr lang="en-US" dirty="0"/>
              <a:t>JavaScript</a:t>
            </a:r>
          </a:p>
          <a:p>
            <a:r>
              <a:rPr lang="ru-RU" dirty="0" err="1"/>
              <a:t>фреймворк</a:t>
            </a:r>
            <a:r>
              <a:rPr lang="ru-RU" dirty="0"/>
              <a:t> </a:t>
            </a:r>
            <a:r>
              <a:rPr lang="en-US" dirty="0"/>
              <a:t>Spring</a:t>
            </a:r>
            <a:endParaRPr lang="ru-RU" dirty="0"/>
          </a:p>
          <a:p>
            <a:r>
              <a:rPr lang="ru-RU" dirty="0"/>
              <a:t>сред</a:t>
            </a:r>
            <a:r>
              <a:rPr lang="en-US" dirty="0"/>
              <a:t>s</a:t>
            </a:r>
            <a:r>
              <a:rPr lang="ru-RU" dirty="0"/>
              <a:t> разработки </a:t>
            </a:r>
            <a:r>
              <a:rPr lang="en-US" dirty="0"/>
              <a:t>WebStorm, IntelliJ IDEA</a:t>
            </a:r>
          </a:p>
          <a:p>
            <a:r>
              <a:rPr lang="ru-RU" dirty="0"/>
              <a:t>система версионного контроля git</a:t>
            </a:r>
            <a:endParaRPr lang="en-US" dirty="0"/>
          </a:p>
          <a:p>
            <a:r>
              <a:rPr lang="ru-RU" dirty="0"/>
              <a:t>СУБД </a:t>
            </a:r>
            <a:r>
              <a:rPr lang="en-US" dirty="0"/>
              <a:t>PostgreSQL</a:t>
            </a: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CB0324-6223-B948-B219-4BCED86B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809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D9DD9-1420-48A4-BA7B-9237EF074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1941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Архитектура </a:t>
            </a:r>
            <a:r>
              <a:rPr lang="en-US" b="1" dirty="0"/>
              <a:t>Spring</a:t>
            </a:r>
            <a:endParaRPr lang="ru-RU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B7AA98-9803-9B40-8934-88C51EE1C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178" y="1907504"/>
            <a:ext cx="6606062" cy="3795634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7C8BE4-4104-2045-93C6-73743DE6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9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A17A2-C3B2-46B2-8978-894BC283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Схемы триггеров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0107272-37B8-B940-9E24-CEA78DDCE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984" y="708736"/>
            <a:ext cx="1638548" cy="517862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ED3ED9A-1A76-3448-85E7-6F187EFBF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031" y="1687595"/>
            <a:ext cx="1781051" cy="419976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890DFBA-8406-FF46-8722-775CDC048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135" y="1659591"/>
            <a:ext cx="1792927" cy="4227766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93F9AC-983D-F54E-A4A6-5EB376494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798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3EA7BD-73B1-184C-9FF2-9EBCCA72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индексов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5751816-0CB2-0447-BBFA-84F8ED6D2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0" y="3992388"/>
            <a:ext cx="9080500" cy="137160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11781E2-590E-6948-9525-318D0B3A3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0" y="2454188"/>
            <a:ext cx="10045700" cy="774700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ED6947E-ECBF-1B4C-AD97-CF32F5294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748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F629C-A1CC-408F-A72C-639ECC6D8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98"/>
            <a:ext cx="10515600" cy="1325563"/>
          </a:xfrm>
        </p:spPr>
        <p:txBody>
          <a:bodyPr/>
          <a:lstStyle/>
          <a:p>
            <a:r>
              <a:rPr lang="ru-RU" b="1" dirty="0"/>
              <a:t>Заключение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9CCA9AC-03F9-4BBF-A1B1-113452ADA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848"/>
            <a:ext cx="10515600" cy="4788817"/>
          </a:xfrm>
        </p:spPr>
        <p:txBody>
          <a:bodyPr>
            <a:normAutofit/>
          </a:bodyPr>
          <a:lstStyle/>
          <a:p>
            <a:r>
              <a:rPr lang="ru-RU" dirty="0"/>
              <a:t>В рамках курсового проекта была формализована задача и определен </a:t>
            </a:r>
            <a:r>
              <a:rPr lang="ru-RU" dirty="0" err="1"/>
              <a:t>необходимыи</a:t>
            </a:r>
            <a:r>
              <a:rPr lang="ru-RU" dirty="0"/>
              <a:t>̆ функционал, проведен анализ существующих СБУБД, спроектирована база данных для хранения информации о товарах, хранящихся на складе. Для реализации </a:t>
            </a:r>
            <a:r>
              <a:rPr lang="ru-RU" dirty="0" err="1"/>
              <a:t>поставленнои</a:t>
            </a:r>
            <a:r>
              <a:rPr lang="ru-RU" dirty="0"/>
              <a:t>̆ задачи были выбраны языки программирования </a:t>
            </a:r>
            <a:r>
              <a:rPr lang="en" dirty="0"/>
              <a:t>Java </a:t>
            </a:r>
            <a:r>
              <a:rPr lang="ru-RU" dirty="0"/>
              <a:t>и </a:t>
            </a:r>
            <a:r>
              <a:rPr lang="en" dirty="0"/>
              <a:t>JavaScript. </a:t>
            </a:r>
            <a:r>
              <a:rPr lang="ru-RU" dirty="0"/>
              <a:t>В качестве </a:t>
            </a:r>
            <a:r>
              <a:rPr lang="ru-RU" dirty="0" err="1"/>
              <a:t>используемои</a:t>
            </a:r>
            <a:r>
              <a:rPr lang="ru-RU" dirty="0"/>
              <a:t>̆ СУБД была выбрана </a:t>
            </a:r>
            <a:r>
              <a:rPr lang="en" dirty="0"/>
              <a:t>PostgreSQL, </a:t>
            </a:r>
            <a:r>
              <a:rPr lang="ru-RU" dirty="0"/>
              <a:t>а для разработки приложения - </a:t>
            </a:r>
            <a:r>
              <a:rPr lang="en" dirty="0"/>
              <a:t>Web-</a:t>
            </a:r>
            <a:r>
              <a:rPr lang="ru-RU" dirty="0" err="1"/>
              <a:t>фреймворк</a:t>
            </a:r>
            <a:r>
              <a:rPr lang="ru-RU" dirty="0"/>
              <a:t> </a:t>
            </a:r>
            <a:r>
              <a:rPr lang="en" dirty="0" err="1"/>
              <a:t>VueJS</a:t>
            </a:r>
            <a:r>
              <a:rPr lang="en" dirty="0"/>
              <a:t>. </a:t>
            </a:r>
            <a:r>
              <a:rPr lang="ru-RU" dirty="0"/>
              <a:t>Была также спроектирована архитектура программы. Был реализован </a:t>
            </a:r>
            <a:r>
              <a:rPr lang="ru-RU" dirty="0" err="1"/>
              <a:t>пользовательскии</a:t>
            </a:r>
            <a:r>
              <a:rPr lang="ru-RU" dirty="0"/>
              <a:t>̆ </a:t>
            </a:r>
            <a:r>
              <a:rPr lang="ru-RU" dirty="0" err="1"/>
              <a:t>интерфейс</a:t>
            </a:r>
            <a:r>
              <a:rPr lang="ru-RU" dirty="0"/>
              <a:t>, созданы все таблицы, настроены </a:t>
            </a:r>
            <a:r>
              <a:rPr lang="ru-RU" dirty="0" err="1"/>
              <a:t>тригеры</a:t>
            </a:r>
            <a:r>
              <a:rPr lang="ru-RU" dirty="0"/>
              <a:t>, реализована аутентификация, ролевая модель на уровне базы данных. В </a:t>
            </a:r>
            <a:r>
              <a:rPr lang="ru-RU" dirty="0" err="1"/>
              <a:t>даннои</a:t>
            </a:r>
            <a:r>
              <a:rPr lang="ru-RU" dirty="0"/>
              <a:t>̆ работе цель достигнута и все задачи выполнены.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F033D0-02E2-4341-AD0B-416DF7C2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238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FDB783-E18F-5F4D-859F-CA5C37AB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Направление дальнейшего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353261-D798-9749-B69F-7227EE127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dirty="0" err="1"/>
              <a:t>дальнейшем</a:t>
            </a:r>
            <a:r>
              <a:rPr lang="ru-RU" dirty="0"/>
              <a:t> возможна модификация приложения, реструктуризация базы данных для увеличения объема информации о товарах и полках, улучшения уровня безопасности. По сравнению со схожими широко-распространенными приложениями, </a:t>
            </a:r>
            <a:r>
              <a:rPr lang="ru-RU" dirty="0" err="1"/>
              <a:t>данныи</a:t>
            </a:r>
            <a:r>
              <a:rPr lang="ru-RU" dirty="0"/>
              <a:t>̆ проект имеет ряд недостатков, но так же есть и преимущества, такие как интуитивно </a:t>
            </a:r>
            <a:r>
              <a:rPr lang="ru-RU" dirty="0" err="1"/>
              <a:t>понятныи</a:t>
            </a:r>
            <a:r>
              <a:rPr lang="ru-RU" dirty="0"/>
              <a:t>̆ </a:t>
            </a:r>
            <a:r>
              <a:rPr lang="ru-RU" dirty="0" err="1"/>
              <a:t>интерфейс</a:t>
            </a:r>
            <a:r>
              <a:rPr lang="ru-RU" dirty="0"/>
              <a:t>, использование </a:t>
            </a:r>
            <a:r>
              <a:rPr lang="ru-RU" dirty="0" err="1"/>
              <a:t>современнои</a:t>
            </a:r>
            <a:r>
              <a:rPr lang="ru-RU" dirty="0"/>
              <a:t>̆ и </a:t>
            </a:r>
            <a:r>
              <a:rPr lang="ru-RU" dirty="0" err="1"/>
              <a:t>широкоподдерживаемои</a:t>
            </a:r>
            <a:r>
              <a:rPr lang="ru-RU" dirty="0"/>
              <a:t>̆ </a:t>
            </a:r>
            <a:r>
              <a:rPr lang="en" dirty="0"/>
              <a:t>PostgreSQL. </a:t>
            </a: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230EA0-3A89-424A-B67E-B64BDF84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06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53237C-96B7-412C-9A2E-1B3F7604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98"/>
            <a:ext cx="10515600" cy="1325563"/>
          </a:xfrm>
        </p:spPr>
        <p:txBody>
          <a:bodyPr/>
          <a:lstStyle/>
          <a:p>
            <a:r>
              <a:rPr lang="ru-RU" b="1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20A51E-1573-48C8-A24D-967B51079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1066755" cy="4672405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Цель работы </a:t>
            </a:r>
            <a:r>
              <a:rPr lang="ru-RU" dirty="0"/>
              <a:t>– разработка базы данных для клиент-серверного приложения, которое предоставляет возможность управления данными о товарах, находящихся на складе. </a:t>
            </a:r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r>
              <a:rPr lang="ru-RU" dirty="0"/>
              <a:t>формализовать задачу и определить </a:t>
            </a:r>
            <a:r>
              <a:rPr lang="ru-RU" dirty="0" err="1"/>
              <a:t>необходимыи</a:t>
            </a:r>
            <a:r>
              <a:rPr lang="ru-RU" dirty="0"/>
              <a:t>̆ функционал; </a:t>
            </a:r>
          </a:p>
          <a:p>
            <a:r>
              <a:rPr lang="ru-RU" dirty="0"/>
              <a:t>провести анализ существующих СУБД; </a:t>
            </a:r>
          </a:p>
          <a:p>
            <a:r>
              <a:rPr lang="ru-RU" dirty="0"/>
              <a:t>спроектировать базу данных; </a:t>
            </a:r>
          </a:p>
          <a:p>
            <a:r>
              <a:rPr lang="ru-RU" dirty="0"/>
              <a:t>выбрать подходящие языки программирования, спроектировать архитектуру программы; </a:t>
            </a:r>
          </a:p>
          <a:p>
            <a:r>
              <a:rPr lang="ru-RU" dirty="0"/>
              <a:t>реализовать </a:t>
            </a:r>
            <a:r>
              <a:rPr lang="ru-RU" dirty="0" err="1"/>
              <a:t>пользовательскии</a:t>
            </a:r>
            <a:r>
              <a:rPr lang="ru-RU" dirty="0"/>
              <a:t>̆ </a:t>
            </a:r>
            <a:r>
              <a:rPr lang="ru-RU" dirty="0" err="1"/>
              <a:t>интерфейс</a:t>
            </a:r>
            <a:r>
              <a:rPr lang="ru-RU" dirty="0"/>
              <a:t>.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9EC6CC2-9D5C-694A-961E-9E29D0D9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70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8A0876-A67C-4FE5-8020-60BDFFE2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Анализ существующих аналогов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AEFD6E-94E8-8245-B009-FC85DF183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7" y="2592099"/>
            <a:ext cx="10711543" cy="1887119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8626A3-DB04-AD4C-B6C7-E81C54B0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875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35B3E-34C3-4151-80EB-AD5725732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98"/>
            <a:ext cx="10515600" cy="1325563"/>
          </a:xfrm>
        </p:spPr>
        <p:txBody>
          <a:bodyPr/>
          <a:lstStyle/>
          <a:p>
            <a:r>
              <a:rPr lang="ru-RU" b="1" dirty="0"/>
              <a:t>Распределение ролей пользователей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82D6B0-551A-A44F-9AB1-2E791A72C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071" y="1424625"/>
            <a:ext cx="5561858" cy="5040709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59C751B-50FF-6F4B-ADEA-C7B392699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19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8F9A0C-639C-443B-B1A8-E2FFD86C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Выбор модели базы данных</a:t>
            </a:r>
            <a:endParaRPr lang="ru-RU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7912DC99-D26A-4B91-9A91-0E47C9D6F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37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Дореляционная</a:t>
            </a:r>
            <a:r>
              <a:rPr lang="en-US" dirty="0"/>
              <a:t> </a:t>
            </a:r>
            <a:r>
              <a:rPr lang="ru-RU" dirty="0"/>
              <a:t>модель данных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              Сетевая                                                        Иерархическая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E305D3-E75A-6A4D-8943-9A25DDFB9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34" y="3373472"/>
            <a:ext cx="5074204" cy="213310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F6B5B0-E706-2D40-9813-0B1B8C5B6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585" y="3222937"/>
            <a:ext cx="6021862" cy="3093801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55DA287-4B8A-864E-8428-48E30D6D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3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44C39-AC4A-364A-B39D-F0C29BD3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модели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261BB2-D40B-A14B-9EB4-8E0934C46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Реляционная модель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2FC2DC-BF72-334C-8099-B5EF089BD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50" y="2623870"/>
            <a:ext cx="6464300" cy="3035300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5FACF1-714F-6744-842F-15824BC7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155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88068D-ED37-CE4E-B2E3-D63ED6EF2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модели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81347F-AE7D-394E-B812-BDE03997D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74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Постреляционная</a:t>
            </a:r>
            <a:r>
              <a:rPr lang="ru-RU" dirty="0"/>
              <a:t> модель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Многомерная модель                                    Ключ-значение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1BCB95-3913-AC42-9E6F-1DFE87224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7" y="3289464"/>
            <a:ext cx="3603455" cy="302649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6B7B4A4-7431-7F44-85F4-0925716A1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547" y="3289464"/>
            <a:ext cx="3834793" cy="2590616"/>
          </a:xfrm>
          <a:prstGeom prst="rect">
            <a:avLst/>
          </a:prstGeom>
        </p:spPr>
      </p:pic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5963F25B-507E-0F4F-B34F-D4408238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49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08B5B-F7A7-8B4B-8137-6C2096F3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модели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3E2C4F-9213-B54B-B4EB-89F6B0404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61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Постреляционная</a:t>
            </a:r>
            <a:r>
              <a:rPr lang="ru-RU" dirty="0"/>
              <a:t> модель</a:t>
            </a:r>
          </a:p>
          <a:p>
            <a:pPr marL="0" indent="0">
              <a:buNone/>
            </a:pPr>
            <a:r>
              <a:rPr lang="ru-RU" dirty="0"/>
              <a:t>                               </a:t>
            </a:r>
            <a:r>
              <a:rPr lang="ru-RU" dirty="0" err="1"/>
              <a:t>Документоориентированная</a:t>
            </a:r>
            <a:r>
              <a:rPr lang="ru-RU" dirty="0"/>
              <a:t> модель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AED0C4-F45F-FE42-A0FF-F924539B2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160" y="2866180"/>
            <a:ext cx="4553197" cy="3448181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FBE31C-AC21-B94E-BFBA-5F9EC0728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726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5839A6-944A-4ECD-87DB-EFAB3508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ER-</a:t>
            </a:r>
            <a:r>
              <a:rPr lang="ru-RU" b="1" dirty="0"/>
              <a:t>диаграмма базы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1D80CB-E5FC-704C-8096-61FF207B8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158" y="1882983"/>
            <a:ext cx="7697684" cy="4101686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4E4791-F048-9347-933E-19F5950E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9399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</TotalTime>
  <Words>393</Words>
  <Application>Microsoft Macintosh PowerPoint</Application>
  <PresentationFormat>Широкоэкранный</PresentationFormat>
  <Paragraphs>63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ArialMT</vt:lpstr>
      <vt:lpstr>Calibri</vt:lpstr>
      <vt:lpstr>Calibri Light</vt:lpstr>
      <vt:lpstr>Times New Roman</vt:lpstr>
      <vt:lpstr>Тема Office</vt:lpstr>
      <vt:lpstr>Презентация PowerPoint</vt:lpstr>
      <vt:lpstr>Цель и задачи</vt:lpstr>
      <vt:lpstr>Анализ существующих аналогов</vt:lpstr>
      <vt:lpstr>Распределение ролей пользователей</vt:lpstr>
      <vt:lpstr>Выбор модели базы данных</vt:lpstr>
      <vt:lpstr>Выбор модели базы данных</vt:lpstr>
      <vt:lpstr>Выбор модели базы данных</vt:lpstr>
      <vt:lpstr>Выбор модели базы данных</vt:lpstr>
      <vt:lpstr>ER-диаграмма базы данных</vt:lpstr>
      <vt:lpstr>Основные инструменты, используемые для реализации и исследования</vt:lpstr>
      <vt:lpstr>Архитектура Spring</vt:lpstr>
      <vt:lpstr>Схемы триггеров</vt:lpstr>
      <vt:lpstr>Определение индексов</vt:lpstr>
      <vt:lpstr>Заключение</vt:lpstr>
      <vt:lpstr>Направление дальнейшего развития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Arseny Pronin</dc:creator>
  <cp:lastModifiedBy>Microsoft Office User</cp:lastModifiedBy>
  <cp:revision>50</cp:revision>
  <dcterms:created xsi:type="dcterms:W3CDTF">2021-12-17T13:10:26Z</dcterms:created>
  <dcterms:modified xsi:type="dcterms:W3CDTF">2022-06-24T19:22:05Z</dcterms:modified>
</cp:coreProperties>
</file>