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71"/>
  </p:notesMasterIdLst>
  <p:sldIdLst>
    <p:sldId id="256" r:id="rId2"/>
    <p:sldId id="726" r:id="rId3"/>
    <p:sldId id="428" r:id="rId4"/>
    <p:sldId id="775" r:id="rId5"/>
    <p:sldId id="776" r:id="rId6"/>
    <p:sldId id="771" r:id="rId7"/>
    <p:sldId id="777" r:id="rId8"/>
    <p:sldId id="778" r:id="rId9"/>
    <p:sldId id="768" r:id="rId10"/>
    <p:sldId id="488" r:id="rId11"/>
    <p:sldId id="774" r:id="rId12"/>
    <p:sldId id="434" r:id="rId13"/>
    <p:sldId id="773" r:id="rId14"/>
    <p:sldId id="772" r:id="rId15"/>
    <p:sldId id="430" r:id="rId16"/>
    <p:sldId id="502" r:id="rId17"/>
    <p:sldId id="681" r:id="rId18"/>
    <p:sldId id="431" r:id="rId19"/>
    <p:sldId id="432" r:id="rId20"/>
    <p:sldId id="489" r:id="rId21"/>
    <p:sldId id="433" r:id="rId22"/>
    <p:sldId id="436" r:id="rId23"/>
    <p:sldId id="513" r:id="rId24"/>
    <p:sldId id="438" r:id="rId25"/>
    <p:sldId id="439" r:id="rId26"/>
    <p:sldId id="437" r:id="rId27"/>
    <p:sldId id="440" r:id="rId28"/>
    <p:sldId id="441" r:id="rId29"/>
    <p:sldId id="442" r:id="rId30"/>
    <p:sldId id="723" r:id="rId31"/>
    <p:sldId id="724" r:id="rId32"/>
    <p:sldId id="444" r:id="rId33"/>
    <p:sldId id="443" r:id="rId34"/>
    <p:sldId id="514" r:id="rId35"/>
    <p:sldId id="446" r:id="rId36"/>
    <p:sldId id="445" r:id="rId37"/>
    <p:sldId id="447" r:id="rId38"/>
    <p:sldId id="448" r:id="rId39"/>
    <p:sldId id="515" r:id="rId40"/>
    <p:sldId id="603" r:id="rId41"/>
    <p:sldId id="591" r:id="rId42"/>
    <p:sldId id="592" r:id="rId43"/>
    <p:sldId id="593" r:id="rId44"/>
    <p:sldId id="749" r:id="rId45"/>
    <p:sldId id="769" r:id="rId46"/>
    <p:sldId id="594" r:id="rId47"/>
    <p:sldId id="638" r:id="rId48"/>
    <p:sldId id="639" r:id="rId49"/>
    <p:sldId id="640" r:id="rId50"/>
    <p:sldId id="641" r:id="rId51"/>
    <p:sldId id="642" r:id="rId52"/>
    <p:sldId id="643" r:id="rId53"/>
    <p:sldId id="644" r:id="rId54"/>
    <p:sldId id="645" r:id="rId55"/>
    <p:sldId id="646" r:id="rId56"/>
    <p:sldId id="647" r:id="rId57"/>
    <p:sldId id="458" r:id="rId58"/>
    <p:sldId id="459" r:id="rId59"/>
    <p:sldId id="518" r:id="rId60"/>
    <p:sldId id="519" r:id="rId61"/>
    <p:sldId id="530" r:id="rId62"/>
    <p:sldId id="748" r:id="rId63"/>
    <p:sldId id="531" r:id="rId64"/>
    <p:sldId id="747" r:id="rId65"/>
    <p:sldId id="770" r:id="rId66"/>
    <p:sldId id="463" r:id="rId67"/>
    <p:sldId id="464" r:id="rId68"/>
    <p:sldId id="465" r:id="rId69"/>
    <p:sldId id="722"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FF00"/>
    <a:srgbClr val="FF6600"/>
    <a:srgbClr val="00FFFF"/>
    <a:srgbClr val="66FFFF"/>
    <a:srgbClr val="5E913B"/>
    <a:srgbClr val="D90D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91" autoAdjust="0"/>
    <p:restoredTop sz="93738" autoAdjust="0"/>
  </p:normalViewPr>
  <p:slideViewPr>
    <p:cSldViewPr snapToGrid="0">
      <p:cViewPr varScale="1">
        <p:scale>
          <a:sx n="69" d="100"/>
          <a:sy n="69" d="100"/>
        </p:scale>
        <p:origin x="-912" y="-96"/>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41B990-670C-4F64-8414-A4DC56838F36}" type="datetimeFigureOut">
              <a:rPr lang="es-CO" smtClean="0"/>
              <a:t>24/04/2024</a:t>
            </a:fld>
            <a:endParaRPr lang="es-CO"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2C99AB-7198-4722-BA01-4EA7DB230427}" type="slidenum">
              <a:rPr lang="es-CO" smtClean="0"/>
              <a:t>‹Nº›</a:t>
            </a:fld>
            <a:endParaRPr lang="es-CO" dirty="0"/>
          </a:p>
        </p:txBody>
      </p:sp>
    </p:spTree>
    <p:extLst>
      <p:ext uri="{BB962C8B-B14F-4D97-AF65-F5344CB8AC3E}">
        <p14:creationId xmlns:p14="http://schemas.microsoft.com/office/powerpoint/2010/main" val="4025649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CONTENIDOS:</a:t>
            </a:r>
            <a:endParaRPr lang="es-ES" dirty="0"/>
          </a:p>
        </p:txBody>
      </p:sp>
      <p:sp>
        <p:nvSpPr>
          <p:cNvPr id="4" name="Marcador de número de diapositiva 3"/>
          <p:cNvSpPr>
            <a:spLocks noGrp="1"/>
          </p:cNvSpPr>
          <p:nvPr>
            <p:ph type="sldNum" sz="quarter" idx="10"/>
          </p:nvPr>
        </p:nvSpPr>
        <p:spPr/>
        <p:txBody>
          <a:bodyPr/>
          <a:lstStyle/>
          <a:p>
            <a:fld id="{142C99AB-7198-4722-BA01-4EA7DB230427}" type="slidenum">
              <a:rPr lang="es-CO" smtClean="0"/>
              <a:t>2</a:t>
            </a:fld>
            <a:endParaRPr lang="es-CO" dirty="0"/>
          </a:p>
        </p:txBody>
      </p:sp>
    </p:spTree>
    <p:extLst>
      <p:ext uri="{BB962C8B-B14F-4D97-AF65-F5344CB8AC3E}">
        <p14:creationId xmlns:p14="http://schemas.microsoft.com/office/powerpoint/2010/main" val="1466432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O" dirty="0"/>
              <a:t>GRAFICAANDO RESULTADOS:</a:t>
            </a:r>
          </a:p>
          <a:p>
            <a:r>
              <a:rPr lang="es-CO" dirty="0"/>
              <a:t>EL</a:t>
            </a:r>
            <a:r>
              <a:rPr lang="es-CO" baseline="0" dirty="0"/>
              <a:t> TIEMPO DE V4 EN ESTE CASO ES DE 6:08 </a:t>
            </a:r>
            <a:endParaRPr lang="es-CO" dirty="0"/>
          </a:p>
        </p:txBody>
      </p:sp>
      <p:sp>
        <p:nvSpPr>
          <p:cNvPr id="4" name="3 Marcador de número de diapositiva"/>
          <p:cNvSpPr>
            <a:spLocks noGrp="1"/>
          </p:cNvSpPr>
          <p:nvPr>
            <p:ph type="sldNum" sz="quarter" idx="10"/>
          </p:nvPr>
        </p:nvSpPr>
        <p:spPr/>
        <p:txBody>
          <a:bodyPr/>
          <a:lstStyle/>
          <a:p>
            <a:fld id="{EA5127F3-B7F8-4887-9F76-FD692E6B47C4}" type="slidenum">
              <a:rPr lang="es-CO" smtClean="0"/>
              <a:pPr/>
              <a:t>25</a:t>
            </a:fld>
            <a:endParaRPr lang="es-CO" dirty="0"/>
          </a:p>
        </p:txBody>
      </p:sp>
    </p:spTree>
    <p:extLst>
      <p:ext uri="{BB962C8B-B14F-4D97-AF65-F5344CB8AC3E}">
        <p14:creationId xmlns:p14="http://schemas.microsoft.com/office/powerpoint/2010/main" val="317068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O" dirty="0"/>
              <a:t>METODO ANALITICO DE DETEMRINCION DE LA VELOCIDAD O</a:t>
            </a:r>
            <a:r>
              <a:rPr lang="es-CO" baseline="0" dirty="0"/>
              <a:t> POTENCIA A 4 MMOL/L. (V4):</a:t>
            </a:r>
            <a:endParaRPr lang="es-CO" dirty="0"/>
          </a:p>
        </p:txBody>
      </p:sp>
      <p:sp>
        <p:nvSpPr>
          <p:cNvPr id="4" name="3 Marcador de número de diapositiva"/>
          <p:cNvSpPr>
            <a:spLocks noGrp="1"/>
          </p:cNvSpPr>
          <p:nvPr>
            <p:ph type="sldNum" sz="quarter" idx="10"/>
          </p:nvPr>
        </p:nvSpPr>
        <p:spPr/>
        <p:txBody>
          <a:bodyPr/>
          <a:lstStyle/>
          <a:p>
            <a:fld id="{EA5127F3-B7F8-4887-9F76-FD692E6B47C4}" type="slidenum">
              <a:rPr lang="es-CO" smtClean="0"/>
              <a:pPr/>
              <a:t>26</a:t>
            </a:fld>
            <a:endParaRPr lang="es-CO" dirty="0"/>
          </a:p>
        </p:txBody>
      </p:sp>
    </p:spTree>
    <p:extLst>
      <p:ext uri="{BB962C8B-B14F-4D97-AF65-F5344CB8AC3E}">
        <p14:creationId xmlns:p14="http://schemas.microsoft.com/office/powerpoint/2010/main" val="1403764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Velocidad a 4 mmol/l de</a:t>
            </a:r>
            <a:r>
              <a:rPr lang="es-CO" baseline="0" dirty="0"/>
              <a:t> corredores de diferen nivel de rendimiento</a:t>
            </a:r>
            <a:endParaRPr lang="es-CO" dirty="0"/>
          </a:p>
        </p:txBody>
      </p:sp>
      <p:sp>
        <p:nvSpPr>
          <p:cNvPr id="4" name="Marcador de número de diapositiva 3"/>
          <p:cNvSpPr>
            <a:spLocks noGrp="1"/>
          </p:cNvSpPr>
          <p:nvPr>
            <p:ph type="sldNum" sz="quarter" idx="10"/>
          </p:nvPr>
        </p:nvSpPr>
        <p:spPr/>
        <p:txBody>
          <a:bodyPr/>
          <a:lstStyle/>
          <a:p>
            <a:fld id="{142C99AB-7198-4722-BA01-4EA7DB230427}" type="slidenum">
              <a:rPr lang="es-CO" smtClean="0"/>
              <a:t>27</a:t>
            </a:fld>
            <a:endParaRPr lang="es-CO" dirty="0"/>
          </a:p>
        </p:txBody>
      </p:sp>
    </p:spTree>
    <p:extLst>
      <p:ext uri="{BB962C8B-B14F-4D97-AF65-F5344CB8AC3E}">
        <p14:creationId xmlns:p14="http://schemas.microsoft.com/office/powerpoint/2010/main" val="1075035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O" dirty="0"/>
              <a:t>V4 VS UMBRAL LACTICO:</a:t>
            </a:r>
          </a:p>
        </p:txBody>
      </p:sp>
      <p:sp>
        <p:nvSpPr>
          <p:cNvPr id="4" name="3 Marcador de número de diapositiva"/>
          <p:cNvSpPr>
            <a:spLocks noGrp="1"/>
          </p:cNvSpPr>
          <p:nvPr>
            <p:ph type="sldNum" sz="quarter" idx="10"/>
          </p:nvPr>
        </p:nvSpPr>
        <p:spPr/>
        <p:txBody>
          <a:bodyPr/>
          <a:lstStyle/>
          <a:p>
            <a:fld id="{4FD6F57D-3FA8-4B11-9F9F-930A143DC98D}" type="slidenum">
              <a:rPr lang="es-CO" smtClean="0"/>
              <a:pPr/>
              <a:t>29</a:t>
            </a:fld>
            <a:endParaRPr lang="es-CO" dirty="0"/>
          </a:p>
        </p:txBody>
      </p:sp>
    </p:spTree>
    <p:extLst>
      <p:ext uri="{BB962C8B-B14F-4D97-AF65-F5344CB8AC3E}">
        <p14:creationId xmlns:p14="http://schemas.microsoft.com/office/powerpoint/2010/main" val="13707536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42C99AB-7198-4722-BA01-4EA7DB230427}" type="slidenum">
              <a:rPr lang="es-CO" smtClean="0"/>
              <a:t>32</a:t>
            </a:fld>
            <a:endParaRPr lang="es-CO" dirty="0"/>
          </a:p>
        </p:txBody>
      </p:sp>
    </p:spTree>
    <p:extLst>
      <p:ext uri="{BB962C8B-B14F-4D97-AF65-F5344CB8AC3E}">
        <p14:creationId xmlns:p14="http://schemas.microsoft.com/office/powerpoint/2010/main" val="1162065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O" dirty="0"/>
              <a:t>Intervalo de tiempo</a:t>
            </a:r>
            <a:r>
              <a:rPr lang="es-CO" baseline="0" dirty="0"/>
              <a:t> del test para determinar la capacidad anaeróbica en el deporte: entre 40 y 90 segundos al máximo de intensidad en el cual la influencia de los otros 2 sistemas energéticos es la menor. </a:t>
            </a:r>
            <a:endParaRPr lang="es-CO" dirty="0"/>
          </a:p>
        </p:txBody>
      </p:sp>
      <p:sp>
        <p:nvSpPr>
          <p:cNvPr id="4" name="3 Marcador de número de diapositiva"/>
          <p:cNvSpPr>
            <a:spLocks noGrp="1"/>
          </p:cNvSpPr>
          <p:nvPr>
            <p:ph type="sldNum" sz="quarter" idx="10"/>
          </p:nvPr>
        </p:nvSpPr>
        <p:spPr/>
        <p:txBody>
          <a:bodyPr/>
          <a:lstStyle/>
          <a:p>
            <a:fld id="{46AB941F-8E86-4CB7-8B46-37D0BB446624}" type="slidenum">
              <a:rPr lang="es-CO" smtClean="0"/>
              <a:pPr/>
              <a:t>36</a:t>
            </a:fld>
            <a:endParaRPr lang="es-CO" dirty="0"/>
          </a:p>
        </p:txBody>
      </p:sp>
    </p:spTree>
    <p:extLst>
      <p:ext uri="{BB962C8B-B14F-4D97-AF65-F5344CB8AC3E}">
        <p14:creationId xmlns:p14="http://schemas.microsoft.com/office/powerpoint/2010/main" val="1189215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142C99AB-7198-4722-BA01-4EA7DB230427}" type="slidenum">
              <a:rPr lang="es-CO" smtClean="0"/>
              <a:t>39</a:t>
            </a:fld>
            <a:endParaRPr lang="es-CO" dirty="0"/>
          </a:p>
        </p:txBody>
      </p:sp>
    </p:spTree>
    <p:extLst>
      <p:ext uri="{BB962C8B-B14F-4D97-AF65-F5344CB8AC3E}">
        <p14:creationId xmlns:p14="http://schemas.microsoft.com/office/powerpoint/2010/main" val="8159556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PRUEBA</a:t>
            </a:r>
            <a:r>
              <a:rPr lang="es-ES" baseline="0" dirty="0"/>
              <a:t> DE DESPEJO O DE ACLARAMIENTO DEL LACTATO</a:t>
            </a:r>
            <a:endParaRPr lang="es-ES" dirty="0"/>
          </a:p>
        </p:txBody>
      </p:sp>
      <p:sp>
        <p:nvSpPr>
          <p:cNvPr id="4" name="Marcador de número de diapositiva 3"/>
          <p:cNvSpPr>
            <a:spLocks noGrp="1"/>
          </p:cNvSpPr>
          <p:nvPr>
            <p:ph type="sldNum" sz="quarter" idx="10"/>
          </p:nvPr>
        </p:nvSpPr>
        <p:spPr/>
        <p:txBody>
          <a:bodyPr/>
          <a:lstStyle/>
          <a:p>
            <a:fld id="{142C99AB-7198-4722-BA01-4EA7DB230427}" type="slidenum">
              <a:rPr lang="es-CO" smtClean="0"/>
              <a:t>43</a:t>
            </a:fld>
            <a:endParaRPr lang="es-CO" dirty="0"/>
          </a:p>
        </p:txBody>
      </p:sp>
    </p:spTree>
    <p:extLst>
      <p:ext uri="{BB962C8B-B14F-4D97-AF65-F5344CB8AC3E}">
        <p14:creationId xmlns:p14="http://schemas.microsoft.com/office/powerpoint/2010/main" val="64321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PRUEBA</a:t>
            </a:r>
            <a:r>
              <a:rPr lang="es-ES" baseline="0" dirty="0"/>
              <a:t> DE DESPEJO O DE ACLARAMIENTO DEL LACTATO</a:t>
            </a:r>
            <a:endParaRPr lang="es-ES" dirty="0"/>
          </a:p>
        </p:txBody>
      </p:sp>
      <p:sp>
        <p:nvSpPr>
          <p:cNvPr id="4" name="Marcador de número de diapositiva 3"/>
          <p:cNvSpPr>
            <a:spLocks noGrp="1"/>
          </p:cNvSpPr>
          <p:nvPr>
            <p:ph type="sldNum" sz="quarter" idx="10"/>
          </p:nvPr>
        </p:nvSpPr>
        <p:spPr/>
        <p:txBody>
          <a:bodyPr/>
          <a:lstStyle/>
          <a:p>
            <a:fld id="{142C99AB-7198-4722-BA01-4EA7DB230427}" type="slidenum">
              <a:rPr lang="es-CO" smtClean="0"/>
              <a:t>44</a:t>
            </a:fld>
            <a:endParaRPr lang="es-CO" dirty="0"/>
          </a:p>
        </p:txBody>
      </p:sp>
    </p:spTree>
    <p:extLst>
      <p:ext uri="{BB962C8B-B14F-4D97-AF65-F5344CB8AC3E}">
        <p14:creationId xmlns:p14="http://schemas.microsoft.com/office/powerpoint/2010/main" val="12592826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PRUEBA</a:t>
            </a:r>
            <a:r>
              <a:rPr lang="es-ES" baseline="0" dirty="0"/>
              <a:t> DE DESPEJO O DE ACLARAMIENTO DEL LACTATO</a:t>
            </a:r>
            <a:endParaRPr lang="es-ES" dirty="0"/>
          </a:p>
        </p:txBody>
      </p:sp>
      <p:sp>
        <p:nvSpPr>
          <p:cNvPr id="4" name="Marcador de número de diapositiva 3"/>
          <p:cNvSpPr>
            <a:spLocks noGrp="1"/>
          </p:cNvSpPr>
          <p:nvPr>
            <p:ph type="sldNum" sz="quarter" idx="10"/>
          </p:nvPr>
        </p:nvSpPr>
        <p:spPr/>
        <p:txBody>
          <a:bodyPr/>
          <a:lstStyle/>
          <a:p>
            <a:fld id="{142C99AB-7198-4722-BA01-4EA7DB230427}" type="slidenum">
              <a:rPr lang="es-CO" smtClean="0"/>
              <a:t>45</a:t>
            </a:fld>
            <a:endParaRPr lang="es-CO" dirty="0"/>
          </a:p>
        </p:txBody>
      </p:sp>
    </p:spTree>
    <p:extLst>
      <p:ext uri="{BB962C8B-B14F-4D97-AF65-F5344CB8AC3E}">
        <p14:creationId xmlns:p14="http://schemas.microsoft.com/office/powerpoint/2010/main" val="1926601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142C99AB-7198-4722-BA01-4EA7DB230427}" type="slidenum">
              <a:rPr lang="es-CO" smtClean="0"/>
              <a:t>3</a:t>
            </a:fld>
            <a:endParaRPr lang="es-CO" dirty="0"/>
          </a:p>
        </p:txBody>
      </p:sp>
    </p:spTree>
    <p:extLst>
      <p:ext uri="{BB962C8B-B14F-4D97-AF65-F5344CB8AC3E}">
        <p14:creationId xmlns:p14="http://schemas.microsoft.com/office/powerpoint/2010/main" val="5763821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FORMATOS DE RECOLECCION</a:t>
            </a:r>
            <a:r>
              <a:rPr lang="es-ES" baseline="0" dirty="0"/>
              <a:t> DE DATOS E INFORMES DE RESULTADOS DEL TEST ESTÁNDAR DE LACTATO</a:t>
            </a:r>
            <a:endParaRPr lang="es-ES" dirty="0"/>
          </a:p>
        </p:txBody>
      </p:sp>
      <p:sp>
        <p:nvSpPr>
          <p:cNvPr id="4" name="Marcador de número de diapositiva 3"/>
          <p:cNvSpPr>
            <a:spLocks noGrp="1"/>
          </p:cNvSpPr>
          <p:nvPr>
            <p:ph type="sldNum" sz="quarter" idx="10"/>
          </p:nvPr>
        </p:nvSpPr>
        <p:spPr/>
        <p:txBody>
          <a:bodyPr/>
          <a:lstStyle/>
          <a:p>
            <a:fld id="{142C99AB-7198-4722-BA01-4EA7DB230427}" type="slidenum">
              <a:rPr lang="es-CO" smtClean="0"/>
              <a:t>46</a:t>
            </a:fld>
            <a:endParaRPr lang="es-CO" dirty="0"/>
          </a:p>
        </p:txBody>
      </p:sp>
    </p:spTree>
    <p:extLst>
      <p:ext uri="{BB962C8B-B14F-4D97-AF65-F5344CB8AC3E}">
        <p14:creationId xmlns:p14="http://schemas.microsoft.com/office/powerpoint/2010/main" val="27849635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PROTOCOLO CON CARRERA A</a:t>
            </a:r>
            <a:r>
              <a:rPr lang="es-MX" baseline="0" dirty="0"/>
              <a:t> PIE # 1:</a:t>
            </a:r>
            <a:endParaRPr lang="es-MX" dirty="0"/>
          </a:p>
        </p:txBody>
      </p:sp>
      <p:sp>
        <p:nvSpPr>
          <p:cNvPr id="4" name="Marcador de número de diapositiva 3"/>
          <p:cNvSpPr>
            <a:spLocks noGrp="1"/>
          </p:cNvSpPr>
          <p:nvPr>
            <p:ph type="sldNum" sz="quarter" idx="10"/>
          </p:nvPr>
        </p:nvSpPr>
        <p:spPr/>
        <p:txBody>
          <a:bodyPr/>
          <a:lstStyle/>
          <a:p>
            <a:fld id="{142C99AB-7198-4722-BA01-4EA7DB230427}" type="slidenum">
              <a:rPr lang="es-CO" smtClean="0"/>
              <a:t>47</a:t>
            </a:fld>
            <a:endParaRPr lang="es-CO" dirty="0"/>
          </a:p>
        </p:txBody>
      </p:sp>
    </p:spTree>
    <p:extLst>
      <p:ext uri="{BB962C8B-B14F-4D97-AF65-F5344CB8AC3E}">
        <p14:creationId xmlns:p14="http://schemas.microsoft.com/office/powerpoint/2010/main" val="26790746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PROTOCOLO</a:t>
            </a:r>
            <a:r>
              <a:rPr lang="es-MX" baseline="0" dirty="0"/>
              <a:t> CON CARRERA A PIE # 2:</a:t>
            </a:r>
            <a:endParaRPr lang="es-MX" dirty="0"/>
          </a:p>
        </p:txBody>
      </p:sp>
      <p:sp>
        <p:nvSpPr>
          <p:cNvPr id="4" name="Marcador de número de diapositiva 3"/>
          <p:cNvSpPr>
            <a:spLocks noGrp="1"/>
          </p:cNvSpPr>
          <p:nvPr>
            <p:ph type="sldNum" sz="quarter" idx="10"/>
          </p:nvPr>
        </p:nvSpPr>
        <p:spPr/>
        <p:txBody>
          <a:bodyPr/>
          <a:lstStyle/>
          <a:p>
            <a:fld id="{142C99AB-7198-4722-BA01-4EA7DB230427}" type="slidenum">
              <a:rPr lang="es-CO" smtClean="0"/>
              <a:t>52</a:t>
            </a:fld>
            <a:endParaRPr lang="es-CO" dirty="0"/>
          </a:p>
        </p:txBody>
      </p:sp>
    </p:spTree>
    <p:extLst>
      <p:ext uri="{BB962C8B-B14F-4D97-AF65-F5344CB8AC3E}">
        <p14:creationId xmlns:p14="http://schemas.microsoft.com/office/powerpoint/2010/main" val="30459249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142C99AB-7198-4722-BA01-4EA7DB230427}" type="slidenum">
              <a:rPr lang="es-CO" smtClean="0"/>
              <a:t>57</a:t>
            </a:fld>
            <a:endParaRPr lang="es-CO" dirty="0"/>
          </a:p>
        </p:txBody>
      </p:sp>
    </p:spTree>
    <p:extLst>
      <p:ext uri="{BB962C8B-B14F-4D97-AF65-F5344CB8AC3E}">
        <p14:creationId xmlns:p14="http://schemas.microsoft.com/office/powerpoint/2010/main" val="2686966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PROTOCOLO</a:t>
            </a:r>
            <a:r>
              <a:rPr lang="es-MX" baseline="0" dirty="0"/>
              <a:t> DE CARGA Y FORMATO DE RECOLECCION DE DATOS EN NATACION</a:t>
            </a:r>
            <a:endParaRPr lang="es-MX" dirty="0"/>
          </a:p>
        </p:txBody>
      </p:sp>
      <p:sp>
        <p:nvSpPr>
          <p:cNvPr id="4" name="Marcador de número de diapositiva 3"/>
          <p:cNvSpPr>
            <a:spLocks noGrp="1"/>
          </p:cNvSpPr>
          <p:nvPr>
            <p:ph type="sldNum" sz="quarter" idx="10"/>
          </p:nvPr>
        </p:nvSpPr>
        <p:spPr/>
        <p:txBody>
          <a:bodyPr/>
          <a:lstStyle/>
          <a:p>
            <a:fld id="{142C99AB-7198-4722-BA01-4EA7DB230427}" type="slidenum">
              <a:rPr lang="es-CO" smtClean="0"/>
              <a:t>61</a:t>
            </a:fld>
            <a:endParaRPr lang="es-CO" dirty="0"/>
          </a:p>
        </p:txBody>
      </p:sp>
    </p:spTree>
    <p:extLst>
      <p:ext uri="{BB962C8B-B14F-4D97-AF65-F5344CB8AC3E}">
        <p14:creationId xmlns:p14="http://schemas.microsoft.com/office/powerpoint/2010/main" val="38982789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PROTOCOLO</a:t>
            </a:r>
            <a:r>
              <a:rPr lang="es-MX" baseline="0" dirty="0"/>
              <a:t> DE CARGA Y FORMATO DE RECOLECCION DE DATOS EN NATACION</a:t>
            </a:r>
            <a:endParaRPr lang="es-MX" dirty="0"/>
          </a:p>
        </p:txBody>
      </p:sp>
      <p:sp>
        <p:nvSpPr>
          <p:cNvPr id="4" name="Marcador de número de diapositiva 3"/>
          <p:cNvSpPr>
            <a:spLocks noGrp="1"/>
          </p:cNvSpPr>
          <p:nvPr>
            <p:ph type="sldNum" sz="quarter" idx="10"/>
          </p:nvPr>
        </p:nvSpPr>
        <p:spPr/>
        <p:txBody>
          <a:bodyPr/>
          <a:lstStyle/>
          <a:p>
            <a:fld id="{142C99AB-7198-4722-BA01-4EA7DB230427}" type="slidenum">
              <a:rPr lang="es-CO" smtClean="0"/>
              <a:t>62</a:t>
            </a:fld>
            <a:endParaRPr lang="es-CO" dirty="0"/>
          </a:p>
        </p:txBody>
      </p:sp>
    </p:spTree>
    <p:extLst>
      <p:ext uri="{BB962C8B-B14F-4D97-AF65-F5344CB8AC3E}">
        <p14:creationId xmlns:p14="http://schemas.microsoft.com/office/powerpoint/2010/main" val="971618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FORMATOS DE RECOLECCION</a:t>
            </a:r>
            <a:r>
              <a:rPr lang="es-ES" baseline="0" dirty="0"/>
              <a:t> DE DATOS E INFORMES DE RESULTADOS DEL TEST ESTÁNDAR DE LACTATO</a:t>
            </a:r>
            <a:endParaRPr lang="es-ES" dirty="0"/>
          </a:p>
        </p:txBody>
      </p:sp>
      <p:sp>
        <p:nvSpPr>
          <p:cNvPr id="4" name="Marcador de número de diapositiva 3"/>
          <p:cNvSpPr>
            <a:spLocks noGrp="1"/>
          </p:cNvSpPr>
          <p:nvPr>
            <p:ph type="sldNum" sz="quarter" idx="10"/>
          </p:nvPr>
        </p:nvSpPr>
        <p:spPr/>
        <p:txBody>
          <a:bodyPr/>
          <a:lstStyle/>
          <a:p>
            <a:fld id="{142C99AB-7198-4722-BA01-4EA7DB230427}" type="slidenum">
              <a:rPr lang="es-CO" smtClean="0"/>
              <a:t>65</a:t>
            </a:fld>
            <a:endParaRPr lang="es-CO" dirty="0"/>
          </a:p>
        </p:txBody>
      </p:sp>
    </p:spTree>
    <p:extLst>
      <p:ext uri="{BB962C8B-B14F-4D97-AF65-F5344CB8AC3E}">
        <p14:creationId xmlns:p14="http://schemas.microsoft.com/office/powerpoint/2010/main" val="15663348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O" dirty="0"/>
              <a:t>Curva de lactato del examinado mediante el</a:t>
            </a:r>
            <a:r>
              <a:rPr lang="es-CO" baseline="0" dirty="0"/>
              <a:t> test estándar de lactato con carrera en pista</a:t>
            </a:r>
            <a:endParaRPr lang="es-CO" dirty="0"/>
          </a:p>
        </p:txBody>
      </p:sp>
      <p:sp>
        <p:nvSpPr>
          <p:cNvPr id="4" name="3 Marcador de número de diapositiva"/>
          <p:cNvSpPr>
            <a:spLocks noGrp="1"/>
          </p:cNvSpPr>
          <p:nvPr>
            <p:ph type="sldNum" sz="quarter" idx="10"/>
          </p:nvPr>
        </p:nvSpPr>
        <p:spPr/>
        <p:txBody>
          <a:bodyPr/>
          <a:lstStyle/>
          <a:p>
            <a:fld id="{D9005F37-6A55-4028-85C2-8A3222AF2CF1}" type="slidenum">
              <a:rPr lang="es-CO" smtClean="0"/>
              <a:t>67</a:t>
            </a:fld>
            <a:endParaRPr lang="es-CO" dirty="0"/>
          </a:p>
        </p:txBody>
      </p:sp>
    </p:spTree>
    <p:extLst>
      <p:ext uri="{BB962C8B-B14F-4D97-AF65-F5344CB8AC3E}">
        <p14:creationId xmlns:p14="http://schemas.microsoft.com/office/powerpoint/2010/main" val="28419375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42C99AB-7198-4722-BA01-4EA7DB230427}" type="slidenum">
              <a:rPr lang="es-CO" smtClean="0"/>
              <a:t>68</a:t>
            </a:fld>
            <a:endParaRPr lang="es-CO" dirty="0"/>
          </a:p>
        </p:txBody>
      </p:sp>
    </p:spTree>
    <p:extLst>
      <p:ext uri="{BB962C8B-B14F-4D97-AF65-F5344CB8AC3E}">
        <p14:creationId xmlns:p14="http://schemas.microsoft.com/office/powerpoint/2010/main" val="2719076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142C99AB-7198-4722-BA01-4EA7DB230427}" type="slidenum">
              <a:rPr lang="es-CO" smtClean="0"/>
              <a:t>4</a:t>
            </a:fld>
            <a:endParaRPr lang="es-CO" dirty="0"/>
          </a:p>
        </p:txBody>
      </p:sp>
    </p:spTree>
    <p:extLst>
      <p:ext uri="{BB962C8B-B14F-4D97-AF65-F5344CB8AC3E}">
        <p14:creationId xmlns:p14="http://schemas.microsoft.com/office/powerpoint/2010/main" val="2708134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142C99AB-7198-4722-BA01-4EA7DB230427}" type="slidenum">
              <a:rPr lang="es-CO" smtClean="0"/>
              <a:t>5</a:t>
            </a:fld>
            <a:endParaRPr lang="es-CO" dirty="0"/>
          </a:p>
        </p:txBody>
      </p:sp>
    </p:spTree>
    <p:extLst>
      <p:ext uri="{BB962C8B-B14F-4D97-AF65-F5344CB8AC3E}">
        <p14:creationId xmlns:p14="http://schemas.microsoft.com/office/powerpoint/2010/main" val="3882266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O" dirty="0"/>
              <a:t>Toma</a:t>
            </a:r>
            <a:r>
              <a:rPr lang="es-CO" baseline="0" dirty="0"/>
              <a:t> de muestra de sangre en el lóbulo de la oreja (área de poca sensibilidad) para determinar la concentración de lactato en sangre</a:t>
            </a:r>
            <a:endParaRPr lang="es-CO" dirty="0"/>
          </a:p>
        </p:txBody>
      </p:sp>
      <p:sp>
        <p:nvSpPr>
          <p:cNvPr id="4" name="3 Marcador de número de diapositiva"/>
          <p:cNvSpPr>
            <a:spLocks noGrp="1"/>
          </p:cNvSpPr>
          <p:nvPr>
            <p:ph type="sldNum" sz="quarter" idx="10"/>
          </p:nvPr>
        </p:nvSpPr>
        <p:spPr/>
        <p:txBody>
          <a:bodyPr/>
          <a:lstStyle/>
          <a:p>
            <a:fld id="{83405206-EA01-44AC-B517-D6FCE30AE90B}" type="slidenum">
              <a:rPr lang="es-CO" smtClean="0"/>
              <a:t>12</a:t>
            </a:fld>
            <a:endParaRPr lang="es-CO" dirty="0"/>
          </a:p>
        </p:txBody>
      </p:sp>
    </p:spTree>
    <p:extLst>
      <p:ext uri="{BB962C8B-B14F-4D97-AF65-F5344CB8AC3E}">
        <p14:creationId xmlns:p14="http://schemas.microsoft.com/office/powerpoint/2010/main" val="3947085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142C99AB-7198-4722-BA01-4EA7DB230427}" type="slidenum">
              <a:rPr lang="es-CO" smtClean="0"/>
              <a:t>15</a:t>
            </a:fld>
            <a:endParaRPr lang="es-CO" dirty="0"/>
          </a:p>
        </p:txBody>
      </p:sp>
    </p:spTree>
    <p:extLst>
      <p:ext uri="{BB962C8B-B14F-4D97-AF65-F5344CB8AC3E}">
        <p14:creationId xmlns:p14="http://schemas.microsoft.com/office/powerpoint/2010/main" val="947619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O" dirty="0"/>
              <a:t>Equipo portátil láctate scout para la medición</a:t>
            </a:r>
            <a:r>
              <a:rPr lang="es-CO" baseline="0" dirty="0"/>
              <a:t> de lactatemia en 10 s.</a:t>
            </a:r>
            <a:endParaRPr lang="es-CO" dirty="0"/>
          </a:p>
        </p:txBody>
      </p:sp>
      <p:sp>
        <p:nvSpPr>
          <p:cNvPr id="4" name="3 Marcador de número de diapositiva"/>
          <p:cNvSpPr>
            <a:spLocks noGrp="1"/>
          </p:cNvSpPr>
          <p:nvPr>
            <p:ph type="sldNum" sz="quarter" idx="10"/>
          </p:nvPr>
        </p:nvSpPr>
        <p:spPr/>
        <p:txBody>
          <a:bodyPr/>
          <a:lstStyle/>
          <a:p>
            <a:fld id="{83405206-EA01-44AC-B517-D6FCE30AE90B}" type="slidenum">
              <a:rPr lang="es-CO" smtClean="0"/>
              <a:t>21</a:t>
            </a:fld>
            <a:endParaRPr lang="es-CO" dirty="0"/>
          </a:p>
        </p:txBody>
      </p:sp>
    </p:spTree>
    <p:extLst>
      <p:ext uri="{BB962C8B-B14F-4D97-AF65-F5344CB8AC3E}">
        <p14:creationId xmlns:p14="http://schemas.microsoft.com/office/powerpoint/2010/main" val="1412101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142C99AB-7198-4722-BA01-4EA7DB230427}" type="slidenum">
              <a:rPr lang="es-CO" smtClean="0"/>
              <a:t>22</a:t>
            </a:fld>
            <a:endParaRPr lang="es-CO" dirty="0"/>
          </a:p>
        </p:txBody>
      </p:sp>
    </p:spTree>
    <p:extLst>
      <p:ext uri="{BB962C8B-B14F-4D97-AF65-F5344CB8AC3E}">
        <p14:creationId xmlns:p14="http://schemas.microsoft.com/office/powerpoint/2010/main" val="1429872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142C99AB-7198-4722-BA01-4EA7DB230427}" type="slidenum">
              <a:rPr lang="es-CO" smtClean="0"/>
              <a:t>23</a:t>
            </a:fld>
            <a:endParaRPr lang="es-CO" dirty="0"/>
          </a:p>
        </p:txBody>
      </p:sp>
    </p:spTree>
    <p:extLst>
      <p:ext uri="{BB962C8B-B14F-4D97-AF65-F5344CB8AC3E}">
        <p14:creationId xmlns:p14="http://schemas.microsoft.com/office/powerpoint/2010/main" val="3795391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B61BEF0D-F0BB-DE4B-95CE-6DB70DBA9567}" type="datetimeFigureOut">
              <a:rPr lang="en-US" smtClean="0"/>
              <a:pPr/>
              <a:t>4/24/2024</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062240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55C6B4A9-1611-4792-9094-5F34BCA07E0B}" type="datetimeFigureOut">
              <a:rPr lang="en-US" smtClean="0"/>
              <a:t>4/24/2024</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2208340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B61BEF0D-F0BB-DE4B-95CE-6DB70DBA9567}" type="datetimeFigureOut">
              <a:rPr lang="en-US" smtClean="0"/>
              <a:pPr/>
              <a:t>4/24/2024</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65822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42A54C80-263E-416B-A8E0-580EDEADCBDC}" type="datetimeFigureOut">
              <a:rPr lang="en-US" smtClean="0"/>
              <a:t>4/24/2024</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3665974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B61BEF0D-F0BB-DE4B-95CE-6DB70DBA9567}" type="datetimeFigureOut">
              <a:rPr lang="en-US" smtClean="0"/>
              <a:pPr/>
              <a:t>4/24/2024</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54998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42A54C80-263E-416B-A8E0-580EDEADCBDC}" type="datetimeFigureOut">
              <a:rPr lang="en-US" smtClean="0"/>
              <a:t>4/24/2024</a:t>
            </a:fld>
            <a:endParaRPr lang="en-US" dirty="0"/>
          </a:p>
        </p:txBody>
      </p:sp>
      <p:sp>
        <p:nvSpPr>
          <p:cNvPr id="6" name="Marcador de pie de página 5"/>
          <p:cNvSpPr>
            <a:spLocks noGrp="1"/>
          </p:cNvSpPr>
          <p:nvPr>
            <p:ph type="ftr" sz="quarter" idx="11"/>
          </p:nvPr>
        </p:nvSpPr>
        <p:spPr/>
        <p:txBody>
          <a:bodyPr/>
          <a:lstStyle/>
          <a:p>
            <a:endParaRPr lang="en-US" dirty="0"/>
          </a:p>
        </p:txBody>
      </p:sp>
      <p:sp>
        <p:nvSpPr>
          <p:cNvPr id="7" name="Marcador de número de diapositiva 6"/>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1813074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B61BEF0D-F0BB-DE4B-95CE-6DB70DBA9567}" type="datetimeFigureOut">
              <a:rPr lang="en-US" smtClean="0"/>
              <a:pPr/>
              <a:t>4/24/2024</a:t>
            </a:fld>
            <a:endParaRPr lang="en-US" dirty="0"/>
          </a:p>
        </p:txBody>
      </p:sp>
      <p:sp>
        <p:nvSpPr>
          <p:cNvPr id="8" name="Marcador de pie de página 7"/>
          <p:cNvSpPr>
            <a:spLocks noGrp="1"/>
          </p:cNvSpPr>
          <p:nvPr>
            <p:ph type="ftr" sz="quarter" idx="11"/>
          </p:nvPr>
        </p:nvSpPr>
        <p:spPr/>
        <p:txBody>
          <a:bodyPr/>
          <a:lstStyle/>
          <a:p>
            <a:endParaRPr lang="en-US" dirty="0"/>
          </a:p>
        </p:txBody>
      </p:sp>
      <p:sp>
        <p:nvSpPr>
          <p:cNvPr id="9" name="Marcador de número de diapositiva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98547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B61BEF0D-F0BB-DE4B-95CE-6DB70DBA9567}" type="datetimeFigureOut">
              <a:rPr lang="en-US" smtClean="0"/>
              <a:pPr/>
              <a:t>4/24/2024</a:t>
            </a:fld>
            <a:endParaRPr lang="en-US" dirty="0"/>
          </a:p>
        </p:txBody>
      </p:sp>
      <p:sp>
        <p:nvSpPr>
          <p:cNvPr id="4" name="Marcador de pie de página 3"/>
          <p:cNvSpPr>
            <a:spLocks noGrp="1"/>
          </p:cNvSpPr>
          <p:nvPr>
            <p:ph type="ftr" sz="quarter" idx="11"/>
          </p:nvPr>
        </p:nvSpPr>
        <p:spPr/>
        <p:txBody>
          <a:bodyPr/>
          <a:lstStyle/>
          <a:p>
            <a:endParaRPr lang="en-US" dirty="0"/>
          </a:p>
        </p:txBody>
      </p:sp>
      <p:sp>
        <p:nvSpPr>
          <p:cNvPr id="5" name="Marcador de número de diapositiva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9398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61BEF0D-F0BB-DE4B-95CE-6DB70DBA9567}" type="datetimeFigureOut">
              <a:rPr lang="en-US" smtClean="0"/>
              <a:pPr/>
              <a:t>4/24/2024</a:t>
            </a:fld>
            <a:endParaRPr lang="en-US" dirty="0"/>
          </a:p>
        </p:txBody>
      </p:sp>
      <p:sp>
        <p:nvSpPr>
          <p:cNvPr id="3" name="Marcador de pie de página 2"/>
          <p:cNvSpPr>
            <a:spLocks noGrp="1"/>
          </p:cNvSpPr>
          <p:nvPr>
            <p:ph type="ftr" sz="quarter" idx="11"/>
          </p:nvPr>
        </p:nvSpPr>
        <p:spPr/>
        <p:txBody>
          <a:bodyPr/>
          <a:lstStyle/>
          <a:p>
            <a:endParaRPr lang="en-US" dirty="0"/>
          </a:p>
        </p:txBody>
      </p:sp>
      <p:sp>
        <p:nvSpPr>
          <p:cNvPr id="4" name="Marcador de número de diapositiva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88332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2A54C80-263E-416B-A8E0-580EDEADCBDC}" type="datetimeFigureOut">
              <a:rPr lang="en-US" smtClean="0"/>
              <a:t>4/24/2024</a:t>
            </a:fld>
            <a:endParaRPr lang="en-US" dirty="0"/>
          </a:p>
        </p:txBody>
      </p:sp>
      <p:sp>
        <p:nvSpPr>
          <p:cNvPr id="6" name="Marcador de pie de página 5"/>
          <p:cNvSpPr>
            <a:spLocks noGrp="1"/>
          </p:cNvSpPr>
          <p:nvPr>
            <p:ph type="ftr" sz="quarter" idx="11"/>
          </p:nvPr>
        </p:nvSpPr>
        <p:spPr/>
        <p:txBody>
          <a:bodyPr/>
          <a:lstStyle/>
          <a:p>
            <a:endParaRPr lang="en-US" dirty="0"/>
          </a:p>
        </p:txBody>
      </p:sp>
      <p:sp>
        <p:nvSpPr>
          <p:cNvPr id="7" name="Marcador de número de diapositiva 6"/>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1524179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B61BEF0D-F0BB-DE4B-95CE-6DB70DBA9567}" type="datetimeFigureOut">
              <a:rPr lang="en-US" smtClean="0"/>
              <a:pPr/>
              <a:t>4/24/2024</a:t>
            </a:fld>
            <a:endParaRPr lang="en-US" dirty="0"/>
          </a:p>
        </p:txBody>
      </p:sp>
      <p:sp>
        <p:nvSpPr>
          <p:cNvPr id="6" name="Marcador de pie de página 5"/>
          <p:cNvSpPr>
            <a:spLocks noGrp="1"/>
          </p:cNvSpPr>
          <p:nvPr>
            <p:ph type="ftr" sz="quarter" idx="11"/>
          </p:nvPr>
        </p:nvSpPr>
        <p:spPr/>
        <p:txBody>
          <a:bodyPr/>
          <a:lstStyle/>
          <a:p>
            <a:endParaRPr lang="en-US" dirty="0"/>
          </a:p>
        </p:txBody>
      </p:sp>
      <p:sp>
        <p:nvSpPr>
          <p:cNvPr id="7" name="Marcador de número de diapositiva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36781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4/24/2024</a:t>
            </a:fld>
            <a:endParaRPr lang="en-US"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9998150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hyperlink" Target="http://www.lactate.com/eslact1a.html"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hyperlink" Target="https://concepto.de/mol/#ixzz5j0vj7C00"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46122" y="655384"/>
            <a:ext cx="10981998" cy="3886136"/>
          </a:xfrm>
        </p:spPr>
        <p:txBody>
          <a:bodyPr>
            <a:normAutofit/>
          </a:bodyPr>
          <a:lstStyle/>
          <a:p>
            <a:r>
              <a:rPr lang="es-CO" sz="4400" b="1" dirty="0">
                <a:latin typeface="Arial Narrow" pitchFamily="34" charset="0"/>
              </a:rPr>
              <a:t>EVALUACION DE LOS MECANISMOS DE PRODUCCION Y DE REMOCION DE LACTATO:</a:t>
            </a:r>
            <a:br>
              <a:rPr lang="es-CO" sz="4400" b="1" dirty="0">
                <a:latin typeface="Arial Narrow" pitchFamily="34" charset="0"/>
              </a:rPr>
            </a:br>
            <a:r>
              <a:rPr lang="es-CO" sz="4400" b="1" dirty="0">
                <a:latin typeface="Arial Narrow" pitchFamily="34" charset="0"/>
              </a:rPr>
              <a:t/>
            </a:r>
            <a:br>
              <a:rPr lang="es-CO" sz="4400" b="1" dirty="0">
                <a:latin typeface="Arial Narrow" pitchFamily="34" charset="0"/>
              </a:rPr>
            </a:br>
            <a:r>
              <a:rPr lang="es-CO" sz="4400" b="1" dirty="0">
                <a:latin typeface="Arial Narrow" pitchFamily="34" charset="0"/>
              </a:rPr>
              <a:t>PARTE III</a:t>
            </a:r>
            <a:br>
              <a:rPr lang="es-CO" sz="4400" b="1" dirty="0">
                <a:latin typeface="Arial Narrow" pitchFamily="34" charset="0"/>
              </a:rPr>
            </a:br>
            <a:r>
              <a:rPr lang="es-CO" sz="4400" b="1" dirty="0">
                <a:latin typeface="Arial Narrow" pitchFamily="34" charset="0"/>
              </a:rPr>
              <a:t/>
            </a:r>
            <a:br>
              <a:rPr lang="es-CO" sz="4400" b="1" dirty="0">
                <a:latin typeface="Arial Narrow" pitchFamily="34" charset="0"/>
              </a:rPr>
            </a:br>
            <a:r>
              <a:rPr lang="es-CO" sz="4400" b="1" dirty="0">
                <a:latin typeface="Arial Narrow" pitchFamily="34" charset="0"/>
              </a:rPr>
              <a:t>“TEST ESTANDARD DE LACTATO”.</a:t>
            </a:r>
            <a:endParaRPr lang="es-CO" sz="2400" dirty="0"/>
          </a:p>
        </p:txBody>
      </p:sp>
      <p:sp>
        <p:nvSpPr>
          <p:cNvPr id="3" name="Subtítulo 2"/>
          <p:cNvSpPr>
            <a:spLocks noGrp="1"/>
          </p:cNvSpPr>
          <p:nvPr>
            <p:ph type="subTitle" idx="1"/>
          </p:nvPr>
        </p:nvSpPr>
        <p:spPr>
          <a:xfrm>
            <a:off x="1516122" y="5332828"/>
            <a:ext cx="9159756" cy="1011725"/>
          </a:xfrm>
        </p:spPr>
        <p:txBody>
          <a:bodyPr>
            <a:normAutofit/>
          </a:bodyPr>
          <a:lstStyle/>
          <a:p>
            <a:r>
              <a:rPr lang="es-CO" sz="2800" b="1" dirty="0">
                <a:latin typeface="Arial Narrow" panose="020B0606020202030204" pitchFamily="34" charset="0"/>
              </a:rPr>
              <a:t>LIC. ANTONIO ALBA; </a:t>
            </a:r>
          </a:p>
          <a:p>
            <a:r>
              <a:rPr lang="es-CO" sz="2800" b="1" dirty="0">
                <a:latin typeface="Arial Narrow" panose="020B0606020202030204" pitchFamily="34" charset="0"/>
              </a:rPr>
              <a:t>IIPA22</a:t>
            </a:r>
          </a:p>
        </p:txBody>
      </p:sp>
    </p:spTree>
    <p:extLst>
      <p:ext uri="{BB962C8B-B14F-4D97-AF65-F5344CB8AC3E}">
        <p14:creationId xmlns:p14="http://schemas.microsoft.com/office/powerpoint/2010/main" val="14402785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01781" y="243512"/>
            <a:ext cx="11388437" cy="5262979"/>
          </a:xfrm>
          <a:prstGeom prst="rect">
            <a:avLst/>
          </a:prstGeom>
        </p:spPr>
        <p:txBody>
          <a:bodyPr wrap="square">
            <a:spAutoFit/>
          </a:bodyPr>
          <a:lstStyle/>
          <a:p>
            <a:r>
              <a:rPr lang="es-CO" sz="2400" b="1" dirty="0">
                <a:solidFill>
                  <a:srgbClr val="FF0000"/>
                </a:solidFill>
                <a:latin typeface="Arial Narrow" panose="020B0606020202030204" pitchFamily="34" charset="0"/>
              </a:rPr>
              <a:t>TEST ESTANDARD DE LACTATO.   </a:t>
            </a:r>
          </a:p>
          <a:p>
            <a:r>
              <a:rPr lang="es-CO" sz="2400" b="1" dirty="0">
                <a:solidFill>
                  <a:srgbClr val="FF0000"/>
                </a:solidFill>
                <a:latin typeface="Arial Narrow" panose="020B0606020202030204" pitchFamily="34" charset="0"/>
              </a:rPr>
              <a:t>PROCEDIMIENTOS PREVIOS AL TEST:</a:t>
            </a:r>
          </a:p>
          <a:p>
            <a:r>
              <a:rPr lang="es-MX" sz="2400" b="1" dirty="0">
                <a:solidFill>
                  <a:srgbClr val="FF0000"/>
                </a:solidFill>
                <a:latin typeface="Arial Narrow" panose="020B0606020202030204" pitchFamily="34" charset="0"/>
              </a:rPr>
              <a:t>P</a:t>
            </a:r>
            <a:r>
              <a:rPr lang="es-CO" sz="2400" b="1" dirty="0">
                <a:solidFill>
                  <a:srgbClr val="FF0000"/>
                </a:solidFill>
                <a:latin typeface="Arial Narrow" panose="020B0606020202030204" pitchFamily="34" charset="0"/>
              </a:rPr>
              <a:t>REPARACION DE LA ZONA DE PUNCION EN EL EXAMINADO:</a:t>
            </a:r>
          </a:p>
          <a:p>
            <a:endParaRPr lang="es-MX" sz="2400" b="1" dirty="0">
              <a:latin typeface="Arial Narrow" panose="020B0606020202030204" pitchFamily="34" charset="0"/>
            </a:endParaRPr>
          </a:p>
          <a:p>
            <a:pPr marL="342900" indent="-342900">
              <a:buFont typeface="Wingdings" panose="05000000000000000000" pitchFamily="2" charset="2"/>
              <a:buChar char="§"/>
            </a:pPr>
            <a:r>
              <a:rPr lang="es-MX" sz="2400" b="1" dirty="0">
                <a:latin typeface="Arial Narrow" panose="020B0606020202030204" pitchFamily="34" charset="0"/>
              </a:rPr>
              <a:t>Limpiar con algodón y alcohol el área en que se realizara la punción </a:t>
            </a:r>
          </a:p>
          <a:p>
            <a:pPr marL="342900" indent="-342900">
              <a:buFont typeface="Wingdings" panose="05000000000000000000" pitchFamily="2" charset="2"/>
              <a:buChar char="§"/>
            </a:pPr>
            <a:endParaRPr lang="es-MX" sz="2400" b="1" dirty="0">
              <a:latin typeface="Arial Narrow" panose="020B0606020202030204" pitchFamily="34" charset="0"/>
            </a:endParaRPr>
          </a:p>
          <a:p>
            <a:pPr marL="342900" indent="-342900">
              <a:buFont typeface="Wingdings" panose="05000000000000000000" pitchFamily="2" charset="2"/>
              <a:buChar char="§"/>
            </a:pPr>
            <a:r>
              <a:rPr lang="es-MX" sz="2400" b="1" dirty="0">
                <a:latin typeface="Arial Narrow" panose="020B0606020202030204" pitchFamily="34" charset="0"/>
              </a:rPr>
              <a:t>Se aplicara substancia vasodilatadora (finalgon, capsaicina)</a:t>
            </a:r>
          </a:p>
          <a:p>
            <a:pPr marL="342900" indent="-342900">
              <a:buFont typeface="Wingdings" panose="05000000000000000000" pitchFamily="2" charset="2"/>
              <a:buChar char="§"/>
            </a:pPr>
            <a:endParaRPr lang="es-MX" sz="2400" b="1" dirty="0">
              <a:latin typeface="Arial Narrow" panose="020B0606020202030204" pitchFamily="34" charset="0"/>
            </a:endParaRPr>
          </a:p>
          <a:p>
            <a:pPr marL="342900" indent="-342900">
              <a:buFont typeface="Wingdings" panose="05000000000000000000" pitchFamily="2" charset="2"/>
              <a:buChar char="§"/>
            </a:pPr>
            <a:r>
              <a:rPr lang="es-MX" sz="2400" b="1" dirty="0">
                <a:latin typeface="Arial Narrow" panose="020B0606020202030204" pitchFamily="34" charset="0"/>
              </a:rPr>
              <a:t>El objetivo de lo anterior es provocar vasodilatación en el área, activar el metabolismo y la aumentar el flujo de sangre (hiperemia), </a:t>
            </a:r>
          </a:p>
          <a:p>
            <a:pPr marL="342900" indent="-342900">
              <a:buFont typeface="Wingdings" panose="05000000000000000000" pitchFamily="2" charset="2"/>
              <a:buChar char="§"/>
            </a:pPr>
            <a:endParaRPr lang="es-MX" sz="2400" b="1" dirty="0">
              <a:latin typeface="Arial Narrow" panose="020B0606020202030204" pitchFamily="34" charset="0"/>
            </a:endParaRPr>
          </a:p>
          <a:p>
            <a:pPr marL="342900" indent="-342900">
              <a:buFont typeface="Wingdings" panose="05000000000000000000" pitchFamily="2" charset="2"/>
              <a:buChar char="§"/>
            </a:pPr>
            <a:r>
              <a:rPr lang="es-MX" sz="2400" b="1" dirty="0">
                <a:latin typeface="Arial Narrow" panose="020B0606020202030204" pitchFamily="34" charset="0"/>
              </a:rPr>
              <a:t>A los pocos minutos, se observara enrojecimiento del área</a:t>
            </a:r>
          </a:p>
          <a:p>
            <a:pPr marL="342900" indent="-342900">
              <a:buFont typeface="Wingdings" panose="05000000000000000000" pitchFamily="2" charset="2"/>
              <a:buChar char="§"/>
            </a:pPr>
            <a:endParaRPr lang="es-MX" sz="2400" b="1" dirty="0">
              <a:latin typeface="Arial Narrow" panose="020B0606020202030204" pitchFamily="34" charset="0"/>
            </a:endParaRPr>
          </a:p>
          <a:p>
            <a:pPr marL="342900" indent="-342900">
              <a:buFont typeface="Wingdings" panose="05000000000000000000" pitchFamily="2" charset="2"/>
              <a:buChar char="§"/>
            </a:pPr>
            <a:r>
              <a:rPr lang="es-MX" sz="2400" b="1" dirty="0">
                <a:latin typeface="Arial Narrow" panose="020B0606020202030204" pitchFamily="34" charset="0"/>
              </a:rPr>
              <a:t>Se removerá esta substancia con algodón y se limpiara</a:t>
            </a:r>
          </a:p>
        </p:txBody>
      </p:sp>
    </p:spTree>
    <p:extLst>
      <p:ext uri="{BB962C8B-B14F-4D97-AF65-F5344CB8AC3E}">
        <p14:creationId xmlns:p14="http://schemas.microsoft.com/office/powerpoint/2010/main" val="5265718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01781" y="243512"/>
            <a:ext cx="11388437" cy="4708981"/>
          </a:xfrm>
          <a:prstGeom prst="rect">
            <a:avLst/>
          </a:prstGeom>
        </p:spPr>
        <p:txBody>
          <a:bodyPr wrap="square">
            <a:spAutoFit/>
          </a:bodyPr>
          <a:lstStyle/>
          <a:p>
            <a:r>
              <a:rPr lang="es-CO" sz="2000" b="1" dirty="0">
                <a:solidFill>
                  <a:srgbClr val="FF0000"/>
                </a:solidFill>
                <a:latin typeface="Arial Narrow" panose="020B0606020202030204" pitchFamily="34" charset="0"/>
              </a:rPr>
              <a:t>TEST ESTANDARD DE LACTATO.   </a:t>
            </a:r>
          </a:p>
          <a:p>
            <a:r>
              <a:rPr lang="es-CO" sz="2000" b="1" dirty="0">
                <a:solidFill>
                  <a:srgbClr val="FF0000"/>
                </a:solidFill>
                <a:latin typeface="Arial Narrow" panose="020B0606020202030204" pitchFamily="34" charset="0"/>
              </a:rPr>
              <a:t>PROCEDIMIENTOS PREVIOS AL TEST:</a:t>
            </a:r>
          </a:p>
          <a:p>
            <a:r>
              <a:rPr lang="es-MX" sz="2000" b="1" dirty="0">
                <a:solidFill>
                  <a:srgbClr val="FF0000"/>
                </a:solidFill>
                <a:latin typeface="Arial Narrow" panose="020B0606020202030204" pitchFamily="34" charset="0"/>
              </a:rPr>
              <a:t>P</a:t>
            </a:r>
            <a:r>
              <a:rPr lang="es-CO" sz="2000" b="1" dirty="0">
                <a:solidFill>
                  <a:srgbClr val="FF0000"/>
                </a:solidFill>
                <a:latin typeface="Arial Narrow" panose="020B0606020202030204" pitchFamily="34" charset="0"/>
              </a:rPr>
              <a:t>REPARACION DE LA ZONA DE PUNCION EN EL EXAMINADO:</a:t>
            </a:r>
          </a:p>
          <a:p>
            <a:endParaRPr lang="es-MX" sz="2000" b="1" dirty="0">
              <a:latin typeface="Arial Narrow" panose="020B0606020202030204" pitchFamily="34" charset="0"/>
            </a:endParaRPr>
          </a:p>
          <a:p>
            <a:pPr marL="342900" indent="-342900">
              <a:buFont typeface="Wingdings" panose="05000000000000000000" pitchFamily="2" charset="2"/>
              <a:buChar char="§"/>
            </a:pPr>
            <a:r>
              <a:rPr lang="es-MX" sz="2000" b="1" dirty="0">
                <a:latin typeface="Arial Narrow" panose="020B0606020202030204" pitchFamily="34" charset="0"/>
              </a:rPr>
              <a:t>Se realizara la punción utilizando una lanceta esterilizada en esta área, preparada para estos fines </a:t>
            </a:r>
          </a:p>
          <a:p>
            <a:pPr marL="342900" indent="-342900">
              <a:buFont typeface="Wingdings" panose="05000000000000000000" pitchFamily="2" charset="2"/>
              <a:buChar char="§"/>
            </a:pPr>
            <a:endParaRPr lang="es-MX" sz="2000" b="1" dirty="0">
              <a:latin typeface="Arial Narrow" panose="020B0606020202030204" pitchFamily="34" charset="0"/>
            </a:endParaRPr>
          </a:p>
          <a:p>
            <a:pPr marL="342900" indent="-342900">
              <a:buFont typeface="Wingdings" panose="05000000000000000000" pitchFamily="2" charset="2"/>
              <a:buChar char="§"/>
            </a:pPr>
            <a:r>
              <a:rPr lang="es-MX" sz="2000" b="1" dirty="0">
                <a:latin typeface="Arial Narrow" panose="020B0606020202030204" pitchFamily="34" charset="0"/>
              </a:rPr>
              <a:t>Se presiona ligeramente para extraer una gota de sangre. </a:t>
            </a:r>
          </a:p>
          <a:p>
            <a:pPr marL="342900" indent="-342900">
              <a:buFont typeface="Wingdings" panose="05000000000000000000" pitchFamily="2" charset="2"/>
              <a:buChar char="§"/>
            </a:pPr>
            <a:endParaRPr lang="es-MX" sz="2000" b="1" dirty="0">
              <a:latin typeface="Arial Narrow" panose="020B0606020202030204" pitchFamily="34" charset="0"/>
            </a:endParaRPr>
          </a:p>
          <a:p>
            <a:pPr marL="342900" indent="-342900">
              <a:buFont typeface="Wingdings" panose="05000000000000000000" pitchFamily="2" charset="2"/>
              <a:buChar char="§"/>
            </a:pPr>
            <a:r>
              <a:rPr lang="es-MX" sz="2000" b="1" dirty="0">
                <a:latin typeface="Arial Narrow" panose="020B0606020202030204" pitchFamily="34" charset="0"/>
              </a:rPr>
              <a:t>Al tomar las muestras de sangre durante el test, se deberá utilizar la segunda gota, por la posibilidad de la sangre se combine con el sudor de esta área</a:t>
            </a:r>
          </a:p>
          <a:p>
            <a:pPr marL="342900" indent="-342900">
              <a:buFont typeface="Wingdings" panose="05000000000000000000" pitchFamily="2" charset="2"/>
              <a:buChar char="§"/>
            </a:pPr>
            <a:endParaRPr lang="es-MX" sz="2000" b="1" dirty="0">
              <a:latin typeface="Arial Narrow" panose="020B0606020202030204" pitchFamily="34" charset="0"/>
            </a:endParaRPr>
          </a:p>
          <a:p>
            <a:pPr marL="342900" indent="-342900">
              <a:buFont typeface="Wingdings" panose="05000000000000000000" pitchFamily="2" charset="2"/>
              <a:buChar char="§"/>
            </a:pPr>
            <a:r>
              <a:rPr lang="es-MX" sz="2000" b="1" dirty="0">
                <a:latin typeface="Arial Narrow" panose="020B0606020202030204" pitchFamily="34" charset="0"/>
              </a:rPr>
              <a:t>Estos procedimientos los realizara el examinador unos minutos antes de iniciar la primera etapa del test </a:t>
            </a:r>
          </a:p>
          <a:p>
            <a:pPr marL="342900" indent="-342900">
              <a:buFont typeface="Wingdings" panose="05000000000000000000" pitchFamily="2" charset="2"/>
              <a:buChar char="§"/>
            </a:pPr>
            <a:endParaRPr lang="es-MX" sz="2000" b="1" dirty="0">
              <a:latin typeface="Arial Narrow" panose="020B0606020202030204" pitchFamily="34" charset="0"/>
            </a:endParaRPr>
          </a:p>
          <a:p>
            <a:pPr marL="342900" indent="-342900">
              <a:buFont typeface="Wingdings" panose="05000000000000000000" pitchFamily="2" charset="2"/>
              <a:buChar char="§"/>
            </a:pPr>
            <a:r>
              <a:rPr lang="es-MX" sz="2000" b="1" dirty="0">
                <a:latin typeface="Arial Narrow" panose="020B0606020202030204" pitchFamily="34" charset="0"/>
              </a:rPr>
              <a:t>Al terminar cada una de las etapas de carga de la fase 1 y en la recuperación de las fases 2 y 3, el examinador revisara el área de punción para toma de muestra de sangre, por si se requiere una nueva punción.</a:t>
            </a:r>
          </a:p>
        </p:txBody>
      </p:sp>
    </p:spTree>
    <p:extLst>
      <p:ext uri="{BB962C8B-B14F-4D97-AF65-F5344CB8AC3E}">
        <p14:creationId xmlns:p14="http://schemas.microsoft.com/office/powerpoint/2010/main" val="1077290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www.biolaster.com/news/1134835221/lactate_1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2534" y="1773546"/>
            <a:ext cx="7754707" cy="4320480"/>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641445" y="361331"/>
            <a:ext cx="10836321" cy="769441"/>
          </a:xfrm>
          <a:prstGeom prst="rect">
            <a:avLst/>
          </a:prstGeom>
        </p:spPr>
        <p:txBody>
          <a:bodyPr wrap="square">
            <a:spAutoFit/>
          </a:bodyPr>
          <a:lstStyle/>
          <a:p>
            <a:pPr algn="just"/>
            <a:r>
              <a:rPr lang="es-CO" sz="2200" b="1" dirty="0">
                <a:solidFill>
                  <a:srgbClr val="FF0000"/>
                </a:solidFill>
                <a:latin typeface="Arial Narrow" pitchFamily="34" charset="0"/>
              </a:rPr>
              <a:t>TOMA DE MUESTRA DE SANGRE EN EL LOBULO DE LA OREJA POR SER UNA REGION QUE POSEE POCAS TERMINACIONES NERVIOSAS SENSITIVAS</a:t>
            </a:r>
          </a:p>
        </p:txBody>
      </p:sp>
    </p:spTree>
    <p:extLst>
      <p:ext uri="{BB962C8B-B14F-4D97-AF65-F5344CB8AC3E}">
        <p14:creationId xmlns:p14="http://schemas.microsoft.com/office/powerpoint/2010/main" val="24041678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60218" y="401782"/>
            <a:ext cx="11388437" cy="5262979"/>
          </a:xfrm>
          <a:prstGeom prst="rect">
            <a:avLst/>
          </a:prstGeom>
        </p:spPr>
        <p:txBody>
          <a:bodyPr wrap="square">
            <a:spAutoFit/>
          </a:bodyPr>
          <a:lstStyle/>
          <a:p>
            <a:r>
              <a:rPr lang="es-CO" sz="2400" b="1" dirty="0">
                <a:solidFill>
                  <a:srgbClr val="FF0000"/>
                </a:solidFill>
                <a:latin typeface="Arial Narrow" pitchFamily="34" charset="0"/>
              </a:rPr>
              <a:t>TEST ESTANDARD DE LACTATO</a:t>
            </a:r>
            <a:br>
              <a:rPr lang="es-CO" sz="2400" b="1" dirty="0">
                <a:solidFill>
                  <a:srgbClr val="FF0000"/>
                </a:solidFill>
                <a:latin typeface="Arial Narrow" pitchFamily="34" charset="0"/>
              </a:rPr>
            </a:br>
            <a:r>
              <a:rPr lang="es-CO" sz="2400" b="1" dirty="0">
                <a:solidFill>
                  <a:srgbClr val="FF0000"/>
                </a:solidFill>
                <a:latin typeface="Arial Narrow" pitchFamily="34" charset="0"/>
              </a:rPr>
              <a:t>PROCEDIMIENTOS PREVIOS AL TEST:</a:t>
            </a:r>
          </a:p>
          <a:p>
            <a:r>
              <a:rPr lang="es-MX" sz="2400" b="1" dirty="0">
                <a:solidFill>
                  <a:srgbClr val="FF0000"/>
                </a:solidFill>
                <a:latin typeface="Arial Narrow" panose="020B0606020202030204" pitchFamily="34" charset="0"/>
              </a:rPr>
              <a:t>SUBSTANCIAS:</a:t>
            </a:r>
          </a:p>
          <a:p>
            <a:endParaRPr lang="es-MX" sz="2000" b="1" dirty="0">
              <a:latin typeface="Arial Narrow" panose="020B0606020202030204" pitchFamily="34" charset="0"/>
            </a:endParaRPr>
          </a:p>
          <a:p>
            <a:r>
              <a:rPr lang="es-MX" sz="2000" b="1" dirty="0">
                <a:latin typeface="Arial Narrow" panose="020B0606020202030204" pitchFamily="34" charset="0"/>
              </a:rPr>
              <a:t>FINALGON</a:t>
            </a:r>
          </a:p>
          <a:p>
            <a:pPr marL="342900" indent="-342900">
              <a:buFont typeface="Wingdings" panose="05000000000000000000" pitchFamily="2" charset="2"/>
              <a:buChar char="§"/>
            </a:pPr>
            <a:r>
              <a:rPr lang="es-MX" sz="2000" b="1" dirty="0">
                <a:latin typeface="Arial Narrow" panose="020B0606020202030204" pitchFamily="34" charset="0"/>
              </a:rPr>
              <a:t>Acción irritante local,. </a:t>
            </a:r>
          </a:p>
          <a:p>
            <a:pPr marL="342900" indent="-342900">
              <a:buFont typeface="Wingdings" panose="05000000000000000000" pitchFamily="2" charset="2"/>
              <a:buChar char="§"/>
            </a:pPr>
            <a:r>
              <a:rPr lang="es-MX" sz="2000" b="1" dirty="0">
                <a:latin typeface="Arial Narrow" panose="020B0606020202030204" pitchFamily="34" charset="0"/>
              </a:rPr>
              <a:t>Tiene propiedades analgésicas, </a:t>
            </a:r>
          </a:p>
          <a:p>
            <a:pPr marL="342900" indent="-342900">
              <a:buFont typeface="Wingdings" panose="05000000000000000000" pitchFamily="2" charset="2"/>
              <a:buChar char="§"/>
            </a:pPr>
            <a:r>
              <a:rPr lang="es-MX" sz="2000" b="1" dirty="0">
                <a:latin typeface="Arial Narrow" panose="020B0606020202030204" pitchFamily="34" charset="0"/>
              </a:rPr>
              <a:t>Tiene un efecto vasodilatador directo.</a:t>
            </a:r>
          </a:p>
          <a:p>
            <a:pPr marL="342900" indent="-342900" fontAlgn="base">
              <a:buFont typeface="Wingdings" panose="05000000000000000000" pitchFamily="2" charset="2"/>
              <a:buChar char="§"/>
            </a:pPr>
            <a:r>
              <a:rPr lang="es-MX" sz="2000" b="1" dirty="0">
                <a:latin typeface="Arial Narrow" panose="020B0606020202030204" pitchFamily="34" charset="0"/>
              </a:rPr>
              <a:t>Rubefaciente, aumenta la velocidad de las reacciones enzimáticas, activa el metabolismo.</a:t>
            </a:r>
          </a:p>
          <a:p>
            <a:pPr marL="342900" indent="-342900" fontAlgn="base">
              <a:buFont typeface="Wingdings" panose="05000000000000000000" pitchFamily="2" charset="2"/>
              <a:buChar char="§"/>
            </a:pPr>
            <a:r>
              <a:rPr lang="es-MX" sz="2000" b="1" dirty="0">
                <a:latin typeface="Arial Narrow" panose="020B0606020202030204" pitchFamily="34" charset="0"/>
              </a:rPr>
              <a:t>La aparición de enrojecimiento y aumento de temperatura de la piel en unos pocos minutos después de la aplicación demuestran la rápida penetración de las sustancias activas en la piel.</a:t>
            </a:r>
          </a:p>
          <a:p>
            <a:pPr marL="342900" indent="-342900" fontAlgn="base">
              <a:buFont typeface="Wingdings" panose="05000000000000000000" pitchFamily="2" charset="2"/>
              <a:buChar char="§"/>
            </a:pPr>
            <a:r>
              <a:rPr lang="es-MX" sz="2000" b="1" dirty="0">
                <a:latin typeface="Arial Narrow" panose="020B0606020202030204" pitchFamily="34" charset="0"/>
              </a:rPr>
              <a:t>Se manifiesta localmente, se desarrolla dentro de unos pocos minutos y alcanza su máximo para 20-30 min.</a:t>
            </a:r>
          </a:p>
          <a:p>
            <a:pPr fontAlgn="base"/>
            <a:r>
              <a:rPr lang="es-MX" sz="2000" b="1" dirty="0">
                <a:latin typeface="Arial Narrow" panose="020B0606020202030204" pitchFamily="34" charset="0"/>
              </a:rPr>
              <a:t> </a:t>
            </a:r>
          </a:p>
          <a:p>
            <a:r>
              <a:rPr lang="es-MX" sz="2000" b="1" dirty="0">
                <a:latin typeface="Arial Narrow" panose="020B0606020202030204" pitchFamily="34" charset="0"/>
              </a:rPr>
              <a:t>CAPSAICINA TÓPICA </a:t>
            </a:r>
          </a:p>
          <a:p>
            <a:pPr marL="342900" indent="-342900">
              <a:buFont typeface="Wingdings" panose="05000000000000000000" pitchFamily="2" charset="2"/>
              <a:buChar char="§"/>
            </a:pPr>
            <a:r>
              <a:rPr lang="es-MX" sz="2000" b="1" dirty="0">
                <a:latin typeface="Arial Narrow" panose="020B0606020202030204" pitchFamily="34" charset="0"/>
              </a:rPr>
              <a:t>Afectar las células nerviosas de la piel que están asociadas con el dolor, </a:t>
            </a:r>
          </a:p>
          <a:p>
            <a:pPr marL="342900" indent="-342900">
              <a:buFont typeface="Wingdings" panose="05000000000000000000" pitchFamily="2" charset="2"/>
              <a:buChar char="§"/>
            </a:pPr>
            <a:r>
              <a:rPr lang="es-MX" sz="2000" b="1" dirty="0">
                <a:latin typeface="Arial Narrow" panose="020B0606020202030204" pitchFamily="34" charset="0"/>
              </a:rPr>
              <a:t>Provoca una disminución de la actividad de estas células nerviosas y una menor sensación de dolor.</a:t>
            </a:r>
            <a:endParaRPr lang="es-CO" sz="2000" b="1" dirty="0">
              <a:latin typeface="Arial Narrow" panose="020B0606020202030204" pitchFamily="34" charset="0"/>
            </a:endParaRPr>
          </a:p>
        </p:txBody>
      </p:sp>
    </p:spTree>
    <p:extLst>
      <p:ext uri="{BB962C8B-B14F-4D97-AF65-F5344CB8AC3E}">
        <p14:creationId xmlns:p14="http://schemas.microsoft.com/office/powerpoint/2010/main" val="42879595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60218" y="401782"/>
            <a:ext cx="11388437" cy="5878532"/>
          </a:xfrm>
          <a:prstGeom prst="rect">
            <a:avLst/>
          </a:prstGeom>
        </p:spPr>
        <p:txBody>
          <a:bodyPr wrap="square">
            <a:spAutoFit/>
          </a:bodyPr>
          <a:lstStyle/>
          <a:p>
            <a:r>
              <a:rPr lang="es-CO" sz="3200" b="1" dirty="0">
                <a:solidFill>
                  <a:srgbClr val="FF0000"/>
                </a:solidFill>
                <a:latin typeface="Arial Narrow" pitchFamily="34" charset="0"/>
              </a:rPr>
              <a:t>TEST ESTANDARD DE LACTATO</a:t>
            </a:r>
            <a:br>
              <a:rPr lang="es-CO" sz="3200" b="1" dirty="0">
                <a:solidFill>
                  <a:srgbClr val="FF0000"/>
                </a:solidFill>
                <a:latin typeface="Arial Narrow" pitchFamily="34" charset="0"/>
              </a:rPr>
            </a:br>
            <a:r>
              <a:rPr lang="es-CO" sz="3200" b="1" dirty="0">
                <a:solidFill>
                  <a:srgbClr val="FF0000"/>
                </a:solidFill>
                <a:latin typeface="Arial Narrow" pitchFamily="34" charset="0"/>
              </a:rPr>
              <a:t>FASE # 1:</a:t>
            </a:r>
          </a:p>
          <a:p>
            <a:r>
              <a:rPr lang="es-CO" sz="3200" b="1" dirty="0">
                <a:solidFill>
                  <a:srgbClr val="FF0000"/>
                </a:solidFill>
                <a:latin typeface="Arial Narrow" pitchFamily="34" charset="0"/>
              </a:rPr>
              <a:t/>
            </a:r>
            <a:br>
              <a:rPr lang="es-CO" sz="3200" b="1" dirty="0">
                <a:solidFill>
                  <a:srgbClr val="FF0000"/>
                </a:solidFill>
                <a:latin typeface="Arial Narrow" pitchFamily="34" charset="0"/>
              </a:rPr>
            </a:br>
            <a:r>
              <a:rPr lang="es-CO" sz="2000" b="1" dirty="0">
                <a:solidFill>
                  <a:srgbClr val="FF0000"/>
                </a:solidFill>
                <a:latin typeface="Arial Narrow" pitchFamily="34" charset="0"/>
              </a:rPr>
              <a:t>OBJETIVO: </a:t>
            </a:r>
            <a:br>
              <a:rPr lang="es-CO" sz="2000" b="1" dirty="0">
                <a:solidFill>
                  <a:srgbClr val="FF0000"/>
                </a:solidFill>
                <a:latin typeface="Arial Narrow" pitchFamily="34" charset="0"/>
              </a:rPr>
            </a:br>
            <a:r>
              <a:rPr lang="es-CO" sz="2000" b="1" dirty="0">
                <a:solidFill>
                  <a:srgbClr val="FF0000"/>
                </a:solidFill>
                <a:latin typeface="Arial Narrow" pitchFamily="34" charset="0"/>
              </a:rPr>
              <a:t/>
            </a:r>
            <a:br>
              <a:rPr lang="es-CO" sz="2000" b="1" dirty="0">
                <a:solidFill>
                  <a:srgbClr val="FF0000"/>
                </a:solidFill>
                <a:latin typeface="Arial Narrow" pitchFamily="34" charset="0"/>
              </a:rPr>
            </a:br>
            <a:r>
              <a:rPr lang="es-CO" sz="2000" b="1" dirty="0">
                <a:latin typeface="Arial Narrow" pitchFamily="34" charset="0"/>
              </a:rPr>
              <a:t>Determinación de la velocidad correspondiente a una concentración de lactatemia de 4 mmol/l o </a:t>
            </a:r>
            <a:r>
              <a:rPr lang="es-CO" sz="2000" b="1" dirty="0">
                <a:solidFill>
                  <a:srgbClr val="FF0000"/>
                </a:solidFill>
                <a:latin typeface="Arial Narrow" pitchFamily="34" charset="0"/>
              </a:rPr>
              <a:t>V</a:t>
            </a:r>
            <a:r>
              <a:rPr lang="es-CO" sz="2000" b="1" baseline="-25000" dirty="0">
                <a:solidFill>
                  <a:srgbClr val="FF0000"/>
                </a:solidFill>
                <a:latin typeface="Arial Narrow" pitchFamily="34" charset="0"/>
              </a:rPr>
              <a:t>4</a:t>
            </a:r>
            <a:r>
              <a:rPr lang="es-CO" sz="2000" b="1" dirty="0">
                <a:solidFill>
                  <a:srgbClr val="FF0000"/>
                </a:solidFill>
                <a:latin typeface="Arial Narrow" pitchFamily="34" charset="0"/>
              </a:rPr>
              <a:t> </a:t>
            </a:r>
            <a:r>
              <a:rPr lang="es-CO" sz="2000" b="1" dirty="0">
                <a:latin typeface="Arial Narrow" pitchFamily="34" charset="0"/>
              </a:rPr>
              <a:t>como indicador del UMBRAL LÁCTICO  y de la RESISTENCIA AEROBICA del examinado.</a:t>
            </a:r>
          </a:p>
          <a:p>
            <a:endParaRPr lang="es-CO" sz="2000" b="1" dirty="0">
              <a:latin typeface="Arial Narrow" pitchFamily="34" charset="0"/>
            </a:endParaRPr>
          </a:p>
          <a:p>
            <a:r>
              <a:rPr lang="es-CO" sz="2000" b="1" dirty="0">
                <a:solidFill>
                  <a:srgbClr val="FF0000"/>
                </a:solidFill>
                <a:latin typeface="Arial Narrow" pitchFamily="34" charset="0"/>
              </a:rPr>
              <a:t>METODODOLOGIA:</a:t>
            </a:r>
          </a:p>
          <a:p>
            <a:endParaRPr lang="es-CO" sz="2000" b="1" dirty="0">
              <a:latin typeface="Arial Narrow" pitchFamily="34" charset="0"/>
            </a:endParaRPr>
          </a:p>
          <a:p>
            <a:pPr marL="342900" indent="-342900">
              <a:buFont typeface="Wingdings" panose="05000000000000000000" pitchFamily="2" charset="2"/>
              <a:buChar char="§"/>
            </a:pPr>
            <a:r>
              <a:rPr lang="es-CO" sz="2000" b="1" dirty="0">
                <a:latin typeface="Arial Narrow" pitchFamily="34" charset="0"/>
              </a:rPr>
              <a:t>Se aplican de 2 a 5 etapas con intensidad incremental</a:t>
            </a:r>
          </a:p>
          <a:p>
            <a:pPr marL="342900" indent="-342900">
              <a:buFont typeface="Wingdings" panose="05000000000000000000" pitchFamily="2" charset="2"/>
              <a:buChar char="§"/>
            </a:pPr>
            <a:endParaRPr lang="es-CO" sz="2000" b="1" dirty="0">
              <a:latin typeface="Arial Narrow" pitchFamily="34" charset="0"/>
            </a:endParaRPr>
          </a:p>
          <a:p>
            <a:pPr marL="342900" indent="-342900">
              <a:buFont typeface="Wingdings" panose="05000000000000000000" pitchFamily="2" charset="2"/>
              <a:buChar char="§"/>
            </a:pPr>
            <a:r>
              <a:rPr lang="es-CO" sz="2000" b="1" dirty="0">
                <a:latin typeface="Arial Narrow" pitchFamily="34" charset="0"/>
              </a:rPr>
              <a:t>El umbral láctico es un valor individual que oscila entre los 2 y los 6 mmol/l. </a:t>
            </a:r>
          </a:p>
          <a:p>
            <a:pPr marL="342900" indent="-342900">
              <a:buFont typeface="Wingdings" panose="05000000000000000000" pitchFamily="2" charset="2"/>
              <a:buChar char="§"/>
            </a:pPr>
            <a:endParaRPr lang="es-CO" sz="2000" b="1" dirty="0">
              <a:latin typeface="Arial Narrow" pitchFamily="34" charset="0"/>
            </a:endParaRPr>
          </a:p>
          <a:p>
            <a:pPr marL="342900" indent="-342900">
              <a:buFont typeface="Wingdings" panose="05000000000000000000" pitchFamily="2" charset="2"/>
              <a:buChar char="§"/>
            </a:pPr>
            <a:r>
              <a:rPr lang="es-CO" sz="2000" b="1" dirty="0">
                <a:latin typeface="Arial Narrow" pitchFamily="34" charset="0"/>
              </a:rPr>
              <a:t>El concepto del umbral láctico a 4 mmol/l., como valor fijo fue establecido por A. Mader, el cual, en un elevado % de los deportistas, encontró que a esta concentración de lactatemia, estos comenzaban a acumular lactato de una forma desproporcionada.</a:t>
            </a:r>
            <a:endParaRPr lang="es-CO" sz="2000" dirty="0"/>
          </a:p>
        </p:txBody>
      </p:sp>
    </p:spTree>
    <p:extLst>
      <p:ext uri="{BB962C8B-B14F-4D97-AF65-F5344CB8AC3E}">
        <p14:creationId xmlns:p14="http://schemas.microsoft.com/office/powerpoint/2010/main" val="37799024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01782" y="359045"/>
            <a:ext cx="11471563" cy="6063198"/>
          </a:xfrm>
          <a:prstGeom prst="rect">
            <a:avLst/>
          </a:prstGeom>
        </p:spPr>
        <p:txBody>
          <a:bodyPr wrap="square">
            <a:spAutoFit/>
          </a:bodyPr>
          <a:lstStyle/>
          <a:p>
            <a:pPr algn="just"/>
            <a:r>
              <a:rPr lang="es-CO" sz="2800" b="1" dirty="0">
                <a:solidFill>
                  <a:srgbClr val="FF0000"/>
                </a:solidFill>
                <a:latin typeface="Arial Narrow" pitchFamily="34" charset="0"/>
              </a:rPr>
              <a:t>TEST ESTANDARD DE LACTATO. FASE 1RA:</a:t>
            </a:r>
          </a:p>
          <a:p>
            <a:pPr algn="just"/>
            <a:endParaRPr lang="es-CO" sz="2400" b="1" dirty="0">
              <a:solidFill>
                <a:srgbClr val="FF0000"/>
              </a:solidFill>
              <a:latin typeface="Arial Narrow" pitchFamily="34" charset="0"/>
            </a:endParaRPr>
          </a:p>
          <a:p>
            <a:pPr marL="342900" indent="-342900" algn="just">
              <a:buFont typeface="Wingdings" panose="05000000000000000000" pitchFamily="2" charset="2"/>
              <a:buChar char="§"/>
            </a:pPr>
            <a:r>
              <a:rPr lang="es-CO" sz="2400" b="1" dirty="0">
                <a:solidFill>
                  <a:srgbClr val="FF0000"/>
                </a:solidFill>
                <a:latin typeface="Arial Narrow" pitchFamily="34" charset="0"/>
              </a:rPr>
              <a:t>Cada una de estas etapas debe durar de 5 a 8 minutos (ni menos ni mas), con el fin de alcanzar un estado estable de la concentración de lactato entre los músculos y la sangre. Esto se diferencia de la medición  de VO2 que requiere de 1 a 2 minutos </a:t>
            </a:r>
          </a:p>
          <a:p>
            <a:pPr marL="342900" indent="-342900" algn="just">
              <a:buFont typeface="Wingdings" panose="05000000000000000000" pitchFamily="2" charset="2"/>
              <a:buChar char="§"/>
            </a:pPr>
            <a:endParaRPr lang="es-CO" sz="2400" b="1" dirty="0">
              <a:latin typeface="Arial Narrow" pitchFamily="34" charset="0"/>
            </a:endParaRPr>
          </a:p>
          <a:p>
            <a:pPr marL="800100" lvl="1" indent="-342900" algn="just">
              <a:buFont typeface="Wingdings" panose="05000000000000000000" pitchFamily="2" charset="2"/>
              <a:buChar char="§"/>
            </a:pPr>
            <a:r>
              <a:rPr lang="es-CO" sz="2400" b="1" dirty="0">
                <a:latin typeface="Arial Narrow" pitchFamily="34" charset="0"/>
              </a:rPr>
              <a:t>Se ha comprobado que es necesario como mínimo mantener esta duración en cada etapa con el fin de alcanzar equilibrio de la lactatemia entre estos dos compartimentos</a:t>
            </a:r>
          </a:p>
          <a:p>
            <a:pPr marL="800100" lvl="1" indent="-342900" algn="just">
              <a:buFont typeface="Wingdings" panose="05000000000000000000" pitchFamily="2" charset="2"/>
              <a:buChar char="§"/>
            </a:pPr>
            <a:endParaRPr lang="es-CO" sz="2400" b="1" dirty="0">
              <a:latin typeface="Arial Narrow" pitchFamily="34" charset="0"/>
            </a:endParaRPr>
          </a:p>
          <a:p>
            <a:pPr marL="800100" lvl="1" indent="-342900" algn="just">
              <a:buFont typeface="Wingdings" panose="05000000000000000000" pitchFamily="2" charset="2"/>
              <a:buChar char="§"/>
            </a:pPr>
            <a:r>
              <a:rPr lang="es-CO" sz="2400" b="1" dirty="0">
                <a:latin typeface="Arial Narrow" pitchFamily="34" charset="0"/>
              </a:rPr>
              <a:t>Si la duración de las etapas es menor a 5 minutos, el valor de lactato en sangre que se mide es inferior a la concentración de lactato muscular. </a:t>
            </a:r>
          </a:p>
          <a:p>
            <a:pPr marL="800100" lvl="1" indent="-342900" algn="just">
              <a:buFont typeface="Wingdings" panose="05000000000000000000" pitchFamily="2" charset="2"/>
              <a:buChar char="§"/>
            </a:pPr>
            <a:endParaRPr lang="es-CO" sz="2400" b="1" dirty="0">
              <a:latin typeface="Arial Narrow" pitchFamily="34" charset="0"/>
            </a:endParaRPr>
          </a:p>
          <a:p>
            <a:pPr marL="800100" lvl="1" indent="-342900" algn="just">
              <a:buFont typeface="Wingdings" panose="05000000000000000000" pitchFamily="2" charset="2"/>
              <a:buChar char="§"/>
            </a:pPr>
            <a:r>
              <a:rPr lang="es-CO" sz="2400" b="1" dirty="0">
                <a:latin typeface="Arial Narrow" pitchFamily="34" charset="0"/>
              </a:rPr>
              <a:t>Debido a lo anterior, si se utilizan etapas de menos de 5 minutos, se van a requerir mayor numero de etapas y habrá que elevar mas la intensidad del esfuerzo para alcanzar el umbral láctico, por lo cual, se </a:t>
            </a:r>
            <a:r>
              <a:rPr lang="es-CO" sz="2400" b="1" dirty="0">
                <a:solidFill>
                  <a:srgbClr val="FF0000"/>
                </a:solidFill>
                <a:latin typeface="Arial Narrow" pitchFamily="34" charset="0"/>
              </a:rPr>
              <a:t>sobreestima</a:t>
            </a:r>
            <a:r>
              <a:rPr lang="es-CO" sz="2400" b="1" dirty="0">
                <a:latin typeface="Arial Narrow" pitchFamily="34" charset="0"/>
              </a:rPr>
              <a:t> este resultado. Es decir, el valor de los 4 mmol/l., va a aparecer en etapas de mayor intensidad </a:t>
            </a:r>
          </a:p>
        </p:txBody>
      </p:sp>
    </p:spTree>
    <p:extLst>
      <p:ext uri="{BB962C8B-B14F-4D97-AF65-F5344CB8AC3E}">
        <p14:creationId xmlns:p14="http://schemas.microsoft.com/office/powerpoint/2010/main" val="9907754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lactate.com/images/slstep.gif"/>
          <p:cNvPicPr>
            <a:picLocks noChangeAspect="1" noChangeArrowheads="1"/>
          </p:cNvPicPr>
          <p:nvPr/>
        </p:nvPicPr>
        <p:blipFill rotWithShape="1">
          <a:blip r:embed="rId2">
            <a:extLst>
              <a:ext uri="{28A0092B-C50C-407E-A947-70E740481C1C}">
                <a14:useLocalDpi xmlns:a14="http://schemas.microsoft.com/office/drawing/2010/main" val="0"/>
              </a:ext>
            </a:extLst>
          </a:blip>
          <a:srcRect t="10483" r="9475"/>
          <a:stretch/>
        </p:blipFill>
        <p:spPr bwMode="auto">
          <a:xfrm>
            <a:off x="6062144" y="1577146"/>
            <a:ext cx="5903759" cy="3985454"/>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413982" y="1156633"/>
            <a:ext cx="5368119" cy="5355312"/>
          </a:xfrm>
          <a:prstGeom prst="rect">
            <a:avLst/>
          </a:prstGeom>
        </p:spPr>
        <p:txBody>
          <a:bodyPr wrap="square">
            <a:spAutoFit/>
          </a:bodyPr>
          <a:lstStyle/>
          <a:p>
            <a:pPr marL="285750" indent="-285750" algn="just">
              <a:buFont typeface="Wingdings" panose="05000000000000000000" pitchFamily="2" charset="2"/>
              <a:buChar char="§"/>
            </a:pPr>
            <a:r>
              <a:rPr lang="es-CO" b="1" dirty="0">
                <a:latin typeface="Arial Narrow" panose="020B0606020202030204" pitchFamily="34" charset="0"/>
              </a:rPr>
              <a:t>Un triatleta trata de calcular aproximadamente cuál es el umbral de lactato a 4 mmol/l., de sus carreras utilizando un protocolo de 7 etapas de 1000 m y luego compara este resultado con otro protocolo en el cual utiliza de 4 etapas de 4000 m. </a:t>
            </a:r>
          </a:p>
          <a:p>
            <a:pPr marL="285750" indent="-285750" algn="just">
              <a:buFont typeface="Wingdings" panose="05000000000000000000" pitchFamily="2" charset="2"/>
              <a:buChar char="§"/>
            </a:pPr>
            <a:endParaRPr lang="es-CO" b="1" dirty="0">
              <a:latin typeface="Arial Narrow" panose="020B0606020202030204" pitchFamily="34" charset="0"/>
            </a:endParaRPr>
          </a:p>
          <a:p>
            <a:pPr marL="285750" indent="-285750" algn="just">
              <a:buFont typeface="Wingdings" panose="05000000000000000000" pitchFamily="2" charset="2"/>
              <a:buChar char="§"/>
            </a:pPr>
            <a:r>
              <a:rPr lang="es-CO" b="1" dirty="0">
                <a:latin typeface="Arial Narrow" panose="020B0606020202030204" pitchFamily="34" charset="0"/>
              </a:rPr>
              <a:t>La prueba de 7 x 1,000 m es más atractiva, por dos razones: </a:t>
            </a:r>
          </a:p>
          <a:p>
            <a:pPr marL="742950" lvl="1" indent="-285750" algn="just">
              <a:buFont typeface="Wingdings" panose="05000000000000000000" pitchFamily="2" charset="2"/>
              <a:buChar char="§"/>
            </a:pPr>
            <a:r>
              <a:rPr lang="es-CO" b="1" dirty="0">
                <a:latin typeface="Arial Narrow" panose="020B0606020202030204" pitchFamily="34" charset="0"/>
              </a:rPr>
              <a:t>La distancia total que cubre es solamente 7,000 m contra 16,000 m., así que la prueba es más corta. </a:t>
            </a:r>
          </a:p>
          <a:p>
            <a:pPr marL="742950" lvl="1" indent="-285750" algn="just">
              <a:buFont typeface="Wingdings" panose="05000000000000000000" pitchFamily="2" charset="2"/>
              <a:buChar char="§"/>
            </a:pPr>
            <a:r>
              <a:rPr lang="es-CO" b="1" dirty="0">
                <a:latin typeface="Arial Narrow" panose="020B0606020202030204" pitchFamily="34" charset="0"/>
              </a:rPr>
              <a:t>Se logran 7 puntos de datos contra 4, lo cual generalmente provee un mejor cálculo de la curva de desempeño de lactato. </a:t>
            </a:r>
          </a:p>
          <a:p>
            <a:pPr marL="285750" indent="-285750" algn="just">
              <a:buFont typeface="Wingdings" panose="05000000000000000000" pitchFamily="2" charset="2"/>
              <a:buChar char="§"/>
            </a:pPr>
            <a:endParaRPr lang="es-CO" b="1" dirty="0">
              <a:latin typeface="Arial Narrow" panose="020B0606020202030204" pitchFamily="34" charset="0"/>
            </a:endParaRPr>
          </a:p>
          <a:p>
            <a:pPr marL="285750" indent="-285750" algn="just">
              <a:buFont typeface="Wingdings" panose="05000000000000000000" pitchFamily="2" charset="2"/>
              <a:buChar char="§"/>
            </a:pPr>
            <a:r>
              <a:rPr lang="es-CO" b="1" dirty="0">
                <a:latin typeface="Arial Narrow" panose="020B0606020202030204" pitchFamily="34" charset="0"/>
              </a:rPr>
              <a:t>Sin embargo, la siguiente tabla claramente demuestra que los dos métodos proveen curvas de rendimiento láctico muy diferentes.</a:t>
            </a:r>
          </a:p>
          <a:p>
            <a:pPr marL="285750" indent="-285750" algn="just">
              <a:buFont typeface="Wingdings" panose="05000000000000000000" pitchFamily="2" charset="2"/>
              <a:buChar char="§"/>
            </a:pPr>
            <a:r>
              <a:rPr lang="es-MX" b="1" dirty="0">
                <a:solidFill>
                  <a:srgbClr val="FF0000"/>
                </a:solidFill>
                <a:latin typeface="Arial Narrow" panose="020B0606020202030204" pitchFamily="34" charset="0"/>
              </a:rPr>
              <a:t>C</a:t>
            </a:r>
            <a:r>
              <a:rPr lang="es-CO" b="1" dirty="0">
                <a:solidFill>
                  <a:srgbClr val="FF0000"/>
                </a:solidFill>
                <a:latin typeface="Arial Narrow" panose="020B0606020202030204" pitchFamily="34" charset="0"/>
              </a:rPr>
              <a:t>UAL ES LA CONFIABLE ?</a:t>
            </a:r>
          </a:p>
        </p:txBody>
      </p:sp>
      <p:sp>
        <p:nvSpPr>
          <p:cNvPr id="3" name="Rectángulo 2">
            <a:extLst>
              <a:ext uri="{FF2B5EF4-FFF2-40B4-BE49-F238E27FC236}">
                <a16:creationId xmlns:a16="http://schemas.microsoft.com/office/drawing/2014/main" xmlns="" id="{21954926-8869-4A82-AD4D-21B0EC403A51}"/>
              </a:ext>
            </a:extLst>
          </p:cNvPr>
          <p:cNvSpPr/>
          <p:nvPr/>
        </p:nvSpPr>
        <p:spPr>
          <a:xfrm>
            <a:off x="413982" y="346055"/>
            <a:ext cx="11214137" cy="646331"/>
          </a:xfrm>
          <a:prstGeom prst="rect">
            <a:avLst/>
          </a:prstGeom>
        </p:spPr>
        <p:txBody>
          <a:bodyPr wrap="square">
            <a:spAutoFit/>
          </a:bodyPr>
          <a:lstStyle/>
          <a:p>
            <a:pPr algn="just"/>
            <a:r>
              <a:rPr lang="es-CO" b="1" dirty="0">
                <a:solidFill>
                  <a:srgbClr val="FF0000"/>
                </a:solidFill>
                <a:latin typeface="Arial Narrow" panose="020B0606020202030204" pitchFamily="34" charset="0"/>
              </a:rPr>
              <a:t>ILUSTRACION DE LAS POTENCIALES DIFERENCIAS AL UTILIZAR PROTOCOLOS DE ETAPAS DE CORTA Y DE LARGA DURACION</a:t>
            </a:r>
          </a:p>
        </p:txBody>
      </p:sp>
    </p:spTree>
    <p:extLst>
      <p:ext uri="{BB962C8B-B14F-4D97-AF65-F5344CB8AC3E}">
        <p14:creationId xmlns:p14="http://schemas.microsoft.com/office/powerpoint/2010/main" val="42715476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lactate.com/images/slstep.gif"/>
          <p:cNvPicPr>
            <a:picLocks noChangeAspect="1" noChangeArrowheads="1"/>
          </p:cNvPicPr>
          <p:nvPr/>
        </p:nvPicPr>
        <p:blipFill rotWithShape="1">
          <a:blip r:embed="rId2">
            <a:extLst>
              <a:ext uri="{28A0092B-C50C-407E-A947-70E740481C1C}">
                <a14:useLocalDpi xmlns:a14="http://schemas.microsoft.com/office/drawing/2010/main" val="0"/>
              </a:ext>
            </a:extLst>
          </a:blip>
          <a:srcRect t="10483" r="9475"/>
          <a:stretch/>
        </p:blipFill>
        <p:spPr bwMode="auto">
          <a:xfrm>
            <a:off x="6516509" y="1050464"/>
            <a:ext cx="5438930" cy="3671661"/>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400334" y="316017"/>
            <a:ext cx="5727511" cy="6217087"/>
          </a:xfrm>
          <a:prstGeom prst="rect">
            <a:avLst/>
          </a:prstGeom>
        </p:spPr>
        <p:txBody>
          <a:bodyPr wrap="square">
            <a:spAutoFit/>
          </a:bodyPr>
          <a:lstStyle/>
          <a:p>
            <a:pPr algn="just"/>
            <a:r>
              <a:rPr lang="es-CO" sz="2000" b="1" dirty="0">
                <a:solidFill>
                  <a:srgbClr val="FF0000"/>
                </a:solidFill>
                <a:latin typeface="Arial Narrow" panose="020B0606020202030204" pitchFamily="34" charset="0"/>
              </a:rPr>
              <a:t>ILUSTRACION DE LAS POTENCIALES DIFERENCIAS AL UTILIZAR PROTOCOLOS DE ETAPA CORTAS Y DE ETAPAS LARGAS. </a:t>
            </a:r>
          </a:p>
          <a:p>
            <a:pPr algn="just"/>
            <a:endParaRPr lang="es-CO" b="1" dirty="0">
              <a:solidFill>
                <a:srgbClr val="333333"/>
              </a:solidFill>
              <a:latin typeface="Arial Narrow" panose="020B0606020202030204" pitchFamily="34" charset="0"/>
            </a:endParaRPr>
          </a:p>
          <a:p>
            <a:pPr marL="285750" indent="-285750" algn="just">
              <a:buFont typeface="Wingdings" panose="05000000000000000000" pitchFamily="2" charset="2"/>
              <a:buChar char="§"/>
            </a:pPr>
            <a:r>
              <a:rPr lang="es-CO" sz="2000" b="1" dirty="0">
                <a:solidFill>
                  <a:srgbClr val="FF0000"/>
                </a:solidFill>
                <a:latin typeface="Arial Narrow" panose="020B0606020202030204" pitchFamily="34" charset="0"/>
              </a:rPr>
              <a:t>Conclusión:</a:t>
            </a:r>
            <a:r>
              <a:rPr lang="es-CO" sz="2000" b="1" dirty="0">
                <a:latin typeface="Arial Narrow" panose="020B0606020202030204" pitchFamily="34" charset="0"/>
              </a:rPr>
              <a:t> El protocolo que utiliza las distancias mas largas y mayor duración de las etapas, permite que se alcance el estado estable entre lactato muscular y lactato sanguíneo, por tanto, aporta un cálculo mucho más preciso de la curva de desempeño de lactato, que el protocolo de etapas mas cortas.</a:t>
            </a:r>
          </a:p>
          <a:p>
            <a:pPr marL="285750" indent="-285750" algn="just">
              <a:buFont typeface="Wingdings" panose="05000000000000000000" pitchFamily="2" charset="2"/>
              <a:buChar char="§"/>
            </a:pPr>
            <a:endParaRPr lang="es-CO" sz="2000" b="1" dirty="0">
              <a:latin typeface="Arial Narrow" panose="020B0606020202030204" pitchFamily="34" charset="0"/>
            </a:endParaRPr>
          </a:p>
          <a:p>
            <a:pPr marL="285750" indent="-285750" algn="just">
              <a:buFont typeface="Wingdings" panose="05000000000000000000" pitchFamily="2" charset="2"/>
              <a:buChar char="§"/>
            </a:pPr>
            <a:r>
              <a:rPr lang="es-CO" sz="2000" b="1" dirty="0">
                <a:solidFill>
                  <a:srgbClr val="FF0000"/>
                </a:solidFill>
                <a:latin typeface="Arial Narrow" panose="020B0606020202030204" pitchFamily="34" charset="0"/>
              </a:rPr>
              <a:t>Las distancias cuyo recorrido dura mas de 5 minutos permiten mayor estabilización de la lactatemia en comparación con las etapas mas cortas, es decir, son mas confiables para la determinación del verdadero valor de lactatemia.</a:t>
            </a:r>
          </a:p>
          <a:p>
            <a:pPr marL="285750" indent="-285750" algn="just">
              <a:buFont typeface="Wingdings" panose="05000000000000000000" pitchFamily="2" charset="2"/>
              <a:buChar char="§"/>
            </a:pPr>
            <a:endParaRPr lang="es-MX" sz="2000" b="1" dirty="0">
              <a:solidFill>
                <a:srgbClr val="FF0000"/>
              </a:solidFill>
              <a:latin typeface="Arial Narrow" panose="020B0606020202030204" pitchFamily="34" charset="0"/>
            </a:endParaRPr>
          </a:p>
          <a:p>
            <a:pPr marL="285750" indent="-285750" algn="just">
              <a:buFont typeface="Wingdings" panose="05000000000000000000" pitchFamily="2" charset="2"/>
              <a:buChar char="§"/>
            </a:pPr>
            <a:r>
              <a:rPr lang="es-MX" sz="2000" b="1" dirty="0">
                <a:solidFill>
                  <a:srgbClr val="FF0000"/>
                </a:solidFill>
                <a:latin typeface="Arial Narrow" panose="020B0606020202030204" pitchFamily="34" charset="0"/>
              </a:rPr>
              <a:t>Utilizar el protocolo de 4 x 4,000 m en lugar del protocolo de 7 x 1,000 m</a:t>
            </a:r>
            <a:endParaRPr lang="es-CO" sz="2000" b="1" dirty="0">
              <a:solidFill>
                <a:srgbClr val="FF0000"/>
              </a:solidFill>
              <a:latin typeface="Arial Narrow" panose="020B0606020202030204" pitchFamily="34" charset="0"/>
            </a:endParaRPr>
          </a:p>
        </p:txBody>
      </p:sp>
    </p:spTree>
    <p:extLst>
      <p:ext uri="{BB962C8B-B14F-4D97-AF65-F5344CB8AC3E}">
        <p14:creationId xmlns:p14="http://schemas.microsoft.com/office/powerpoint/2010/main" val="16466140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41445" y="238618"/>
            <a:ext cx="11037937" cy="2708434"/>
          </a:xfrm>
          <a:prstGeom prst="rect">
            <a:avLst/>
          </a:prstGeom>
        </p:spPr>
        <p:txBody>
          <a:bodyPr wrap="square">
            <a:spAutoFit/>
          </a:bodyPr>
          <a:lstStyle/>
          <a:p>
            <a:pPr algn="just"/>
            <a:r>
              <a:rPr lang="es-CO" sz="2400" b="1" dirty="0">
                <a:solidFill>
                  <a:srgbClr val="FF0000"/>
                </a:solidFill>
                <a:latin typeface="Arial Narrow" pitchFamily="34" charset="0"/>
              </a:rPr>
              <a:t>TEST ESTANDARD DE LACTATO.  FASE 1RA:</a:t>
            </a:r>
          </a:p>
          <a:p>
            <a:pPr algn="just"/>
            <a:endParaRPr lang="es-CO" sz="2400" b="1" dirty="0">
              <a:solidFill>
                <a:srgbClr val="FF0000"/>
              </a:solidFill>
              <a:latin typeface="Arial Narrow" pitchFamily="34" charset="0"/>
            </a:endParaRPr>
          </a:p>
          <a:p>
            <a:pPr marL="342900" indent="-342900" algn="just">
              <a:buFont typeface="Wingdings" panose="05000000000000000000" pitchFamily="2" charset="2"/>
              <a:buChar char="§"/>
            </a:pPr>
            <a:r>
              <a:rPr lang="es-CO" sz="2000" b="1" dirty="0">
                <a:latin typeface="Arial Narrow" pitchFamily="34" charset="0"/>
              </a:rPr>
              <a:t>Con base en el anterior concepto, en cualquier deporte que utiliza el ejercicio de tipo cíclico, multiarticular, se recomienda seleccionar una distancia que le tome completar al deportista como mínimo 5 minutos.</a:t>
            </a:r>
          </a:p>
          <a:p>
            <a:pPr marL="342900" indent="-342900" algn="just">
              <a:buFont typeface="Wingdings" panose="05000000000000000000" pitchFamily="2" charset="2"/>
              <a:buChar char="§"/>
            </a:pPr>
            <a:r>
              <a:rPr lang="es-CO" sz="2000" b="1" dirty="0">
                <a:latin typeface="Arial Narrow" pitchFamily="34" charset="0"/>
              </a:rPr>
              <a:t>Lo mismo se aplica en las pruebas con ergometros en laboratorio (banda sinfín; cicloergometro, remoergometro). </a:t>
            </a:r>
          </a:p>
          <a:p>
            <a:pPr marL="342900" indent="-342900" algn="just">
              <a:buFont typeface="Wingdings" panose="05000000000000000000" pitchFamily="2" charset="2"/>
              <a:buChar char="§"/>
            </a:pPr>
            <a:r>
              <a:rPr lang="es-CO" sz="2000" b="1" dirty="0">
                <a:latin typeface="Arial Narrow" pitchFamily="34" charset="0"/>
              </a:rPr>
              <a:t>Las distancias sugeridas por deportes son las siguiente</a:t>
            </a:r>
            <a:r>
              <a:rPr lang="es-CO" sz="2200" b="1" dirty="0">
                <a:latin typeface="Arial Narrow" pitchFamily="34" charset="0"/>
              </a:rPr>
              <a:t>s:</a:t>
            </a:r>
          </a:p>
        </p:txBody>
      </p:sp>
      <p:graphicFrame>
        <p:nvGraphicFramePr>
          <p:cNvPr id="3" name="2 Tabla"/>
          <p:cNvGraphicFramePr>
            <a:graphicFrameLocks noGrp="1"/>
          </p:cNvGraphicFramePr>
          <p:nvPr>
            <p:extLst>
              <p:ext uri="{D42A27DB-BD31-4B8C-83A1-F6EECF244321}">
                <p14:modId xmlns:p14="http://schemas.microsoft.com/office/powerpoint/2010/main" val="3449553840"/>
              </p:ext>
            </p:extLst>
          </p:nvPr>
        </p:nvGraphicFramePr>
        <p:xfrm>
          <a:off x="912636" y="3108960"/>
          <a:ext cx="10288763" cy="3455085"/>
        </p:xfrm>
        <a:graphic>
          <a:graphicData uri="http://schemas.openxmlformats.org/drawingml/2006/table">
            <a:tbl>
              <a:tblPr>
                <a:tableStyleId>{5C22544A-7EE6-4342-B048-85BDC9FD1C3A}</a:tableStyleId>
              </a:tblPr>
              <a:tblGrid>
                <a:gridCol w="4364444">
                  <a:extLst>
                    <a:ext uri="{9D8B030D-6E8A-4147-A177-3AD203B41FA5}">
                      <a16:colId xmlns:a16="http://schemas.microsoft.com/office/drawing/2014/main" xmlns="" val="20000"/>
                    </a:ext>
                  </a:extLst>
                </a:gridCol>
                <a:gridCol w="5924319">
                  <a:extLst>
                    <a:ext uri="{9D8B030D-6E8A-4147-A177-3AD203B41FA5}">
                      <a16:colId xmlns:a16="http://schemas.microsoft.com/office/drawing/2014/main" xmlns="" val="20001"/>
                    </a:ext>
                  </a:extLst>
                </a:gridCol>
              </a:tblGrid>
              <a:tr h="629012">
                <a:tc gridSpan="2">
                  <a:txBody>
                    <a:bodyPr/>
                    <a:lstStyle/>
                    <a:p>
                      <a:pPr algn="ctr" rtl="0" fontAlgn="ctr"/>
                      <a:r>
                        <a:rPr lang="es-CO" sz="1800" b="1" u="none" strike="noStrike" dirty="0">
                          <a:effectLst/>
                          <a:latin typeface="Arial Narrow" pitchFamily="34" charset="0"/>
                        </a:rPr>
                        <a:t>DISTANCIAS SUGERIDAS POR DEPORTES PARA LA PRIMERA FASE DEL TEST ESTÁNDAR DE LACTATO CON VISTA A DETERMINAR LA V</a:t>
                      </a:r>
                      <a:r>
                        <a:rPr lang="es-CO" sz="1800" b="1" u="none" strike="noStrike" baseline="-25000" dirty="0">
                          <a:effectLst/>
                          <a:latin typeface="Arial Narrow" pitchFamily="34" charset="0"/>
                        </a:rPr>
                        <a:t>4</a:t>
                      </a:r>
                      <a:endParaRPr lang="es-CO" sz="1800" b="1" i="0" u="none" strike="noStrike" dirty="0">
                        <a:solidFill>
                          <a:srgbClr val="FF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endParaRPr lang="es-CO"/>
                    </a:p>
                  </a:txBody>
                  <a:tcPr/>
                </a:tc>
                <a:extLst>
                  <a:ext uri="{0D108BD9-81ED-4DB2-BD59-A6C34878D82A}">
                    <a16:rowId xmlns:a16="http://schemas.microsoft.com/office/drawing/2014/main" xmlns="" val="10000"/>
                  </a:ext>
                </a:extLst>
              </a:tr>
              <a:tr h="456823">
                <a:tc>
                  <a:txBody>
                    <a:bodyPr/>
                    <a:lstStyle/>
                    <a:p>
                      <a:pPr algn="ctr" rtl="0" fontAlgn="ctr"/>
                      <a:r>
                        <a:rPr lang="es-CO" sz="1800" b="1" u="none" strike="noStrike" dirty="0">
                          <a:effectLst/>
                          <a:latin typeface="Arial Narrow" pitchFamily="34" charset="0"/>
                        </a:rPr>
                        <a:t>DEPORTES </a:t>
                      </a:r>
                      <a:endParaRPr lang="es-CO" sz="18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rtl="0" fontAlgn="ctr"/>
                      <a:r>
                        <a:rPr lang="es-CO" sz="1800" b="1" u="none" strike="noStrike" dirty="0">
                          <a:effectLst/>
                          <a:latin typeface="Arial Narrow" pitchFamily="34" charset="0"/>
                        </a:rPr>
                        <a:t>TRAMOS DE DISTANCIA, M. </a:t>
                      </a:r>
                      <a:endParaRPr lang="es-CO" sz="18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10001"/>
                  </a:ext>
                </a:extLst>
              </a:tr>
              <a:tr h="541958">
                <a:tc>
                  <a:txBody>
                    <a:bodyPr/>
                    <a:lstStyle/>
                    <a:p>
                      <a:pPr algn="ctr" rtl="0" fontAlgn="ctr"/>
                      <a:r>
                        <a:rPr lang="es-CO" sz="1800" b="1" u="none" strike="noStrike" dirty="0">
                          <a:effectLst/>
                          <a:latin typeface="Arial Narrow" pitchFamily="34" charset="0"/>
                        </a:rPr>
                        <a:t>ATLETISMO PISTA (CARRERA) </a:t>
                      </a:r>
                      <a:endParaRPr lang="es-CO" sz="18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rtl="0" fontAlgn="ctr"/>
                      <a:r>
                        <a:rPr lang="es-CO" sz="1800" b="1" u="none" strike="noStrike" dirty="0">
                          <a:effectLst/>
                          <a:latin typeface="Arial Narrow" pitchFamily="34" charset="0"/>
                        </a:rPr>
                        <a:t>DE 1600 A 2000</a:t>
                      </a:r>
                      <a:endParaRPr lang="es-CO" sz="18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10002"/>
                  </a:ext>
                </a:extLst>
              </a:tr>
              <a:tr h="456823">
                <a:tc>
                  <a:txBody>
                    <a:bodyPr/>
                    <a:lstStyle/>
                    <a:p>
                      <a:pPr algn="ctr" rtl="0" fontAlgn="ctr"/>
                      <a:r>
                        <a:rPr lang="es-CO" sz="1800" b="1" u="none" strike="noStrike" dirty="0">
                          <a:effectLst/>
                          <a:latin typeface="Arial Narrow" pitchFamily="34" charset="0"/>
                        </a:rPr>
                        <a:t>NATACION CARRERA</a:t>
                      </a:r>
                      <a:endParaRPr lang="es-CO" sz="18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rtl="0" fontAlgn="ctr"/>
                      <a:r>
                        <a:rPr lang="es-CO" sz="1800" b="1" u="none" strike="noStrike" dirty="0">
                          <a:effectLst/>
                          <a:latin typeface="Arial Narrow" pitchFamily="34" charset="0"/>
                        </a:rPr>
                        <a:t>400</a:t>
                      </a:r>
                      <a:endParaRPr lang="es-CO" sz="18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10003"/>
                  </a:ext>
                </a:extLst>
              </a:tr>
              <a:tr h="456823">
                <a:tc>
                  <a:txBody>
                    <a:bodyPr/>
                    <a:lstStyle/>
                    <a:p>
                      <a:pPr algn="ctr" rtl="0" fontAlgn="ctr"/>
                      <a:r>
                        <a:rPr lang="es-CO" sz="1800" b="1" u="none" strike="noStrike" dirty="0">
                          <a:effectLst/>
                          <a:latin typeface="Arial Narrow" pitchFamily="34" charset="0"/>
                        </a:rPr>
                        <a:t>NATACION SUBACUATICA</a:t>
                      </a:r>
                      <a:endParaRPr lang="es-CO" sz="18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rtl="0" fontAlgn="ctr"/>
                      <a:r>
                        <a:rPr lang="es-CO" sz="1800" b="1" u="none" strike="noStrike" dirty="0">
                          <a:effectLst/>
                          <a:latin typeface="Arial Narrow" pitchFamily="34" charset="0"/>
                        </a:rPr>
                        <a:t>500</a:t>
                      </a:r>
                      <a:endParaRPr lang="es-CO" sz="18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10004"/>
                  </a:ext>
                </a:extLst>
              </a:tr>
              <a:tr h="456823">
                <a:tc>
                  <a:txBody>
                    <a:bodyPr/>
                    <a:lstStyle/>
                    <a:p>
                      <a:pPr algn="ctr" rtl="0" fontAlgn="ctr"/>
                      <a:r>
                        <a:rPr lang="es-CO" sz="1800" b="1" u="none" strike="noStrike" dirty="0">
                          <a:effectLst/>
                          <a:latin typeface="Arial Narrow" pitchFamily="34" charset="0"/>
                        </a:rPr>
                        <a:t>CICLISMO</a:t>
                      </a:r>
                      <a:endParaRPr lang="es-CO" sz="18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rtl="0" fontAlgn="ctr"/>
                      <a:r>
                        <a:rPr lang="es-CO" sz="1800" b="1" u="none" strike="noStrike" dirty="0">
                          <a:effectLst/>
                          <a:latin typeface="Arial Narrow" pitchFamily="34" charset="0"/>
                        </a:rPr>
                        <a:t>4000</a:t>
                      </a:r>
                      <a:endParaRPr lang="es-CO" sz="18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10005"/>
                  </a:ext>
                </a:extLst>
              </a:tr>
              <a:tr h="456823">
                <a:tc>
                  <a:txBody>
                    <a:bodyPr/>
                    <a:lstStyle/>
                    <a:p>
                      <a:pPr algn="ctr" rtl="0" fontAlgn="ctr"/>
                      <a:r>
                        <a:rPr lang="es-CO" sz="1800" b="1" u="none" strike="noStrike" dirty="0">
                          <a:effectLst/>
                          <a:latin typeface="Arial Narrow" pitchFamily="34" charset="0"/>
                        </a:rPr>
                        <a:t>CANOTAJE </a:t>
                      </a:r>
                      <a:endParaRPr lang="es-CO" sz="18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rtl="0" fontAlgn="ctr"/>
                      <a:r>
                        <a:rPr lang="es-CO" sz="1800" b="1" u="none" strike="noStrike" dirty="0">
                          <a:effectLst/>
                          <a:latin typeface="Arial Narrow" pitchFamily="34" charset="0"/>
                        </a:rPr>
                        <a:t>1500</a:t>
                      </a:r>
                      <a:endParaRPr lang="es-CO" sz="18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479814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98371" y="379806"/>
            <a:ext cx="11195258" cy="5786199"/>
          </a:xfrm>
          <a:prstGeom prst="rect">
            <a:avLst/>
          </a:prstGeom>
        </p:spPr>
        <p:txBody>
          <a:bodyPr wrap="square">
            <a:spAutoFit/>
          </a:bodyPr>
          <a:lstStyle/>
          <a:p>
            <a:pPr algn="just"/>
            <a:r>
              <a:rPr lang="es-CO" sz="2800" b="1" dirty="0">
                <a:solidFill>
                  <a:srgbClr val="FF0000"/>
                </a:solidFill>
                <a:latin typeface="Arial Narrow" pitchFamily="34" charset="0"/>
              </a:rPr>
              <a:t>TEST ESTANDARD DE LACTATO.  FASE 1RA:</a:t>
            </a:r>
          </a:p>
          <a:p>
            <a:pPr algn="just"/>
            <a:r>
              <a:rPr lang="es-MX" sz="2800" b="1" dirty="0">
                <a:solidFill>
                  <a:srgbClr val="FF0000"/>
                </a:solidFill>
                <a:latin typeface="Arial Narrow" pitchFamily="34" charset="0"/>
              </a:rPr>
              <a:t>I</a:t>
            </a:r>
            <a:r>
              <a:rPr lang="es-CO" sz="2800" b="1" dirty="0">
                <a:solidFill>
                  <a:srgbClr val="FF0000"/>
                </a:solidFill>
                <a:latin typeface="Arial Narrow" pitchFamily="34" charset="0"/>
              </a:rPr>
              <a:t>NCREMENTO DE INTENSIDAD ENTRE LAS ETAPAS:</a:t>
            </a:r>
          </a:p>
          <a:p>
            <a:pPr algn="just"/>
            <a:endParaRPr lang="es-CO" sz="2800" b="1" dirty="0">
              <a:latin typeface="Arial Narrow" pitchFamily="34" charset="0"/>
            </a:endParaRPr>
          </a:p>
          <a:p>
            <a:pPr marL="342900" indent="-342900" algn="just">
              <a:buFont typeface="Wingdings" panose="05000000000000000000" pitchFamily="2" charset="2"/>
              <a:buChar char="§"/>
            </a:pPr>
            <a:r>
              <a:rPr lang="es-CO" sz="2200" b="1" dirty="0">
                <a:latin typeface="Arial Narrow" pitchFamily="34" charset="0"/>
              </a:rPr>
              <a:t>Uno de los criterios a utilizar para incrementar la velocidad por etapas plantea que cada esfuerzo después de la primera etapa, deberá durar de 20 a 30 segundos menos que el esfuerzo anterior.</a:t>
            </a:r>
          </a:p>
          <a:p>
            <a:pPr marL="342900" indent="-342900" algn="just">
              <a:buFont typeface="Wingdings" panose="05000000000000000000" pitchFamily="2" charset="2"/>
              <a:buChar char="§"/>
            </a:pPr>
            <a:endParaRPr lang="es-CO" sz="2200" b="1" dirty="0">
              <a:latin typeface="Arial Narrow" pitchFamily="34" charset="0"/>
            </a:endParaRPr>
          </a:p>
          <a:p>
            <a:pPr marL="342900" indent="-342900" algn="just">
              <a:buFont typeface="Wingdings" panose="05000000000000000000" pitchFamily="2" charset="2"/>
              <a:buChar char="§"/>
            </a:pPr>
            <a:r>
              <a:rPr lang="es-CO" sz="2200" b="1" dirty="0">
                <a:latin typeface="Arial Narrow" pitchFamily="34" charset="0"/>
              </a:rPr>
              <a:t>Esto se deberá continuar de esta forma en la 2da, 3ra y 4ta etapas.</a:t>
            </a:r>
          </a:p>
          <a:p>
            <a:pPr marL="342900" indent="-342900" algn="just">
              <a:buFont typeface="Wingdings" panose="05000000000000000000" pitchFamily="2" charset="2"/>
              <a:buChar char="§"/>
            </a:pPr>
            <a:endParaRPr lang="es-MX" sz="2200" b="1" dirty="0">
              <a:latin typeface="Arial Narrow" pitchFamily="34" charset="0"/>
            </a:endParaRPr>
          </a:p>
          <a:p>
            <a:pPr marL="342900" indent="-342900" algn="just">
              <a:buFont typeface="Wingdings" panose="05000000000000000000" pitchFamily="2" charset="2"/>
              <a:buChar char="§"/>
            </a:pPr>
            <a:r>
              <a:rPr lang="es-MX" sz="2200" b="1" dirty="0">
                <a:latin typeface="Arial Narrow" pitchFamily="34" charset="0"/>
              </a:rPr>
              <a:t>E</a:t>
            </a:r>
            <a:r>
              <a:rPr lang="es-CO" sz="2200" b="1" dirty="0">
                <a:latin typeface="Arial Narrow" pitchFamily="34" charset="0"/>
              </a:rPr>
              <a:t>xisten otros criterios para incrementar la velocidad o intensidad entre las etapas</a:t>
            </a:r>
          </a:p>
          <a:p>
            <a:pPr marL="342900" indent="-342900" algn="just">
              <a:buFont typeface="Wingdings" panose="05000000000000000000" pitchFamily="2" charset="2"/>
              <a:buChar char="§"/>
            </a:pPr>
            <a:endParaRPr lang="es-CO" sz="2200" b="1" dirty="0">
              <a:latin typeface="Arial Narrow" pitchFamily="34" charset="0"/>
            </a:endParaRPr>
          </a:p>
          <a:p>
            <a:pPr marL="342900" indent="-342900" algn="just">
              <a:buFont typeface="Wingdings" panose="05000000000000000000" pitchFamily="2" charset="2"/>
              <a:buChar char="§"/>
            </a:pPr>
            <a:r>
              <a:rPr lang="es-CO" sz="2200" b="1" u="sng" dirty="0">
                <a:solidFill>
                  <a:srgbClr val="FF0000"/>
                </a:solidFill>
                <a:latin typeface="Arial Narrow" pitchFamily="34" charset="0"/>
              </a:rPr>
              <a:t>ESTA PRIMERA FASE DEL TEST VA A FINALIZAR CUANDO EN CUALQUIERA DE LAS ETAPAS SE ENCUENTREN 4 MMOL/L O MAS </a:t>
            </a:r>
          </a:p>
          <a:p>
            <a:pPr marL="342900" indent="-342900" algn="just">
              <a:buFont typeface="Wingdings" panose="05000000000000000000" pitchFamily="2" charset="2"/>
              <a:buChar char="§"/>
            </a:pPr>
            <a:endParaRPr lang="es-CO" sz="2200" b="1" dirty="0">
              <a:latin typeface="Arial Narrow" pitchFamily="34" charset="0"/>
            </a:endParaRPr>
          </a:p>
          <a:p>
            <a:pPr marL="342900" indent="-342900" algn="just">
              <a:buFont typeface="Wingdings" panose="05000000000000000000" pitchFamily="2" charset="2"/>
              <a:buChar char="§"/>
            </a:pPr>
            <a:r>
              <a:rPr lang="es-CO" sz="2200" b="1" dirty="0">
                <a:latin typeface="Arial Narrow" pitchFamily="34" charset="0"/>
              </a:rPr>
              <a:t>La lactatemia no es necesario medirla en estado de reposo </a:t>
            </a:r>
          </a:p>
          <a:p>
            <a:pPr marL="342900" indent="-342900" algn="just">
              <a:buFont typeface="Wingdings" panose="05000000000000000000" pitchFamily="2" charset="2"/>
              <a:buChar char="§"/>
            </a:pPr>
            <a:endParaRPr lang="es-CO" sz="2200" b="1" dirty="0">
              <a:latin typeface="Arial Narrow" pitchFamily="34" charset="0"/>
            </a:endParaRPr>
          </a:p>
          <a:p>
            <a:pPr marL="342900" indent="-342900" algn="just">
              <a:buFont typeface="Wingdings" panose="05000000000000000000" pitchFamily="2" charset="2"/>
              <a:buChar char="§"/>
            </a:pPr>
            <a:r>
              <a:rPr lang="es-CO" sz="2200" b="1" dirty="0">
                <a:latin typeface="Arial Narrow" pitchFamily="34" charset="0"/>
              </a:rPr>
              <a:t>La lactatemia se medirá inmediatamente al finalizar cada una de estas etapas</a:t>
            </a:r>
          </a:p>
        </p:txBody>
      </p:sp>
    </p:spTree>
    <p:extLst>
      <p:ext uri="{BB962C8B-B14F-4D97-AF65-F5344CB8AC3E}">
        <p14:creationId xmlns:p14="http://schemas.microsoft.com/office/powerpoint/2010/main" val="14870794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15882" y="443984"/>
            <a:ext cx="11019626" cy="5509200"/>
          </a:xfrm>
          <a:prstGeom prst="rect">
            <a:avLst/>
          </a:prstGeom>
        </p:spPr>
        <p:txBody>
          <a:bodyPr wrap="square">
            <a:spAutoFit/>
          </a:bodyPr>
          <a:lstStyle/>
          <a:p>
            <a:pPr algn="just"/>
            <a:r>
              <a:rPr lang="es-MX" sz="3200" b="1" dirty="0">
                <a:solidFill>
                  <a:srgbClr val="FF0000"/>
                </a:solidFill>
                <a:latin typeface="Arial Narrow" panose="020B0606020202030204" pitchFamily="34" charset="0"/>
                <a:ea typeface="Calibri" panose="020F0502020204030204" pitchFamily="34" charset="0"/>
                <a:cs typeface="Times New Roman" panose="02020603050405020304" pitchFamily="18" charset="0"/>
              </a:rPr>
              <a:t>PARTE 3: TEST ESTÁNDAR DE LACTATO:</a:t>
            </a:r>
          </a:p>
          <a:p>
            <a:pPr algn="just"/>
            <a:endParaRPr lang="es-MX" sz="3200" b="1" dirty="0">
              <a:solidFill>
                <a:srgbClr val="FF0000"/>
              </a:solidFill>
              <a:latin typeface="Arial Narrow" panose="020B0606020202030204" pitchFamily="34" charset="0"/>
              <a:ea typeface="Calibri" panose="020F0502020204030204" pitchFamily="34" charset="0"/>
              <a:cs typeface="Times New Roman" panose="02020603050405020304" pitchFamily="18" charset="0"/>
            </a:endParaRPr>
          </a:p>
          <a:p>
            <a:pPr marL="800100" lvl="1" indent="-342900" algn="just">
              <a:buFont typeface="Wingdings" panose="05000000000000000000" pitchFamily="2" charset="2"/>
              <a:buChar char="§"/>
            </a:pPr>
            <a:r>
              <a:rPr lang="es-CO" sz="3200" b="1" dirty="0">
                <a:latin typeface="Arial Narrow" panose="020B0606020202030204" pitchFamily="34" charset="0"/>
              </a:rPr>
              <a:t>Objetivos. </a:t>
            </a:r>
          </a:p>
          <a:p>
            <a:pPr marL="800100" lvl="1" indent="-342900" algn="just">
              <a:buFont typeface="Wingdings" panose="05000000000000000000" pitchFamily="2" charset="2"/>
              <a:buChar char="§"/>
            </a:pPr>
            <a:r>
              <a:rPr lang="es-CO" sz="3200" b="1" dirty="0">
                <a:latin typeface="Arial Narrow" panose="020B0606020202030204" pitchFamily="34" charset="0"/>
              </a:rPr>
              <a:t>Metodología de las Fases 1, 2 y 3 del test  </a:t>
            </a:r>
          </a:p>
          <a:p>
            <a:pPr marL="800100" lvl="1" indent="-342900" algn="just">
              <a:buFont typeface="Wingdings" panose="05000000000000000000" pitchFamily="2" charset="2"/>
              <a:buChar char="§"/>
            </a:pPr>
            <a:r>
              <a:rPr lang="es-ES" sz="3200" b="1" dirty="0">
                <a:latin typeface="Arial Narrow" panose="020B0606020202030204" pitchFamily="34" charset="0"/>
              </a:rPr>
              <a:t>Formatos para recolección de datos y </a:t>
            </a:r>
          </a:p>
          <a:p>
            <a:pPr marL="800100" lvl="1" indent="-342900" algn="just">
              <a:buFont typeface="Wingdings" panose="05000000000000000000" pitchFamily="2" charset="2"/>
              <a:buChar char="§"/>
            </a:pPr>
            <a:r>
              <a:rPr lang="es-ES" sz="3200" b="1" dirty="0">
                <a:latin typeface="Arial Narrow" panose="020B0606020202030204" pitchFamily="34" charset="0"/>
              </a:rPr>
              <a:t>Reportes de resultados</a:t>
            </a:r>
          </a:p>
          <a:p>
            <a:pPr marL="800100" lvl="1" indent="-342900" algn="just">
              <a:buFont typeface="Wingdings" panose="05000000000000000000" pitchFamily="2" charset="2"/>
              <a:buChar char="§"/>
            </a:pPr>
            <a:r>
              <a:rPr lang="es-ES" sz="3200" b="1" dirty="0">
                <a:latin typeface="Arial Narrow" panose="020B0606020202030204" pitchFamily="34" charset="0"/>
                <a:ea typeface="Calibri" panose="020F0502020204030204" pitchFamily="34" charset="0"/>
                <a:cs typeface="Times New Roman" panose="02020603050405020304" pitchFamily="18" charset="0"/>
              </a:rPr>
              <a:t>Bibliografía test estándar de lactato</a:t>
            </a:r>
          </a:p>
          <a:p>
            <a:pPr marL="800100" lvl="1" indent="-342900" algn="just">
              <a:buFont typeface="Wingdings" panose="05000000000000000000" pitchFamily="2" charset="2"/>
              <a:buChar char="§"/>
            </a:pPr>
            <a:r>
              <a:rPr lang="es-CO" sz="3200" b="1" dirty="0">
                <a:latin typeface="Arial Narrow" panose="020B0606020202030204" pitchFamily="34" charset="0"/>
                <a:ea typeface="Calibri" panose="020F0502020204030204" pitchFamily="34" charset="0"/>
                <a:cs typeface="Times New Roman" panose="02020603050405020304" pitchFamily="18" charset="0"/>
              </a:rPr>
              <a:t>Link video de realización del test estándar de lactato en natación en la UMB</a:t>
            </a:r>
          </a:p>
          <a:p>
            <a:pPr marL="800100" lvl="1" indent="-342900" algn="just">
              <a:buFont typeface="Wingdings" panose="05000000000000000000" pitchFamily="2" charset="2"/>
              <a:buChar char="§"/>
            </a:pPr>
            <a:r>
              <a:rPr lang="es-CO" sz="3200" b="1" dirty="0">
                <a:latin typeface="Arial Narrow" panose="020B0606020202030204" pitchFamily="34" charset="0"/>
                <a:ea typeface="Calibri" panose="020F0502020204030204" pitchFamily="34" charset="0"/>
                <a:cs typeface="Times New Roman" panose="02020603050405020304" pitchFamily="18" charset="0"/>
              </a:rPr>
              <a:t>Publicación personal </a:t>
            </a:r>
          </a:p>
          <a:p>
            <a:pPr marL="800100" lvl="1" indent="-342900" algn="just">
              <a:buFont typeface="Wingdings" panose="05000000000000000000" pitchFamily="2" charset="2"/>
              <a:buChar char="§"/>
            </a:pPr>
            <a:r>
              <a:rPr lang="es-CO" sz="3200" b="1" dirty="0">
                <a:latin typeface="Arial Narrow" pitchFamily="34" charset="0"/>
              </a:rPr>
              <a:t>Preguntas comprobatorias</a:t>
            </a:r>
            <a:endParaRPr lang="es-ES" sz="3200" dirty="0"/>
          </a:p>
        </p:txBody>
      </p:sp>
    </p:spTree>
    <p:extLst>
      <p:ext uri="{BB962C8B-B14F-4D97-AF65-F5344CB8AC3E}">
        <p14:creationId xmlns:p14="http://schemas.microsoft.com/office/powerpoint/2010/main" val="11358699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55094" y="291671"/>
            <a:ext cx="10823032" cy="5262979"/>
          </a:xfrm>
          <a:prstGeom prst="rect">
            <a:avLst/>
          </a:prstGeom>
        </p:spPr>
        <p:txBody>
          <a:bodyPr wrap="square">
            <a:spAutoFit/>
          </a:bodyPr>
          <a:lstStyle/>
          <a:p>
            <a:pPr algn="just"/>
            <a:r>
              <a:rPr lang="es-CO" sz="2400" b="1" dirty="0">
                <a:solidFill>
                  <a:srgbClr val="FF0000"/>
                </a:solidFill>
                <a:latin typeface="Arial Narrow" pitchFamily="34" charset="0"/>
              </a:rPr>
              <a:t>TEST ESTANDARD DE LACTATO. FASE 1RA:</a:t>
            </a:r>
          </a:p>
          <a:p>
            <a:pPr algn="just"/>
            <a:endParaRPr lang="es-CO" sz="2400" b="1" dirty="0">
              <a:latin typeface="Arial Narrow" pitchFamily="34" charset="0"/>
            </a:endParaRPr>
          </a:p>
          <a:p>
            <a:pPr marL="342900" indent="-342900" algn="just">
              <a:buFont typeface="Wingdings" panose="05000000000000000000" pitchFamily="2" charset="2"/>
              <a:buChar char="§"/>
            </a:pPr>
            <a:r>
              <a:rPr lang="es-CO" sz="2400" b="1" dirty="0">
                <a:latin typeface="Arial Narrow" pitchFamily="34" charset="0"/>
              </a:rPr>
              <a:t>Este test se puede aplicar en laboratorio aunque es mas recomendado como test de campo especifico, utilizando el ejercicio según la modalidad deportiva</a:t>
            </a:r>
          </a:p>
          <a:p>
            <a:pPr marL="342900" indent="-342900" algn="just">
              <a:buFont typeface="Wingdings" panose="05000000000000000000" pitchFamily="2" charset="2"/>
              <a:buChar char="§"/>
            </a:pPr>
            <a:endParaRPr lang="es-CO" sz="2400" b="1" dirty="0">
              <a:latin typeface="Arial Narrow" pitchFamily="34" charset="0"/>
            </a:endParaRPr>
          </a:p>
          <a:p>
            <a:pPr marL="342900" indent="-342900" algn="just">
              <a:buFont typeface="Wingdings" panose="05000000000000000000" pitchFamily="2" charset="2"/>
              <a:buChar char="§"/>
            </a:pPr>
            <a:r>
              <a:rPr lang="es-CO" sz="2400" b="1" dirty="0">
                <a:latin typeface="Arial Narrow" pitchFamily="34" charset="0"/>
              </a:rPr>
              <a:t>Se requiere tener la medida de lactatemia con la mayor rapidez posible (sin descuidar la confiabilidad), </a:t>
            </a:r>
          </a:p>
          <a:p>
            <a:pPr marL="342900" indent="-342900" algn="just">
              <a:buFont typeface="Wingdings" panose="05000000000000000000" pitchFamily="2" charset="2"/>
              <a:buChar char="§"/>
            </a:pPr>
            <a:endParaRPr lang="es-CO" sz="2400" b="1" dirty="0">
              <a:latin typeface="Arial Narrow" pitchFamily="34" charset="0"/>
            </a:endParaRPr>
          </a:p>
          <a:p>
            <a:pPr marL="342900" indent="-342900" algn="just">
              <a:buFont typeface="Wingdings" panose="05000000000000000000" pitchFamily="2" charset="2"/>
              <a:buChar char="§"/>
            </a:pPr>
            <a:r>
              <a:rPr lang="es-CO" sz="2400" b="1" dirty="0">
                <a:latin typeface="Arial Narrow" pitchFamily="34" charset="0"/>
              </a:rPr>
              <a:t>Para esto, en el mercado existen varios equipos portátiles de medición de esta variable, tales como el </a:t>
            </a:r>
            <a:r>
              <a:rPr lang="es-CO" sz="2400" b="1" dirty="0">
                <a:solidFill>
                  <a:srgbClr val="FF0000"/>
                </a:solidFill>
                <a:latin typeface="Arial Narrow" pitchFamily="34" charset="0"/>
              </a:rPr>
              <a:t>láctate scout. (ver grafica) </a:t>
            </a:r>
          </a:p>
          <a:p>
            <a:pPr marL="342900" indent="-342900" algn="just">
              <a:buFont typeface="Wingdings" panose="05000000000000000000" pitchFamily="2" charset="2"/>
              <a:buChar char="§"/>
            </a:pPr>
            <a:endParaRPr lang="es-CO" sz="2400" b="1" dirty="0">
              <a:latin typeface="Arial Narrow" pitchFamily="34" charset="0"/>
            </a:endParaRPr>
          </a:p>
          <a:p>
            <a:pPr marL="342900" indent="-342900" algn="just">
              <a:buFont typeface="Wingdings" panose="05000000000000000000" pitchFamily="2" charset="2"/>
              <a:buChar char="§"/>
            </a:pPr>
            <a:r>
              <a:rPr lang="es-CO" sz="2400" b="1" dirty="0">
                <a:latin typeface="Arial Narrow" pitchFamily="34" charset="0"/>
              </a:rPr>
              <a:t>Es recomendable realizar otra toma de lactatemia a los 3 minutos de finalizada la etapa en que se lograron los 4 mmol/l.  Esto con el fin de confirmar el valor de lactato después de los 4 mmol/l.</a:t>
            </a:r>
          </a:p>
        </p:txBody>
      </p:sp>
    </p:spTree>
    <p:extLst>
      <p:ext uri="{BB962C8B-B14F-4D97-AF65-F5344CB8AC3E}">
        <p14:creationId xmlns:p14="http://schemas.microsoft.com/office/powerpoint/2010/main" val="17858796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www.notinat.com.es/images/noticies/Image/LactateScou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4596" y="1382050"/>
            <a:ext cx="4032742" cy="4948149"/>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734678" y="427943"/>
            <a:ext cx="10606611" cy="954107"/>
          </a:xfrm>
          <a:prstGeom prst="rect">
            <a:avLst/>
          </a:prstGeom>
        </p:spPr>
        <p:txBody>
          <a:bodyPr wrap="square">
            <a:spAutoFit/>
          </a:bodyPr>
          <a:lstStyle/>
          <a:p>
            <a:pPr algn="just"/>
            <a:r>
              <a:rPr lang="es-CO" sz="2800" b="1" dirty="0">
                <a:solidFill>
                  <a:srgbClr val="FF0000"/>
                </a:solidFill>
                <a:latin typeface="Arial Narrow" pitchFamily="34" charset="0"/>
              </a:rPr>
              <a:t>EQUIPO PORTATIL LACTATE SCOUT PARA LA MEDICION DE LACTATEMIA EN 10 S.</a:t>
            </a:r>
          </a:p>
        </p:txBody>
      </p:sp>
    </p:spTree>
    <p:extLst>
      <p:ext uri="{BB962C8B-B14F-4D97-AF65-F5344CB8AC3E}">
        <p14:creationId xmlns:p14="http://schemas.microsoft.com/office/powerpoint/2010/main" val="41679572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43540" y="253034"/>
            <a:ext cx="11157057" cy="6124754"/>
          </a:xfrm>
          <a:prstGeom prst="rect">
            <a:avLst/>
          </a:prstGeom>
        </p:spPr>
        <p:txBody>
          <a:bodyPr wrap="square">
            <a:spAutoFit/>
          </a:bodyPr>
          <a:lstStyle/>
          <a:p>
            <a:pPr algn="just"/>
            <a:r>
              <a:rPr lang="es-CO" sz="2800" b="1" dirty="0">
                <a:solidFill>
                  <a:srgbClr val="FF0000"/>
                </a:solidFill>
                <a:latin typeface="Arial Narrow" pitchFamily="34" charset="0"/>
              </a:rPr>
              <a:t>TEST ESTANDARD DE LACTATO. FASE 1RA. CALCULO DEL VALOR DE V4:</a:t>
            </a:r>
          </a:p>
          <a:p>
            <a:pPr algn="just"/>
            <a:endParaRPr lang="es-CO" sz="2800" b="1" dirty="0">
              <a:latin typeface="Arial Narrow" pitchFamily="34" charset="0"/>
            </a:endParaRPr>
          </a:p>
          <a:p>
            <a:pPr marL="342900" indent="-342900" algn="just">
              <a:buFont typeface="Wingdings" panose="05000000000000000000" pitchFamily="2" charset="2"/>
              <a:buChar char="§"/>
            </a:pPr>
            <a:r>
              <a:rPr lang="es-CO" sz="2400" b="1" dirty="0">
                <a:latin typeface="Arial Narrow" pitchFamily="34" charset="0"/>
              </a:rPr>
              <a:t>Como se puede observar, en esta primera fase no se realizaran esfuerzos máximos, sino esfuerzos hasta una intensidad ligeramente por encima del UL. </a:t>
            </a:r>
            <a:endParaRPr lang="es-CO" sz="2400" dirty="0">
              <a:latin typeface="Arial Narrow" pitchFamily="34" charset="0"/>
            </a:endParaRPr>
          </a:p>
          <a:p>
            <a:pPr marL="342900" indent="-342900" algn="just">
              <a:buFont typeface="Wingdings" panose="05000000000000000000" pitchFamily="2" charset="2"/>
              <a:buChar char="§"/>
            </a:pPr>
            <a:endParaRPr lang="es-CO" sz="2400" b="1" dirty="0">
              <a:latin typeface="Arial Narrow" pitchFamily="34" charset="0"/>
            </a:endParaRPr>
          </a:p>
          <a:p>
            <a:pPr marL="342900" indent="-342900" algn="just">
              <a:buFont typeface="Wingdings" panose="05000000000000000000" pitchFamily="2" charset="2"/>
              <a:buChar char="§"/>
            </a:pPr>
            <a:r>
              <a:rPr lang="es-CO" sz="2400" b="1" dirty="0">
                <a:latin typeface="Arial Narrow" pitchFamily="34" charset="0"/>
              </a:rPr>
              <a:t>Para la obtención del valor de la V4 se pueden utilizar dos métodos: </a:t>
            </a:r>
          </a:p>
          <a:p>
            <a:pPr marL="800100" lvl="1" indent="-342900" algn="just">
              <a:buFont typeface="Wingdings" panose="05000000000000000000" pitchFamily="2" charset="2"/>
              <a:buChar char="§"/>
            </a:pPr>
            <a:endParaRPr lang="es-CO" sz="2400" b="1" dirty="0">
              <a:solidFill>
                <a:srgbClr val="FF0000"/>
              </a:solidFill>
              <a:latin typeface="Arial Narrow" pitchFamily="34" charset="0"/>
            </a:endParaRPr>
          </a:p>
          <a:p>
            <a:pPr marL="800100" lvl="1" indent="-342900" algn="just">
              <a:buFont typeface="Wingdings" panose="05000000000000000000" pitchFamily="2" charset="2"/>
              <a:buChar char="§"/>
            </a:pPr>
            <a:r>
              <a:rPr lang="es-CO" sz="2400" b="1" dirty="0">
                <a:solidFill>
                  <a:srgbClr val="FF0000"/>
                </a:solidFill>
                <a:latin typeface="Arial Narrow" pitchFamily="34" charset="0"/>
              </a:rPr>
              <a:t>GRAFICO </a:t>
            </a:r>
          </a:p>
          <a:p>
            <a:pPr marL="800100" lvl="1" indent="-342900" algn="just">
              <a:buFont typeface="Wingdings" panose="05000000000000000000" pitchFamily="2" charset="2"/>
              <a:buChar char="§"/>
            </a:pPr>
            <a:r>
              <a:rPr lang="es-CO" sz="2400" b="1" dirty="0">
                <a:solidFill>
                  <a:srgbClr val="FF0000"/>
                </a:solidFill>
                <a:latin typeface="Arial Narrow" pitchFamily="34" charset="0"/>
              </a:rPr>
              <a:t>ANALÍTICO </a:t>
            </a:r>
          </a:p>
          <a:p>
            <a:pPr marL="342900" indent="-342900" algn="just">
              <a:buFont typeface="Wingdings" panose="05000000000000000000" pitchFamily="2" charset="2"/>
              <a:buChar char="§"/>
            </a:pPr>
            <a:endParaRPr lang="es-MX" sz="2400" b="1" dirty="0">
              <a:solidFill>
                <a:srgbClr val="FF0000"/>
              </a:solidFill>
              <a:latin typeface="Arial Narrow" pitchFamily="34" charset="0"/>
            </a:endParaRPr>
          </a:p>
          <a:p>
            <a:pPr marL="342900" indent="-342900" algn="just">
              <a:buFont typeface="Wingdings" panose="05000000000000000000" pitchFamily="2" charset="2"/>
              <a:buChar char="§"/>
            </a:pPr>
            <a:endParaRPr lang="es-CO" sz="2400" b="1" dirty="0">
              <a:solidFill>
                <a:srgbClr val="FF0000"/>
              </a:solidFill>
              <a:latin typeface="Arial Narrow" pitchFamily="34" charset="0"/>
            </a:endParaRPr>
          </a:p>
          <a:p>
            <a:pPr marL="342900" indent="-342900" algn="just">
              <a:buFont typeface="Wingdings" panose="05000000000000000000" pitchFamily="2" charset="2"/>
              <a:buChar char="§"/>
            </a:pPr>
            <a:r>
              <a:rPr lang="es-CO" sz="2400" b="1" dirty="0">
                <a:solidFill>
                  <a:srgbClr val="FF0000"/>
                </a:solidFill>
                <a:latin typeface="Arial Narrow" pitchFamily="34" charset="0"/>
              </a:rPr>
              <a:t>MÉTODO GRAFICO: </a:t>
            </a:r>
          </a:p>
          <a:p>
            <a:pPr marL="800100" lvl="1" indent="-342900" algn="just">
              <a:buFont typeface="Wingdings" panose="05000000000000000000" pitchFamily="2" charset="2"/>
              <a:buChar char="§"/>
            </a:pPr>
            <a:r>
              <a:rPr lang="es-CO" sz="2400" b="1" dirty="0">
                <a:latin typeface="Arial Narrow" pitchFamily="34" charset="0"/>
              </a:rPr>
              <a:t>Una vez recolectados los datos, estos son plasmados en un eje cartesiano, en el cual, en el eje de abscisas, se situara la velocidad de cada etapa en m/s o en km/h., (También se puede colocar el ritmo en min:s por km). En el eje de ordenadas se plasmaran los valores de lactatemia (en mmol/l.)</a:t>
            </a:r>
          </a:p>
        </p:txBody>
      </p:sp>
    </p:spTree>
    <p:extLst>
      <p:ext uri="{BB962C8B-B14F-4D97-AF65-F5344CB8AC3E}">
        <p14:creationId xmlns:p14="http://schemas.microsoft.com/office/powerpoint/2010/main" val="26565656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43540" y="488561"/>
            <a:ext cx="11157057" cy="6124754"/>
          </a:xfrm>
          <a:prstGeom prst="rect">
            <a:avLst/>
          </a:prstGeom>
        </p:spPr>
        <p:txBody>
          <a:bodyPr wrap="square">
            <a:spAutoFit/>
          </a:bodyPr>
          <a:lstStyle/>
          <a:p>
            <a:pPr algn="just"/>
            <a:r>
              <a:rPr lang="es-CO" sz="2800" b="1" dirty="0">
                <a:solidFill>
                  <a:srgbClr val="FF0000"/>
                </a:solidFill>
                <a:latin typeface="Arial Narrow" pitchFamily="34" charset="0"/>
              </a:rPr>
              <a:t>TEST ESTANDARD DE LACTATO. FASE 1RA. </a:t>
            </a:r>
          </a:p>
          <a:p>
            <a:pPr algn="just"/>
            <a:r>
              <a:rPr lang="es-CO" sz="2800" b="1" dirty="0">
                <a:solidFill>
                  <a:srgbClr val="FF0000"/>
                </a:solidFill>
                <a:latin typeface="Arial Narrow" pitchFamily="34" charset="0"/>
              </a:rPr>
              <a:t>DETERMINACIÓN DEL VALOR DE LA V4 POR EL MÉTODO GRAFICO:</a:t>
            </a:r>
          </a:p>
          <a:p>
            <a:pPr algn="just"/>
            <a:endParaRPr lang="es-CO" sz="2800" b="1" dirty="0">
              <a:latin typeface="Arial Narrow" pitchFamily="34" charset="0"/>
            </a:endParaRPr>
          </a:p>
          <a:p>
            <a:pPr marL="457200" indent="-457200" algn="just">
              <a:buFont typeface="Wingdings" panose="05000000000000000000" pitchFamily="2" charset="2"/>
              <a:buChar char="§"/>
            </a:pPr>
            <a:r>
              <a:rPr lang="es-CO" sz="2800" b="1" dirty="0">
                <a:latin typeface="Arial Narrow" pitchFamily="34" charset="0"/>
              </a:rPr>
              <a:t>Esto permite trazar la curva de rendimiento láctico (CRL) o relación lactato/velocidad y el correspondiente valor de lactatemia para 4 mmol/l o V</a:t>
            </a:r>
            <a:r>
              <a:rPr lang="es-CO" sz="2800" b="1" baseline="-25000" dirty="0">
                <a:latin typeface="Arial Narrow" pitchFamily="34" charset="0"/>
              </a:rPr>
              <a:t>4</a:t>
            </a:r>
            <a:r>
              <a:rPr lang="es-CO" sz="2800" b="1" dirty="0">
                <a:latin typeface="Arial Narrow" pitchFamily="34" charset="0"/>
              </a:rPr>
              <a:t>.  </a:t>
            </a:r>
          </a:p>
          <a:p>
            <a:pPr marL="457200" indent="-457200" algn="just">
              <a:buFont typeface="Wingdings" panose="05000000000000000000" pitchFamily="2" charset="2"/>
              <a:buChar char="§"/>
            </a:pPr>
            <a:endParaRPr lang="es-CO" sz="2800" b="1" dirty="0">
              <a:latin typeface="Arial Narrow" pitchFamily="34" charset="0"/>
            </a:endParaRPr>
          </a:p>
          <a:p>
            <a:pPr marL="457200" indent="-457200" algn="just">
              <a:buFont typeface="Wingdings" panose="05000000000000000000" pitchFamily="2" charset="2"/>
              <a:buChar char="§"/>
            </a:pPr>
            <a:r>
              <a:rPr lang="es-CO" sz="2800" b="1" dirty="0">
                <a:latin typeface="Arial Narrow" pitchFamily="34" charset="0"/>
              </a:rPr>
              <a:t>Porteriormente, esta velocidad puede ser convertida a ritmo (min:s. por km u otra distancia), lo cual es muy utilizado por los entrenadores (ej. 3:30 por cada 400 m.)</a:t>
            </a:r>
          </a:p>
          <a:p>
            <a:pPr marL="457200" indent="-457200" algn="just">
              <a:buFont typeface="Wingdings" panose="05000000000000000000" pitchFamily="2" charset="2"/>
              <a:buChar char="§"/>
            </a:pPr>
            <a:endParaRPr lang="es-CO" sz="2800" b="1" dirty="0">
              <a:solidFill>
                <a:srgbClr val="FF0000"/>
              </a:solidFill>
              <a:latin typeface="Arial Narrow" pitchFamily="34" charset="0"/>
            </a:endParaRPr>
          </a:p>
          <a:p>
            <a:pPr marL="457200" indent="-457200" algn="just">
              <a:buFont typeface="Wingdings" panose="05000000000000000000" pitchFamily="2" charset="2"/>
              <a:buChar char="§"/>
            </a:pPr>
            <a:r>
              <a:rPr lang="es-CO" sz="2800" b="1" dirty="0">
                <a:solidFill>
                  <a:srgbClr val="FF0000"/>
                </a:solidFill>
                <a:latin typeface="Arial Narrow" pitchFamily="34" charset="0"/>
              </a:rPr>
              <a:t>La V</a:t>
            </a:r>
            <a:r>
              <a:rPr lang="es-CO" sz="2800" b="1" baseline="-25000" dirty="0">
                <a:solidFill>
                  <a:srgbClr val="FF0000"/>
                </a:solidFill>
                <a:latin typeface="Arial Narrow" pitchFamily="34" charset="0"/>
              </a:rPr>
              <a:t>4</a:t>
            </a:r>
            <a:r>
              <a:rPr lang="es-CO" sz="2800" b="1" dirty="0">
                <a:solidFill>
                  <a:srgbClr val="FF0000"/>
                </a:solidFill>
                <a:latin typeface="Arial Narrow" pitchFamily="34" charset="0"/>
              </a:rPr>
              <a:t> representa un importante punto de referencia para la evaluación de la resistencia aeróbica y para el establecimiento de zonas de entrenamiento del examinado</a:t>
            </a:r>
            <a:endParaRPr lang="es-CO" sz="2800" b="1" dirty="0">
              <a:latin typeface="Arial Narrow" pitchFamily="34" charset="0"/>
            </a:endParaRPr>
          </a:p>
        </p:txBody>
      </p:sp>
    </p:spTree>
    <p:extLst>
      <p:ext uri="{BB962C8B-B14F-4D97-AF65-F5344CB8AC3E}">
        <p14:creationId xmlns:p14="http://schemas.microsoft.com/office/powerpoint/2010/main" val="23301371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09684" y="291113"/>
            <a:ext cx="11025115" cy="3662541"/>
          </a:xfrm>
          <a:prstGeom prst="rect">
            <a:avLst/>
          </a:prstGeom>
        </p:spPr>
        <p:txBody>
          <a:bodyPr wrap="square">
            <a:spAutoFit/>
          </a:bodyPr>
          <a:lstStyle/>
          <a:p>
            <a:pPr algn="just"/>
            <a:r>
              <a:rPr lang="es-CO" sz="2400" b="1" dirty="0">
                <a:solidFill>
                  <a:srgbClr val="FF0000"/>
                </a:solidFill>
                <a:latin typeface="Arial Narrow" pitchFamily="34" charset="0"/>
              </a:rPr>
              <a:t>TEST ESTANDARD DE LACTATO. FASE 1RA:</a:t>
            </a:r>
          </a:p>
          <a:p>
            <a:pPr algn="just"/>
            <a:r>
              <a:rPr lang="es-CO" sz="2400" b="1" dirty="0">
                <a:solidFill>
                  <a:srgbClr val="FF0000"/>
                </a:solidFill>
                <a:latin typeface="Arial Narrow" pitchFamily="34" charset="0"/>
              </a:rPr>
              <a:t>ILUSTRACION CON DATOS DE UN DEPORTISTA</a:t>
            </a:r>
          </a:p>
          <a:p>
            <a:pPr algn="just"/>
            <a:endParaRPr lang="es-CO" sz="2400" b="1" dirty="0">
              <a:latin typeface="Arial Narrow" pitchFamily="34" charset="0"/>
            </a:endParaRPr>
          </a:p>
          <a:p>
            <a:pPr marL="742950" lvl="1" indent="-285750" algn="just">
              <a:buFont typeface="Wingdings" panose="05000000000000000000" pitchFamily="2" charset="2"/>
              <a:buChar char="§"/>
            </a:pPr>
            <a:r>
              <a:rPr lang="es-CO" sz="2000" b="1" dirty="0">
                <a:latin typeface="Arial Narrow" pitchFamily="34" charset="0"/>
              </a:rPr>
              <a:t>Un triatleta recorre con carrera a pie 3 tramos de 2000 m. (3 x 2000m.): </a:t>
            </a:r>
          </a:p>
          <a:p>
            <a:pPr marL="742950" lvl="1" indent="-285750" algn="just">
              <a:buFont typeface="Wingdings" panose="05000000000000000000" pitchFamily="2" charset="2"/>
              <a:buChar char="§"/>
            </a:pPr>
            <a:r>
              <a:rPr lang="es-CO" sz="2000" b="1" dirty="0">
                <a:latin typeface="Arial Narrow" pitchFamily="34" charset="0"/>
              </a:rPr>
              <a:t>El tiempo de la 2da etapa es cerca de 20 segundos menos que el de la 1ra etapa. </a:t>
            </a:r>
          </a:p>
          <a:p>
            <a:pPr marL="742950" lvl="1" indent="-285750" algn="just">
              <a:buFont typeface="Wingdings" panose="05000000000000000000" pitchFamily="2" charset="2"/>
              <a:buChar char="§"/>
            </a:pPr>
            <a:r>
              <a:rPr lang="es-CO" sz="2000" b="1" dirty="0">
                <a:latin typeface="Arial Narrow" pitchFamily="34" charset="0"/>
              </a:rPr>
              <a:t>El tiempo de la 3ra etapa es cerca de 20 segundos menos que el de la 2da etapa.  </a:t>
            </a:r>
          </a:p>
          <a:p>
            <a:pPr marL="742950" lvl="1" indent="-285750" algn="just">
              <a:buFont typeface="Wingdings" panose="05000000000000000000" pitchFamily="2" charset="2"/>
              <a:buChar char="§"/>
            </a:pPr>
            <a:r>
              <a:rPr lang="es-CO" sz="2000" b="1" dirty="0">
                <a:latin typeface="Arial Narrow" pitchFamily="34" charset="0"/>
              </a:rPr>
              <a:t>Los tiempos de cada 2000 m., la conversión a velocidad media y la lactatemia en este caso fueron: </a:t>
            </a:r>
            <a:endParaRPr lang="es-CO" sz="2000" dirty="0">
              <a:latin typeface="Arial Narrow" pitchFamily="34" charset="0"/>
            </a:endParaRPr>
          </a:p>
          <a:p>
            <a:pPr marL="742950" lvl="1" indent="-285750" algn="just">
              <a:buFont typeface="Wingdings" panose="05000000000000000000" pitchFamily="2" charset="2"/>
              <a:buChar char="§"/>
            </a:pPr>
            <a:endParaRPr lang="es-CO" sz="2000" b="1" dirty="0">
              <a:latin typeface="Arial Narrow" pitchFamily="34" charset="0"/>
            </a:endParaRPr>
          </a:p>
          <a:p>
            <a:pPr marL="1200150" lvl="2" indent="-285750" algn="just">
              <a:buFont typeface="Wingdings" panose="05000000000000000000" pitchFamily="2" charset="2"/>
              <a:buChar char="§"/>
            </a:pPr>
            <a:r>
              <a:rPr lang="es-CO" sz="2000" b="1" dirty="0">
                <a:latin typeface="Arial Narrow" pitchFamily="34" charset="0"/>
              </a:rPr>
              <a:t>Etapa 1 de 2,000 m.: 	6:32</a:t>
            </a:r>
            <a:endParaRPr lang="es-CO" sz="2000" dirty="0">
              <a:latin typeface="Arial Narrow" pitchFamily="34" charset="0"/>
            </a:endParaRPr>
          </a:p>
          <a:p>
            <a:pPr marL="1200150" lvl="2" indent="-285750" algn="just">
              <a:buFont typeface="Wingdings" panose="05000000000000000000" pitchFamily="2" charset="2"/>
              <a:buChar char="§"/>
            </a:pPr>
            <a:r>
              <a:rPr lang="es-CO" sz="2000" b="1" dirty="0">
                <a:latin typeface="Arial Narrow" pitchFamily="34" charset="0"/>
              </a:rPr>
              <a:t>Etapa 2 de 2,000 m.: 	6:10 </a:t>
            </a:r>
          </a:p>
          <a:p>
            <a:pPr marL="1200150" lvl="2" indent="-285750" algn="just">
              <a:buFont typeface="Wingdings" panose="05000000000000000000" pitchFamily="2" charset="2"/>
              <a:buChar char="§"/>
            </a:pPr>
            <a:r>
              <a:rPr lang="es-CO" sz="2000" b="1" dirty="0">
                <a:latin typeface="Arial Narrow" pitchFamily="34" charset="0"/>
              </a:rPr>
              <a:t>Etapa 3 de 2,000 m.: 	5:51</a:t>
            </a:r>
            <a:endParaRPr lang="es-CO" sz="2000" dirty="0">
              <a:latin typeface="Arial Narrow" pitchFamily="34" charset="0"/>
            </a:endParaRPr>
          </a:p>
        </p:txBody>
      </p:sp>
      <p:graphicFrame>
        <p:nvGraphicFramePr>
          <p:cNvPr id="3" name="2 Tabla"/>
          <p:cNvGraphicFramePr>
            <a:graphicFrameLocks noGrp="1"/>
          </p:cNvGraphicFramePr>
          <p:nvPr>
            <p:extLst>
              <p:ext uri="{D42A27DB-BD31-4B8C-83A1-F6EECF244321}">
                <p14:modId xmlns:p14="http://schemas.microsoft.com/office/powerpoint/2010/main" val="1875477966"/>
              </p:ext>
            </p:extLst>
          </p:nvPr>
        </p:nvGraphicFramePr>
        <p:xfrm>
          <a:off x="1110967" y="4299046"/>
          <a:ext cx="9308380" cy="2101755"/>
        </p:xfrm>
        <a:graphic>
          <a:graphicData uri="http://schemas.openxmlformats.org/drawingml/2006/table">
            <a:tbl>
              <a:tblPr>
                <a:tableStyleId>{5C22544A-7EE6-4342-B048-85BDC9FD1C3A}</a:tableStyleId>
              </a:tblPr>
              <a:tblGrid>
                <a:gridCol w="1861676">
                  <a:extLst>
                    <a:ext uri="{9D8B030D-6E8A-4147-A177-3AD203B41FA5}">
                      <a16:colId xmlns:a16="http://schemas.microsoft.com/office/drawing/2014/main" xmlns="" val="20000"/>
                    </a:ext>
                  </a:extLst>
                </a:gridCol>
                <a:gridCol w="1861676">
                  <a:extLst>
                    <a:ext uri="{9D8B030D-6E8A-4147-A177-3AD203B41FA5}">
                      <a16:colId xmlns:a16="http://schemas.microsoft.com/office/drawing/2014/main" xmlns="" val="20001"/>
                    </a:ext>
                  </a:extLst>
                </a:gridCol>
                <a:gridCol w="1861676">
                  <a:extLst>
                    <a:ext uri="{9D8B030D-6E8A-4147-A177-3AD203B41FA5}">
                      <a16:colId xmlns:a16="http://schemas.microsoft.com/office/drawing/2014/main" xmlns="" val="20002"/>
                    </a:ext>
                  </a:extLst>
                </a:gridCol>
                <a:gridCol w="1861676">
                  <a:extLst>
                    <a:ext uri="{9D8B030D-6E8A-4147-A177-3AD203B41FA5}">
                      <a16:colId xmlns:a16="http://schemas.microsoft.com/office/drawing/2014/main" xmlns="" val="20003"/>
                    </a:ext>
                  </a:extLst>
                </a:gridCol>
                <a:gridCol w="1861676">
                  <a:extLst>
                    <a:ext uri="{9D8B030D-6E8A-4147-A177-3AD203B41FA5}">
                      <a16:colId xmlns:a16="http://schemas.microsoft.com/office/drawing/2014/main" xmlns="" val="20004"/>
                    </a:ext>
                  </a:extLst>
                </a:gridCol>
              </a:tblGrid>
              <a:tr h="840702">
                <a:tc>
                  <a:txBody>
                    <a:bodyPr/>
                    <a:lstStyle/>
                    <a:p>
                      <a:pPr algn="ctr" fontAlgn="b"/>
                      <a:r>
                        <a:rPr lang="es-CO" sz="1800" b="1" u="none" strike="noStrike" dirty="0">
                          <a:effectLst/>
                          <a:latin typeface="Arial Narrow" pitchFamily="34" charset="0"/>
                        </a:rPr>
                        <a:t>DISTANCIA, M.</a:t>
                      </a:r>
                      <a:endParaRPr lang="es-CO" sz="1800" b="1" i="0" u="none" strike="noStrike" dirty="0">
                        <a:solidFill>
                          <a:srgbClr val="000000"/>
                        </a:solidFill>
                        <a:effectLst/>
                        <a:latin typeface="Arial Narrow" pitchFamily="34" charset="0"/>
                      </a:endParaRPr>
                    </a:p>
                  </a:txBody>
                  <a:tcPr marL="9525" marR="9525" marT="9525"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gridSpan="2">
                  <a:txBody>
                    <a:bodyPr/>
                    <a:lstStyle/>
                    <a:p>
                      <a:pPr algn="ctr" fontAlgn="b"/>
                      <a:r>
                        <a:rPr lang="es-CO" sz="1800" b="1" u="none" strike="noStrike" dirty="0">
                          <a:effectLst/>
                          <a:latin typeface="Arial Narrow" pitchFamily="34" charset="0"/>
                        </a:rPr>
                        <a:t>TIEMPO, MIN:S.</a:t>
                      </a:r>
                      <a:endParaRPr lang="es-CO" sz="1800" b="1" i="0" u="none" strike="noStrike" dirty="0">
                        <a:solidFill>
                          <a:srgbClr val="000000"/>
                        </a:solidFill>
                        <a:effectLst/>
                        <a:latin typeface="Arial Narrow" pitchFamily="34" charset="0"/>
                      </a:endParaRPr>
                    </a:p>
                  </a:txBody>
                  <a:tcPr marL="9525" marR="9525" marT="9525"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pPr algn="ctr" fontAlgn="b"/>
                      <a:endParaRPr lang="es-CO" sz="18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800" b="1" u="none" strike="noStrike" dirty="0">
                          <a:effectLst/>
                          <a:latin typeface="Arial Narrow" pitchFamily="34" charset="0"/>
                        </a:rPr>
                        <a:t>VELOCIDAD, M/S.</a:t>
                      </a:r>
                      <a:endParaRPr lang="es-CO" sz="1800" b="1" i="0" u="none" strike="noStrike" dirty="0">
                        <a:solidFill>
                          <a:srgbClr val="000000"/>
                        </a:solidFill>
                        <a:effectLst/>
                        <a:latin typeface="Arial Narrow" pitchFamily="34" charset="0"/>
                      </a:endParaRPr>
                    </a:p>
                  </a:txBody>
                  <a:tcPr marL="9525" marR="9525" marT="9525"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s-CO" sz="1800" b="1" u="none" strike="noStrike" dirty="0">
                          <a:effectLst/>
                          <a:latin typeface="Arial Narrow" pitchFamily="34" charset="0"/>
                        </a:rPr>
                        <a:t>LACTATEMIA, MMOL/L.</a:t>
                      </a:r>
                      <a:endParaRPr lang="es-CO" sz="1800" b="1" i="0" u="none" strike="noStrike" dirty="0">
                        <a:solidFill>
                          <a:srgbClr val="000000"/>
                        </a:solidFill>
                        <a:effectLst/>
                        <a:latin typeface="Arial Narrow" pitchFamily="34" charset="0"/>
                      </a:endParaRPr>
                    </a:p>
                  </a:txBody>
                  <a:tcPr marL="9525" marR="9525" marT="9525"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10000"/>
                  </a:ext>
                </a:extLst>
              </a:tr>
              <a:tr h="420351">
                <a:tc>
                  <a:txBody>
                    <a:bodyPr/>
                    <a:lstStyle/>
                    <a:p>
                      <a:pPr algn="ctr" fontAlgn="b"/>
                      <a:r>
                        <a:rPr lang="es-CO" sz="1800" b="1" u="none" strike="noStrike" dirty="0">
                          <a:effectLst/>
                          <a:latin typeface="Arial Narrow" pitchFamily="34" charset="0"/>
                        </a:rPr>
                        <a:t>2000</a:t>
                      </a:r>
                      <a:endParaRPr lang="es-CO" sz="1800" b="1" i="0" u="none" strike="noStrike" dirty="0">
                        <a:solidFill>
                          <a:srgbClr val="000000"/>
                        </a:solidFill>
                        <a:effectLst/>
                        <a:latin typeface="Arial Narrow" pitchFamily="34" charset="0"/>
                      </a:endParaRPr>
                    </a:p>
                  </a:txBody>
                  <a:tcPr marL="9525" marR="9525" marT="9525"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rtl="0" fontAlgn="b"/>
                      <a:r>
                        <a:rPr lang="es-CO" sz="1800" b="1" i="0" u="none" strike="noStrike" dirty="0">
                          <a:solidFill>
                            <a:srgbClr val="000000"/>
                          </a:solidFill>
                          <a:effectLst/>
                          <a:latin typeface="Arial Narrow" panose="020B0606020202030204" pitchFamily="34" charset="0"/>
                        </a:rPr>
                        <a:t>6</a:t>
                      </a:r>
                    </a:p>
                  </a:txBody>
                  <a:tcPr marL="9525" marR="9525" marT="9525"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rtl="0" fontAlgn="b"/>
                      <a:r>
                        <a:rPr lang="es-CO" sz="1800" b="1" i="0" u="none" strike="noStrike" dirty="0">
                          <a:solidFill>
                            <a:srgbClr val="000000"/>
                          </a:solidFill>
                          <a:effectLst/>
                          <a:latin typeface="Arial Narrow" panose="020B0606020202030204" pitchFamily="34" charset="0"/>
                        </a:rPr>
                        <a:t>32</a:t>
                      </a:r>
                    </a:p>
                  </a:txBody>
                  <a:tcPr marL="9525" marR="9525" marT="9525"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s-CO" sz="1800" b="1" u="none" strike="noStrike" dirty="0">
                          <a:effectLst/>
                          <a:latin typeface="Arial Narrow" pitchFamily="34" charset="0"/>
                        </a:rPr>
                        <a:t>5,10</a:t>
                      </a:r>
                      <a:endParaRPr lang="es-CO" sz="1800" b="1" i="0" u="none" strike="noStrike" dirty="0">
                        <a:solidFill>
                          <a:srgbClr val="000000"/>
                        </a:solidFill>
                        <a:effectLst/>
                        <a:latin typeface="Arial Narrow" pitchFamily="34" charset="0"/>
                      </a:endParaRPr>
                    </a:p>
                  </a:txBody>
                  <a:tcPr marL="9525" marR="9525" marT="9525"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s-CO" sz="1800" b="1" u="none" strike="noStrike" dirty="0">
                          <a:effectLst/>
                          <a:latin typeface="Arial Narrow" pitchFamily="34" charset="0"/>
                        </a:rPr>
                        <a:t>2,30</a:t>
                      </a:r>
                      <a:endParaRPr lang="es-CO" sz="1800" b="1" i="0" u="none" strike="noStrike" dirty="0">
                        <a:solidFill>
                          <a:srgbClr val="000000"/>
                        </a:solidFill>
                        <a:effectLst/>
                        <a:latin typeface="Arial Narrow" pitchFamily="34" charset="0"/>
                      </a:endParaRPr>
                    </a:p>
                  </a:txBody>
                  <a:tcPr marL="9525" marR="9525" marT="9525"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10001"/>
                  </a:ext>
                </a:extLst>
              </a:tr>
              <a:tr h="420351">
                <a:tc>
                  <a:txBody>
                    <a:bodyPr/>
                    <a:lstStyle/>
                    <a:p>
                      <a:pPr algn="ctr" fontAlgn="b"/>
                      <a:r>
                        <a:rPr lang="es-CO" sz="1800" b="1" u="none" strike="noStrike" dirty="0">
                          <a:effectLst/>
                          <a:latin typeface="Arial Narrow" pitchFamily="34" charset="0"/>
                        </a:rPr>
                        <a:t>2000</a:t>
                      </a:r>
                      <a:endParaRPr lang="es-CO" sz="1800" b="1" i="0" u="none" strike="noStrike" dirty="0">
                        <a:solidFill>
                          <a:srgbClr val="000000"/>
                        </a:solidFill>
                        <a:effectLst/>
                        <a:latin typeface="Arial Narrow" pitchFamily="34" charset="0"/>
                      </a:endParaRPr>
                    </a:p>
                  </a:txBody>
                  <a:tcPr marL="9525" marR="9525" marT="9525"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rtl="0" fontAlgn="b"/>
                      <a:r>
                        <a:rPr lang="es-CO" sz="1800" b="1" i="0" u="none" strike="noStrike" dirty="0">
                          <a:solidFill>
                            <a:srgbClr val="000000"/>
                          </a:solidFill>
                          <a:effectLst/>
                          <a:latin typeface="Arial Narrow" panose="020B0606020202030204" pitchFamily="34" charset="0"/>
                        </a:rPr>
                        <a:t>6</a:t>
                      </a:r>
                    </a:p>
                  </a:txBody>
                  <a:tcPr marL="9525" marR="9525" marT="9525"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rtl="0" fontAlgn="b"/>
                      <a:r>
                        <a:rPr lang="es-CO" sz="1800" b="1" i="0" u="none" strike="noStrike" dirty="0">
                          <a:solidFill>
                            <a:srgbClr val="000000"/>
                          </a:solidFill>
                          <a:effectLst/>
                          <a:latin typeface="Arial Narrow" panose="020B0606020202030204" pitchFamily="34" charset="0"/>
                        </a:rPr>
                        <a:t>10</a:t>
                      </a:r>
                    </a:p>
                  </a:txBody>
                  <a:tcPr marL="9525" marR="9525" marT="9525"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s-CO" sz="1800" b="1" u="none" strike="noStrike" dirty="0">
                          <a:effectLst/>
                          <a:latin typeface="Arial Narrow" pitchFamily="34" charset="0"/>
                        </a:rPr>
                        <a:t>5,41</a:t>
                      </a:r>
                      <a:endParaRPr lang="es-CO" sz="1800" b="1" i="0" u="none" strike="noStrike" dirty="0">
                        <a:solidFill>
                          <a:srgbClr val="000000"/>
                        </a:solidFill>
                        <a:effectLst/>
                        <a:latin typeface="Arial Narrow" pitchFamily="34" charset="0"/>
                      </a:endParaRPr>
                    </a:p>
                  </a:txBody>
                  <a:tcPr marL="9525" marR="9525" marT="9525"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s-CO" sz="1800" b="1" u="none" strike="noStrike" dirty="0">
                          <a:effectLst/>
                          <a:latin typeface="Arial Narrow" pitchFamily="34" charset="0"/>
                        </a:rPr>
                        <a:t>3,50</a:t>
                      </a:r>
                      <a:endParaRPr lang="es-CO" sz="1800" b="1" i="0" u="none" strike="noStrike" dirty="0">
                        <a:solidFill>
                          <a:srgbClr val="000000"/>
                        </a:solidFill>
                        <a:effectLst/>
                        <a:latin typeface="Arial Narrow" pitchFamily="34" charset="0"/>
                      </a:endParaRPr>
                    </a:p>
                  </a:txBody>
                  <a:tcPr marL="9525" marR="9525" marT="9525"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10002"/>
                  </a:ext>
                </a:extLst>
              </a:tr>
              <a:tr h="420351">
                <a:tc>
                  <a:txBody>
                    <a:bodyPr/>
                    <a:lstStyle/>
                    <a:p>
                      <a:pPr algn="ctr" fontAlgn="b"/>
                      <a:r>
                        <a:rPr lang="es-CO" sz="1800" b="1" u="none" strike="noStrike" dirty="0">
                          <a:effectLst/>
                          <a:latin typeface="Arial Narrow" pitchFamily="34" charset="0"/>
                        </a:rPr>
                        <a:t>2000</a:t>
                      </a:r>
                      <a:endParaRPr lang="es-CO" sz="1800" b="1" i="0" u="none" strike="noStrike" dirty="0">
                        <a:solidFill>
                          <a:srgbClr val="000000"/>
                        </a:solidFill>
                        <a:effectLst/>
                        <a:latin typeface="Arial Narrow" pitchFamily="34" charset="0"/>
                      </a:endParaRPr>
                    </a:p>
                  </a:txBody>
                  <a:tcPr marL="9525" marR="9525" marT="9525"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rtl="0" fontAlgn="b"/>
                      <a:r>
                        <a:rPr lang="es-CO" sz="1800" b="1" i="0" u="none" strike="noStrike" dirty="0">
                          <a:solidFill>
                            <a:srgbClr val="000000"/>
                          </a:solidFill>
                          <a:effectLst/>
                          <a:latin typeface="Arial Narrow" panose="020B0606020202030204" pitchFamily="34" charset="0"/>
                        </a:rPr>
                        <a:t>5</a:t>
                      </a:r>
                    </a:p>
                  </a:txBody>
                  <a:tcPr marL="9525" marR="9525" marT="9525"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rtl="0" fontAlgn="b"/>
                      <a:r>
                        <a:rPr lang="es-CO" sz="1800" b="1" i="0" u="none" strike="noStrike" dirty="0">
                          <a:solidFill>
                            <a:srgbClr val="000000"/>
                          </a:solidFill>
                          <a:effectLst/>
                          <a:latin typeface="Arial Narrow" panose="020B0606020202030204" pitchFamily="34" charset="0"/>
                        </a:rPr>
                        <a:t>51</a:t>
                      </a:r>
                    </a:p>
                  </a:txBody>
                  <a:tcPr marL="9525" marR="9525" marT="9525"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s-CO" sz="1800" b="1" u="none" strike="noStrike" dirty="0">
                          <a:effectLst/>
                          <a:latin typeface="Arial Narrow" pitchFamily="34" charset="0"/>
                        </a:rPr>
                        <a:t>5,70</a:t>
                      </a:r>
                      <a:endParaRPr lang="es-CO" sz="1800" b="1" i="0" u="none" strike="noStrike" dirty="0">
                        <a:solidFill>
                          <a:srgbClr val="000000"/>
                        </a:solidFill>
                        <a:effectLst/>
                        <a:latin typeface="Arial Narrow" pitchFamily="34" charset="0"/>
                      </a:endParaRPr>
                    </a:p>
                  </a:txBody>
                  <a:tcPr marL="9525" marR="9525" marT="9525"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s-CO" sz="1800" b="1" u="none" strike="noStrike" dirty="0">
                          <a:effectLst/>
                          <a:latin typeface="Arial Narrow" pitchFamily="34" charset="0"/>
                        </a:rPr>
                        <a:t>7,20</a:t>
                      </a:r>
                      <a:endParaRPr lang="es-CO" sz="1800" b="1" i="0" u="none" strike="noStrike" dirty="0">
                        <a:solidFill>
                          <a:srgbClr val="000000"/>
                        </a:solidFill>
                        <a:effectLst/>
                        <a:latin typeface="Arial Narrow" pitchFamily="34" charset="0"/>
                      </a:endParaRPr>
                    </a:p>
                  </a:txBody>
                  <a:tcPr marL="9525" marR="9525" marT="9525"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344669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descr="C:\Users\usuario\Documents\CD-ROM SECRETS OF LACTATE\Cdrom\images\triex1a.gif"/>
          <p:cNvPicPr/>
          <p:nvPr/>
        </p:nvPicPr>
        <p:blipFill>
          <a:blip r:embed="rId3">
            <a:extLst>
              <a:ext uri="{28A0092B-C50C-407E-A947-70E740481C1C}">
                <a14:useLocalDpi xmlns:a14="http://schemas.microsoft.com/office/drawing/2010/main" val="0"/>
              </a:ext>
            </a:extLst>
          </a:blip>
          <a:srcRect l="2311" t="7574"/>
          <a:stretch>
            <a:fillRect/>
          </a:stretch>
        </p:blipFill>
        <p:spPr bwMode="auto">
          <a:xfrm>
            <a:off x="497916" y="2188269"/>
            <a:ext cx="7925016" cy="4434087"/>
          </a:xfrm>
          <a:prstGeom prst="rect">
            <a:avLst/>
          </a:prstGeom>
          <a:noFill/>
          <a:ln>
            <a:noFill/>
          </a:ln>
        </p:spPr>
      </p:pic>
      <p:sp>
        <p:nvSpPr>
          <p:cNvPr id="3" name="2 Rectángulo"/>
          <p:cNvSpPr/>
          <p:nvPr/>
        </p:nvSpPr>
        <p:spPr>
          <a:xfrm>
            <a:off x="740774" y="235644"/>
            <a:ext cx="10109196" cy="1477328"/>
          </a:xfrm>
          <a:prstGeom prst="rect">
            <a:avLst/>
          </a:prstGeom>
        </p:spPr>
        <p:txBody>
          <a:bodyPr wrap="square">
            <a:spAutoFit/>
          </a:bodyPr>
          <a:lstStyle/>
          <a:p>
            <a:pPr algn="just"/>
            <a:r>
              <a:rPr lang="es-CO" sz="2400" b="1" dirty="0">
                <a:solidFill>
                  <a:srgbClr val="FF0000"/>
                </a:solidFill>
                <a:latin typeface="Arial Narrow" pitchFamily="34" charset="0"/>
              </a:rPr>
              <a:t>TEST ESTANDARD DE LACTATO.  FASE 1RA. </a:t>
            </a:r>
          </a:p>
          <a:p>
            <a:pPr algn="just"/>
            <a:r>
              <a:rPr lang="es-CO" sz="2400" b="1" dirty="0">
                <a:solidFill>
                  <a:srgbClr val="FF0000"/>
                </a:solidFill>
                <a:latin typeface="Arial Narrow" pitchFamily="34" charset="0"/>
              </a:rPr>
              <a:t>OBTENCION DEL VALOR DE LA V4 POR EL MÉTODO GRAFICO:</a:t>
            </a:r>
          </a:p>
          <a:p>
            <a:pPr algn="just"/>
            <a:endParaRPr lang="es-CO" sz="2400" b="1" dirty="0">
              <a:solidFill>
                <a:srgbClr val="FF0000"/>
              </a:solidFill>
              <a:latin typeface="Arial Narrow" pitchFamily="34" charset="0"/>
            </a:endParaRPr>
          </a:p>
          <a:p>
            <a:pPr marL="285750" indent="-285750" algn="just">
              <a:buFont typeface="Wingdings" panose="05000000000000000000" pitchFamily="2" charset="2"/>
              <a:buChar char="§"/>
            </a:pPr>
            <a:r>
              <a:rPr lang="es-CO" b="1" dirty="0">
                <a:latin typeface="Arial Narrow" pitchFamily="34" charset="0"/>
              </a:rPr>
              <a:t>La V</a:t>
            </a:r>
            <a:r>
              <a:rPr lang="es-CO" b="1" baseline="-25000" dirty="0">
                <a:latin typeface="Arial Narrow" pitchFamily="34" charset="0"/>
              </a:rPr>
              <a:t>4</a:t>
            </a:r>
            <a:r>
              <a:rPr lang="es-CO" b="1" dirty="0">
                <a:latin typeface="Arial Narrow" pitchFamily="34" charset="0"/>
              </a:rPr>
              <a:t> en este caso es 5,43 m/s. o 19,5 km/h , lo cual corresponde a un ritmo de 6:08 en 2000 m. </a:t>
            </a:r>
          </a:p>
        </p:txBody>
      </p:sp>
      <p:cxnSp>
        <p:nvCxnSpPr>
          <p:cNvPr id="5" name="4 Conector recto"/>
          <p:cNvCxnSpPr/>
          <p:nvPr/>
        </p:nvCxnSpPr>
        <p:spPr>
          <a:xfrm flipV="1">
            <a:off x="1460122" y="4815201"/>
            <a:ext cx="7024137" cy="69646"/>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p:nvPr/>
        </p:nvCxnSpPr>
        <p:spPr>
          <a:xfrm>
            <a:off x="4698224" y="4559357"/>
            <a:ext cx="0" cy="133214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4" name="Tabla 3">
            <a:extLst>
              <a:ext uri="{FF2B5EF4-FFF2-40B4-BE49-F238E27FC236}">
                <a16:creationId xmlns:a16="http://schemas.microsoft.com/office/drawing/2014/main" xmlns="" id="{B0222BB9-1097-4807-9A19-86C04BA77D45}"/>
              </a:ext>
            </a:extLst>
          </p:cNvPr>
          <p:cNvGraphicFramePr>
            <a:graphicFrameLocks noGrp="1"/>
          </p:cNvGraphicFramePr>
          <p:nvPr>
            <p:extLst>
              <p:ext uri="{D42A27DB-BD31-4B8C-83A1-F6EECF244321}">
                <p14:modId xmlns:p14="http://schemas.microsoft.com/office/powerpoint/2010/main" val="2091470200"/>
              </p:ext>
            </p:extLst>
          </p:nvPr>
        </p:nvGraphicFramePr>
        <p:xfrm>
          <a:off x="7894320" y="2610391"/>
          <a:ext cx="4114800" cy="1013460"/>
        </p:xfrm>
        <a:graphic>
          <a:graphicData uri="http://schemas.openxmlformats.org/drawingml/2006/table">
            <a:tbl>
              <a:tblPr>
                <a:tableStyleId>{5C22544A-7EE6-4342-B048-85BDC9FD1C3A}</a:tableStyleId>
              </a:tblPr>
              <a:tblGrid>
                <a:gridCol w="3211158">
                  <a:extLst>
                    <a:ext uri="{9D8B030D-6E8A-4147-A177-3AD203B41FA5}">
                      <a16:colId xmlns:a16="http://schemas.microsoft.com/office/drawing/2014/main" xmlns="" val="2446443634"/>
                    </a:ext>
                  </a:extLst>
                </a:gridCol>
                <a:gridCol w="903642">
                  <a:extLst>
                    <a:ext uri="{9D8B030D-6E8A-4147-A177-3AD203B41FA5}">
                      <a16:colId xmlns:a16="http://schemas.microsoft.com/office/drawing/2014/main" xmlns="" val="2148839606"/>
                    </a:ext>
                  </a:extLst>
                </a:gridCol>
              </a:tblGrid>
              <a:tr h="190500">
                <a:tc>
                  <a:txBody>
                    <a:bodyPr/>
                    <a:lstStyle/>
                    <a:p>
                      <a:pPr algn="ctr" fontAlgn="b"/>
                      <a:r>
                        <a:rPr lang="es-CO" sz="1600" b="1" u="none" strike="noStrike" dirty="0">
                          <a:effectLst/>
                          <a:latin typeface="Arial Narrow" panose="020B0606020202030204" pitchFamily="34" charset="0"/>
                        </a:rPr>
                        <a:t>velocidad a 4 mmol/l. (V4), m/s.  =</a:t>
                      </a:r>
                      <a:endParaRPr lang="es-CO" sz="1600" b="1" i="0" u="none" strike="noStrike" dirty="0">
                        <a:solidFill>
                          <a:srgbClr val="000000"/>
                        </a:solidFill>
                        <a:effectLst/>
                        <a:latin typeface="Arial Narrow" panose="020B0606020202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600" b="1" u="none" strike="noStrike" dirty="0">
                          <a:effectLst/>
                          <a:latin typeface="Arial Narrow" panose="020B0606020202030204" pitchFamily="34" charset="0"/>
                        </a:rPr>
                        <a:t>5,43</a:t>
                      </a:r>
                      <a:endParaRPr lang="es-CO" sz="1600" b="1" i="0" u="none" strike="noStrike" dirty="0">
                        <a:solidFill>
                          <a:srgbClr val="000000"/>
                        </a:solidFill>
                        <a:effectLst/>
                        <a:latin typeface="Arial Narrow" panose="020B0606020202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053724185"/>
                  </a:ext>
                </a:extLst>
              </a:tr>
              <a:tr h="247109">
                <a:tc>
                  <a:txBody>
                    <a:bodyPr/>
                    <a:lstStyle/>
                    <a:p>
                      <a:pPr algn="ctr" fontAlgn="b"/>
                      <a:r>
                        <a:rPr lang="es-MX" sz="1600" b="1" u="none" strike="noStrike" dirty="0">
                          <a:effectLst/>
                          <a:latin typeface="Arial Narrow" panose="020B0606020202030204" pitchFamily="34" charset="0"/>
                        </a:rPr>
                        <a:t>tiempo (s.) en 2000 m. =</a:t>
                      </a:r>
                      <a:endParaRPr lang="es-MX" sz="1600" b="1" i="0" u="none" strike="noStrike" dirty="0">
                        <a:solidFill>
                          <a:srgbClr val="000000"/>
                        </a:solidFill>
                        <a:effectLst/>
                        <a:latin typeface="Arial Narrow" panose="020B0606020202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600" b="1" u="none" strike="noStrike" dirty="0">
                          <a:effectLst/>
                          <a:latin typeface="Arial Narrow" panose="020B0606020202030204" pitchFamily="34" charset="0"/>
                        </a:rPr>
                        <a:t>368,3241</a:t>
                      </a:r>
                      <a:endParaRPr lang="es-CO" sz="1600" b="1" i="0" u="none" strike="noStrike" dirty="0">
                        <a:solidFill>
                          <a:srgbClr val="000000"/>
                        </a:solidFill>
                        <a:effectLst/>
                        <a:latin typeface="Arial Narrow" panose="020B0606020202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97492160"/>
                  </a:ext>
                </a:extLst>
              </a:tr>
              <a:tr h="190500">
                <a:tc>
                  <a:txBody>
                    <a:bodyPr/>
                    <a:lstStyle/>
                    <a:p>
                      <a:pPr algn="ctr" fontAlgn="b"/>
                      <a:r>
                        <a:rPr lang="es-CO" sz="1600" b="1" u="none" strike="noStrike" dirty="0">
                          <a:effectLst/>
                          <a:latin typeface="Arial Narrow" panose="020B0606020202030204" pitchFamily="34" charset="0"/>
                        </a:rPr>
                        <a:t>tiempo (min.) = </a:t>
                      </a:r>
                      <a:endParaRPr lang="es-CO" sz="1600" b="1" i="0" u="none" strike="noStrike" dirty="0">
                        <a:solidFill>
                          <a:srgbClr val="000000"/>
                        </a:solidFill>
                        <a:effectLst/>
                        <a:latin typeface="Arial Narrow" panose="020B0606020202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600" b="1" u="none" strike="noStrike" dirty="0">
                          <a:effectLst/>
                          <a:latin typeface="Arial Narrow" panose="020B0606020202030204" pitchFamily="34" charset="0"/>
                        </a:rPr>
                        <a:t>6</a:t>
                      </a:r>
                      <a:endParaRPr lang="es-CO" sz="1600" b="1" i="0" u="none" strike="noStrike" dirty="0">
                        <a:solidFill>
                          <a:srgbClr val="000000"/>
                        </a:solidFill>
                        <a:effectLst/>
                        <a:latin typeface="Arial Narrow" panose="020B0606020202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642201693"/>
                  </a:ext>
                </a:extLst>
              </a:tr>
              <a:tr h="190500">
                <a:tc>
                  <a:txBody>
                    <a:bodyPr/>
                    <a:lstStyle/>
                    <a:p>
                      <a:pPr algn="ctr" fontAlgn="b"/>
                      <a:r>
                        <a:rPr lang="es-CO" sz="1600" b="1" u="none" strike="noStrike" dirty="0">
                          <a:effectLst/>
                          <a:latin typeface="Arial Narrow" panose="020B0606020202030204" pitchFamily="34" charset="0"/>
                        </a:rPr>
                        <a:t>tiempo (s.) = </a:t>
                      </a:r>
                      <a:endParaRPr lang="es-CO" sz="1600" b="1" i="0" u="none" strike="noStrike" dirty="0">
                        <a:solidFill>
                          <a:srgbClr val="000000"/>
                        </a:solidFill>
                        <a:effectLst/>
                        <a:latin typeface="Arial Narrow" panose="020B0606020202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600" b="1" u="none" strike="noStrike" dirty="0">
                          <a:effectLst/>
                          <a:latin typeface="Arial Narrow" panose="020B0606020202030204" pitchFamily="34" charset="0"/>
                        </a:rPr>
                        <a:t>8,324</a:t>
                      </a:r>
                      <a:endParaRPr lang="es-CO" sz="1600" b="1" i="0" u="none" strike="noStrike" dirty="0">
                        <a:solidFill>
                          <a:srgbClr val="000000"/>
                        </a:solidFill>
                        <a:effectLst/>
                        <a:latin typeface="Arial Narrow" panose="020B0606020202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443028780"/>
                  </a:ext>
                </a:extLst>
              </a:tr>
            </a:tbl>
          </a:graphicData>
        </a:graphic>
      </p:graphicFrame>
    </p:spTree>
    <p:extLst>
      <p:ext uri="{BB962C8B-B14F-4D97-AF65-F5344CB8AC3E}">
        <p14:creationId xmlns:p14="http://schemas.microsoft.com/office/powerpoint/2010/main" val="778070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14692" y="305923"/>
            <a:ext cx="11162615" cy="6032421"/>
          </a:xfrm>
          <a:prstGeom prst="rect">
            <a:avLst/>
          </a:prstGeom>
        </p:spPr>
        <p:txBody>
          <a:bodyPr wrap="square">
            <a:spAutoFit/>
          </a:bodyPr>
          <a:lstStyle/>
          <a:p>
            <a:pPr marL="0" lvl="1" algn="just"/>
            <a:r>
              <a:rPr lang="es-CO" sz="2400" b="1" dirty="0">
                <a:solidFill>
                  <a:srgbClr val="FF0000"/>
                </a:solidFill>
                <a:latin typeface="Arial Narrow" pitchFamily="34" charset="0"/>
              </a:rPr>
              <a:t>METODO ANALITICO: SE UTILIZA UNA ECUACION DE INTERPOLACION QUE PERMITE LA DETERMINACION DE VELOCIDAD O POTENCIA A 4 MMOL/L. (V</a:t>
            </a:r>
            <a:r>
              <a:rPr lang="es-CO" sz="2400" b="1" baseline="-25000" dirty="0">
                <a:solidFill>
                  <a:srgbClr val="FF0000"/>
                </a:solidFill>
                <a:latin typeface="Arial Narrow" pitchFamily="34" charset="0"/>
              </a:rPr>
              <a:t>4</a:t>
            </a:r>
            <a:r>
              <a:rPr lang="es-CO" sz="2400" b="1" dirty="0">
                <a:solidFill>
                  <a:srgbClr val="FF0000"/>
                </a:solidFill>
                <a:latin typeface="Arial Narrow" pitchFamily="34" charset="0"/>
              </a:rPr>
              <a:t>):  </a:t>
            </a:r>
          </a:p>
          <a:p>
            <a:pPr marL="0" lvl="1" algn="just"/>
            <a:endParaRPr lang="es-CO" sz="2000" b="1" dirty="0">
              <a:latin typeface="Arial Narrow" pitchFamily="34" charset="0"/>
            </a:endParaRPr>
          </a:p>
          <a:p>
            <a:pPr marL="0" lvl="1" algn="just"/>
            <a:r>
              <a:rPr lang="es-CO" sz="2000" b="1" dirty="0">
                <a:latin typeface="Arial Narrow" pitchFamily="34" charset="0"/>
              </a:rPr>
              <a:t>El método analítico se basa en utilizar formulas de interpolación lineal con los pares de datos (velocidad y de lactatemia) de la etapa inmediatamente anterior a los 4 mmol/l y la etapa inmediatamente superior a dicho valor.</a:t>
            </a:r>
          </a:p>
          <a:p>
            <a:pPr algn="ctr"/>
            <a:endParaRPr lang="es-CO" sz="2800" b="1" dirty="0">
              <a:solidFill>
                <a:srgbClr val="FF0000"/>
              </a:solidFill>
              <a:latin typeface="Arial Narrow" pitchFamily="34" charset="0"/>
            </a:endParaRPr>
          </a:p>
          <a:p>
            <a:pPr algn="ctr"/>
            <a:r>
              <a:rPr lang="es-CO" sz="2800" b="1" dirty="0">
                <a:solidFill>
                  <a:srgbClr val="FF0000"/>
                </a:solidFill>
                <a:latin typeface="Arial Narrow" pitchFamily="34" charset="0"/>
              </a:rPr>
              <a:t>V4 = V</a:t>
            </a:r>
            <a:r>
              <a:rPr lang="es-CO" sz="2800" b="1" baseline="-25000" dirty="0">
                <a:solidFill>
                  <a:srgbClr val="FF0000"/>
                </a:solidFill>
                <a:latin typeface="Arial Narrow" pitchFamily="34" charset="0"/>
              </a:rPr>
              <a:t>pre</a:t>
            </a:r>
            <a:r>
              <a:rPr lang="es-CO" sz="2800" b="1" dirty="0">
                <a:solidFill>
                  <a:srgbClr val="FF0000"/>
                </a:solidFill>
                <a:latin typeface="Arial Narrow" pitchFamily="34" charset="0"/>
              </a:rPr>
              <a:t> + (V</a:t>
            </a:r>
            <a:r>
              <a:rPr lang="es-CO" sz="2800" b="1" baseline="-25000" dirty="0">
                <a:solidFill>
                  <a:srgbClr val="FF0000"/>
                </a:solidFill>
                <a:latin typeface="Arial Narrow" pitchFamily="34" charset="0"/>
              </a:rPr>
              <a:t>post</a:t>
            </a:r>
            <a:r>
              <a:rPr lang="es-CO" sz="2800" b="1" dirty="0">
                <a:solidFill>
                  <a:srgbClr val="FF0000"/>
                </a:solidFill>
                <a:latin typeface="Arial Narrow" pitchFamily="34" charset="0"/>
              </a:rPr>
              <a:t> – V</a:t>
            </a:r>
            <a:r>
              <a:rPr lang="es-CO" sz="2800" b="1" baseline="-25000" dirty="0">
                <a:solidFill>
                  <a:srgbClr val="FF0000"/>
                </a:solidFill>
                <a:latin typeface="Arial Narrow" pitchFamily="34" charset="0"/>
              </a:rPr>
              <a:t>pre</a:t>
            </a:r>
            <a:r>
              <a:rPr lang="es-CO" sz="2800" b="1" dirty="0">
                <a:solidFill>
                  <a:srgbClr val="FF0000"/>
                </a:solidFill>
                <a:latin typeface="Arial Narrow" pitchFamily="34" charset="0"/>
              </a:rPr>
              <a:t>)  x  (4 – LACT</a:t>
            </a:r>
            <a:r>
              <a:rPr lang="es-CO" sz="2800" b="1" baseline="-25000" dirty="0">
                <a:solidFill>
                  <a:srgbClr val="FF0000"/>
                </a:solidFill>
                <a:latin typeface="Arial Narrow" pitchFamily="34" charset="0"/>
              </a:rPr>
              <a:t>pre </a:t>
            </a:r>
            <a:r>
              <a:rPr lang="es-CO" sz="2800" b="1" dirty="0">
                <a:solidFill>
                  <a:srgbClr val="FF0000"/>
                </a:solidFill>
                <a:latin typeface="Arial Narrow" pitchFamily="34" charset="0"/>
              </a:rPr>
              <a:t>) / (LACT</a:t>
            </a:r>
            <a:r>
              <a:rPr lang="es-CO" sz="2800" b="1" baseline="-25000" dirty="0">
                <a:solidFill>
                  <a:srgbClr val="FF0000"/>
                </a:solidFill>
                <a:latin typeface="Arial Narrow" pitchFamily="34" charset="0"/>
              </a:rPr>
              <a:t>post</a:t>
            </a:r>
            <a:r>
              <a:rPr lang="es-CO" sz="2800" b="1" dirty="0">
                <a:solidFill>
                  <a:srgbClr val="FF0000"/>
                </a:solidFill>
                <a:latin typeface="Arial Narrow" pitchFamily="34" charset="0"/>
              </a:rPr>
              <a:t>  - LACT</a:t>
            </a:r>
            <a:r>
              <a:rPr lang="es-CO" sz="2800" b="1" baseline="-25000" dirty="0">
                <a:solidFill>
                  <a:srgbClr val="FF0000"/>
                </a:solidFill>
                <a:latin typeface="Arial Narrow" pitchFamily="34" charset="0"/>
              </a:rPr>
              <a:t>pre</a:t>
            </a:r>
            <a:r>
              <a:rPr lang="es-CO" sz="2800" b="1" dirty="0">
                <a:solidFill>
                  <a:srgbClr val="FF0000"/>
                </a:solidFill>
                <a:latin typeface="Arial Narrow" pitchFamily="34" charset="0"/>
              </a:rPr>
              <a:t>)</a:t>
            </a:r>
          </a:p>
          <a:p>
            <a:pPr algn="just"/>
            <a:endParaRPr lang="es-CO" sz="2200" b="1" dirty="0">
              <a:solidFill>
                <a:srgbClr val="FF0000"/>
              </a:solidFill>
              <a:latin typeface="Arial Narrow" pitchFamily="34" charset="0"/>
            </a:endParaRPr>
          </a:p>
          <a:p>
            <a:pPr algn="just"/>
            <a:r>
              <a:rPr lang="es-CO" sz="2000" b="1" dirty="0">
                <a:latin typeface="Arial Narrow" pitchFamily="34" charset="0"/>
              </a:rPr>
              <a:t>DONDE,</a:t>
            </a:r>
          </a:p>
          <a:p>
            <a:pPr lvl="1" algn="just"/>
            <a:r>
              <a:rPr lang="es-CO" sz="2000" b="1" dirty="0">
                <a:latin typeface="Arial Narrow" pitchFamily="34" charset="0"/>
              </a:rPr>
              <a:t>V4 = 		velocidad correspondiente a 4 mmol/l, expresada en m/s., </a:t>
            </a:r>
          </a:p>
          <a:p>
            <a:pPr lvl="1" algn="just"/>
            <a:r>
              <a:rPr lang="es-CO" sz="2000" b="1" dirty="0">
                <a:latin typeface="Arial Narrow" pitchFamily="34" charset="0"/>
              </a:rPr>
              <a:t>V</a:t>
            </a:r>
            <a:r>
              <a:rPr lang="es-CO" sz="2000" b="1" baseline="-25000" dirty="0">
                <a:latin typeface="Arial Narrow" pitchFamily="34" charset="0"/>
              </a:rPr>
              <a:t>pre </a:t>
            </a:r>
            <a:r>
              <a:rPr lang="es-CO" sz="2000" b="1" dirty="0">
                <a:latin typeface="Arial Narrow" pitchFamily="34" charset="0"/>
              </a:rPr>
              <a:t>=  		velocidad de la etapa inmediata anterior a 4 mmol/l. en m/s.</a:t>
            </a:r>
          </a:p>
          <a:p>
            <a:pPr lvl="1" algn="just"/>
            <a:r>
              <a:rPr lang="es-CO" sz="2000" b="1" dirty="0">
                <a:latin typeface="Arial Narrow" pitchFamily="34" charset="0"/>
              </a:rPr>
              <a:t>V</a:t>
            </a:r>
            <a:r>
              <a:rPr lang="es-CO" sz="2000" b="1" baseline="-25000" dirty="0">
                <a:latin typeface="Arial Narrow" pitchFamily="34" charset="0"/>
              </a:rPr>
              <a:t>post </a:t>
            </a:r>
            <a:r>
              <a:rPr lang="es-CO" sz="2000" b="1" dirty="0">
                <a:latin typeface="Arial Narrow" pitchFamily="34" charset="0"/>
              </a:rPr>
              <a:t>=  		velocidad de la etapa inmediata posterior a 4 mmol/l. en m/s.</a:t>
            </a:r>
          </a:p>
          <a:p>
            <a:pPr lvl="1" algn="just"/>
            <a:r>
              <a:rPr lang="es-CO" sz="2000" b="1" dirty="0">
                <a:latin typeface="Arial Narrow" pitchFamily="34" charset="0"/>
              </a:rPr>
              <a:t>LACT</a:t>
            </a:r>
            <a:r>
              <a:rPr lang="es-CO" sz="2000" b="1" baseline="-25000" dirty="0">
                <a:latin typeface="Arial Narrow" pitchFamily="34" charset="0"/>
              </a:rPr>
              <a:t>pre </a:t>
            </a:r>
            <a:r>
              <a:rPr lang="es-CO" sz="2000" b="1" dirty="0">
                <a:latin typeface="Arial Narrow" pitchFamily="34" charset="0"/>
              </a:rPr>
              <a:t>=  	valor de lactatemia de la etapa inmediata anterior a 4 mmol/l. en mmol/l.</a:t>
            </a:r>
          </a:p>
          <a:p>
            <a:pPr lvl="1" algn="just"/>
            <a:r>
              <a:rPr lang="es-CO" sz="2000" b="1" dirty="0">
                <a:latin typeface="Arial Narrow" pitchFamily="34" charset="0"/>
              </a:rPr>
              <a:t>LACT</a:t>
            </a:r>
            <a:r>
              <a:rPr lang="es-CO" sz="2000" b="1" baseline="-25000" dirty="0">
                <a:latin typeface="Arial Narrow" pitchFamily="34" charset="0"/>
              </a:rPr>
              <a:t>post </a:t>
            </a:r>
            <a:r>
              <a:rPr lang="es-CO" sz="2000" b="1" dirty="0">
                <a:latin typeface="Arial Narrow" pitchFamily="34" charset="0"/>
              </a:rPr>
              <a:t>=  	valor de lactatemia de la etapa inmediata posterior a 4 mmol/l. en mmol/l.</a:t>
            </a:r>
          </a:p>
          <a:p>
            <a:pPr algn="just"/>
            <a:endParaRPr lang="es-CO" sz="2000" b="1" dirty="0">
              <a:latin typeface="Arial Narrow" pitchFamily="34" charset="0"/>
            </a:endParaRPr>
          </a:p>
          <a:p>
            <a:pPr algn="just"/>
            <a:r>
              <a:rPr lang="es-CO" sz="2000" b="1" dirty="0">
                <a:latin typeface="Arial Narrow" pitchFamily="34" charset="0"/>
              </a:rPr>
              <a:t>En caso de emplear valores de velocidad (km/h., MPH) o de potencia (watts), estos serán colocados en el lugar de las velocidades  </a:t>
            </a:r>
          </a:p>
        </p:txBody>
      </p:sp>
      <p:sp>
        <p:nvSpPr>
          <p:cNvPr id="3" name="Rectángulo 2">
            <a:extLst>
              <a:ext uri="{FF2B5EF4-FFF2-40B4-BE49-F238E27FC236}">
                <a16:creationId xmlns:a16="http://schemas.microsoft.com/office/drawing/2014/main" xmlns="" id="{FD0B132D-805D-4B60-8D00-39F6E72EE2BF}"/>
              </a:ext>
            </a:extLst>
          </p:cNvPr>
          <p:cNvSpPr/>
          <p:nvPr/>
        </p:nvSpPr>
        <p:spPr>
          <a:xfrm>
            <a:off x="1371600" y="2392680"/>
            <a:ext cx="9357360" cy="103632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13757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descr="Comparisons of athletes using their V4 lactate curves"/>
          <p:cNvPicPr/>
          <p:nvPr/>
        </p:nvPicPr>
        <p:blipFill>
          <a:blip r:embed="rId3">
            <a:extLst>
              <a:ext uri="{28A0092B-C50C-407E-A947-70E740481C1C}">
                <a14:useLocalDpi xmlns:a14="http://schemas.microsoft.com/office/drawing/2010/main" val="0"/>
              </a:ext>
            </a:extLst>
          </a:blip>
          <a:srcRect/>
          <a:stretch>
            <a:fillRect/>
          </a:stretch>
        </p:blipFill>
        <p:spPr bwMode="auto">
          <a:xfrm>
            <a:off x="867295" y="1973940"/>
            <a:ext cx="7181339" cy="4856351"/>
          </a:xfrm>
          <a:prstGeom prst="rect">
            <a:avLst/>
          </a:prstGeom>
          <a:noFill/>
          <a:ln>
            <a:noFill/>
          </a:ln>
        </p:spPr>
      </p:pic>
      <p:sp>
        <p:nvSpPr>
          <p:cNvPr id="3" name="Rectángulo 2"/>
          <p:cNvSpPr/>
          <p:nvPr/>
        </p:nvSpPr>
        <p:spPr>
          <a:xfrm>
            <a:off x="665018" y="302478"/>
            <a:ext cx="10875818" cy="1200329"/>
          </a:xfrm>
          <a:prstGeom prst="rect">
            <a:avLst/>
          </a:prstGeom>
        </p:spPr>
        <p:txBody>
          <a:bodyPr wrap="square">
            <a:spAutoFit/>
          </a:bodyPr>
          <a:lstStyle/>
          <a:p>
            <a:pPr algn="just"/>
            <a:r>
              <a:rPr lang="es-CO" sz="2400" b="1" dirty="0">
                <a:solidFill>
                  <a:srgbClr val="FF0000"/>
                </a:solidFill>
                <a:latin typeface="Arial Narrow" panose="020B0606020202030204" pitchFamily="34" charset="0"/>
                <a:cs typeface="Arial" panose="020B0604020202020204" pitchFamily="34" charset="0"/>
              </a:rPr>
              <a:t>CRITERIOS DE REFERENCIA DE VELOCIDAD A 4 MMOL/L (V</a:t>
            </a:r>
            <a:r>
              <a:rPr lang="es-CO" sz="2400" b="1" baseline="-25000" dirty="0">
                <a:solidFill>
                  <a:srgbClr val="FF0000"/>
                </a:solidFill>
                <a:latin typeface="Arial Narrow" panose="020B0606020202030204" pitchFamily="34" charset="0"/>
                <a:cs typeface="Arial" panose="020B0604020202020204" pitchFamily="34" charset="0"/>
              </a:rPr>
              <a:t>4</a:t>
            </a:r>
            <a:r>
              <a:rPr lang="es-CO" sz="2400" b="1" dirty="0">
                <a:solidFill>
                  <a:srgbClr val="FF0000"/>
                </a:solidFill>
                <a:latin typeface="Arial Narrow" panose="020B0606020202030204" pitchFamily="34" charset="0"/>
                <a:cs typeface="Arial" panose="020B0604020202020204" pitchFamily="34" charset="0"/>
              </a:rPr>
              <a:t>) PARA CLASIFICAR RESULTADOS DE CORREDORES CON DIFERENTE NIVEL DE RENDIMIENTO (TOMADO DE J. OLBRECHT)</a:t>
            </a:r>
          </a:p>
        </p:txBody>
      </p:sp>
      <p:sp>
        <p:nvSpPr>
          <p:cNvPr id="4" name="Rectángulo 3">
            <a:extLst>
              <a:ext uri="{FF2B5EF4-FFF2-40B4-BE49-F238E27FC236}">
                <a16:creationId xmlns:a16="http://schemas.microsoft.com/office/drawing/2014/main" xmlns="" id="{447E6A63-E97E-4805-833C-130C48340AE8}"/>
              </a:ext>
            </a:extLst>
          </p:cNvPr>
          <p:cNvSpPr/>
          <p:nvPr/>
        </p:nvSpPr>
        <p:spPr>
          <a:xfrm>
            <a:off x="8561271" y="2101334"/>
            <a:ext cx="2979565" cy="3170099"/>
          </a:xfrm>
          <a:prstGeom prst="rect">
            <a:avLst/>
          </a:prstGeom>
        </p:spPr>
        <p:txBody>
          <a:bodyPr wrap="square">
            <a:spAutoFit/>
          </a:bodyPr>
          <a:lstStyle/>
          <a:p>
            <a:r>
              <a:rPr lang="es-CO" sz="2000" b="1" dirty="0">
                <a:latin typeface="Arial Narrow" panose="020B0606020202030204" pitchFamily="34" charset="0"/>
                <a:cs typeface="Arial" panose="020B0604020202020204" pitchFamily="34" charset="0"/>
              </a:rPr>
              <a:t>Los corredores de mayor nivel de resistencia aeróbica, tienden a tener valores de V4 mas elevados y una curva de rendimiento lactato mas desplazada hacia la derecha, lo cual indica que poseen una capacidad de remoción de lactato mas elevada</a:t>
            </a:r>
            <a:endParaRPr lang="es-CO" sz="2000" dirty="0"/>
          </a:p>
        </p:txBody>
      </p:sp>
    </p:spTree>
    <p:extLst>
      <p:ext uri="{BB962C8B-B14F-4D97-AF65-F5344CB8AC3E}">
        <p14:creationId xmlns:p14="http://schemas.microsoft.com/office/powerpoint/2010/main" val="39941873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18799" y="372462"/>
            <a:ext cx="11316001" cy="6247864"/>
          </a:xfrm>
          <a:prstGeom prst="rect">
            <a:avLst/>
          </a:prstGeom>
          <a:solidFill>
            <a:schemeClr val="bg1"/>
          </a:solidFill>
          <a:ln>
            <a:solidFill>
              <a:schemeClr val="bg1"/>
            </a:solidFill>
          </a:ln>
        </p:spPr>
        <p:txBody>
          <a:bodyPr wrap="square">
            <a:spAutoFit/>
          </a:bodyPr>
          <a:lstStyle/>
          <a:p>
            <a:pPr algn="just"/>
            <a:r>
              <a:rPr lang="es-CO" sz="2400" b="1" dirty="0">
                <a:solidFill>
                  <a:srgbClr val="FF0000"/>
                </a:solidFill>
                <a:latin typeface="Arial Narrow" pitchFamily="34" charset="0"/>
              </a:rPr>
              <a:t>EL PORQUE DE LA DETERMINACION DE LA V</a:t>
            </a:r>
            <a:r>
              <a:rPr lang="es-CO" sz="2400" b="1" baseline="-25000" dirty="0">
                <a:solidFill>
                  <a:srgbClr val="FF0000"/>
                </a:solidFill>
                <a:latin typeface="Arial Narrow" pitchFamily="34" charset="0"/>
              </a:rPr>
              <a:t>4</a:t>
            </a:r>
            <a:endParaRPr lang="es-CO" sz="2400" b="1" dirty="0">
              <a:solidFill>
                <a:srgbClr val="FF0000"/>
              </a:solidFill>
              <a:latin typeface="Arial Narrow" pitchFamily="34" charset="0"/>
            </a:endParaRPr>
          </a:p>
          <a:p>
            <a:pPr algn="just"/>
            <a:r>
              <a:rPr lang="es-CO" sz="2400" b="1" dirty="0">
                <a:solidFill>
                  <a:srgbClr val="FF0000"/>
                </a:solidFill>
                <a:latin typeface="Arial Narrow" pitchFamily="34" charset="0"/>
              </a:rPr>
              <a:t>PUNTOS CLAVES EN RELACION A LA DETERMINACION DE LA INTENSIDAD (VELOCIDAD, POTENCIA O RITMO) CORRESPONDIENTE A 4 MMOL/L. – V</a:t>
            </a:r>
            <a:r>
              <a:rPr lang="es-CO" sz="2400" b="1" baseline="-25000" dirty="0">
                <a:solidFill>
                  <a:srgbClr val="FF0000"/>
                </a:solidFill>
                <a:latin typeface="Arial Narrow" pitchFamily="34" charset="0"/>
              </a:rPr>
              <a:t>4</a:t>
            </a:r>
            <a:r>
              <a:rPr lang="es-CO" sz="2400" b="1" dirty="0">
                <a:solidFill>
                  <a:srgbClr val="FF0000"/>
                </a:solidFill>
                <a:latin typeface="Arial Narrow" pitchFamily="34" charset="0"/>
              </a:rPr>
              <a:t>:</a:t>
            </a:r>
          </a:p>
          <a:p>
            <a:pPr algn="just"/>
            <a:endParaRPr lang="es-CO" sz="2000" b="1" dirty="0">
              <a:latin typeface="Arial Narrow" pitchFamily="34" charset="0"/>
            </a:endParaRPr>
          </a:p>
          <a:p>
            <a:pPr marL="342900" indent="-342900" algn="just">
              <a:buFont typeface="Wingdings" panose="05000000000000000000" pitchFamily="2" charset="2"/>
              <a:buChar char="§"/>
            </a:pPr>
            <a:r>
              <a:rPr lang="es-CO" sz="2200" b="1" dirty="0">
                <a:latin typeface="Arial Narrow" pitchFamily="34" charset="0"/>
              </a:rPr>
              <a:t>No hay nada mágico con la determinación de la intensidad (velocidad, potencia) a 4.0 mmol/l. </a:t>
            </a:r>
          </a:p>
          <a:p>
            <a:pPr marL="342900" indent="-342900" algn="just">
              <a:buFont typeface="Wingdings" panose="05000000000000000000" pitchFamily="2" charset="2"/>
              <a:buChar char="§"/>
            </a:pPr>
            <a:endParaRPr lang="es-CO" sz="2200" b="1" dirty="0">
              <a:latin typeface="Arial Narrow" pitchFamily="34" charset="0"/>
            </a:endParaRPr>
          </a:p>
          <a:p>
            <a:pPr marL="342900" indent="-342900" algn="just">
              <a:buFont typeface="Wingdings" panose="05000000000000000000" pitchFamily="2" charset="2"/>
              <a:buChar char="§"/>
            </a:pPr>
            <a:r>
              <a:rPr lang="es-CO" sz="2200" b="1" dirty="0">
                <a:latin typeface="Arial Narrow" pitchFamily="34" charset="0"/>
              </a:rPr>
              <a:t>Solamente este es un nivel de lactato conveniente para comparar los análisis pasados con los actuales. </a:t>
            </a:r>
          </a:p>
          <a:p>
            <a:pPr marL="342900" indent="-342900" algn="just">
              <a:buFont typeface="Wingdings" panose="05000000000000000000" pitchFamily="2" charset="2"/>
              <a:buChar char="§"/>
            </a:pPr>
            <a:endParaRPr lang="es-CO" sz="2200" b="1" dirty="0">
              <a:latin typeface="Arial Narrow" pitchFamily="34" charset="0"/>
            </a:endParaRPr>
          </a:p>
          <a:p>
            <a:pPr marL="342900" indent="-342900" algn="just">
              <a:buFont typeface="Wingdings" panose="05000000000000000000" pitchFamily="2" charset="2"/>
              <a:buChar char="§"/>
            </a:pPr>
            <a:r>
              <a:rPr lang="es-CO" sz="2200" b="1" dirty="0">
                <a:latin typeface="Arial Narrow" pitchFamily="34" charset="0"/>
              </a:rPr>
              <a:t>De acuerdo con Alois Mader (pionero de la valoraciones de lactato en deportista de elevado nivel), el valor de 4 mmol de lactato/ litro de sangre, se localiza cerca del umbral de lactato o MLSS para un gran porcentaje de los deportistas.</a:t>
            </a:r>
          </a:p>
          <a:p>
            <a:pPr marL="342900" indent="-342900" algn="just">
              <a:buFont typeface="Wingdings" panose="05000000000000000000" pitchFamily="2" charset="2"/>
              <a:buChar char="§"/>
            </a:pPr>
            <a:endParaRPr lang="es-CO" sz="2200" b="1" dirty="0">
              <a:latin typeface="Arial Narrow" pitchFamily="34" charset="0"/>
            </a:endParaRPr>
          </a:p>
          <a:p>
            <a:pPr marL="342900" indent="-342900" algn="just">
              <a:buFont typeface="Wingdings" panose="05000000000000000000" pitchFamily="2" charset="2"/>
              <a:buChar char="§"/>
            </a:pPr>
            <a:r>
              <a:rPr lang="es-CO" sz="2200" b="1" dirty="0">
                <a:latin typeface="Arial Narrow" pitchFamily="34" charset="0"/>
              </a:rPr>
              <a:t>Si un entrenador o fisiólogo desea comparar los niveles de desempeño de un deportista, basándose en algún otro nivel de lactato, éste deberá ser un valor que se aproxime al umbral de lactato individual y debe ser utilizado cada vez que se evalúa. </a:t>
            </a:r>
          </a:p>
          <a:p>
            <a:pPr marL="800100" lvl="1" indent="-342900" algn="r">
              <a:buFont typeface="Wingdings" panose="05000000000000000000" pitchFamily="2" charset="2"/>
              <a:buChar char="Ø"/>
            </a:pPr>
            <a:r>
              <a:rPr lang="es-CO" sz="2200" b="1" dirty="0">
                <a:solidFill>
                  <a:srgbClr val="FF0000"/>
                </a:solidFill>
                <a:latin typeface="Arial Narrow" pitchFamily="34" charset="0"/>
              </a:rPr>
              <a:t>TOMADO DE: </a:t>
            </a:r>
          </a:p>
          <a:p>
            <a:pPr algn="r"/>
            <a:r>
              <a:rPr lang="es-CO" sz="2200" b="1" dirty="0">
                <a:solidFill>
                  <a:srgbClr val="FF0000"/>
                </a:solidFill>
                <a:latin typeface="Arial Narrow" panose="020B0606020202030204" pitchFamily="34" charset="0"/>
                <a:hlinkClick r:id="rId2"/>
              </a:rPr>
              <a:t>http://www.lactate.com/eslact1a.html</a:t>
            </a:r>
            <a:endParaRPr lang="es-CO" sz="2200" b="1" dirty="0">
              <a:solidFill>
                <a:srgbClr val="FF0000"/>
              </a:solidFill>
              <a:latin typeface="Arial Narrow" pitchFamily="34" charset="0"/>
            </a:endParaRPr>
          </a:p>
        </p:txBody>
      </p:sp>
    </p:spTree>
    <p:extLst>
      <p:ext uri="{BB962C8B-B14F-4D97-AF65-F5344CB8AC3E}">
        <p14:creationId xmlns:p14="http://schemas.microsoft.com/office/powerpoint/2010/main" val="23523991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546762" y="306899"/>
            <a:ext cx="11157558" cy="6001643"/>
          </a:xfrm>
          <a:prstGeom prst="rect">
            <a:avLst/>
          </a:prstGeom>
          <a:solidFill>
            <a:schemeClr val="bg1"/>
          </a:solidFill>
        </p:spPr>
        <p:txBody>
          <a:bodyPr wrap="square">
            <a:spAutoFit/>
          </a:bodyPr>
          <a:lstStyle/>
          <a:p>
            <a:pPr algn="just"/>
            <a:r>
              <a:rPr lang="es-CO" sz="2400" b="1" dirty="0">
                <a:solidFill>
                  <a:srgbClr val="FF0000"/>
                </a:solidFill>
                <a:latin typeface="Arial Narrow" pitchFamily="34" charset="0"/>
              </a:rPr>
              <a:t>VENTAJAS DE LA UTILIZACION DE LA V</a:t>
            </a:r>
            <a:r>
              <a:rPr lang="es-CO" sz="2400" b="1" baseline="-25000" dirty="0">
                <a:solidFill>
                  <a:srgbClr val="FF0000"/>
                </a:solidFill>
                <a:latin typeface="Arial Narrow" pitchFamily="34" charset="0"/>
              </a:rPr>
              <a:t>4 </a:t>
            </a:r>
            <a:r>
              <a:rPr lang="es-CO" sz="2400" b="1" dirty="0">
                <a:solidFill>
                  <a:srgbClr val="FF0000"/>
                </a:solidFill>
                <a:latin typeface="Arial Narrow" pitchFamily="34" charset="0"/>
              </a:rPr>
              <a:t>COMO CRITERIO DEL UMBRAL LACTICO:</a:t>
            </a:r>
          </a:p>
          <a:p>
            <a:pPr algn="just"/>
            <a:endParaRPr lang="es-CO" sz="2000" b="1" dirty="0">
              <a:latin typeface="Arial Narrow" pitchFamily="34" charset="0"/>
            </a:endParaRPr>
          </a:p>
          <a:p>
            <a:pPr marL="342900" indent="-342900" algn="just">
              <a:buFont typeface="Wingdings" panose="05000000000000000000" pitchFamily="2" charset="2"/>
              <a:buChar char="§"/>
            </a:pPr>
            <a:r>
              <a:rPr lang="es-CO" sz="2000" b="1" dirty="0">
                <a:latin typeface="Arial Narrow" pitchFamily="34" charset="0"/>
              </a:rPr>
              <a:t>La V</a:t>
            </a:r>
            <a:r>
              <a:rPr lang="es-CO" sz="2000" b="1" baseline="-25000" dirty="0">
                <a:latin typeface="Arial Narrow" pitchFamily="34" charset="0"/>
              </a:rPr>
              <a:t>4</a:t>
            </a:r>
            <a:r>
              <a:rPr lang="es-CO" sz="2000" b="1" dirty="0">
                <a:latin typeface="Arial Narrow" pitchFamily="34" charset="0"/>
              </a:rPr>
              <a:t> aporta información sobre rendimiento de resistencia equivalente al umbral  láctico o al  máximo estado estable de lactato (MLSS).</a:t>
            </a:r>
          </a:p>
          <a:p>
            <a:pPr marL="342900" indent="-342900" algn="just">
              <a:buFont typeface="Wingdings" panose="05000000000000000000" pitchFamily="2" charset="2"/>
              <a:buChar char="§"/>
            </a:pPr>
            <a:endParaRPr lang="es-CO" sz="2000" b="1" dirty="0">
              <a:latin typeface="Arial Narrow" pitchFamily="34" charset="0"/>
            </a:endParaRPr>
          </a:p>
          <a:p>
            <a:pPr marL="342900" indent="-342900" algn="just">
              <a:buFont typeface="Wingdings" panose="05000000000000000000" pitchFamily="2" charset="2"/>
              <a:buChar char="§"/>
            </a:pPr>
            <a:r>
              <a:rPr lang="es-CO" sz="2000" b="1" dirty="0">
                <a:latin typeface="Arial Narrow" pitchFamily="34" charset="0"/>
              </a:rPr>
              <a:t>Se pierde poco al utilizar la V</a:t>
            </a:r>
            <a:r>
              <a:rPr lang="es-CO" sz="2000" b="1" baseline="-25000" dirty="0">
                <a:latin typeface="Arial Narrow" pitchFamily="34" charset="0"/>
              </a:rPr>
              <a:t>4  </a:t>
            </a:r>
            <a:r>
              <a:rPr lang="es-CO" sz="2000" b="1" dirty="0">
                <a:latin typeface="Arial Narrow" pitchFamily="34" charset="0"/>
              </a:rPr>
              <a:t>como medida de resistencia aeróbica, en comparación a la determinación individual del valor de lactato al cual ocurre el umbral láctico. </a:t>
            </a:r>
          </a:p>
          <a:p>
            <a:pPr marL="342900" indent="-342900" algn="just">
              <a:buFont typeface="Wingdings" panose="05000000000000000000" pitchFamily="2" charset="2"/>
              <a:buChar char="§"/>
            </a:pPr>
            <a:endParaRPr lang="es-CO" sz="2000" b="1" dirty="0">
              <a:latin typeface="Arial Narrow" pitchFamily="34" charset="0"/>
            </a:endParaRPr>
          </a:p>
          <a:p>
            <a:pPr marL="342900" indent="-342900" algn="just">
              <a:buFont typeface="Wingdings" panose="05000000000000000000" pitchFamily="2" charset="2"/>
              <a:buChar char="§"/>
            </a:pPr>
            <a:r>
              <a:rPr lang="es-CO" sz="2000" b="1" dirty="0">
                <a:latin typeface="Arial Narrow" pitchFamily="34" charset="0"/>
              </a:rPr>
              <a:t>Se ha encontrado estrecha correlación lineal entre la V</a:t>
            </a:r>
            <a:r>
              <a:rPr lang="es-CO" sz="2000" b="1" baseline="-25000" dirty="0">
                <a:latin typeface="Arial Narrow" pitchFamily="34" charset="0"/>
              </a:rPr>
              <a:t>4 </a:t>
            </a:r>
            <a:r>
              <a:rPr lang="es-CO" sz="2000" b="1" dirty="0">
                <a:latin typeface="Arial Narrow" pitchFamily="34" charset="0"/>
              </a:rPr>
              <a:t> y el verdadero umbral láctico</a:t>
            </a:r>
          </a:p>
          <a:p>
            <a:pPr marL="342900" indent="-342900" algn="just">
              <a:buFont typeface="Wingdings" panose="05000000000000000000" pitchFamily="2" charset="2"/>
              <a:buChar char="§"/>
            </a:pPr>
            <a:endParaRPr lang="es-CO" sz="2000" b="1" dirty="0">
              <a:latin typeface="Arial Narrow" pitchFamily="34" charset="0"/>
            </a:endParaRPr>
          </a:p>
          <a:p>
            <a:pPr marL="342900" indent="-342900" algn="just">
              <a:buFont typeface="Wingdings" panose="05000000000000000000" pitchFamily="2" charset="2"/>
              <a:buChar char="§"/>
            </a:pPr>
            <a:r>
              <a:rPr lang="es-CO" sz="2000" b="1" dirty="0">
                <a:latin typeface="Arial Narrow" pitchFamily="34" charset="0"/>
              </a:rPr>
              <a:t>Un entrenador o científico del deporte puede juzgar el progreso en la resistencia de un deportista de forma efectiva utilizando la V</a:t>
            </a:r>
            <a:r>
              <a:rPr lang="es-CO" sz="2000" b="1" baseline="-25000" dirty="0">
                <a:latin typeface="Arial Narrow" pitchFamily="34" charset="0"/>
              </a:rPr>
              <a:t>4 </a:t>
            </a:r>
            <a:endParaRPr lang="es-CO" sz="2000" b="1" dirty="0">
              <a:latin typeface="Arial Narrow" pitchFamily="34" charset="0"/>
            </a:endParaRPr>
          </a:p>
          <a:p>
            <a:pPr marL="342900" indent="-342900" algn="just">
              <a:buFont typeface="Wingdings" panose="05000000000000000000" pitchFamily="2" charset="2"/>
              <a:buChar char="§"/>
            </a:pPr>
            <a:endParaRPr lang="es-CO" sz="2000" b="1" dirty="0">
              <a:latin typeface="Arial Narrow" pitchFamily="34" charset="0"/>
            </a:endParaRPr>
          </a:p>
          <a:p>
            <a:pPr marL="342900" indent="-342900" algn="just">
              <a:buFont typeface="Wingdings" panose="05000000000000000000" pitchFamily="2" charset="2"/>
              <a:buChar char="§"/>
            </a:pPr>
            <a:r>
              <a:rPr lang="es-CO" sz="2000" b="1" dirty="0">
                <a:latin typeface="Arial Narrow" pitchFamily="34" charset="0"/>
              </a:rPr>
              <a:t>La V</a:t>
            </a:r>
            <a:r>
              <a:rPr lang="es-CO" sz="2000" b="1" baseline="-25000" dirty="0">
                <a:latin typeface="Arial Narrow" pitchFamily="34" charset="0"/>
              </a:rPr>
              <a:t>4 </a:t>
            </a:r>
            <a:r>
              <a:rPr lang="es-CO" sz="2000" b="1" dirty="0">
                <a:latin typeface="Arial Narrow" pitchFamily="34" charset="0"/>
              </a:rPr>
              <a:t> es una medida mucho mas simple de obtener que el MLSS, ya que la determinación del MLSS por el método “Gold estándar” es un procedimiento mas costoso que consume mucho tiempo   </a:t>
            </a:r>
          </a:p>
          <a:p>
            <a:pPr marL="342900" indent="-342900" algn="just">
              <a:buFont typeface="Wingdings" panose="05000000000000000000" pitchFamily="2" charset="2"/>
              <a:buChar char="§"/>
            </a:pPr>
            <a:endParaRPr lang="es-CO" sz="2000" b="1" dirty="0">
              <a:latin typeface="Arial Narrow" pitchFamily="34" charset="0"/>
            </a:endParaRPr>
          </a:p>
          <a:p>
            <a:pPr marL="342900" indent="-342900" algn="just">
              <a:buFont typeface="Wingdings" panose="05000000000000000000" pitchFamily="2" charset="2"/>
              <a:buChar char="§"/>
            </a:pPr>
            <a:r>
              <a:rPr lang="es-CO" sz="2000" b="1" dirty="0">
                <a:latin typeface="Arial Narrow" pitchFamily="34" charset="0"/>
              </a:rPr>
              <a:t>La V4 es una medida extremadamente confiable de la resistencia aeróbica del examinado.</a:t>
            </a:r>
          </a:p>
          <a:p>
            <a:pPr algn="r"/>
            <a:r>
              <a:rPr lang="es-CO" sz="2000" b="1" dirty="0">
                <a:solidFill>
                  <a:srgbClr val="FF0000"/>
                </a:solidFill>
                <a:latin typeface="Arial Narrow" pitchFamily="34" charset="0"/>
              </a:rPr>
              <a:t>Ver:</a:t>
            </a:r>
          </a:p>
          <a:p>
            <a:pPr algn="r"/>
            <a:r>
              <a:rPr lang="es-CO" sz="2000" b="1" dirty="0">
                <a:solidFill>
                  <a:srgbClr val="FF0000"/>
                </a:solidFill>
                <a:latin typeface="Arial Narrow" pitchFamily="34" charset="0"/>
              </a:rPr>
              <a:t>Hopkins et al. «Reliabilility of power in physical performance tests».  Sports med.  2001, vol  31:211-234)</a:t>
            </a:r>
          </a:p>
        </p:txBody>
      </p:sp>
    </p:spTree>
    <p:extLst>
      <p:ext uri="{BB962C8B-B14F-4D97-AF65-F5344CB8AC3E}">
        <p14:creationId xmlns:p14="http://schemas.microsoft.com/office/powerpoint/2010/main" val="3629471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87679" y="355150"/>
            <a:ext cx="11277601" cy="5801810"/>
          </a:xfrm>
        </p:spPr>
        <p:txBody>
          <a:bodyPr>
            <a:normAutofit fontScale="90000"/>
          </a:bodyPr>
          <a:lstStyle/>
          <a:p>
            <a:r>
              <a:rPr lang="es-CO" sz="2800" b="1" dirty="0">
                <a:latin typeface="Arial Narrow" pitchFamily="34" charset="0"/>
              </a:rPr>
              <a:t>CARACTERISTICAS:</a:t>
            </a:r>
            <a:br>
              <a:rPr lang="es-CO" sz="2800" b="1" dirty="0">
                <a:latin typeface="Arial Narrow" pitchFamily="34" charset="0"/>
              </a:rPr>
            </a:br>
            <a:r>
              <a:rPr lang="es-CO" sz="2800" b="1" dirty="0">
                <a:latin typeface="Arial Narrow" pitchFamily="34" charset="0"/>
              </a:rPr>
              <a:t/>
            </a:r>
            <a:br>
              <a:rPr lang="es-CO" sz="2800" b="1" dirty="0">
                <a:latin typeface="Arial Narrow" pitchFamily="34" charset="0"/>
              </a:rPr>
            </a:br>
            <a:r>
              <a:rPr lang="es-CO" sz="2800" b="1" dirty="0">
                <a:latin typeface="Arial Narrow" pitchFamily="34" charset="0"/>
              </a:rPr>
              <a:t>Es un test de campo que ha aplicado principalmente con el ejercicio especifico de deportes de tiempo y marca, tales como: carrera a pie, ciclismo, natación carrera, triatlón, canotaje, (patinaje por aplicar)</a:t>
            </a:r>
            <a:br>
              <a:rPr lang="es-CO" sz="2800" b="1" dirty="0">
                <a:latin typeface="Arial Narrow" pitchFamily="34" charset="0"/>
              </a:rPr>
            </a:br>
            <a:r>
              <a:rPr lang="es-CO" sz="2800" b="1" dirty="0">
                <a:latin typeface="Arial Narrow" pitchFamily="34" charset="0"/>
              </a:rPr>
              <a:t/>
            </a:r>
            <a:br>
              <a:rPr lang="es-CO" sz="2800" b="1" dirty="0">
                <a:latin typeface="Arial Narrow" pitchFamily="34" charset="0"/>
              </a:rPr>
            </a:br>
            <a:r>
              <a:rPr lang="es-CO" sz="2800" b="1" dirty="0">
                <a:latin typeface="Arial Narrow" pitchFamily="34" charset="0"/>
              </a:rPr>
              <a:t>En deportes con pelotas y de combate se puede aplicar este test utilizando la carrera a pie, ya que este es un ejercicio que se emplea en estos casos como medio de preparación física general</a:t>
            </a:r>
            <a:br>
              <a:rPr lang="es-CO" sz="2800" b="1" dirty="0">
                <a:latin typeface="Arial Narrow" pitchFamily="34" charset="0"/>
              </a:rPr>
            </a:br>
            <a:r>
              <a:rPr lang="es-CO" sz="2800" b="1" dirty="0">
                <a:latin typeface="Arial Narrow" pitchFamily="34" charset="0"/>
              </a:rPr>
              <a:t/>
            </a:r>
            <a:br>
              <a:rPr lang="es-CO" sz="2800" b="1" dirty="0">
                <a:latin typeface="Arial Narrow" pitchFamily="34" charset="0"/>
              </a:rPr>
            </a:br>
            <a:r>
              <a:rPr lang="es-CO" sz="2800" b="1" dirty="0">
                <a:latin typeface="Arial Narrow" pitchFamily="34" charset="0"/>
              </a:rPr>
              <a:t>En deportes paralímpicos:</a:t>
            </a:r>
            <a:br>
              <a:rPr lang="es-CO" sz="2800" b="1" dirty="0">
                <a:latin typeface="Arial Narrow" pitchFamily="34" charset="0"/>
              </a:rPr>
            </a:br>
            <a:r>
              <a:rPr lang="es-CO" sz="2800" b="1" dirty="0">
                <a:latin typeface="Arial Narrow" pitchFamily="34" charset="0"/>
              </a:rPr>
              <a:t>Es muy poca la información que existe en estos deportes, hemos intentado aplicar este test en deportistas que compiten alguna especialidad utilizando silla de ruedas  </a:t>
            </a:r>
            <a:br>
              <a:rPr lang="es-CO" sz="2800" b="1" dirty="0">
                <a:latin typeface="Arial Narrow" pitchFamily="34" charset="0"/>
              </a:rPr>
            </a:br>
            <a:endParaRPr lang="es-CO" sz="2800" b="1" dirty="0">
              <a:latin typeface="Arial Narrow" pitchFamily="34" charset="0"/>
            </a:endParaRPr>
          </a:p>
        </p:txBody>
      </p:sp>
    </p:spTree>
    <p:extLst>
      <p:ext uri="{BB962C8B-B14F-4D97-AF65-F5344CB8AC3E}">
        <p14:creationId xmlns:p14="http://schemas.microsoft.com/office/powerpoint/2010/main" val="22249998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00418" y="364637"/>
            <a:ext cx="11191164" cy="5916941"/>
          </a:xfrm>
          <a:prstGeom prst="rect">
            <a:avLst/>
          </a:prstGeom>
        </p:spPr>
        <p:txBody>
          <a:bodyPr wrap="square">
            <a:spAutoFit/>
          </a:bodyPr>
          <a:lstStyle/>
          <a:p>
            <a:pPr algn="just">
              <a:lnSpc>
                <a:spcPct val="107000"/>
              </a:lnSpc>
              <a:spcAft>
                <a:spcPts val="800"/>
              </a:spcAft>
            </a:pPr>
            <a:r>
              <a:rPr lang="en-US" sz="2000" b="1" dirty="0">
                <a:solidFill>
                  <a:srgbClr val="FF0000"/>
                </a:solidFill>
                <a:latin typeface="Arial Narrow" panose="020B0606020202030204" pitchFamily="34" charset="0"/>
                <a:ea typeface="Calibri" panose="020F0502020204030204" pitchFamily="34" charset="0"/>
                <a:cs typeface="Times New Roman" panose="02020603050405020304" pitchFamily="18" charset="0"/>
              </a:rPr>
              <a:t>PROCEDIMIENTO PARA CALCULAR RITMO O TIEMPO (MIN: S.) AL RECORRER UNA DISTANCIA DADA DE ENTRENAMIENTO (KM), CONOCIENDO LA VELOCIDAD:</a:t>
            </a:r>
          </a:p>
          <a:p>
            <a:pPr algn="just">
              <a:lnSpc>
                <a:spcPct val="107000"/>
              </a:lnSpc>
              <a:spcAft>
                <a:spcPts val="800"/>
              </a:spcAft>
            </a:pPr>
            <a:r>
              <a:rPr lang="en-US" sz="2000" b="1" dirty="0">
                <a:solidFill>
                  <a:srgbClr val="FF0000"/>
                </a:solidFill>
                <a:latin typeface="Arial Narrow" panose="020B0606020202030204" pitchFamily="34" charset="0"/>
                <a:ea typeface="Calibri" panose="020F0502020204030204" pitchFamily="34" charset="0"/>
                <a:cs typeface="Times New Roman" panose="02020603050405020304" pitchFamily="18" charset="0"/>
              </a:rPr>
              <a:t>Esto se estudio en el tema de test de VO2max.</a:t>
            </a:r>
            <a:endParaRPr lang="es-ES" sz="20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2000" b="1" dirty="0">
              <a:latin typeface="Arial Narrow" panose="020B0606020202030204" pitchFamily="34" charset="0"/>
              <a:ea typeface="Calibri" panose="020F0502020204030204" pitchFamily="34" charset="0"/>
              <a:cs typeface="Times New Roman" panose="02020603050405020304" pitchFamily="18" charset="0"/>
            </a:endParaRPr>
          </a:p>
          <a:p>
            <a:pPr marL="457200" indent="-457200" algn="just">
              <a:lnSpc>
                <a:spcPct val="107000"/>
              </a:lnSpc>
              <a:spcAft>
                <a:spcPts val="800"/>
              </a:spcAft>
              <a:buFont typeface="+mj-lt"/>
              <a:buAutoNum type="arabicPeriod"/>
            </a:pPr>
            <a:r>
              <a:rPr lang="en-US" sz="2000" b="1" dirty="0">
                <a:latin typeface="Arial Narrow" panose="020B0606020202030204" pitchFamily="34" charset="0"/>
                <a:ea typeface="Calibri" panose="020F0502020204030204" pitchFamily="34" charset="0"/>
                <a:cs typeface="Times New Roman" panose="02020603050405020304" pitchFamily="18" charset="0"/>
              </a:rPr>
              <a:t>Si la velocidad esta expresada en km/h., </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marL="914400" lvl="1" indent="-457200" algn="just">
              <a:lnSpc>
                <a:spcPct val="107000"/>
              </a:lnSpc>
              <a:spcAft>
                <a:spcPts val="800"/>
              </a:spcAft>
              <a:buFont typeface="Wingdings" panose="05000000000000000000" pitchFamily="2" charset="2"/>
              <a:buChar char="§"/>
            </a:pPr>
            <a:r>
              <a:rPr lang="en-US" sz="2000" b="1" dirty="0">
                <a:latin typeface="Arial Narrow" panose="020B0606020202030204" pitchFamily="34" charset="0"/>
                <a:ea typeface="Calibri" panose="020F0502020204030204" pitchFamily="34" charset="0"/>
                <a:cs typeface="Times New Roman" panose="02020603050405020304" pitchFamily="18" charset="0"/>
              </a:rPr>
              <a:t>1ro convertir km/h en m/s</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marL="914400" lvl="1" indent="-457200" algn="just">
              <a:lnSpc>
                <a:spcPct val="107000"/>
              </a:lnSpc>
              <a:spcAft>
                <a:spcPts val="800"/>
              </a:spcAft>
              <a:buFont typeface="Wingdings" panose="05000000000000000000" pitchFamily="2" charset="2"/>
              <a:buChar char="§"/>
            </a:pPr>
            <a:r>
              <a:rPr lang="en-US" sz="2000" b="1" dirty="0">
                <a:solidFill>
                  <a:srgbClr val="FF0000"/>
                </a:solidFill>
                <a:latin typeface="Arial Narrow" panose="020B0606020202030204" pitchFamily="34" charset="0"/>
                <a:ea typeface="Calibri" panose="020F0502020204030204" pitchFamily="34" charset="0"/>
                <a:cs typeface="Times New Roman" panose="02020603050405020304" pitchFamily="18" charset="0"/>
              </a:rPr>
              <a:t>Velocidad, m/s = velocidad, km/h x 1000/3600</a:t>
            </a:r>
            <a:endParaRPr lang="es-ES" sz="20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457200" indent="-457200" algn="just">
              <a:lnSpc>
                <a:spcPct val="107000"/>
              </a:lnSpc>
              <a:spcAft>
                <a:spcPts val="800"/>
              </a:spcAft>
              <a:buFont typeface="+mj-lt"/>
              <a:buAutoNum type="arabicPeriod"/>
            </a:pPr>
            <a:endParaRPr lang="en-US" sz="2000" b="1" dirty="0">
              <a:latin typeface="Arial Narrow" panose="020B0606020202030204" pitchFamily="34" charset="0"/>
              <a:ea typeface="Calibri" panose="020F0502020204030204" pitchFamily="34" charset="0"/>
              <a:cs typeface="Times New Roman" panose="02020603050405020304" pitchFamily="18" charset="0"/>
            </a:endParaRPr>
          </a:p>
          <a:p>
            <a:pPr marL="457200" indent="-457200" algn="just">
              <a:lnSpc>
                <a:spcPct val="107000"/>
              </a:lnSpc>
              <a:spcAft>
                <a:spcPts val="800"/>
              </a:spcAft>
              <a:buFont typeface="+mj-lt"/>
              <a:buAutoNum type="arabicPeriod"/>
            </a:pPr>
            <a:r>
              <a:rPr lang="en-US" sz="2000" b="1" dirty="0">
                <a:latin typeface="Arial Narrow" panose="020B0606020202030204" pitchFamily="34" charset="0"/>
                <a:ea typeface="Calibri" panose="020F0502020204030204" pitchFamily="34" charset="0"/>
                <a:cs typeface="Times New Roman" panose="02020603050405020304" pitchFamily="18" charset="0"/>
              </a:rPr>
              <a:t>2do calcular el tiempo (en segundos) para la distancia control en que se desea entrenar </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marL="914400" lvl="1" indent="-457200" algn="just">
              <a:lnSpc>
                <a:spcPct val="107000"/>
              </a:lnSpc>
              <a:spcAft>
                <a:spcPts val="800"/>
              </a:spcAft>
              <a:buFont typeface="Wingdings" panose="05000000000000000000" pitchFamily="2" charset="2"/>
              <a:buChar char="§"/>
            </a:pPr>
            <a:r>
              <a:rPr lang="en-US" sz="2000" b="1" dirty="0">
                <a:solidFill>
                  <a:srgbClr val="FF0000"/>
                </a:solidFill>
                <a:latin typeface="Arial Narrow" panose="020B0606020202030204" pitchFamily="34" charset="0"/>
                <a:ea typeface="Calibri" panose="020F0502020204030204" pitchFamily="34" charset="0"/>
                <a:cs typeface="Times New Roman" panose="02020603050405020304" pitchFamily="18" charset="0"/>
              </a:rPr>
              <a:t>Tiempo, s. = Distancia control , m / (velocidad, m/s.)</a:t>
            </a:r>
            <a:endParaRPr lang="es-ES" sz="20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457200" indent="-457200" algn="just">
              <a:lnSpc>
                <a:spcPct val="107000"/>
              </a:lnSpc>
              <a:spcAft>
                <a:spcPts val="800"/>
              </a:spcAft>
              <a:buFont typeface="+mj-lt"/>
              <a:buAutoNum type="arabicPeriod"/>
            </a:pPr>
            <a:endParaRPr lang="en-US" sz="2000" b="1" dirty="0">
              <a:latin typeface="Arial Narrow" panose="020B0606020202030204" pitchFamily="34" charset="0"/>
              <a:ea typeface="Calibri" panose="020F0502020204030204" pitchFamily="34" charset="0"/>
              <a:cs typeface="Times New Roman" panose="02020603050405020304" pitchFamily="18" charset="0"/>
            </a:endParaRPr>
          </a:p>
          <a:p>
            <a:pPr marL="457200" indent="-457200" algn="just">
              <a:lnSpc>
                <a:spcPct val="107000"/>
              </a:lnSpc>
              <a:spcAft>
                <a:spcPts val="800"/>
              </a:spcAft>
              <a:buFont typeface="+mj-lt"/>
              <a:buAutoNum type="arabicPeriod"/>
            </a:pPr>
            <a:r>
              <a:rPr lang="en-US" sz="2000" b="1" dirty="0">
                <a:latin typeface="Arial Narrow" panose="020B0606020202030204" pitchFamily="34" charset="0"/>
                <a:ea typeface="Calibri" panose="020F0502020204030204" pitchFamily="34" charset="0"/>
                <a:cs typeface="Times New Roman" panose="02020603050405020304" pitchFamily="18" charset="0"/>
              </a:rPr>
              <a:t>3ro convertir tiempo (segundos) en tiempo (min: s.)</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marL="914400" lvl="1" indent="-457200" algn="just">
              <a:lnSpc>
                <a:spcPct val="107000"/>
              </a:lnSpc>
              <a:spcAft>
                <a:spcPts val="800"/>
              </a:spcAft>
              <a:buFont typeface="Wingdings" panose="05000000000000000000" pitchFamily="2" charset="2"/>
              <a:buChar char="§"/>
            </a:pPr>
            <a:r>
              <a:rPr lang="en-US" sz="2000" b="1" dirty="0">
                <a:solidFill>
                  <a:srgbClr val="FF0000"/>
                </a:solidFill>
                <a:latin typeface="Arial Narrow" panose="020B0606020202030204" pitchFamily="34" charset="0"/>
                <a:ea typeface="Calibri" panose="020F0502020204030204" pitchFamily="34" charset="0"/>
                <a:cs typeface="Times New Roman" panose="02020603050405020304" pitchFamily="18" charset="0"/>
              </a:rPr>
              <a:t>Minutos = entero (tiempo, s.)</a:t>
            </a:r>
            <a:endParaRPr lang="es-ES" sz="20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914400" lvl="1" indent="-457200" algn="just">
              <a:lnSpc>
                <a:spcPct val="107000"/>
              </a:lnSpc>
              <a:spcAft>
                <a:spcPts val="800"/>
              </a:spcAft>
              <a:buFont typeface="Wingdings" panose="05000000000000000000" pitchFamily="2" charset="2"/>
              <a:buChar char="§"/>
            </a:pPr>
            <a:r>
              <a:rPr lang="en-US" sz="2000" b="1" dirty="0">
                <a:solidFill>
                  <a:srgbClr val="FF0000"/>
                </a:solidFill>
                <a:latin typeface="Arial Narrow" panose="020B0606020202030204" pitchFamily="34" charset="0"/>
                <a:ea typeface="Calibri" panose="020F0502020204030204" pitchFamily="34" charset="0"/>
                <a:cs typeface="Times New Roman" panose="02020603050405020304" pitchFamily="18" charset="0"/>
              </a:rPr>
              <a:t>Segundos = (tiempo (s.) – Minutos x 60</a:t>
            </a:r>
            <a:endParaRPr lang="es-ES" sz="20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32895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77672" y="217469"/>
            <a:ext cx="11191164" cy="6255174"/>
          </a:xfrm>
          <a:prstGeom prst="rect">
            <a:avLst/>
          </a:prstGeom>
        </p:spPr>
        <p:txBody>
          <a:bodyPr wrap="square">
            <a:spAutoFit/>
          </a:bodyPr>
          <a:lstStyle/>
          <a:p>
            <a:pPr algn="just">
              <a:lnSpc>
                <a:spcPct val="107000"/>
              </a:lnSpc>
              <a:spcAft>
                <a:spcPts val="800"/>
              </a:spcAft>
            </a:pPr>
            <a:r>
              <a:rPr lang="en-US" b="1" dirty="0">
                <a:solidFill>
                  <a:srgbClr val="FF0000"/>
                </a:solidFill>
                <a:latin typeface="Arial Narrow" panose="020B0606020202030204" pitchFamily="34" charset="0"/>
                <a:ea typeface="Calibri" panose="020F0502020204030204" pitchFamily="34" charset="0"/>
                <a:cs typeface="Times New Roman" panose="02020603050405020304" pitchFamily="18" charset="0"/>
              </a:rPr>
              <a:t>ILUSTRACION DEL PROCEDIMIENTO PARA CALCULAR RITMO O TIEMPO (MIN: S.) AL RECORRER UNA DISTANCIA DADA DE ENTRENAMIENTO (KM), CONOCIENDO LA VELOCIDAD:</a:t>
            </a:r>
            <a:endParaRPr lang="es-ES"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b="1" dirty="0">
                <a:latin typeface="Arial Narrow" panose="020B0606020202030204" pitchFamily="34" charset="0"/>
                <a:ea typeface="Calibri" panose="020F0502020204030204" pitchFamily="34" charset="0"/>
                <a:cs typeface="Times New Roman" panose="02020603050405020304" pitchFamily="18" charset="0"/>
              </a:rPr>
              <a:t> </a:t>
            </a:r>
            <a:endParaRPr lang="es-E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b="1" dirty="0">
                <a:latin typeface="Arial Narrow" panose="020B0606020202030204" pitchFamily="34" charset="0"/>
                <a:ea typeface="Calibri" panose="020F0502020204030204" pitchFamily="34" charset="0"/>
                <a:cs typeface="Times New Roman" panose="02020603050405020304" pitchFamily="18" charset="0"/>
              </a:rPr>
              <a:t>DATOS</a:t>
            </a:r>
            <a:endParaRPr lang="es-ES"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
            </a:pPr>
            <a:r>
              <a:rPr lang="en-US" b="1" dirty="0">
                <a:latin typeface="Arial Narrow" panose="020B0606020202030204" pitchFamily="34" charset="0"/>
                <a:ea typeface="Calibri" panose="020F0502020204030204" pitchFamily="34" charset="0"/>
                <a:cs typeface="Times New Roman" panose="02020603050405020304" pitchFamily="18" charset="0"/>
              </a:rPr>
              <a:t>La v4 de un deportista fue 12,13 km/h.</a:t>
            </a:r>
            <a:endParaRPr lang="es-ES"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
            </a:pPr>
            <a:r>
              <a:rPr lang="en-US" b="1" dirty="0">
                <a:latin typeface="Arial Narrow" panose="020B0606020202030204" pitchFamily="34" charset="0"/>
                <a:ea typeface="Calibri" panose="020F0502020204030204" pitchFamily="34" charset="0"/>
                <a:cs typeface="Times New Roman" panose="02020603050405020304" pitchFamily="18" charset="0"/>
              </a:rPr>
              <a:t>Se desea calcular el ritmo al cual debe desplazarse este deportista por km., Es decir, min: s / cada km.:</a:t>
            </a:r>
            <a:endParaRPr lang="es-E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b="1" dirty="0">
                <a:latin typeface="Arial Narrow" panose="020B0606020202030204" pitchFamily="34" charset="0"/>
                <a:ea typeface="Calibri" panose="020F0502020204030204" pitchFamily="34" charset="0"/>
                <a:cs typeface="Times New Roman" panose="02020603050405020304" pitchFamily="18" charset="0"/>
              </a:rPr>
              <a:t>CALCULOS:</a:t>
            </a:r>
            <a:endParaRPr lang="es-ES"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eriod"/>
            </a:pPr>
            <a:r>
              <a:rPr lang="en-US" b="1" dirty="0">
                <a:latin typeface="Arial Narrow" panose="020B0606020202030204" pitchFamily="34" charset="0"/>
                <a:ea typeface="Calibri" panose="020F0502020204030204" pitchFamily="34" charset="0"/>
                <a:cs typeface="Times New Roman" panose="02020603050405020304" pitchFamily="18" charset="0"/>
              </a:rPr>
              <a:t>VELOCIDAD EN M/S. = 12.13 KM/H X 1000 /3600 = </a:t>
            </a:r>
            <a:r>
              <a:rPr lang="en-US" b="1" dirty="0">
                <a:solidFill>
                  <a:srgbClr val="FF0000"/>
                </a:solidFill>
                <a:latin typeface="Arial Narrow" panose="020B0606020202030204" pitchFamily="34" charset="0"/>
                <a:ea typeface="Calibri" panose="020F0502020204030204" pitchFamily="34" charset="0"/>
                <a:cs typeface="Times New Roman" panose="02020603050405020304" pitchFamily="18" charset="0"/>
              </a:rPr>
              <a:t>3.37 M/S.</a:t>
            </a:r>
            <a:endParaRPr lang="es-ES"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eriod"/>
            </a:pPr>
            <a:r>
              <a:rPr lang="en-US" b="1" dirty="0">
                <a:latin typeface="Arial Narrow" panose="020B0606020202030204" pitchFamily="34" charset="0"/>
                <a:ea typeface="Calibri" panose="020F0502020204030204" pitchFamily="34" charset="0"/>
                <a:cs typeface="Times New Roman" panose="02020603050405020304" pitchFamily="18" charset="0"/>
              </a:rPr>
              <a:t>TIEMPO, S. = 1000 M / 3.37 M/S. = </a:t>
            </a:r>
            <a:r>
              <a:rPr lang="en-US" b="1" dirty="0">
                <a:solidFill>
                  <a:srgbClr val="FF0000"/>
                </a:solidFill>
                <a:latin typeface="Arial Narrow" panose="020B0606020202030204" pitchFamily="34" charset="0"/>
                <a:ea typeface="Calibri" panose="020F0502020204030204" pitchFamily="34" charset="0"/>
                <a:cs typeface="Times New Roman" panose="02020603050405020304" pitchFamily="18" charset="0"/>
              </a:rPr>
              <a:t>297 S.</a:t>
            </a:r>
            <a:endParaRPr lang="es-ES"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eriod"/>
            </a:pPr>
            <a:r>
              <a:rPr lang="en-US" b="1" dirty="0">
                <a:latin typeface="Arial Narrow" panose="020B0606020202030204" pitchFamily="34" charset="0"/>
                <a:ea typeface="Calibri" panose="020F0502020204030204" pitchFamily="34" charset="0"/>
                <a:cs typeface="Times New Roman" panose="02020603050405020304" pitchFamily="18" charset="0"/>
              </a:rPr>
              <a:t>Convirtiendo el anterior resultado de segundos a minutos:  TIEMPO, MIN. = 297 S / (60 S / MIN.) = 4.95 </a:t>
            </a:r>
            <a:endParaRPr lang="es-ES"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Aft>
                <a:spcPts val="800"/>
              </a:spcAft>
              <a:buFont typeface="Wingdings" panose="05000000000000000000" pitchFamily="2" charset="2"/>
              <a:buChar char="§"/>
            </a:pPr>
            <a:r>
              <a:rPr lang="en-US" b="1" dirty="0">
                <a:latin typeface="Arial Narrow" panose="020B0606020202030204" pitchFamily="34" charset="0"/>
                <a:ea typeface="Calibri" panose="020F0502020204030204" pitchFamily="34" charset="0"/>
                <a:cs typeface="Times New Roman" panose="02020603050405020304" pitchFamily="18" charset="0"/>
              </a:rPr>
              <a:t>MINUTOS = PARTE ENTERA DE 4.95 = </a:t>
            </a:r>
            <a:r>
              <a:rPr lang="en-US" b="1" dirty="0">
                <a:solidFill>
                  <a:srgbClr val="FF0000"/>
                </a:solidFill>
                <a:latin typeface="Arial Narrow" panose="020B0606020202030204" pitchFamily="34" charset="0"/>
                <a:ea typeface="Calibri" panose="020F0502020204030204" pitchFamily="34" charset="0"/>
                <a:cs typeface="Times New Roman" panose="02020603050405020304" pitchFamily="18" charset="0"/>
              </a:rPr>
              <a:t>4.00</a:t>
            </a:r>
            <a:endParaRPr lang="es-ES"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Aft>
                <a:spcPts val="800"/>
              </a:spcAft>
              <a:buFont typeface="Wingdings" panose="05000000000000000000" pitchFamily="2" charset="2"/>
              <a:buChar char="§"/>
            </a:pPr>
            <a:r>
              <a:rPr lang="en-US" b="1" dirty="0">
                <a:latin typeface="Arial Narrow" panose="020B0606020202030204" pitchFamily="34" charset="0"/>
                <a:ea typeface="Calibri" panose="020F0502020204030204" pitchFamily="34" charset="0"/>
                <a:cs typeface="Times New Roman" panose="02020603050405020304" pitchFamily="18" charset="0"/>
              </a:rPr>
              <a:t>SEGUNDOS = TIEMPO TOTAL (S.) = 297 – (4 X 60) = </a:t>
            </a:r>
            <a:r>
              <a:rPr lang="en-US" b="1" dirty="0">
                <a:solidFill>
                  <a:srgbClr val="FF0000"/>
                </a:solidFill>
                <a:latin typeface="Arial Narrow" panose="020B0606020202030204" pitchFamily="34" charset="0"/>
                <a:ea typeface="Calibri" panose="020F0502020204030204" pitchFamily="34" charset="0"/>
                <a:cs typeface="Times New Roman" panose="02020603050405020304" pitchFamily="18" charset="0"/>
              </a:rPr>
              <a:t>57 S.</a:t>
            </a:r>
            <a:endParaRPr lang="es-ES"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Aft>
                <a:spcPts val="800"/>
              </a:spcAft>
              <a:buFont typeface="Wingdings" panose="05000000000000000000" pitchFamily="2" charset="2"/>
              <a:buChar char="§"/>
            </a:pPr>
            <a:r>
              <a:rPr lang="en-US" b="1" dirty="0">
                <a:solidFill>
                  <a:srgbClr val="FF0000"/>
                </a:solidFill>
                <a:latin typeface="Arial Narrow" panose="020B0606020202030204" pitchFamily="34" charset="0"/>
                <a:ea typeface="Calibri" panose="020F0502020204030204" pitchFamily="34" charset="0"/>
                <a:cs typeface="Times New Roman" panose="02020603050405020304" pitchFamily="18" charset="0"/>
              </a:rPr>
              <a:t>RITMO / KM = 4:57 </a:t>
            </a:r>
            <a:endParaRPr lang="es-ES"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b="1" dirty="0">
                <a:latin typeface="Arial Narrow" panose="020B0606020202030204" pitchFamily="34" charset="0"/>
                <a:ea typeface="Calibri" panose="020F0502020204030204" pitchFamily="34" charset="0"/>
                <a:cs typeface="Times New Roman" panose="02020603050405020304" pitchFamily="18" charset="0"/>
              </a:rPr>
              <a:t> </a:t>
            </a:r>
            <a:endParaRPr lang="es-E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b="1" dirty="0">
                <a:latin typeface="Arial Narrow" panose="020B0606020202030204" pitchFamily="34" charset="0"/>
                <a:ea typeface="Calibri" panose="020F0502020204030204" pitchFamily="34" charset="0"/>
                <a:cs typeface="Times New Roman" panose="02020603050405020304" pitchFamily="18" charset="0"/>
              </a:rPr>
              <a:t>EJERCICIO COMPROBATORIO:</a:t>
            </a:r>
            <a:endParaRPr lang="es-ES"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
            </a:pPr>
            <a:r>
              <a:rPr lang="es-ES" b="1" dirty="0">
                <a:latin typeface="Arial Narrow" panose="020B0606020202030204" pitchFamily="34" charset="0"/>
                <a:ea typeface="Calibri" panose="020F0502020204030204" pitchFamily="34" charset="0"/>
                <a:cs typeface="Times New Roman" panose="02020603050405020304" pitchFamily="18" charset="0"/>
              </a:rPr>
              <a:t>CALCULE EL RITMO / KM DE ESTE DEPORTISTA CUANDO ENTRENA AL 90 Y AL 110% DE SU V4 </a:t>
            </a:r>
            <a:endParaRPr lang="es-E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499572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71272" y="286405"/>
            <a:ext cx="10754191" cy="6309420"/>
          </a:xfrm>
          <a:prstGeom prst="rect">
            <a:avLst/>
          </a:prstGeom>
        </p:spPr>
        <p:txBody>
          <a:bodyPr wrap="square">
            <a:spAutoFit/>
          </a:bodyPr>
          <a:lstStyle/>
          <a:p>
            <a:pPr algn="just"/>
            <a:r>
              <a:rPr lang="es-CO" sz="3200" b="1" dirty="0">
                <a:solidFill>
                  <a:srgbClr val="FF0000"/>
                </a:solidFill>
                <a:latin typeface="Arial Narrow" pitchFamily="34" charset="0"/>
              </a:rPr>
              <a:t>PERIODO INTERMEDIO ENTRE LAS FASES 1 Y 2 DEL TEST ESTANDARD DE LACTATO. </a:t>
            </a:r>
          </a:p>
          <a:p>
            <a:pPr marL="800100" lvl="1" indent="-342900">
              <a:buFont typeface="Wingdings" pitchFamily="2" charset="2"/>
              <a:buChar char="Ø"/>
            </a:pPr>
            <a:endParaRPr lang="es-CO" sz="3200" b="1" dirty="0">
              <a:latin typeface="Arial Narrow" pitchFamily="34" charset="0"/>
            </a:endParaRPr>
          </a:p>
          <a:p>
            <a:pPr marL="457200" indent="-457200" algn="just">
              <a:buFont typeface="Wingdings" panose="05000000000000000000" pitchFamily="2" charset="2"/>
              <a:buChar char="§"/>
            </a:pPr>
            <a:r>
              <a:rPr lang="es-CO" sz="2800" b="1" dirty="0">
                <a:latin typeface="Arial Narrow" pitchFamily="34" charset="0"/>
              </a:rPr>
              <a:t>Luego de obtener los datos para calcular el valor de V</a:t>
            </a:r>
            <a:r>
              <a:rPr lang="es-CO" sz="2800" b="1" baseline="-25000" dirty="0">
                <a:latin typeface="Arial Narrow" pitchFamily="34" charset="0"/>
              </a:rPr>
              <a:t>4</a:t>
            </a:r>
            <a:r>
              <a:rPr lang="es-CO" sz="2800" b="1" dirty="0">
                <a:latin typeface="Arial Narrow" pitchFamily="34" charset="0"/>
              </a:rPr>
              <a:t> y antes de realizar la segunda fase de este test, es necesario pedirle al deportista que remueva lactato por medio de: </a:t>
            </a:r>
          </a:p>
          <a:p>
            <a:pPr marL="457200" indent="-457200" algn="just">
              <a:buFont typeface="Wingdings" panose="05000000000000000000" pitchFamily="2" charset="2"/>
              <a:buChar char="§"/>
            </a:pPr>
            <a:endParaRPr lang="es-CO" sz="2800" b="1" dirty="0">
              <a:solidFill>
                <a:srgbClr val="FF0000"/>
              </a:solidFill>
              <a:latin typeface="Arial Narrow" pitchFamily="34" charset="0"/>
            </a:endParaRPr>
          </a:p>
          <a:p>
            <a:pPr marL="457200" indent="-457200" algn="just">
              <a:buFont typeface="Wingdings" panose="05000000000000000000" pitchFamily="2" charset="2"/>
              <a:buChar char="§"/>
            </a:pPr>
            <a:r>
              <a:rPr lang="es-CO" sz="2800" b="1" dirty="0">
                <a:solidFill>
                  <a:srgbClr val="FF0000"/>
                </a:solidFill>
                <a:latin typeface="Arial Narrow" pitchFamily="34" charset="0"/>
              </a:rPr>
              <a:t>Recuperación activa con el mismo ejercicio del test o de su deporte durante 25 min.  </a:t>
            </a:r>
          </a:p>
          <a:p>
            <a:pPr marL="457200" indent="-457200" algn="just">
              <a:buFont typeface="Wingdings" panose="05000000000000000000" pitchFamily="2" charset="2"/>
              <a:buChar char="§"/>
            </a:pPr>
            <a:endParaRPr lang="es-CO" sz="2800" b="1" dirty="0">
              <a:latin typeface="Arial Narrow" pitchFamily="34" charset="0"/>
            </a:endParaRPr>
          </a:p>
          <a:p>
            <a:pPr marL="457200" indent="-457200" algn="just">
              <a:buFont typeface="Wingdings" panose="05000000000000000000" pitchFamily="2" charset="2"/>
              <a:buChar char="§"/>
            </a:pPr>
            <a:r>
              <a:rPr lang="es-CO" sz="2800" b="1" dirty="0">
                <a:latin typeface="Arial Narrow" pitchFamily="34" charset="0"/>
              </a:rPr>
              <a:t>Posteriormente, deberá descansar otros </a:t>
            </a:r>
            <a:r>
              <a:rPr lang="es-CO" sz="2800" b="1" dirty="0">
                <a:solidFill>
                  <a:srgbClr val="FF0000"/>
                </a:solidFill>
                <a:latin typeface="Arial Narrow" pitchFamily="34" charset="0"/>
              </a:rPr>
              <a:t>5 minutos de forma pasiva </a:t>
            </a:r>
            <a:r>
              <a:rPr lang="es-CO" sz="2800" b="1" dirty="0">
                <a:latin typeface="Arial Narrow" pitchFamily="34" charset="0"/>
              </a:rPr>
              <a:t>para disminuir lo mas posible el consumo de oxigeno. </a:t>
            </a:r>
          </a:p>
          <a:p>
            <a:pPr marL="457200" indent="-457200" algn="just">
              <a:buFont typeface="Wingdings" panose="05000000000000000000" pitchFamily="2" charset="2"/>
              <a:buChar char="§"/>
            </a:pPr>
            <a:endParaRPr lang="es-MX" sz="2800" b="1" dirty="0">
              <a:latin typeface="Arial Narrow" pitchFamily="34" charset="0"/>
            </a:endParaRPr>
          </a:p>
          <a:p>
            <a:pPr marL="457200" indent="-457200" algn="just">
              <a:buFont typeface="Wingdings" panose="05000000000000000000" pitchFamily="2" charset="2"/>
              <a:buChar char="§"/>
            </a:pPr>
            <a:r>
              <a:rPr lang="es-MX" sz="2800" b="1" dirty="0">
                <a:latin typeface="Arial Narrow" pitchFamily="34" charset="0"/>
              </a:rPr>
              <a:t>A</a:t>
            </a:r>
            <a:r>
              <a:rPr lang="es-CO" sz="2800" b="1" dirty="0">
                <a:latin typeface="Arial Narrow" pitchFamily="34" charset="0"/>
              </a:rPr>
              <a:t> continuación realizara la 2da fase de este test</a:t>
            </a:r>
          </a:p>
        </p:txBody>
      </p:sp>
    </p:spTree>
    <p:extLst>
      <p:ext uri="{BB962C8B-B14F-4D97-AF65-F5344CB8AC3E}">
        <p14:creationId xmlns:p14="http://schemas.microsoft.com/office/powerpoint/2010/main" val="2919376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75622" y="518426"/>
            <a:ext cx="10674849" cy="5256584"/>
          </a:xfrm>
        </p:spPr>
        <p:txBody>
          <a:bodyPr>
            <a:normAutofit/>
          </a:bodyPr>
          <a:lstStyle/>
          <a:p>
            <a:r>
              <a:rPr lang="es-CO" sz="3600" b="1" dirty="0">
                <a:solidFill>
                  <a:srgbClr val="FF0000"/>
                </a:solidFill>
                <a:latin typeface="Arial Narrow" pitchFamily="34" charset="0"/>
              </a:rPr>
              <a:t>TEST ESTANDARD DE LACTATO:</a:t>
            </a:r>
            <a:br>
              <a:rPr lang="es-CO" sz="3600" b="1" dirty="0">
                <a:solidFill>
                  <a:srgbClr val="FF0000"/>
                </a:solidFill>
                <a:latin typeface="Arial Narrow" pitchFamily="34" charset="0"/>
              </a:rPr>
            </a:br>
            <a:r>
              <a:rPr lang="es-CO" sz="3600" b="1" dirty="0">
                <a:solidFill>
                  <a:srgbClr val="FF0000"/>
                </a:solidFill>
                <a:latin typeface="Arial Narrow" pitchFamily="34" charset="0"/>
              </a:rPr>
              <a:t>FASE # 2</a:t>
            </a:r>
            <a:br>
              <a:rPr lang="es-CO" sz="3600" b="1" dirty="0">
                <a:solidFill>
                  <a:srgbClr val="FF0000"/>
                </a:solidFill>
                <a:latin typeface="Arial Narrow" pitchFamily="34" charset="0"/>
              </a:rPr>
            </a:br>
            <a:r>
              <a:rPr lang="es-CO" sz="3600" b="1" dirty="0">
                <a:solidFill>
                  <a:srgbClr val="FF0000"/>
                </a:solidFill>
                <a:latin typeface="Arial Narrow" pitchFamily="34" charset="0"/>
              </a:rPr>
              <a:t/>
            </a:r>
            <a:br>
              <a:rPr lang="es-CO" sz="3600" b="1" dirty="0">
                <a:solidFill>
                  <a:srgbClr val="FF0000"/>
                </a:solidFill>
                <a:latin typeface="Arial Narrow" pitchFamily="34" charset="0"/>
              </a:rPr>
            </a:br>
            <a:r>
              <a:rPr lang="es-CO" sz="3600" b="1" dirty="0">
                <a:solidFill>
                  <a:srgbClr val="FF0000"/>
                </a:solidFill>
                <a:latin typeface="Arial Narrow" pitchFamily="34" charset="0"/>
              </a:rPr>
              <a:t>OBJETIVO:</a:t>
            </a:r>
            <a:br>
              <a:rPr lang="es-CO" sz="3600" b="1" dirty="0">
                <a:solidFill>
                  <a:srgbClr val="FF0000"/>
                </a:solidFill>
                <a:latin typeface="Arial Narrow" pitchFamily="34" charset="0"/>
              </a:rPr>
            </a:br>
            <a:r>
              <a:rPr lang="es-CO" sz="3600" b="1" dirty="0">
                <a:solidFill>
                  <a:srgbClr val="FF0000"/>
                </a:solidFill>
                <a:latin typeface="Arial Narrow" pitchFamily="34" charset="0"/>
              </a:rPr>
              <a:t/>
            </a:r>
            <a:br>
              <a:rPr lang="es-CO" sz="3600" b="1" dirty="0">
                <a:solidFill>
                  <a:srgbClr val="FF0000"/>
                </a:solidFill>
                <a:latin typeface="Arial Narrow" pitchFamily="34" charset="0"/>
              </a:rPr>
            </a:br>
            <a:r>
              <a:rPr lang="es-CO" sz="3600" b="1" dirty="0">
                <a:solidFill>
                  <a:schemeClr val="tx1"/>
                </a:solidFill>
                <a:latin typeface="Arial Narrow" pitchFamily="34" charset="0"/>
              </a:rPr>
              <a:t>Determinación del ritmo máximo de producción de lactato o potencia anaeróbica láctica (VL</a:t>
            </a:r>
            <a:r>
              <a:rPr lang="es-CO" sz="3600" b="1" baseline="-25000" dirty="0">
                <a:solidFill>
                  <a:schemeClr val="tx1"/>
                </a:solidFill>
                <a:latin typeface="Arial Narrow" pitchFamily="34" charset="0"/>
              </a:rPr>
              <a:t>max.</a:t>
            </a:r>
            <a:r>
              <a:rPr lang="es-CO" sz="3600" b="1" dirty="0">
                <a:solidFill>
                  <a:schemeClr val="tx1"/>
                </a:solidFill>
                <a:latin typeface="Arial Narrow" pitchFamily="34" charset="0"/>
              </a:rPr>
              <a:t>)</a:t>
            </a:r>
            <a:br>
              <a:rPr lang="es-CO" sz="3600" b="1" dirty="0">
                <a:solidFill>
                  <a:schemeClr val="tx1"/>
                </a:solidFill>
                <a:latin typeface="Arial Narrow" pitchFamily="34" charset="0"/>
              </a:rPr>
            </a:br>
            <a:endParaRPr lang="es-CO" sz="3600" b="1" dirty="0">
              <a:solidFill>
                <a:schemeClr val="tx1"/>
              </a:solidFill>
              <a:latin typeface="Arial Narrow" pitchFamily="34" charset="0"/>
            </a:endParaRPr>
          </a:p>
        </p:txBody>
      </p:sp>
    </p:spTree>
    <p:extLst>
      <p:ext uri="{BB962C8B-B14F-4D97-AF65-F5344CB8AC3E}">
        <p14:creationId xmlns:p14="http://schemas.microsoft.com/office/powerpoint/2010/main" val="8352751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71272" y="286405"/>
            <a:ext cx="11248288" cy="6001643"/>
          </a:xfrm>
          <a:prstGeom prst="rect">
            <a:avLst/>
          </a:prstGeom>
        </p:spPr>
        <p:txBody>
          <a:bodyPr wrap="square">
            <a:spAutoFit/>
          </a:bodyPr>
          <a:lstStyle/>
          <a:p>
            <a:r>
              <a:rPr lang="es-CO" sz="2800" b="1" dirty="0">
                <a:solidFill>
                  <a:srgbClr val="FF0000"/>
                </a:solidFill>
                <a:latin typeface="Arial Narrow" pitchFamily="34" charset="0"/>
              </a:rPr>
              <a:t>TEST ESTANDARD DE LACTATO. FASE 2DA. </a:t>
            </a:r>
          </a:p>
          <a:p>
            <a:r>
              <a:rPr lang="es-CO" sz="2800" b="1" dirty="0">
                <a:solidFill>
                  <a:srgbClr val="FF0000"/>
                </a:solidFill>
                <a:latin typeface="Arial Narrow" pitchFamily="34" charset="0"/>
              </a:rPr>
              <a:t>METODOLOGIA</a:t>
            </a:r>
          </a:p>
          <a:p>
            <a:pPr marL="800100" lvl="1" indent="-342900">
              <a:buFont typeface="Wingdings" pitchFamily="2" charset="2"/>
              <a:buChar char="Ø"/>
            </a:pPr>
            <a:endParaRPr lang="es-CO" sz="2000" b="1" dirty="0">
              <a:latin typeface="Arial Narrow" pitchFamily="34" charset="0"/>
            </a:endParaRPr>
          </a:p>
          <a:p>
            <a:pPr marL="342900" indent="-342900" algn="just">
              <a:buFont typeface="Wingdings" panose="05000000000000000000" pitchFamily="2" charset="2"/>
              <a:buChar char="§"/>
            </a:pPr>
            <a:r>
              <a:rPr lang="es-CO" sz="2800" b="1" dirty="0">
                <a:latin typeface="Arial Narrow" pitchFamily="34" charset="0"/>
              </a:rPr>
              <a:t>El deportista realizara un </a:t>
            </a:r>
            <a:r>
              <a:rPr lang="es-CO" sz="2800" b="1" dirty="0">
                <a:solidFill>
                  <a:srgbClr val="FF0000"/>
                </a:solidFill>
                <a:latin typeface="Arial Narrow" pitchFamily="34" charset="0"/>
              </a:rPr>
              <a:t>ÚNICO ESFUERZO FÍSICO </a:t>
            </a:r>
            <a:r>
              <a:rPr lang="es-CO" sz="2800" b="1" dirty="0">
                <a:latin typeface="Arial Narrow" pitchFamily="34" charset="0"/>
              </a:rPr>
              <a:t>especifico de su deporte </a:t>
            </a:r>
            <a:r>
              <a:rPr lang="es-CO" sz="2800" b="1" dirty="0">
                <a:solidFill>
                  <a:srgbClr val="FF0000"/>
                </a:solidFill>
                <a:latin typeface="Arial Narrow" pitchFamily="34" charset="0"/>
              </a:rPr>
              <a:t>al máximo posible de intensidad y este deberá durar un tiempo cercano a los 30 segundos</a:t>
            </a:r>
            <a:r>
              <a:rPr lang="es-CO" sz="2800" b="1" dirty="0">
                <a:latin typeface="Arial Narrow" pitchFamily="34" charset="0"/>
              </a:rPr>
              <a:t>, con el fin de estimar el máximo el ritmo de producción de lactato (U. Hartmann; J. Olbrecht)  </a:t>
            </a:r>
          </a:p>
          <a:p>
            <a:pPr marL="342900" indent="-342900" algn="just">
              <a:buFont typeface="Wingdings" panose="05000000000000000000" pitchFamily="2" charset="2"/>
              <a:buChar char="§"/>
            </a:pPr>
            <a:endParaRPr lang="es-CO" sz="2800" b="1" dirty="0">
              <a:latin typeface="Arial Narrow" pitchFamily="34" charset="0"/>
            </a:endParaRPr>
          </a:p>
          <a:p>
            <a:pPr marL="342900" indent="-342900" algn="just">
              <a:buFont typeface="Wingdings" panose="05000000000000000000" pitchFamily="2" charset="2"/>
              <a:buChar char="§"/>
            </a:pPr>
            <a:r>
              <a:rPr lang="es-CO" sz="2800" b="1" dirty="0">
                <a:latin typeface="Arial Narrow" pitchFamily="34" charset="0"/>
              </a:rPr>
              <a:t>Para cada uno de los ejercicios físicos cíclicos y rítmicos específicos del deporte del examinado, que involucran gran masa muscular, se deberá seleccionar una distancia en la que el deportista realice el máximo esfuerzo posible en este periodo de tiempo.  </a:t>
            </a:r>
          </a:p>
          <a:p>
            <a:pPr marL="342900" indent="-342900" algn="just">
              <a:buFont typeface="Wingdings" panose="05000000000000000000" pitchFamily="2" charset="2"/>
              <a:buChar char="§"/>
            </a:pPr>
            <a:endParaRPr lang="es-CO" sz="2800" b="1" dirty="0">
              <a:latin typeface="Arial Narrow" pitchFamily="34" charset="0"/>
            </a:endParaRPr>
          </a:p>
          <a:p>
            <a:pPr marL="342900" indent="-342900" algn="just">
              <a:buFont typeface="Wingdings" panose="05000000000000000000" pitchFamily="2" charset="2"/>
              <a:buChar char="§"/>
            </a:pPr>
            <a:r>
              <a:rPr lang="es-CO" sz="2800" b="1" dirty="0">
                <a:latin typeface="Arial Narrow" pitchFamily="34" charset="0"/>
              </a:rPr>
              <a:t>Las distancias recomendadas pueden verse en la siguiente tabla</a:t>
            </a:r>
          </a:p>
        </p:txBody>
      </p:sp>
    </p:spTree>
    <p:extLst>
      <p:ext uri="{BB962C8B-B14F-4D97-AF65-F5344CB8AC3E}">
        <p14:creationId xmlns:p14="http://schemas.microsoft.com/office/powerpoint/2010/main" val="5582928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ext uri="{D42A27DB-BD31-4B8C-83A1-F6EECF244321}">
                <p14:modId xmlns:p14="http://schemas.microsoft.com/office/powerpoint/2010/main" val="868689348"/>
              </p:ext>
            </p:extLst>
          </p:nvPr>
        </p:nvGraphicFramePr>
        <p:xfrm>
          <a:off x="1099982" y="1543911"/>
          <a:ext cx="9484890" cy="4395550"/>
        </p:xfrm>
        <a:graphic>
          <a:graphicData uri="http://schemas.openxmlformats.org/drawingml/2006/table">
            <a:tbl>
              <a:tblPr>
                <a:tableStyleId>{5C22544A-7EE6-4342-B048-85BDC9FD1C3A}</a:tableStyleId>
              </a:tblPr>
              <a:tblGrid>
                <a:gridCol w="4304531">
                  <a:extLst>
                    <a:ext uri="{9D8B030D-6E8A-4147-A177-3AD203B41FA5}">
                      <a16:colId xmlns:a16="http://schemas.microsoft.com/office/drawing/2014/main" xmlns="" val="20000"/>
                    </a:ext>
                  </a:extLst>
                </a:gridCol>
                <a:gridCol w="5180359">
                  <a:extLst>
                    <a:ext uri="{9D8B030D-6E8A-4147-A177-3AD203B41FA5}">
                      <a16:colId xmlns:a16="http://schemas.microsoft.com/office/drawing/2014/main" xmlns="" val="20001"/>
                    </a:ext>
                  </a:extLst>
                </a:gridCol>
              </a:tblGrid>
              <a:tr h="1103755">
                <a:tc gridSpan="2">
                  <a:txBody>
                    <a:bodyPr/>
                    <a:lstStyle/>
                    <a:p>
                      <a:pPr algn="ctr" rtl="0" fontAlgn="ctr"/>
                      <a:r>
                        <a:rPr lang="es-CO" sz="2000" b="1" u="none" strike="noStrike" dirty="0">
                          <a:effectLst/>
                          <a:latin typeface="Arial Narrow" pitchFamily="34" charset="0"/>
                        </a:rPr>
                        <a:t>DISTANCIAS A RECORRER POR DEPORTES EN LA SEGUNDA FASE DEL TEST ESTÁNDAR DE LACTATO CON VISTA A DETERMINAR EL RITMO MAXIMO DE PRODUCCION DE LACTATO</a:t>
                      </a:r>
                      <a:endParaRPr lang="es-CO" sz="2000" b="1" i="0" u="none" strike="noStrike" dirty="0">
                        <a:solidFill>
                          <a:srgbClr val="FF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endParaRPr lang="es-CO"/>
                    </a:p>
                  </a:txBody>
                  <a:tcPr/>
                </a:tc>
                <a:extLst>
                  <a:ext uri="{0D108BD9-81ED-4DB2-BD59-A6C34878D82A}">
                    <a16:rowId xmlns:a16="http://schemas.microsoft.com/office/drawing/2014/main" xmlns="" val="10000"/>
                  </a:ext>
                </a:extLst>
              </a:tr>
              <a:tr h="658359">
                <a:tc>
                  <a:txBody>
                    <a:bodyPr/>
                    <a:lstStyle/>
                    <a:p>
                      <a:pPr algn="ctr" rtl="0" fontAlgn="ctr"/>
                      <a:r>
                        <a:rPr lang="es-CO" sz="2000" b="1" u="none" strike="noStrike" dirty="0">
                          <a:effectLst/>
                          <a:latin typeface="Arial Narrow" pitchFamily="34" charset="0"/>
                        </a:rPr>
                        <a:t>DEPORTES</a:t>
                      </a:r>
                      <a:endParaRPr lang="es-CO" sz="20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rtl="0" fontAlgn="ctr"/>
                      <a:r>
                        <a:rPr lang="es-CO" sz="2000" b="1" u="none" strike="noStrike" dirty="0">
                          <a:effectLst/>
                          <a:latin typeface="Arial Narrow" pitchFamily="34" charset="0"/>
                        </a:rPr>
                        <a:t>DISTANCIA, M.</a:t>
                      </a:r>
                      <a:endParaRPr lang="es-CO" sz="20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10001"/>
                  </a:ext>
                </a:extLst>
              </a:tr>
              <a:tr h="658359">
                <a:tc>
                  <a:txBody>
                    <a:bodyPr/>
                    <a:lstStyle/>
                    <a:p>
                      <a:pPr algn="ctr" rtl="0" fontAlgn="ctr"/>
                      <a:r>
                        <a:rPr lang="es-CO" sz="2000" b="1" u="none" strike="noStrike" dirty="0">
                          <a:effectLst/>
                          <a:latin typeface="Arial Narrow" pitchFamily="34" charset="0"/>
                        </a:rPr>
                        <a:t>ATLETISMO PISTA (CARRERA)</a:t>
                      </a:r>
                      <a:endParaRPr lang="es-CO" sz="20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rtl="0" fontAlgn="ctr"/>
                      <a:r>
                        <a:rPr lang="es-CO" sz="2000" b="1" u="none" strike="noStrike" dirty="0">
                          <a:effectLst/>
                          <a:latin typeface="Arial Narrow" pitchFamily="34" charset="0"/>
                        </a:rPr>
                        <a:t>DE 200 A</a:t>
                      </a:r>
                      <a:r>
                        <a:rPr lang="es-CO" sz="2000" b="1" u="none" strike="noStrike" baseline="0" dirty="0">
                          <a:effectLst/>
                          <a:latin typeface="Arial Narrow" pitchFamily="34" charset="0"/>
                        </a:rPr>
                        <a:t> 250</a:t>
                      </a:r>
                      <a:r>
                        <a:rPr lang="es-CO" sz="2000" b="1" u="none" strike="noStrike" dirty="0">
                          <a:effectLst/>
                          <a:latin typeface="Arial Narrow" pitchFamily="34" charset="0"/>
                        </a:rPr>
                        <a:t> </a:t>
                      </a:r>
                      <a:endParaRPr lang="es-CO" sz="20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10002"/>
                  </a:ext>
                </a:extLst>
              </a:tr>
              <a:tr h="658359">
                <a:tc>
                  <a:txBody>
                    <a:bodyPr/>
                    <a:lstStyle/>
                    <a:p>
                      <a:pPr algn="ctr" rtl="0" fontAlgn="ctr"/>
                      <a:r>
                        <a:rPr lang="es-CO" sz="2000" b="1" u="none" strike="noStrike" dirty="0">
                          <a:effectLst/>
                          <a:latin typeface="Arial Narrow" pitchFamily="34" charset="0"/>
                        </a:rPr>
                        <a:t>CICLISMO VELODROMO</a:t>
                      </a:r>
                      <a:endParaRPr lang="es-CO" sz="20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rtl="0" fontAlgn="ctr"/>
                      <a:r>
                        <a:rPr lang="es-CO" sz="2000" b="1" u="none" strike="noStrike" dirty="0">
                          <a:effectLst/>
                          <a:latin typeface="Arial Narrow" pitchFamily="34" charset="0"/>
                        </a:rPr>
                        <a:t>DE 333 A 500</a:t>
                      </a:r>
                      <a:endParaRPr lang="es-CO" sz="20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10003"/>
                  </a:ext>
                </a:extLst>
              </a:tr>
              <a:tr h="658359">
                <a:tc>
                  <a:txBody>
                    <a:bodyPr/>
                    <a:lstStyle/>
                    <a:p>
                      <a:pPr algn="ctr" rtl="0" fontAlgn="ctr"/>
                      <a:r>
                        <a:rPr lang="es-CO" sz="2000" b="1" u="none" strike="noStrike" dirty="0">
                          <a:effectLst/>
                          <a:latin typeface="Arial Narrow" pitchFamily="34" charset="0"/>
                        </a:rPr>
                        <a:t>NATACION CARRERA Y SUBACUATICA</a:t>
                      </a:r>
                      <a:endParaRPr lang="es-CO" sz="20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rtl="0" fontAlgn="ctr"/>
                      <a:r>
                        <a:rPr lang="es-CO" sz="2000" b="1" u="none" strike="noStrike" dirty="0">
                          <a:effectLst/>
                          <a:latin typeface="Arial Narrow" pitchFamily="34" charset="0"/>
                        </a:rPr>
                        <a:t>DE 50 A 100 </a:t>
                      </a:r>
                      <a:endParaRPr lang="es-CO" sz="20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10004"/>
                  </a:ext>
                </a:extLst>
              </a:tr>
              <a:tr h="658359">
                <a:tc>
                  <a:txBody>
                    <a:bodyPr/>
                    <a:lstStyle/>
                    <a:p>
                      <a:pPr algn="ctr" rtl="0" fontAlgn="ctr"/>
                      <a:r>
                        <a:rPr lang="es-CO" sz="2000" b="1" u="none" strike="noStrike" dirty="0">
                          <a:effectLst/>
                          <a:latin typeface="Arial Narrow" pitchFamily="34" charset="0"/>
                        </a:rPr>
                        <a:t>CANOTAJE</a:t>
                      </a:r>
                      <a:endParaRPr lang="es-CO" sz="20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rtl="0" fontAlgn="ctr"/>
                      <a:r>
                        <a:rPr lang="es-CO" sz="2000" b="1" u="none" strike="noStrike" dirty="0">
                          <a:effectLst/>
                          <a:latin typeface="Arial Narrow" pitchFamily="34" charset="0"/>
                        </a:rPr>
                        <a:t>DE 100 A 150</a:t>
                      </a:r>
                      <a:endParaRPr lang="es-CO" sz="20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10005"/>
                  </a:ext>
                </a:extLst>
              </a:tr>
            </a:tbl>
          </a:graphicData>
        </a:graphic>
      </p:graphicFrame>
      <p:sp>
        <p:nvSpPr>
          <p:cNvPr id="3" name="2 Rectángulo"/>
          <p:cNvSpPr/>
          <p:nvPr/>
        </p:nvSpPr>
        <p:spPr>
          <a:xfrm>
            <a:off x="991899" y="535803"/>
            <a:ext cx="7551041" cy="461665"/>
          </a:xfrm>
          <a:prstGeom prst="rect">
            <a:avLst/>
          </a:prstGeom>
        </p:spPr>
        <p:txBody>
          <a:bodyPr wrap="none">
            <a:spAutoFit/>
          </a:bodyPr>
          <a:lstStyle/>
          <a:p>
            <a:r>
              <a:rPr lang="es-CO" sz="2400" b="1" dirty="0">
                <a:solidFill>
                  <a:srgbClr val="FF0000"/>
                </a:solidFill>
                <a:latin typeface="Arial Narrow" pitchFamily="34" charset="0"/>
              </a:rPr>
              <a:t>TEST ESTANDARD DE LACTATO. FASE 2DA. METODOLOGIA</a:t>
            </a:r>
          </a:p>
        </p:txBody>
      </p:sp>
    </p:spTree>
    <p:extLst>
      <p:ext uri="{BB962C8B-B14F-4D97-AF65-F5344CB8AC3E}">
        <p14:creationId xmlns:p14="http://schemas.microsoft.com/office/powerpoint/2010/main" val="2383886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3.bp.blogspot.com/_fDORztZ_gAI/SvkbfpfpF0I/AAAAAAAAAHs/wisrbIrX1Tw/s400/sistemas+energetico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5880" y="1406348"/>
            <a:ext cx="6518760" cy="5068444"/>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7089626" y="1173480"/>
            <a:ext cx="530374" cy="4526280"/>
          </a:xfrm>
          <a:prstGeom prst="rect">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rgbClr val="FF0000"/>
              </a:solidFill>
            </a:endParaRPr>
          </a:p>
        </p:txBody>
      </p:sp>
      <p:sp>
        <p:nvSpPr>
          <p:cNvPr id="3" name="2 Rectángulo"/>
          <p:cNvSpPr/>
          <p:nvPr/>
        </p:nvSpPr>
        <p:spPr>
          <a:xfrm>
            <a:off x="718448" y="1690062"/>
            <a:ext cx="3744031" cy="3477875"/>
          </a:xfrm>
          <a:prstGeom prst="rect">
            <a:avLst/>
          </a:prstGeom>
        </p:spPr>
        <p:txBody>
          <a:bodyPr wrap="square">
            <a:spAutoFit/>
          </a:bodyPr>
          <a:lstStyle/>
          <a:p>
            <a:pPr algn="just"/>
            <a:r>
              <a:rPr lang="es-CO" sz="2000" b="1" dirty="0">
                <a:latin typeface="Arial Narrow" pitchFamily="34" charset="0"/>
              </a:rPr>
              <a:t>Como se observa en las curvas de los tres sistemas energéticos, cuando la duración del esfuerzo máximo es entre 15 y 30 segundos, la influencia de los sistemas anaeróbico alactico y aeróbico es la menor, mientras que el predominio de la glucolisis anaeróbica o sistema anaeróbico láctico es mayor (U. Hartmann, comunicación personal, 2013)</a:t>
            </a:r>
          </a:p>
        </p:txBody>
      </p:sp>
      <p:sp>
        <p:nvSpPr>
          <p:cNvPr id="4" name="Rectángulo 3"/>
          <p:cNvSpPr/>
          <p:nvPr/>
        </p:nvSpPr>
        <p:spPr>
          <a:xfrm>
            <a:off x="551704" y="383208"/>
            <a:ext cx="11088591" cy="707886"/>
          </a:xfrm>
          <a:prstGeom prst="rect">
            <a:avLst/>
          </a:prstGeom>
        </p:spPr>
        <p:txBody>
          <a:bodyPr wrap="square">
            <a:spAutoFit/>
          </a:bodyPr>
          <a:lstStyle/>
          <a:p>
            <a:r>
              <a:rPr lang="es-CO" sz="2000" b="1" dirty="0">
                <a:solidFill>
                  <a:srgbClr val="FF0000"/>
                </a:solidFill>
                <a:latin typeface="Arial Narrow" pitchFamily="34" charset="0"/>
              </a:rPr>
              <a:t>TIEMPO DEL ESFUERZO DE LA FASE 2DA DEL TEST CON VISTA A DETERMINAR EL RITMO MÁXIMO DE PRODUCCIÓN DE LACTATO</a:t>
            </a:r>
            <a:endParaRPr lang="es-ES" sz="2000" dirty="0"/>
          </a:p>
        </p:txBody>
      </p:sp>
    </p:spTree>
    <p:extLst>
      <p:ext uri="{BB962C8B-B14F-4D97-AF65-F5344CB8AC3E}">
        <p14:creationId xmlns:p14="http://schemas.microsoft.com/office/powerpoint/2010/main" val="22835381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71271" y="286404"/>
            <a:ext cx="11172089" cy="5847755"/>
          </a:xfrm>
          <a:prstGeom prst="rect">
            <a:avLst/>
          </a:prstGeom>
        </p:spPr>
        <p:txBody>
          <a:bodyPr wrap="square">
            <a:spAutoFit/>
          </a:bodyPr>
          <a:lstStyle/>
          <a:p>
            <a:r>
              <a:rPr lang="es-CO" sz="2400" b="1" dirty="0">
                <a:solidFill>
                  <a:srgbClr val="FF0000"/>
                </a:solidFill>
                <a:latin typeface="Arial Narrow" pitchFamily="34" charset="0"/>
              </a:rPr>
              <a:t>TEST ESTANDARD DE LACTATO. FASE 2DA. METODOLOGIA</a:t>
            </a:r>
          </a:p>
          <a:p>
            <a:pPr marL="800100" lvl="1" indent="-342900">
              <a:buFont typeface="Wingdings" pitchFamily="2" charset="2"/>
              <a:buChar char="Ø"/>
            </a:pPr>
            <a:endParaRPr lang="es-CO" sz="2000" b="1" dirty="0">
              <a:latin typeface="Arial Narrow" pitchFamily="34" charset="0"/>
            </a:endParaRPr>
          </a:p>
          <a:p>
            <a:pPr marL="342900" indent="-342900" algn="just">
              <a:buFont typeface="Wingdings" panose="05000000000000000000" pitchFamily="2" charset="2"/>
              <a:buChar char="§"/>
            </a:pPr>
            <a:r>
              <a:rPr lang="es-CO" sz="2200" b="1" dirty="0">
                <a:latin typeface="Arial Narrow" pitchFamily="34" charset="0"/>
              </a:rPr>
              <a:t>Al terminar este esfuerzo, el deportista deberá quedar completamente exhausto. Es decir, el examinado tratara de realizar un esfuerzo máximo</a:t>
            </a:r>
          </a:p>
          <a:p>
            <a:pPr marL="342900" indent="-342900" algn="just">
              <a:buFont typeface="Wingdings" panose="05000000000000000000" pitchFamily="2" charset="2"/>
              <a:buChar char="§"/>
            </a:pPr>
            <a:endParaRPr lang="es-CO" sz="2200" b="1" dirty="0">
              <a:latin typeface="Arial Narrow" pitchFamily="34" charset="0"/>
            </a:endParaRPr>
          </a:p>
          <a:p>
            <a:pPr marL="342900" indent="-342900" algn="just">
              <a:buFont typeface="Wingdings" panose="05000000000000000000" pitchFamily="2" charset="2"/>
              <a:buChar char="§"/>
            </a:pPr>
            <a:r>
              <a:rPr lang="es-CO" sz="2200" b="1" dirty="0">
                <a:latin typeface="Arial Narrow" pitchFamily="34" charset="0"/>
              </a:rPr>
              <a:t>Las muestras de sangre para determinar lactatemia se toman durante la recuperación (la cual deberá ser pasiva) a los minutos 3, 5, 7 y en ocasiones en el 9no., en caso que la lactatemia no haya comenzado a disminuir.  </a:t>
            </a:r>
          </a:p>
          <a:p>
            <a:pPr marL="342900" indent="-342900" algn="just">
              <a:buFont typeface="Wingdings" panose="05000000000000000000" pitchFamily="2" charset="2"/>
              <a:buChar char="§"/>
            </a:pPr>
            <a:endParaRPr lang="es-CO" sz="2200" b="1" dirty="0">
              <a:latin typeface="Arial Narrow" pitchFamily="34" charset="0"/>
            </a:endParaRPr>
          </a:p>
          <a:p>
            <a:pPr marL="342900" indent="-342900" algn="just">
              <a:buFont typeface="Wingdings" panose="05000000000000000000" pitchFamily="2" charset="2"/>
              <a:buChar char="§"/>
            </a:pPr>
            <a:r>
              <a:rPr lang="es-CO" sz="2200" b="1" dirty="0">
                <a:latin typeface="Arial Narrow" pitchFamily="34" charset="0"/>
              </a:rPr>
              <a:t>El objetivo de lo anterior es encontrar el </a:t>
            </a:r>
            <a:r>
              <a:rPr lang="es-CO" sz="2200" b="1" dirty="0">
                <a:solidFill>
                  <a:srgbClr val="FF0000"/>
                </a:solidFill>
                <a:latin typeface="Arial Narrow" pitchFamily="34" charset="0"/>
              </a:rPr>
              <a:t>valor pico de lactatemia al terminar este esfuerzo máximo</a:t>
            </a:r>
            <a:r>
              <a:rPr lang="es-CO" sz="2200" b="1" dirty="0">
                <a:latin typeface="Arial Narrow" pitchFamily="34" charset="0"/>
              </a:rPr>
              <a:t>, el cual, tiende a producirse entre los minutos 3 y 9 de una recuperación pasiva</a:t>
            </a:r>
          </a:p>
          <a:p>
            <a:pPr marL="342900" indent="-342900" algn="just">
              <a:buFont typeface="Wingdings" panose="05000000000000000000" pitchFamily="2" charset="2"/>
              <a:buChar char="§"/>
            </a:pPr>
            <a:endParaRPr lang="es-CO" sz="2200" b="1" dirty="0">
              <a:latin typeface="Arial Narrow" pitchFamily="34" charset="0"/>
            </a:endParaRPr>
          </a:p>
          <a:p>
            <a:pPr marL="342900" indent="-342900" algn="just">
              <a:buFont typeface="Wingdings" panose="05000000000000000000" pitchFamily="2" charset="2"/>
              <a:buChar char="§"/>
            </a:pPr>
            <a:r>
              <a:rPr lang="es-CO" sz="2200" b="1" dirty="0">
                <a:latin typeface="Arial Narrow" pitchFamily="34" charset="0"/>
              </a:rPr>
              <a:t>No es necesario tomar muestras inmediatamente al finalizar este esfuerzo.</a:t>
            </a:r>
          </a:p>
          <a:p>
            <a:pPr marL="342900" indent="-342900" algn="just">
              <a:buFont typeface="Wingdings" panose="05000000000000000000" pitchFamily="2" charset="2"/>
              <a:buChar char="§"/>
            </a:pPr>
            <a:endParaRPr lang="es-CO" sz="2200" b="1" dirty="0">
              <a:latin typeface="Arial Narrow" pitchFamily="34" charset="0"/>
            </a:endParaRPr>
          </a:p>
          <a:p>
            <a:pPr marL="342900" indent="-342900" algn="just">
              <a:buFont typeface="Wingdings" panose="05000000000000000000" pitchFamily="2" charset="2"/>
              <a:buChar char="§"/>
            </a:pPr>
            <a:r>
              <a:rPr lang="es-CO" sz="2200" b="1" dirty="0">
                <a:latin typeface="Arial Narrow" pitchFamily="34" charset="0"/>
              </a:rPr>
              <a:t>Esto responde al hecho que la sangre en los músculos activos, cuando se realiza un esfuerzo de corta duración y máxima intensidad, demora un tiempo mayor en difundir hacia el torrente sanguíneo en comparación a cuando el ejercicio se realiza en estado estable     </a:t>
            </a:r>
          </a:p>
        </p:txBody>
      </p:sp>
    </p:spTree>
    <p:extLst>
      <p:ext uri="{BB962C8B-B14F-4D97-AF65-F5344CB8AC3E}">
        <p14:creationId xmlns:p14="http://schemas.microsoft.com/office/powerpoint/2010/main" val="22839680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00511" y="479590"/>
            <a:ext cx="11059143" cy="5847755"/>
          </a:xfrm>
          <a:prstGeom prst="rect">
            <a:avLst/>
          </a:prstGeom>
        </p:spPr>
        <p:txBody>
          <a:bodyPr wrap="square">
            <a:spAutoFit/>
          </a:bodyPr>
          <a:lstStyle/>
          <a:p>
            <a:pPr algn="just"/>
            <a:r>
              <a:rPr lang="es-CO" sz="2400" b="1" dirty="0">
                <a:solidFill>
                  <a:srgbClr val="FF0000"/>
                </a:solidFill>
                <a:latin typeface="Arial Narrow" pitchFamily="34" charset="0"/>
              </a:rPr>
              <a:t>TEST ESTANDARD DE LACTATO.  FASE 2DA. </a:t>
            </a:r>
          </a:p>
          <a:p>
            <a:pPr algn="just"/>
            <a:r>
              <a:rPr lang="es-CO" sz="2400" b="1" dirty="0">
                <a:solidFill>
                  <a:srgbClr val="FF0000"/>
                </a:solidFill>
                <a:latin typeface="Arial Narrow" pitchFamily="34" charset="0"/>
              </a:rPr>
              <a:t>METODOLOGIA</a:t>
            </a:r>
          </a:p>
          <a:p>
            <a:pPr algn="just"/>
            <a:endParaRPr lang="es-CO" b="1" dirty="0">
              <a:latin typeface="Arial Narrow" pitchFamily="34" charset="0"/>
            </a:endParaRPr>
          </a:p>
          <a:p>
            <a:pPr marL="342900" indent="-342900" algn="just">
              <a:buFont typeface="Wingdings" panose="05000000000000000000" pitchFamily="2" charset="2"/>
              <a:buChar char="§"/>
            </a:pPr>
            <a:r>
              <a:rPr lang="es-CO" sz="2200" b="1" dirty="0">
                <a:latin typeface="Arial Narrow" pitchFamily="34" charset="0"/>
              </a:rPr>
              <a:t>Si el valor de lactatemia del minuto 5to es superior al valor del minuto 3ro, se requiere seguir tomando muestra al minuto 7mo, </a:t>
            </a:r>
          </a:p>
          <a:p>
            <a:pPr marL="342900" indent="-342900" algn="just">
              <a:buFont typeface="Wingdings" panose="05000000000000000000" pitchFamily="2" charset="2"/>
              <a:buChar char="§"/>
            </a:pPr>
            <a:endParaRPr lang="es-MX" sz="2200" b="1" dirty="0">
              <a:latin typeface="Arial Narrow" pitchFamily="34" charset="0"/>
            </a:endParaRPr>
          </a:p>
          <a:p>
            <a:pPr marL="342900" indent="-342900" algn="just">
              <a:buFont typeface="Wingdings" panose="05000000000000000000" pitchFamily="2" charset="2"/>
              <a:buChar char="§"/>
            </a:pPr>
            <a:r>
              <a:rPr lang="es-CO" sz="2200" b="1" dirty="0">
                <a:latin typeface="Arial Narrow" pitchFamily="34" charset="0"/>
              </a:rPr>
              <a:t>Si el valor de lactatemia del minuto 7mo es superior al valor del minuto 5to, se requiere seguir tomando muestra al minuto 9no,</a:t>
            </a:r>
          </a:p>
          <a:p>
            <a:pPr marL="342900" indent="-342900" algn="just">
              <a:buFont typeface="Wingdings" panose="05000000000000000000" pitchFamily="2" charset="2"/>
              <a:buChar char="§"/>
            </a:pPr>
            <a:endParaRPr lang="es-CO" sz="2200" b="1" dirty="0">
              <a:latin typeface="Arial Narrow" pitchFamily="34" charset="0"/>
            </a:endParaRPr>
          </a:p>
          <a:p>
            <a:pPr marL="342900" indent="-342900" algn="just">
              <a:buFont typeface="Wingdings" panose="05000000000000000000" pitchFamily="2" charset="2"/>
              <a:buChar char="§"/>
            </a:pPr>
            <a:r>
              <a:rPr lang="es-CO" sz="2200" b="1" dirty="0">
                <a:latin typeface="Arial Narrow" pitchFamily="34" charset="0"/>
              </a:rPr>
              <a:t>Durante toda la recuperación de este esfuerzo el deportista deberá permanecer sentado de forma pasiva o dar pasos lentamente cerca del área de medición con una intensidad mínima, mientras le toman las muestras de sangre (es decir, sin realizar recuperación activa)</a:t>
            </a:r>
          </a:p>
          <a:p>
            <a:pPr marL="342900" indent="-342900" algn="just">
              <a:buFont typeface="Wingdings" panose="05000000000000000000" pitchFamily="2" charset="2"/>
              <a:buChar char="§"/>
            </a:pPr>
            <a:endParaRPr lang="es-CO" sz="2200" b="1" dirty="0">
              <a:latin typeface="Arial Narrow" pitchFamily="34" charset="0"/>
            </a:endParaRPr>
          </a:p>
          <a:p>
            <a:pPr marL="342900" indent="-342900" algn="just">
              <a:buFont typeface="Wingdings" panose="05000000000000000000" pitchFamily="2" charset="2"/>
              <a:buChar char="§"/>
            </a:pPr>
            <a:r>
              <a:rPr lang="es-CO" sz="2200" b="1" dirty="0">
                <a:latin typeface="Arial Narrow" pitchFamily="34" charset="0"/>
              </a:rPr>
              <a:t>En este caso, se sugiere realizar recuperación pasiva, debido a que la recuperación activa, como es conocido, favorece la remoción oxidativa del lactato, siendo imposible controlar a todos los evaluados para que realicen esta recuperación a una misma intensidad. Es decir, para lograr estandarización del test</a:t>
            </a:r>
          </a:p>
        </p:txBody>
      </p:sp>
    </p:spTree>
    <p:extLst>
      <p:ext uri="{BB962C8B-B14F-4D97-AF65-F5344CB8AC3E}">
        <p14:creationId xmlns:p14="http://schemas.microsoft.com/office/powerpoint/2010/main" val="33475873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00511" y="302168"/>
            <a:ext cx="11206580" cy="6001643"/>
          </a:xfrm>
          <a:prstGeom prst="rect">
            <a:avLst/>
          </a:prstGeom>
        </p:spPr>
        <p:txBody>
          <a:bodyPr wrap="square">
            <a:spAutoFit/>
          </a:bodyPr>
          <a:lstStyle/>
          <a:p>
            <a:pPr algn="just"/>
            <a:r>
              <a:rPr lang="es-CO" sz="2400" b="1" dirty="0">
                <a:solidFill>
                  <a:srgbClr val="FF0000"/>
                </a:solidFill>
                <a:latin typeface="Arial Narrow" pitchFamily="34" charset="0"/>
              </a:rPr>
              <a:t>TEST ESTANDARD DE LACTATO. FASE 2DA. </a:t>
            </a:r>
          </a:p>
          <a:p>
            <a:pPr algn="just"/>
            <a:r>
              <a:rPr lang="es-CO" sz="2400" b="1" dirty="0">
                <a:solidFill>
                  <a:srgbClr val="FF0000"/>
                </a:solidFill>
                <a:latin typeface="Arial Narrow" pitchFamily="34" charset="0"/>
              </a:rPr>
              <a:t>CALCULO DEL RITMO MÁXIMO DE PRODUCCIÓN DE LACTATO:</a:t>
            </a:r>
          </a:p>
          <a:p>
            <a:pPr algn="just"/>
            <a:endParaRPr lang="es-CO" b="1" dirty="0">
              <a:latin typeface="Arial Narrow" pitchFamily="34" charset="0"/>
            </a:endParaRPr>
          </a:p>
          <a:p>
            <a:pPr marL="342900" indent="-342900" algn="just">
              <a:buFont typeface="Wingdings" panose="05000000000000000000" pitchFamily="2" charset="2"/>
              <a:buChar char="§"/>
            </a:pPr>
            <a:r>
              <a:rPr lang="es-CO" sz="2200" b="1" dirty="0">
                <a:latin typeface="Arial Narrow" pitchFamily="34" charset="0"/>
              </a:rPr>
              <a:t>El ritmo máximo de producción de lactato (RMPL) se calcula al dividir el valor «pico» de lactato en mmol/l determinado anteriormente entre el tiempo real de esfuerzo en segundos, expresado en  mmol / l / s.  </a:t>
            </a:r>
          </a:p>
          <a:p>
            <a:pPr marL="342900" indent="-342900" algn="just">
              <a:buFont typeface="Wingdings" panose="05000000000000000000" pitchFamily="2" charset="2"/>
              <a:buChar char="§"/>
            </a:pPr>
            <a:endParaRPr lang="es-CO" sz="2400" b="1" dirty="0">
              <a:latin typeface="Arial Narrow" pitchFamily="34" charset="0"/>
            </a:endParaRPr>
          </a:p>
          <a:p>
            <a:pPr algn="ctr"/>
            <a:r>
              <a:rPr lang="es-CO" sz="2400" b="1" dirty="0">
                <a:solidFill>
                  <a:srgbClr val="FF0000"/>
                </a:solidFill>
                <a:latin typeface="Arial Narrow" pitchFamily="34" charset="0"/>
              </a:rPr>
              <a:t>                                      valor pico lactatemia, mmol / l  </a:t>
            </a:r>
          </a:p>
          <a:p>
            <a:pPr algn="ctr"/>
            <a:r>
              <a:rPr lang="es-CO" sz="2400" b="1" dirty="0">
                <a:solidFill>
                  <a:srgbClr val="FF0000"/>
                </a:solidFill>
                <a:latin typeface="Arial Narrow" pitchFamily="34" charset="0"/>
              </a:rPr>
              <a:t>RMPL, mmol / l / s. =   ---------------------------------------------</a:t>
            </a:r>
          </a:p>
          <a:p>
            <a:pPr algn="ctr"/>
            <a:r>
              <a:rPr lang="es-CO" sz="2400" b="1" dirty="0">
                <a:solidFill>
                  <a:srgbClr val="FF0000"/>
                </a:solidFill>
                <a:latin typeface="Arial Narrow" pitchFamily="34" charset="0"/>
              </a:rPr>
              <a:t>                                      tiempo esfuerzo máximo, s.</a:t>
            </a:r>
          </a:p>
          <a:p>
            <a:pPr marL="342900" indent="-342900" algn="just">
              <a:buFont typeface="Wingdings" panose="05000000000000000000" pitchFamily="2" charset="2"/>
              <a:buChar char="§"/>
            </a:pPr>
            <a:endParaRPr lang="es-CO" sz="2400" b="1" dirty="0">
              <a:latin typeface="Arial Narrow" pitchFamily="34" charset="0"/>
            </a:endParaRPr>
          </a:p>
          <a:p>
            <a:pPr marL="342900" indent="-342900" algn="just">
              <a:buFont typeface="Wingdings" panose="05000000000000000000" pitchFamily="2" charset="2"/>
              <a:buChar char="§"/>
            </a:pPr>
            <a:r>
              <a:rPr lang="es-CO" sz="2200" b="1" dirty="0">
                <a:latin typeface="Arial Narrow" pitchFamily="34" charset="0"/>
              </a:rPr>
              <a:t>Los deportistas que alcanzan un valor pico de lactatemia mas elevado después de un esfuerzo físico como este, por unidad de tiempo, poseen un mayor ritmo máximo de producción de lactato y mayor potencial para realizar esfuerzos en que predomina este sistema energético (resistencia a la velocidad, resistencia a la fuerza)</a:t>
            </a:r>
          </a:p>
          <a:p>
            <a:pPr marL="342900" indent="-342900" algn="just">
              <a:buFont typeface="Wingdings" panose="05000000000000000000" pitchFamily="2" charset="2"/>
              <a:buChar char="§"/>
            </a:pPr>
            <a:endParaRPr lang="es-MX" sz="2200" b="1" dirty="0">
              <a:latin typeface="Arial Narrow" pitchFamily="34" charset="0"/>
            </a:endParaRPr>
          </a:p>
          <a:p>
            <a:pPr marL="342900" indent="-342900" algn="just">
              <a:buFont typeface="Wingdings" panose="05000000000000000000" pitchFamily="2" charset="2"/>
              <a:buChar char="§"/>
            </a:pPr>
            <a:r>
              <a:rPr lang="es-CO" sz="2200" b="1" dirty="0">
                <a:latin typeface="Arial Narrow" pitchFamily="34" charset="0"/>
              </a:rPr>
              <a:t>Esta es una medida directa e invasiva de la potencia del sistema anaeróbico láctico.  </a:t>
            </a:r>
          </a:p>
        </p:txBody>
      </p:sp>
    </p:spTree>
    <p:extLst>
      <p:ext uri="{BB962C8B-B14F-4D97-AF65-F5344CB8AC3E}">
        <p14:creationId xmlns:p14="http://schemas.microsoft.com/office/powerpoint/2010/main" val="40340897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40735" y="548356"/>
            <a:ext cx="11466689" cy="5139869"/>
          </a:xfrm>
          <a:prstGeom prst="rect">
            <a:avLst/>
          </a:prstGeom>
        </p:spPr>
        <p:txBody>
          <a:bodyPr wrap="square">
            <a:spAutoFit/>
          </a:bodyPr>
          <a:lstStyle/>
          <a:p>
            <a:pPr algn="just"/>
            <a:r>
              <a:rPr lang="es-CO" sz="3200" b="1" dirty="0">
                <a:solidFill>
                  <a:srgbClr val="FF0000"/>
                </a:solidFill>
                <a:latin typeface="Arial Narrow" pitchFamily="34" charset="0"/>
              </a:rPr>
              <a:t>APLICACIONES PRACTICAS DE LOS RESULTADOS DEL TEST ESTANDAR LACTATO: </a:t>
            </a:r>
          </a:p>
          <a:p>
            <a:pPr marL="457200" indent="-457200" algn="just">
              <a:buFont typeface="+mj-lt"/>
              <a:buAutoNum type="arabicPeriod"/>
            </a:pPr>
            <a:endParaRPr lang="es-CO" sz="2400" b="1" dirty="0">
              <a:solidFill>
                <a:srgbClr val="FF0000"/>
              </a:solidFill>
              <a:latin typeface="Arial Narrow" pitchFamily="34" charset="0"/>
            </a:endParaRPr>
          </a:p>
          <a:p>
            <a:pPr marL="457200" indent="-457200" algn="just">
              <a:buFont typeface="+mj-lt"/>
              <a:buAutoNum type="arabicPeriod"/>
            </a:pPr>
            <a:r>
              <a:rPr lang="es-CO" sz="2400" b="1" dirty="0">
                <a:latin typeface="Arial Narrow" pitchFamily="34" charset="0"/>
              </a:rPr>
              <a:t>Determinación del perfil fisiológico en cuanto a resistencia aeróbica, según el valor de la V</a:t>
            </a:r>
            <a:r>
              <a:rPr lang="es-CO" sz="2400" b="1" baseline="-25000" dirty="0">
                <a:latin typeface="Arial Narrow" pitchFamily="34" charset="0"/>
              </a:rPr>
              <a:t>4</a:t>
            </a:r>
            <a:r>
              <a:rPr lang="es-CO" sz="2400" b="1" dirty="0">
                <a:latin typeface="Arial Narrow" pitchFamily="34" charset="0"/>
              </a:rPr>
              <a:t> (velocidad de desplazamiento con el ejercicio especifico del deporte correspondiente a una concentración de 4 mmol de lactato  / litro de sangre.) </a:t>
            </a:r>
          </a:p>
          <a:p>
            <a:pPr marL="457200" indent="-457200" algn="just">
              <a:buFont typeface="+mj-lt"/>
              <a:buAutoNum type="arabicPeriod"/>
            </a:pPr>
            <a:endParaRPr lang="es-CO" sz="2400" b="1" dirty="0">
              <a:latin typeface="Arial Narrow" pitchFamily="34" charset="0"/>
            </a:endParaRPr>
          </a:p>
          <a:p>
            <a:pPr marL="457200" indent="-457200" algn="just">
              <a:buFont typeface="+mj-lt"/>
              <a:buAutoNum type="arabicPeriod"/>
            </a:pPr>
            <a:r>
              <a:rPr lang="es-CO" sz="2400" b="1" dirty="0">
                <a:latin typeface="Arial Narrow" pitchFamily="34" charset="0"/>
              </a:rPr>
              <a:t>Determinación del perfil fisiológico en cuanto a la potencia anaeróbica láctica, según el valor pico de lactatemia y el ritmo máximo de producción de lactato</a:t>
            </a:r>
          </a:p>
          <a:p>
            <a:pPr marL="457200" indent="-457200" algn="just">
              <a:buFont typeface="+mj-lt"/>
              <a:buAutoNum type="arabicPeriod"/>
            </a:pPr>
            <a:endParaRPr lang="es-MX" sz="2400" b="1" dirty="0">
              <a:latin typeface="Arial Narrow" pitchFamily="34" charset="0"/>
            </a:endParaRPr>
          </a:p>
          <a:p>
            <a:pPr marL="457200" indent="-457200" algn="just">
              <a:buFont typeface="+mj-lt"/>
              <a:buAutoNum type="arabicPeriod"/>
            </a:pPr>
            <a:r>
              <a:rPr lang="es-MX" sz="2400" b="1" dirty="0">
                <a:highlight>
                  <a:srgbClr val="FFFF00"/>
                </a:highlight>
                <a:latin typeface="Arial Narrow" pitchFamily="34" charset="0"/>
              </a:rPr>
              <a:t>C</a:t>
            </a:r>
            <a:r>
              <a:rPr lang="es-CO" sz="2400" b="1" dirty="0">
                <a:highlight>
                  <a:srgbClr val="FFFF00"/>
                </a:highlight>
                <a:latin typeface="Arial Narrow" pitchFamily="34" charset="0"/>
              </a:rPr>
              <a:t>aracterizacion de los valores de la V4 y del ritmo máximo de producción de lactato en etapas precompetitiva o competitiva en un determinado deporte y por posiciones </a:t>
            </a:r>
          </a:p>
          <a:p>
            <a:pPr marL="457200" indent="-457200" algn="just">
              <a:buFont typeface="+mj-lt"/>
              <a:buAutoNum type="arabicPeriod"/>
            </a:pPr>
            <a:endParaRPr lang="es-CO" sz="2400" b="1" dirty="0">
              <a:latin typeface="Arial Narrow" pitchFamily="34" charset="0"/>
            </a:endParaRPr>
          </a:p>
        </p:txBody>
      </p:sp>
    </p:spTree>
    <p:extLst>
      <p:ext uri="{BB962C8B-B14F-4D97-AF65-F5344CB8AC3E}">
        <p14:creationId xmlns:p14="http://schemas.microsoft.com/office/powerpoint/2010/main" val="38988041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4076241264"/>
              </p:ext>
            </p:extLst>
          </p:nvPr>
        </p:nvGraphicFramePr>
        <p:xfrm>
          <a:off x="282055" y="194155"/>
          <a:ext cx="11627890" cy="6469690"/>
        </p:xfrm>
        <a:graphic>
          <a:graphicData uri="http://schemas.openxmlformats.org/drawingml/2006/table">
            <a:tbl>
              <a:tblPr>
                <a:tableStyleId>{5C22544A-7EE6-4342-B048-85BDC9FD1C3A}</a:tableStyleId>
              </a:tblPr>
              <a:tblGrid>
                <a:gridCol w="1291990">
                  <a:extLst>
                    <a:ext uri="{9D8B030D-6E8A-4147-A177-3AD203B41FA5}">
                      <a16:colId xmlns:a16="http://schemas.microsoft.com/office/drawing/2014/main" xmlns="" val="1358539059"/>
                    </a:ext>
                  </a:extLst>
                </a:gridCol>
                <a:gridCol w="1291990">
                  <a:extLst>
                    <a:ext uri="{9D8B030D-6E8A-4147-A177-3AD203B41FA5}">
                      <a16:colId xmlns:a16="http://schemas.microsoft.com/office/drawing/2014/main" xmlns="" val="1857669292"/>
                    </a:ext>
                  </a:extLst>
                </a:gridCol>
                <a:gridCol w="1291990">
                  <a:extLst>
                    <a:ext uri="{9D8B030D-6E8A-4147-A177-3AD203B41FA5}">
                      <a16:colId xmlns:a16="http://schemas.microsoft.com/office/drawing/2014/main" xmlns="" val="1015449886"/>
                    </a:ext>
                  </a:extLst>
                </a:gridCol>
                <a:gridCol w="968990">
                  <a:extLst>
                    <a:ext uri="{9D8B030D-6E8A-4147-A177-3AD203B41FA5}">
                      <a16:colId xmlns:a16="http://schemas.microsoft.com/office/drawing/2014/main" xmlns="" val="2471999524"/>
                    </a:ext>
                  </a:extLst>
                </a:gridCol>
                <a:gridCol w="968990">
                  <a:extLst>
                    <a:ext uri="{9D8B030D-6E8A-4147-A177-3AD203B41FA5}">
                      <a16:colId xmlns:a16="http://schemas.microsoft.com/office/drawing/2014/main" xmlns="" val="52832288"/>
                    </a:ext>
                  </a:extLst>
                </a:gridCol>
                <a:gridCol w="968990">
                  <a:extLst>
                    <a:ext uri="{9D8B030D-6E8A-4147-A177-3AD203B41FA5}">
                      <a16:colId xmlns:a16="http://schemas.microsoft.com/office/drawing/2014/main" xmlns="" val="3293835844"/>
                    </a:ext>
                  </a:extLst>
                </a:gridCol>
                <a:gridCol w="968990">
                  <a:extLst>
                    <a:ext uri="{9D8B030D-6E8A-4147-A177-3AD203B41FA5}">
                      <a16:colId xmlns:a16="http://schemas.microsoft.com/office/drawing/2014/main" xmlns="" val="1252366923"/>
                    </a:ext>
                  </a:extLst>
                </a:gridCol>
                <a:gridCol w="968990">
                  <a:extLst>
                    <a:ext uri="{9D8B030D-6E8A-4147-A177-3AD203B41FA5}">
                      <a16:colId xmlns:a16="http://schemas.microsoft.com/office/drawing/2014/main" xmlns="" val="518046541"/>
                    </a:ext>
                  </a:extLst>
                </a:gridCol>
                <a:gridCol w="968990">
                  <a:extLst>
                    <a:ext uri="{9D8B030D-6E8A-4147-A177-3AD203B41FA5}">
                      <a16:colId xmlns:a16="http://schemas.microsoft.com/office/drawing/2014/main" xmlns="" val="3407016888"/>
                    </a:ext>
                  </a:extLst>
                </a:gridCol>
                <a:gridCol w="968990">
                  <a:extLst>
                    <a:ext uri="{9D8B030D-6E8A-4147-A177-3AD203B41FA5}">
                      <a16:colId xmlns:a16="http://schemas.microsoft.com/office/drawing/2014/main" xmlns="" val="4155339447"/>
                    </a:ext>
                  </a:extLst>
                </a:gridCol>
                <a:gridCol w="968990">
                  <a:extLst>
                    <a:ext uri="{9D8B030D-6E8A-4147-A177-3AD203B41FA5}">
                      <a16:colId xmlns:a16="http://schemas.microsoft.com/office/drawing/2014/main" xmlns="" val="3052634456"/>
                    </a:ext>
                  </a:extLst>
                </a:gridCol>
              </a:tblGrid>
              <a:tr h="267480">
                <a:tc gridSpan="11">
                  <a:txBody>
                    <a:bodyPr/>
                    <a:lstStyle/>
                    <a:p>
                      <a:pPr algn="ctr" fontAlgn="ctr"/>
                      <a:r>
                        <a:rPr lang="es-MX" sz="2000" b="1" u="none" strike="noStrike" dirty="0">
                          <a:solidFill>
                            <a:srgbClr val="FF0000"/>
                          </a:solidFill>
                          <a:effectLst/>
                          <a:latin typeface="Arial Narrow" panose="020B0606020202030204" pitchFamily="34" charset="0"/>
                        </a:rPr>
                        <a:t>VALORES ESTADISTICOS DE V4 Y DE RMPL DE DEPORTISTAS DE BOGOTA (IDRD; 2016. DATOS PERSONALES)</a:t>
                      </a:r>
                      <a:endParaRPr lang="es-MX" sz="2000" b="1" i="0" u="none" strike="noStrike" dirty="0">
                        <a:solidFill>
                          <a:srgbClr val="FF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xmlns="" val="3970501597"/>
                  </a:ext>
                </a:extLst>
              </a:tr>
              <a:tr h="395141">
                <a:tc rowSpan="5">
                  <a:txBody>
                    <a:bodyPr/>
                    <a:lstStyle/>
                    <a:p>
                      <a:pPr algn="ctr" fontAlgn="ctr"/>
                      <a:r>
                        <a:rPr lang="es-MX" sz="1400" b="1" u="none" strike="noStrike" dirty="0">
                          <a:effectLst/>
                          <a:latin typeface="Arial Narrow" panose="020B0606020202030204" pitchFamily="34" charset="0"/>
                        </a:rPr>
                        <a:t>DEPORTE</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5">
                  <a:txBody>
                    <a:bodyPr/>
                    <a:lstStyle/>
                    <a:p>
                      <a:pPr algn="ctr" fontAlgn="ctr"/>
                      <a:r>
                        <a:rPr lang="es-MX" sz="1400" b="1" u="none" strike="noStrike" dirty="0">
                          <a:effectLst/>
                          <a:latin typeface="Arial Narrow" panose="020B0606020202030204" pitchFamily="34" charset="0"/>
                        </a:rPr>
                        <a:t>GENERO</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5">
                  <a:txBody>
                    <a:bodyPr/>
                    <a:lstStyle/>
                    <a:p>
                      <a:pPr algn="ctr" fontAlgn="ctr"/>
                      <a:r>
                        <a:rPr lang="es-MX" sz="1400" b="1" u="none" strike="noStrike" dirty="0">
                          <a:effectLst/>
                          <a:latin typeface="Arial Narrow" panose="020B0606020202030204" pitchFamily="34" charset="0"/>
                        </a:rPr>
                        <a:t>PREDOMINIO ENERGETICO</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fontAlgn="ctr"/>
                      <a:r>
                        <a:rPr lang="es-MX" sz="1400" b="1" u="none" strike="noStrike" dirty="0">
                          <a:effectLst/>
                          <a:latin typeface="Arial Narrow" panose="020B0606020202030204" pitchFamily="34" charset="0"/>
                        </a:rPr>
                        <a:t>V</a:t>
                      </a:r>
                      <a:r>
                        <a:rPr lang="es-MX" sz="1400" b="1" u="none" strike="noStrike" baseline="-25000" dirty="0">
                          <a:effectLst/>
                          <a:latin typeface="Arial Narrow" panose="020B0606020202030204" pitchFamily="34" charset="0"/>
                        </a:rPr>
                        <a:t>4</a:t>
                      </a:r>
                      <a:r>
                        <a:rPr lang="es-MX" sz="1400" b="1" u="none" strike="noStrike" dirty="0">
                          <a:effectLst/>
                          <a:latin typeface="Arial Narrow" panose="020B0606020202030204" pitchFamily="34" charset="0"/>
                        </a:rPr>
                        <a:t>, M/S.</a:t>
                      </a:r>
                      <a:endParaRPr lang="es-MX" sz="1400" b="1" i="0" u="none" strike="noStrike" dirty="0">
                        <a:solidFill>
                          <a:srgbClr val="FF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hMerge="1">
                  <a:txBody>
                    <a:bodyPr/>
                    <a:lstStyle/>
                    <a:p>
                      <a:endParaRPr lang="es-MX"/>
                    </a:p>
                  </a:txBody>
                  <a:tcPr/>
                </a:tc>
                <a:tc hMerge="1">
                  <a:txBody>
                    <a:bodyPr/>
                    <a:lstStyle/>
                    <a:p>
                      <a:endParaRPr lang="es-MX"/>
                    </a:p>
                  </a:txBody>
                  <a:tcPr/>
                </a:tc>
                <a:tc hMerge="1">
                  <a:txBody>
                    <a:bodyPr/>
                    <a:lstStyle/>
                    <a:p>
                      <a:endParaRPr lang="es-MX"/>
                    </a:p>
                  </a:txBody>
                  <a:tcPr/>
                </a:tc>
                <a:tc gridSpan="4">
                  <a:txBody>
                    <a:bodyPr/>
                    <a:lstStyle/>
                    <a:p>
                      <a:pPr algn="ctr" fontAlgn="ctr"/>
                      <a:r>
                        <a:rPr lang="es-MX" sz="1400" b="1" u="none" strike="noStrike" dirty="0">
                          <a:effectLst/>
                          <a:latin typeface="Arial Narrow" panose="020B0606020202030204" pitchFamily="34" charset="0"/>
                        </a:rPr>
                        <a:t>RMPL, MMOL/L./S.</a:t>
                      </a:r>
                      <a:endParaRPr lang="es-MX" sz="1400" b="1" i="0" u="none" strike="noStrike" dirty="0">
                        <a:solidFill>
                          <a:srgbClr val="FF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xmlns="" val="2099717867"/>
                  </a:ext>
                </a:extLst>
              </a:tr>
              <a:tr h="395141">
                <a:tc vMerge="1">
                  <a:txBody>
                    <a:bodyPr/>
                    <a:lstStyle/>
                    <a:p>
                      <a:endParaRPr lang="es-MX"/>
                    </a:p>
                  </a:txBody>
                  <a:tcPr/>
                </a:tc>
                <a:tc vMerge="1">
                  <a:txBody>
                    <a:bodyPr/>
                    <a:lstStyle/>
                    <a:p>
                      <a:endParaRPr lang="es-MX"/>
                    </a:p>
                  </a:txBody>
                  <a:tcPr/>
                </a:tc>
                <a:tc vMerge="1">
                  <a:txBody>
                    <a:bodyPr/>
                    <a:lstStyle/>
                    <a:p>
                      <a:endParaRPr lang="es-MX"/>
                    </a:p>
                  </a:txBody>
                  <a:tcPr/>
                </a:tc>
                <a:tc>
                  <a:txBody>
                    <a:bodyPr/>
                    <a:lstStyle/>
                    <a:p>
                      <a:pPr algn="ctr" fontAlgn="ctr"/>
                      <a:r>
                        <a:rPr lang="es-MX" sz="1400" b="1" u="none" strike="noStrike" dirty="0">
                          <a:effectLst/>
                          <a:latin typeface="Arial Narrow" panose="020B0606020202030204" pitchFamily="34" charset="0"/>
                        </a:rPr>
                        <a:t> </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ctr"/>
                      <a:r>
                        <a:rPr lang="es-MX" sz="1400" b="1" u="none" strike="noStrike" dirty="0">
                          <a:effectLst/>
                          <a:latin typeface="Arial Narrow" panose="020B0606020202030204" pitchFamily="34" charset="0"/>
                        </a:rPr>
                        <a:t> </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gridSpan="2">
                  <a:txBody>
                    <a:bodyPr/>
                    <a:lstStyle/>
                    <a:p>
                      <a:pPr algn="ctr" fontAlgn="ctr"/>
                      <a:r>
                        <a:rPr lang="es-MX" sz="1400" b="1" u="none" strike="noStrike" dirty="0">
                          <a:effectLst/>
                          <a:latin typeface="Arial Narrow" panose="020B0606020202030204" pitchFamily="34" charset="0"/>
                        </a:rPr>
                        <a:t>&lt;P16 = BAJO</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hMerge="1">
                  <a:txBody>
                    <a:bodyPr/>
                    <a:lstStyle/>
                    <a:p>
                      <a:endParaRPr lang="es-MX"/>
                    </a:p>
                  </a:txBody>
                  <a:tcPr/>
                </a:tc>
                <a:tc>
                  <a:txBody>
                    <a:bodyPr/>
                    <a:lstStyle/>
                    <a:p>
                      <a:pPr algn="ctr" fontAlgn="ctr"/>
                      <a:r>
                        <a:rPr lang="es-MX" sz="1400" b="1" u="none" strike="noStrike" dirty="0">
                          <a:effectLst/>
                          <a:latin typeface="Arial Narrow" panose="020B0606020202030204" pitchFamily="34" charset="0"/>
                        </a:rPr>
                        <a:t> </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a:txBody>
                    <a:bodyPr/>
                    <a:lstStyle/>
                    <a:p>
                      <a:pPr algn="ctr" fontAlgn="ctr"/>
                      <a:r>
                        <a:rPr lang="es-MX" sz="1400" b="1" u="none" strike="noStrike" dirty="0">
                          <a:effectLst/>
                          <a:latin typeface="Arial Narrow" panose="020B0606020202030204" pitchFamily="34" charset="0"/>
                        </a:rPr>
                        <a:t> </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gridSpan="2">
                  <a:txBody>
                    <a:bodyPr/>
                    <a:lstStyle/>
                    <a:p>
                      <a:pPr algn="ctr" fontAlgn="ctr"/>
                      <a:r>
                        <a:rPr lang="es-MX" sz="1400" b="1" u="none" strike="noStrike" dirty="0">
                          <a:effectLst/>
                          <a:latin typeface="Arial Narrow" panose="020B0606020202030204" pitchFamily="34" charset="0"/>
                        </a:rPr>
                        <a:t>&lt;P16 = BAJO</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hMerge="1">
                  <a:txBody>
                    <a:bodyPr/>
                    <a:lstStyle/>
                    <a:p>
                      <a:endParaRPr lang="es-MX"/>
                    </a:p>
                  </a:txBody>
                  <a:tcPr/>
                </a:tc>
                <a:extLst>
                  <a:ext uri="{0D108BD9-81ED-4DB2-BD59-A6C34878D82A}">
                    <a16:rowId xmlns:a16="http://schemas.microsoft.com/office/drawing/2014/main" xmlns="" val="2138737408"/>
                  </a:ext>
                </a:extLst>
              </a:tr>
              <a:tr h="472976">
                <a:tc vMerge="1">
                  <a:txBody>
                    <a:bodyPr/>
                    <a:lstStyle/>
                    <a:p>
                      <a:endParaRPr lang="es-MX"/>
                    </a:p>
                  </a:txBody>
                  <a:tcPr/>
                </a:tc>
                <a:tc vMerge="1">
                  <a:txBody>
                    <a:bodyPr/>
                    <a:lstStyle/>
                    <a:p>
                      <a:endParaRPr lang="es-MX"/>
                    </a:p>
                  </a:txBody>
                  <a:tcPr/>
                </a:tc>
                <a:tc vMerge="1">
                  <a:txBody>
                    <a:bodyPr/>
                    <a:lstStyle/>
                    <a:p>
                      <a:endParaRPr lang="es-MX"/>
                    </a:p>
                  </a:txBody>
                  <a:tcPr/>
                </a:tc>
                <a:tc>
                  <a:txBody>
                    <a:bodyPr/>
                    <a:lstStyle/>
                    <a:p>
                      <a:pPr algn="ctr" fontAlgn="ctr"/>
                      <a:r>
                        <a:rPr lang="es-MX" sz="1400" b="1" u="none" strike="noStrike" dirty="0">
                          <a:effectLst/>
                          <a:latin typeface="Arial Narrow" panose="020B0606020202030204" pitchFamily="34" charset="0"/>
                        </a:rPr>
                        <a:t> </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ctr"/>
                      <a:r>
                        <a:rPr lang="es-MX" sz="1400" b="1" u="none" strike="noStrike" dirty="0">
                          <a:effectLst/>
                          <a:latin typeface="Arial Narrow" panose="020B0606020202030204" pitchFamily="34" charset="0"/>
                        </a:rPr>
                        <a:t> </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gridSpan="2">
                  <a:txBody>
                    <a:bodyPr/>
                    <a:lstStyle/>
                    <a:p>
                      <a:pPr algn="ctr" fontAlgn="ctr"/>
                      <a:r>
                        <a:rPr lang="es-MX" sz="1400" b="1" u="none" strike="noStrike" dirty="0">
                          <a:effectLst/>
                          <a:latin typeface="Arial Narrow" panose="020B0606020202030204" pitchFamily="34" charset="0"/>
                        </a:rPr>
                        <a:t>ENTRE P16 Y P84 = MEDIO</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hMerge="1">
                  <a:txBody>
                    <a:bodyPr/>
                    <a:lstStyle/>
                    <a:p>
                      <a:endParaRPr lang="es-MX"/>
                    </a:p>
                  </a:txBody>
                  <a:tcPr/>
                </a:tc>
                <a:tc>
                  <a:txBody>
                    <a:bodyPr/>
                    <a:lstStyle/>
                    <a:p>
                      <a:pPr algn="ctr" fontAlgn="ctr"/>
                      <a:r>
                        <a:rPr lang="es-MX" sz="1400" b="1" u="none" strike="noStrike" dirty="0">
                          <a:effectLst/>
                          <a:latin typeface="Arial Narrow" panose="020B0606020202030204" pitchFamily="34" charset="0"/>
                        </a:rPr>
                        <a:t> </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a:txBody>
                    <a:bodyPr/>
                    <a:lstStyle/>
                    <a:p>
                      <a:pPr algn="ctr" fontAlgn="ctr"/>
                      <a:r>
                        <a:rPr lang="es-MX" sz="1400" b="1" u="none" strike="noStrike" dirty="0">
                          <a:effectLst/>
                          <a:latin typeface="Arial Narrow" panose="020B0606020202030204" pitchFamily="34" charset="0"/>
                        </a:rPr>
                        <a:t> </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gridSpan="2">
                  <a:txBody>
                    <a:bodyPr/>
                    <a:lstStyle/>
                    <a:p>
                      <a:pPr algn="ctr" fontAlgn="ctr"/>
                      <a:r>
                        <a:rPr lang="es-MX" sz="1400" b="1" u="none" strike="noStrike" dirty="0">
                          <a:effectLst/>
                          <a:latin typeface="Arial Narrow" panose="020B0606020202030204" pitchFamily="34" charset="0"/>
                        </a:rPr>
                        <a:t>ENTRE P16 Y P84 = MEDIO</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hMerge="1">
                  <a:txBody>
                    <a:bodyPr/>
                    <a:lstStyle/>
                    <a:p>
                      <a:endParaRPr lang="es-MX"/>
                    </a:p>
                  </a:txBody>
                  <a:tcPr/>
                </a:tc>
                <a:extLst>
                  <a:ext uri="{0D108BD9-81ED-4DB2-BD59-A6C34878D82A}">
                    <a16:rowId xmlns:a16="http://schemas.microsoft.com/office/drawing/2014/main" xmlns="" val="737540714"/>
                  </a:ext>
                </a:extLst>
              </a:tr>
              <a:tr h="395141">
                <a:tc vMerge="1">
                  <a:txBody>
                    <a:bodyPr/>
                    <a:lstStyle/>
                    <a:p>
                      <a:endParaRPr lang="es-MX"/>
                    </a:p>
                  </a:txBody>
                  <a:tcPr/>
                </a:tc>
                <a:tc vMerge="1">
                  <a:txBody>
                    <a:bodyPr/>
                    <a:lstStyle/>
                    <a:p>
                      <a:endParaRPr lang="es-MX"/>
                    </a:p>
                  </a:txBody>
                  <a:tcPr/>
                </a:tc>
                <a:tc vMerge="1">
                  <a:txBody>
                    <a:bodyPr/>
                    <a:lstStyle/>
                    <a:p>
                      <a:endParaRPr lang="es-MX"/>
                    </a:p>
                  </a:txBody>
                  <a:tcPr/>
                </a:tc>
                <a:tc>
                  <a:txBody>
                    <a:bodyPr/>
                    <a:lstStyle/>
                    <a:p>
                      <a:pPr algn="ctr" fontAlgn="ctr"/>
                      <a:r>
                        <a:rPr lang="es-MX" sz="1400" b="1" u="none" strike="noStrike" dirty="0">
                          <a:effectLst/>
                          <a:latin typeface="Arial Narrow" panose="020B0606020202030204" pitchFamily="34" charset="0"/>
                        </a:rPr>
                        <a:t> </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ctr"/>
                      <a:r>
                        <a:rPr lang="es-MX" sz="1400" b="1" u="none" strike="noStrike" dirty="0">
                          <a:effectLst/>
                          <a:latin typeface="Arial Narrow" panose="020B0606020202030204" pitchFamily="34" charset="0"/>
                        </a:rPr>
                        <a:t> </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gridSpan="2">
                  <a:txBody>
                    <a:bodyPr/>
                    <a:lstStyle/>
                    <a:p>
                      <a:pPr algn="ctr" fontAlgn="ctr"/>
                      <a:r>
                        <a:rPr lang="es-MX" sz="1400" b="1" u="none" strike="noStrike" dirty="0">
                          <a:effectLst/>
                          <a:latin typeface="Arial Narrow" panose="020B0606020202030204" pitchFamily="34" charset="0"/>
                        </a:rPr>
                        <a:t> &gt;P84 = ELEVADO</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hMerge="1">
                  <a:txBody>
                    <a:bodyPr/>
                    <a:lstStyle/>
                    <a:p>
                      <a:endParaRPr lang="es-MX"/>
                    </a:p>
                  </a:txBody>
                  <a:tcPr/>
                </a:tc>
                <a:tc>
                  <a:txBody>
                    <a:bodyPr/>
                    <a:lstStyle/>
                    <a:p>
                      <a:pPr algn="ctr" fontAlgn="ctr"/>
                      <a:r>
                        <a:rPr lang="es-MX" sz="1400" b="1" u="none" strike="noStrike" dirty="0">
                          <a:effectLst/>
                          <a:latin typeface="Arial Narrow" panose="020B0606020202030204" pitchFamily="34" charset="0"/>
                        </a:rPr>
                        <a:t> </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a:txBody>
                    <a:bodyPr/>
                    <a:lstStyle/>
                    <a:p>
                      <a:pPr algn="ctr" fontAlgn="ctr"/>
                      <a:r>
                        <a:rPr lang="es-MX" sz="1400" b="1" u="none" strike="noStrike" dirty="0">
                          <a:effectLst/>
                          <a:latin typeface="Arial Narrow" panose="020B0606020202030204" pitchFamily="34" charset="0"/>
                        </a:rPr>
                        <a:t> </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gridSpan="2">
                  <a:txBody>
                    <a:bodyPr/>
                    <a:lstStyle/>
                    <a:p>
                      <a:pPr algn="ctr" fontAlgn="ctr"/>
                      <a:r>
                        <a:rPr lang="es-MX" sz="1400" b="1" u="none" strike="noStrike" dirty="0">
                          <a:effectLst/>
                          <a:latin typeface="Arial Narrow" panose="020B0606020202030204" pitchFamily="34" charset="0"/>
                        </a:rPr>
                        <a:t> &gt;P84 = ELEVADO</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hMerge="1">
                  <a:txBody>
                    <a:bodyPr/>
                    <a:lstStyle/>
                    <a:p>
                      <a:endParaRPr lang="es-MX"/>
                    </a:p>
                  </a:txBody>
                  <a:tcPr/>
                </a:tc>
                <a:extLst>
                  <a:ext uri="{0D108BD9-81ED-4DB2-BD59-A6C34878D82A}">
                    <a16:rowId xmlns:a16="http://schemas.microsoft.com/office/drawing/2014/main" xmlns="" val="1218514728"/>
                  </a:ext>
                </a:extLst>
              </a:tr>
              <a:tr h="395141">
                <a:tc vMerge="1">
                  <a:txBody>
                    <a:bodyPr/>
                    <a:lstStyle/>
                    <a:p>
                      <a:endParaRPr lang="es-MX"/>
                    </a:p>
                  </a:txBody>
                  <a:tcPr/>
                </a:tc>
                <a:tc vMerge="1">
                  <a:txBody>
                    <a:bodyPr/>
                    <a:lstStyle/>
                    <a:p>
                      <a:endParaRPr lang="es-MX"/>
                    </a:p>
                  </a:txBody>
                  <a:tcPr/>
                </a:tc>
                <a:tc vMerge="1">
                  <a:txBody>
                    <a:bodyPr/>
                    <a:lstStyle/>
                    <a:p>
                      <a:endParaRPr lang="es-MX"/>
                    </a:p>
                  </a:txBody>
                  <a:tcPr/>
                </a:tc>
                <a:tc>
                  <a:txBody>
                    <a:bodyPr/>
                    <a:lstStyle/>
                    <a:p>
                      <a:pPr algn="ctr" fontAlgn="ctr"/>
                      <a:r>
                        <a:rPr lang="es-MX" sz="1400" b="1" u="none" strike="noStrike" dirty="0">
                          <a:effectLst/>
                          <a:latin typeface="Arial Narrow" panose="020B0606020202030204" pitchFamily="34" charset="0"/>
                        </a:rPr>
                        <a:t>PROM.</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ctr"/>
                      <a:r>
                        <a:rPr lang="es-MX" sz="1400" b="1" u="none" strike="noStrike" dirty="0">
                          <a:effectLst/>
                          <a:latin typeface="Arial Narrow" panose="020B0606020202030204" pitchFamily="34" charset="0"/>
                        </a:rPr>
                        <a:t>DS</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ctr"/>
                      <a:r>
                        <a:rPr lang="es-MX" sz="1400" b="1" u="none" strike="noStrike" dirty="0">
                          <a:effectLst/>
                          <a:latin typeface="Arial Narrow" panose="020B0606020202030204" pitchFamily="34" charset="0"/>
                        </a:rPr>
                        <a:t>P16</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ctr"/>
                      <a:r>
                        <a:rPr lang="es-MX" sz="1400" b="1" u="none" strike="noStrike" dirty="0">
                          <a:effectLst/>
                          <a:latin typeface="Arial Narrow" panose="020B0606020202030204" pitchFamily="34" charset="0"/>
                        </a:rPr>
                        <a:t>P84</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ctr"/>
                      <a:r>
                        <a:rPr lang="es-MX" sz="1400" b="1" u="none" strike="noStrike" dirty="0">
                          <a:effectLst/>
                          <a:latin typeface="Arial Narrow" panose="020B0606020202030204" pitchFamily="34" charset="0"/>
                        </a:rPr>
                        <a:t>PROM.</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a:txBody>
                    <a:bodyPr/>
                    <a:lstStyle/>
                    <a:p>
                      <a:pPr algn="ctr" fontAlgn="ctr"/>
                      <a:r>
                        <a:rPr lang="es-MX" sz="1400" b="1" u="none" strike="noStrike" dirty="0">
                          <a:effectLst/>
                          <a:latin typeface="Arial Narrow" panose="020B0606020202030204" pitchFamily="34" charset="0"/>
                        </a:rPr>
                        <a:t>DS</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a:txBody>
                    <a:bodyPr/>
                    <a:lstStyle/>
                    <a:p>
                      <a:pPr algn="ctr" fontAlgn="ctr"/>
                      <a:r>
                        <a:rPr lang="es-MX" sz="1400" b="1" u="none" strike="noStrike" dirty="0">
                          <a:effectLst/>
                          <a:latin typeface="Arial Narrow" panose="020B0606020202030204" pitchFamily="34" charset="0"/>
                        </a:rPr>
                        <a:t>P16</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a:txBody>
                    <a:bodyPr/>
                    <a:lstStyle/>
                    <a:p>
                      <a:pPr algn="ctr" fontAlgn="ctr"/>
                      <a:r>
                        <a:rPr lang="es-MX" sz="1400" b="1" u="none" strike="noStrike" dirty="0">
                          <a:effectLst/>
                          <a:latin typeface="Arial Narrow" panose="020B0606020202030204" pitchFamily="34" charset="0"/>
                        </a:rPr>
                        <a:t>P84</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extLst>
                  <a:ext uri="{0D108BD9-81ED-4DB2-BD59-A6C34878D82A}">
                    <a16:rowId xmlns:a16="http://schemas.microsoft.com/office/drawing/2014/main" xmlns="" val="628579715"/>
                  </a:ext>
                </a:extLst>
              </a:tr>
              <a:tr h="395141">
                <a:tc rowSpan="4">
                  <a:txBody>
                    <a:bodyPr/>
                    <a:lstStyle/>
                    <a:p>
                      <a:pPr algn="ctr" fontAlgn="ctr"/>
                      <a:r>
                        <a:rPr lang="es-MX" sz="1400" b="1" u="none" strike="noStrike" dirty="0">
                          <a:effectLst/>
                          <a:latin typeface="Arial Narrow" panose="020B0606020202030204" pitchFamily="34" charset="0"/>
                        </a:rPr>
                        <a:t>MATAC. SUB.</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fontAlgn="ctr"/>
                      <a:r>
                        <a:rPr lang="es-MX" sz="1400" b="1" u="none" strike="noStrike" dirty="0">
                          <a:effectLst/>
                          <a:latin typeface="Arial Narrow" panose="020B0606020202030204" pitchFamily="34" charset="0"/>
                        </a:rPr>
                        <a:t>MASCULINO</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MX" sz="1400" b="1" u="none" strike="noStrike" dirty="0">
                          <a:effectLst/>
                          <a:latin typeface="Arial Narrow" panose="020B0606020202030204" pitchFamily="34" charset="0"/>
                        </a:rPr>
                        <a:t>AEROBICO</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MX" sz="1400" b="1" u="none" strike="noStrike" dirty="0">
                          <a:effectLst/>
                          <a:latin typeface="Arial Narrow" panose="020B0606020202030204" pitchFamily="34" charset="0"/>
                        </a:rPr>
                        <a:t>1.718</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ctr"/>
                      <a:r>
                        <a:rPr lang="es-MX" sz="1400" b="1" u="none" strike="noStrike" dirty="0">
                          <a:effectLst/>
                          <a:latin typeface="Arial Narrow" panose="020B0606020202030204" pitchFamily="34" charset="0"/>
                        </a:rPr>
                        <a:t>0.075</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ctr"/>
                      <a:r>
                        <a:rPr lang="es-MX" sz="1400" b="1" u="none" strike="noStrike" dirty="0">
                          <a:effectLst/>
                          <a:latin typeface="Arial Narrow" panose="020B0606020202030204" pitchFamily="34" charset="0"/>
                        </a:rPr>
                        <a:t>1.682</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ctr"/>
                      <a:r>
                        <a:rPr lang="es-MX" sz="1400" b="1" u="none" strike="noStrike" dirty="0">
                          <a:effectLst/>
                          <a:latin typeface="Arial Narrow" panose="020B0606020202030204" pitchFamily="34" charset="0"/>
                        </a:rPr>
                        <a:t>1.754</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ctr"/>
                      <a:r>
                        <a:rPr lang="es-MX" sz="1400" b="1" u="none" strike="noStrike" dirty="0">
                          <a:effectLst/>
                          <a:latin typeface="Arial Narrow" panose="020B0606020202030204" pitchFamily="34" charset="0"/>
                        </a:rPr>
                        <a:t>0.214</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a:txBody>
                    <a:bodyPr/>
                    <a:lstStyle/>
                    <a:p>
                      <a:pPr algn="ctr" fontAlgn="ctr"/>
                      <a:r>
                        <a:rPr lang="es-MX" sz="1400" b="1" u="none" strike="noStrike" dirty="0">
                          <a:effectLst/>
                          <a:latin typeface="Arial Narrow" panose="020B0606020202030204" pitchFamily="34" charset="0"/>
                        </a:rPr>
                        <a:t>0.096</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a:txBody>
                    <a:bodyPr/>
                    <a:lstStyle/>
                    <a:p>
                      <a:pPr algn="ctr" fontAlgn="ctr"/>
                      <a:r>
                        <a:rPr lang="es-MX" sz="1400" b="1" u="none" strike="noStrike" dirty="0">
                          <a:effectLst/>
                          <a:latin typeface="Arial Narrow" panose="020B0606020202030204" pitchFamily="34" charset="0"/>
                        </a:rPr>
                        <a:t>0.168</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a:txBody>
                    <a:bodyPr/>
                    <a:lstStyle/>
                    <a:p>
                      <a:pPr algn="ctr" fontAlgn="ctr"/>
                      <a:r>
                        <a:rPr lang="es-MX" sz="1400" b="1" u="none" strike="noStrike" dirty="0">
                          <a:effectLst/>
                          <a:latin typeface="Arial Narrow" panose="020B0606020202030204" pitchFamily="34" charset="0"/>
                        </a:rPr>
                        <a:t>0.260</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extLst>
                  <a:ext uri="{0D108BD9-81ED-4DB2-BD59-A6C34878D82A}">
                    <a16:rowId xmlns:a16="http://schemas.microsoft.com/office/drawing/2014/main" xmlns="" val="1240530670"/>
                  </a:ext>
                </a:extLst>
              </a:tr>
              <a:tr h="395141">
                <a:tc vMerge="1">
                  <a:txBody>
                    <a:bodyPr/>
                    <a:lstStyle/>
                    <a:p>
                      <a:endParaRPr lang="es-MX"/>
                    </a:p>
                  </a:txBody>
                  <a:tcPr/>
                </a:tc>
                <a:tc vMerge="1">
                  <a:txBody>
                    <a:bodyPr/>
                    <a:lstStyle/>
                    <a:p>
                      <a:endParaRPr lang="es-MX"/>
                    </a:p>
                  </a:txBody>
                  <a:tcPr/>
                </a:tc>
                <a:tc>
                  <a:txBody>
                    <a:bodyPr/>
                    <a:lstStyle/>
                    <a:p>
                      <a:pPr algn="ctr" fontAlgn="ctr"/>
                      <a:r>
                        <a:rPr lang="es-MX" sz="1400" b="1" u="none" strike="noStrike" dirty="0">
                          <a:effectLst/>
                          <a:latin typeface="Arial Narrow" panose="020B0606020202030204" pitchFamily="34" charset="0"/>
                        </a:rPr>
                        <a:t>ANAEROBICO</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MX" sz="1400" b="1" u="none" strike="noStrike" dirty="0">
                          <a:effectLst/>
                          <a:latin typeface="Arial Narrow" panose="020B0606020202030204" pitchFamily="34" charset="0"/>
                        </a:rPr>
                        <a:t>1.553</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ctr"/>
                      <a:r>
                        <a:rPr lang="es-MX" sz="1400" b="1" u="none" strike="noStrike" dirty="0">
                          <a:effectLst/>
                          <a:latin typeface="Arial Narrow" panose="020B0606020202030204" pitchFamily="34" charset="0"/>
                        </a:rPr>
                        <a:t>0.153</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ctr"/>
                      <a:r>
                        <a:rPr lang="es-MX" sz="1400" b="1" u="none" strike="noStrike" dirty="0">
                          <a:effectLst/>
                          <a:latin typeface="Arial Narrow" panose="020B0606020202030204" pitchFamily="34" charset="0"/>
                        </a:rPr>
                        <a:t>1.421</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ctr"/>
                      <a:r>
                        <a:rPr lang="es-MX" sz="1400" b="1" u="none" strike="noStrike" dirty="0">
                          <a:effectLst/>
                          <a:latin typeface="Arial Narrow" panose="020B0606020202030204" pitchFamily="34" charset="0"/>
                        </a:rPr>
                        <a:t>1.675</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ctr"/>
                      <a:r>
                        <a:rPr lang="es-MX" sz="1400" b="1" u="none" strike="noStrike" dirty="0">
                          <a:effectLst/>
                          <a:latin typeface="Arial Narrow" panose="020B0606020202030204" pitchFamily="34" charset="0"/>
                        </a:rPr>
                        <a:t>0.220</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a:txBody>
                    <a:bodyPr/>
                    <a:lstStyle/>
                    <a:p>
                      <a:pPr algn="ctr" fontAlgn="ctr"/>
                      <a:r>
                        <a:rPr lang="es-MX" sz="1400" b="1" u="none" strike="noStrike" dirty="0">
                          <a:effectLst/>
                          <a:latin typeface="Arial Narrow" panose="020B0606020202030204" pitchFamily="34" charset="0"/>
                        </a:rPr>
                        <a:t>0.098</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a:txBody>
                    <a:bodyPr/>
                    <a:lstStyle/>
                    <a:p>
                      <a:pPr algn="ctr" fontAlgn="ctr"/>
                      <a:r>
                        <a:rPr lang="es-MX" sz="1400" b="1" u="none" strike="noStrike" dirty="0">
                          <a:effectLst/>
                          <a:latin typeface="Arial Narrow" panose="020B0606020202030204" pitchFamily="34" charset="0"/>
                        </a:rPr>
                        <a:t>0.152</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a:txBody>
                    <a:bodyPr/>
                    <a:lstStyle/>
                    <a:p>
                      <a:pPr algn="ctr" fontAlgn="ctr"/>
                      <a:r>
                        <a:rPr lang="es-MX" sz="1400" b="1" u="none" strike="noStrike" dirty="0">
                          <a:effectLst/>
                          <a:latin typeface="Arial Narrow" panose="020B0606020202030204" pitchFamily="34" charset="0"/>
                        </a:rPr>
                        <a:t>0.296</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extLst>
                  <a:ext uri="{0D108BD9-81ED-4DB2-BD59-A6C34878D82A}">
                    <a16:rowId xmlns:a16="http://schemas.microsoft.com/office/drawing/2014/main" xmlns="" val="699851527"/>
                  </a:ext>
                </a:extLst>
              </a:tr>
              <a:tr h="395141">
                <a:tc vMerge="1">
                  <a:txBody>
                    <a:bodyPr/>
                    <a:lstStyle/>
                    <a:p>
                      <a:endParaRPr lang="es-MX"/>
                    </a:p>
                  </a:txBody>
                  <a:tcPr/>
                </a:tc>
                <a:tc rowSpan="2">
                  <a:txBody>
                    <a:bodyPr/>
                    <a:lstStyle/>
                    <a:p>
                      <a:pPr algn="ctr" fontAlgn="ctr"/>
                      <a:r>
                        <a:rPr lang="es-MX" sz="1400" b="1" u="none" strike="noStrike" dirty="0">
                          <a:effectLst/>
                          <a:latin typeface="Arial Narrow" panose="020B0606020202030204" pitchFamily="34" charset="0"/>
                        </a:rPr>
                        <a:t>FEMENINO</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MX" sz="1400" b="1" u="none" strike="noStrike" dirty="0">
                          <a:effectLst/>
                          <a:latin typeface="Arial Narrow" panose="020B0606020202030204" pitchFamily="34" charset="0"/>
                        </a:rPr>
                        <a:t>AEROBICO</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MX" sz="1400" b="1" u="none" strike="noStrike" dirty="0">
                          <a:effectLst/>
                          <a:latin typeface="Arial Narrow" panose="020B0606020202030204" pitchFamily="34" charset="0"/>
                        </a:rPr>
                        <a:t>1.846</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ctr"/>
                      <a:r>
                        <a:rPr lang="es-MX" sz="1400" b="1" u="none" strike="noStrike" dirty="0">
                          <a:effectLst/>
                          <a:latin typeface="Arial Narrow" panose="020B0606020202030204" pitchFamily="34" charset="0"/>
                        </a:rPr>
                        <a:t>0.370</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ctr"/>
                      <a:r>
                        <a:rPr lang="es-MX" sz="1400" b="1" u="none" strike="noStrike" dirty="0">
                          <a:effectLst/>
                          <a:latin typeface="Arial Narrow" panose="020B0606020202030204" pitchFamily="34" charset="0"/>
                        </a:rPr>
                        <a:t>1.668</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ctr"/>
                      <a:r>
                        <a:rPr lang="es-MX" sz="1400" b="1" u="none" strike="noStrike" dirty="0">
                          <a:effectLst/>
                          <a:latin typeface="Arial Narrow" panose="020B0606020202030204" pitchFamily="34" charset="0"/>
                        </a:rPr>
                        <a:t>2.024</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ctr"/>
                      <a:r>
                        <a:rPr lang="es-MX" sz="1400" b="1" u="none" strike="noStrike" dirty="0">
                          <a:effectLst/>
                          <a:latin typeface="Arial Narrow" panose="020B0606020202030204" pitchFamily="34" charset="0"/>
                        </a:rPr>
                        <a:t>0.241</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a:txBody>
                    <a:bodyPr/>
                    <a:lstStyle/>
                    <a:p>
                      <a:pPr algn="ctr" fontAlgn="ctr"/>
                      <a:r>
                        <a:rPr lang="es-MX" sz="1400" b="1" u="none" strike="noStrike" dirty="0">
                          <a:effectLst/>
                          <a:latin typeface="Arial Narrow" panose="020B0606020202030204" pitchFamily="34" charset="0"/>
                        </a:rPr>
                        <a:t>0.048</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a:txBody>
                    <a:bodyPr/>
                    <a:lstStyle/>
                    <a:p>
                      <a:pPr algn="ctr" fontAlgn="ctr"/>
                      <a:r>
                        <a:rPr lang="es-MX" sz="1400" b="1" u="none" strike="noStrike" dirty="0">
                          <a:effectLst/>
                          <a:latin typeface="Arial Narrow" panose="020B0606020202030204" pitchFamily="34" charset="0"/>
                        </a:rPr>
                        <a:t>0.217</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a:txBody>
                    <a:bodyPr/>
                    <a:lstStyle/>
                    <a:p>
                      <a:pPr algn="ctr" fontAlgn="ctr"/>
                      <a:r>
                        <a:rPr lang="es-MX" sz="1400" b="1" u="none" strike="noStrike" dirty="0">
                          <a:effectLst/>
                          <a:latin typeface="Arial Narrow" panose="020B0606020202030204" pitchFamily="34" charset="0"/>
                        </a:rPr>
                        <a:t>0.264</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extLst>
                  <a:ext uri="{0D108BD9-81ED-4DB2-BD59-A6C34878D82A}">
                    <a16:rowId xmlns:a16="http://schemas.microsoft.com/office/drawing/2014/main" xmlns="" val="167642463"/>
                  </a:ext>
                </a:extLst>
              </a:tr>
              <a:tr h="395141">
                <a:tc vMerge="1">
                  <a:txBody>
                    <a:bodyPr/>
                    <a:lstStyle/>
                    <a:p>
                      <a:endParaRPr lang="es-MX"/>
                    </a:p>
                  </a:txBody>
                  <a:tcPr/>
                </a:tc>
                <a:tc vMerge="1">
                  <a:txBody>
                    <a:bodyPr/>
                    <a:lstStyle/>
                    <a:p>
                      <a:endParaRPr lang="es-MX"/>
                    </a:p>
                  </a:txBody>
                  <a:tcPr/>
                </a:tc>
                <a:tc>
                  <a:txBody>
                    <a:bodyPr/>
                    <a:lstStyle/>
                    <a:p>
                      <a:pPr algn="ctr" fontAlgn="ctr"/>
                      <a:r>
                        <a:rPr lang="es-MX" sz="1400" b="1" u="none" strike="noStrike" dirty="0">
                          <a:effectLst/>
                          <a:latin typeface="Arial Narrow" panose="020B0606020202030204" pitchFamily="34" charset="0"/>
                        </a:rPr>
                        <a:t>ANAEROBICO</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MX" sz="1400" b="1" u="none" strike="noStrike" dirty="0">
                          <a:effectLst/>
                          <a:latin typeface="Arial Narrow" panose="020B0606020202030204" pitchFamily="34" charset="0"/>
                        </a:rPr>
                        <a:t>1.559</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ctr"/>
                      <a:r>
                        <a:rPr lang="es-MX" sz="1400" b="1" u="none" strike="noStrike" dirty="0">
                          <a:effectLst/>
                          <a:latin typeface="Arial Narrow" panose="020B0606020202030204" pitchFamily="34" charset="0"/>
                        </a:rPr>
                        <a:t>0.282</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ctr"/>
                      <a:r>
                        <a:rPr lang="es-MX" sz="1400" b="1" u="none" strike="noStrike" dirty="0">
                          <a:effectLst/>
                          <a:latin typeface="Arial Narrow" panose="020B0606020202030204" pitchFamily="34" charset="0"/>
                        </a:rPr>
                        <a:t>1.385</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ctr"/>
                      <a:r>
                        <a:rPr lang="es-MX" sz="1400" b="1" u="none" strike="noStrike" dirty="0">
                          <a:effectLst/>
                          <a:latin typeface="Arial Narrow" panose="020B0606020202030204" pitchFamily="34" charset="0"/>
                        </a:rPr>
                        <a:t>1.723</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ctr"/>
                      <a:r>
                        <a:rPr lang="es-MX" sz="1400" b="1" u="none" strike="noStrike" dirty="0">
                          <a:effectLst/>
                          <a:latin typeface="Arial Narrow" panose="020B0606020202030204" pitchFamily="34" charset="0"/>
                        </a:rPr>
                        <a:t>0.167</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a:txBody>
                    <a:bodyPr/>
                    <a:lstStyle/>
                    <a:p>
                      <a:pPr algn="ctr" fontAlgn="ctr"/>
                      <a:r>
                        <a:rPr lang="es-MX" sz="1400" b="1" u="none" strike="noStrike" dirty="0">
                          <a:effectLst/>
                          <a:latin typeface="Arial Narrow" panose="020B0606020202030204" pitchFamily="34" charset="0"/>
                        </a:rPr>
                        <a:t>0.075</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a:txBody>
                    <a:bodyPr/>
                    <a:lstStyle/>
                    <a:p>
                      <a:pPr algn="ctr" fontAlgn="ctr"/>
                      <a:r>
                        <a:rPr lang="es-MX" sz="1400" b="1" u="none" strike="noStrike" dirty="0">
                          <a:effectLst/>
                          <a:latin typeface="Arial Narrow" panose="020B0606020202030204" pitchFamily="34" charset="0"/>
                        </a:rPr>
                        <a:t>0.010</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a:txBody>
                    <a:bodyPr/>
                    <a:lstStyle/>
                    <a:p>
                      <a:pPr algn="ctr" fontAlgn="ctr"/>
                      <a:r>
                        <a:rPr lang="es-MX" sz="1400" b="1" u="none" strike="noStrike" dirty="0">
                          <a:effectLst/>
                          <a:latin typeface="Arial Narrow" panose="020B0606020202030204" pitchFamily="34" charset="0"/>
                        </a:rPr>
                        <a:t>0.231</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extLst>
                  <a:ext uri="{0D108BD9-81ED-4DB2-BD59-A6C34878D82A}">
                    <a16:rowId xmlns:a16="http://schemas.microsoft.com/office/drawing/2014/main" xmlns="" val="2971472410"/>
                  </a:ext>
                </a:extLst>
              </a:tr>
              <a:tr h="395141">
                <a:tc>
                  <a:txBody>
                    <a:bodyPr/>
                    <a:lstStyle/>
                    <a:p>
                      <a:pPr algn="ctr" fontAlgn="ctr"/>
                      <a:r>
                        <a:rPr lang="es-MX" sz="1400" b="1" u="none" strike="noStrike" dirty="0">
                          <a:effectLst/>
                          <a:latin typeface="Arial Narrow" panose="020B0606020202030204" pitchFamily="34" charset="0"/>
                        </a:rPr>
                        <a:t>VOLEIBOL</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MX" sz="1400" b="1" u="none" strike="noStrike" dirty="0">
                          <a:effectLst/>
                          <a:latin typeface="Arial Narrow" panose="020B0606020202030204" pitchFamily="34" charset="0"/>
                        </a:rPr>
                        <a:t>MASCULINO</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MX" sz="1400" b="1" u="none" strike="noStrike" dirty="0">
                          <a:effectLst/>
                          <a:latin typeface="Arial Narrow" panose="020B0606020202030204" pitchFamily="34" charset="0"/>
                        </a:rPr>
                        <a:t>ANAEROBICO</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MX" sz="1400" b="1" u="none" strike="noStrike" dirty="0">
                          <a:effectLst/>
                          <a:latin typeface="Arial Narrow" panose="020B0606020202030204" pitchFamily="34" charset="0"/>
                        </a:rPr>
                        <a:t>3.368</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ctr"/>
                      <a:r>
                        <a:rPr lang="es-MX" sz="1400" b="1" u="none" strike="noStrike" dirty="0">
                          <a:effectLst/>
                          <a:latin typeface="Arial Narrow" panose="020B0606020202030204" pitchFamily="34" charset="0"/>
                        </a:rPr>
                        <a:t>0.467</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ctr"/>
                      <a:r>
                        <a:rPr lang="es-MX" sz="1400" b="1" u="none" strike="noStrike" dirty="0">
                          <a:effectLst/>
                          <a:latin typeface="Arial Narrow" panose="020B0606020202030204" pitchFamily="34" charset="0"/>
                        </a:rPr>
                        <a:t>3.241</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ctr"/>
                      <a:r>
                        <a:rPr lang="es-MX" sz="1400" b="1" u="none" strike="noStrike" dirty="0">
                          <a:effectLst/>
                          <a:latin typeface="Arial Narrow" panose="020B0606020202030204" pitchFamily="34" charset="0"/>
                        </a:rPr>
                        <a:t>3.768</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ctr"/>
                      <a:r>
                        <a:rPr lang="es-MX" sz="1400" b="1" u="none" strike="noStrike" dirty="0">
                          <a:effectLst/>
                          <a:latin typeface="Arial Narrow" panose="020B0606020202030204" pitchFamily="34" charset="0"/>
                        </a:rPr>
                        <a:t>0.388</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a:txBody>
                    <a:bodyPr/>
                    <a:lstStyle/>
                    <a:p>
                      <a:pPr algn="ctr" fontAlgn="ctr"/>
                      <a:r>
                        <a:rPr lang="es-MX" sz="1400" b="1" u="none" strike="noStrike" dirty="0">
                          <a:effectLst/>
                          <a:latin typeface="Arial Narrow" panose="020B0606020202030204" pitchFamily="34" charset="0"/>
                        </a:rPr>
                        <a:t>0.096</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a:txBody>
                    <a:bodyPr/>
                    <a:lstStyle/>
                    <a:p>
                      <a:pPr algn="ctr" fontAlgn="ctr"/>
                      <a:r>
                        <a:rPr lang="es-MX" sz="1400" b="1" u="none" strike="noStrike" dirty="0">
                          <a:effectLst/>
                          <a:latin typeface="Arial Narrow" panose="020B0606020202030204" pitchFamily="34" charset="0"/>
                        </a:rPr>
                        <a:t>0.293</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a:txBody>
                    <a:bodyPr/>
                    <a:lstStyle/>
                    <a:p>
                      <a:pPr algn="ctr" fontAlgn="ctr"/>
                      <a:r>
                        <a:rPr lang="es-MX" sz="1400" b="1" u="none" strike="noStrike" dirty="0">
                          <a:effectLst/>
                          <a:latin typeface="Arial Narrow" panose="020B0606020202030204" pitchFamily="34" charset="0"/>
                        </a:rPr>
                        <a:t>0.482</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extLst>
                  <a:ext uri="{0D108BD9-81ED-4DB2-BD59-A6C34878D82A}">
                    <a16:rowId xmlns:a16="http://schemas.microsoft.com/office/drawing/2014/main" xmlns="" val="2956047495"/>
                  </a:ext>
                </a:extLst>
              </a:tr>
              <a:tr h="472976">
                <a:tc>
                  <a:txBody>
                    <a:bodyPr/>
                    <a:lstStyle/>
                    <a:p>
                      <a:pPr algn="ctr" fontAlgn="ctr"/>
                      <a:r>
                        <a:rPr lang="es-MX" sz="1400" b="1" u="none" strike="noStrike" dirty="0">
                          <a:effectLst/>
                          <a:latin typeface="Arial Narrow" panose="020B0606020202030204" pitchFamily="34" charset="0"/>
                        </a:rPr>
                        <a:t>CICLISMO RUTA CONV.</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MX" sz="1400" b="1" u="none" strike="noStrike" dirty="0">
                          <a:effectLst/>
                          <a:latin typeface="Arial Narrow" panose="020B0606020202030204" pitchFamily="34" charset="0"/>
                        </a:rPr>
                        <a:t>MASCULINO</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MX" sz="1400" b="1" u="none" strike="noStrike" dirty="0">
                          <a:effectLst/>
                          <a:latin typeface="Arial Narrow" panose="020B0606020202030204" pitchFamily="34" charset="0"/>
                        </a:rPr>
                        <a:t>AEROBICO</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MX" sz="1400" b="1" u="none" strike="noStrike" dirty="0">
                          <a:effectLst/>
                          <a:latin typeface="Arial Narrow" panose="020B0606020202030204" pitchFamily="34" charset="0"/>
                        </a:rPr>
                        <a:t>12.228</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ctr"/>
                      <a:r>
                        <a:rPr lang="es-MX" sz="1400" b="1" u="none" strike="noStrike" dirty="0">
                          <a:effectLst/>
                          <a:latin typeface="Arial Narrow" panose="020B0606020202030204" pitchFamily="34" charset="0"/>
                        </a:rPr>
                        <a:t>0.799</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ctr"/>
                      <a:r>
                        <a:rPr lang="es-MX" sz="1400" b="1" u="none" strike="noStrike" dirty="0">
                          <a:effectLst/>
                          <a:latin typeface="Arial Narrow" panose="020B0606020202030204" pitchFamily="34" charset="0"/>
                        </a:rPr>
                        <a:t>11.463</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ctr"/>
                      <a:r>
                        <a:rPr lang="es-MX" sz="1400" b="1" u="none" strike="noStrike" dirty="0">
                          <a:effectLst/>
                          <a:latin typeface="Arial Narrow" panose="020B0606020202030204" pitchFamily="34" charset="0"/>
                        </a:rPr>
                        <a:t>12.966</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ctr"/>
                      <a:r>
                        <a:rPr lang="es-MX" sz="1400" b="1" u="none" strike="noStrike" dirty="0">
                          <a:effectLst/>
                          <a:latin typeface="Arial Narrow" panose="020B0606020202030204" pitchFamily="34" charset="0"/>
                        </a:rPr>
                        <a:t>0.133</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a:txBody>
                    <a:bodyPr/>
                    <a:lstStyle/>
                    <a:p>
                      <a:pPr algn="ctr" fontAlgn="ctr"/>
                      <a:r>
                        <a:rPr lang="es-MX" sz="1400" b="1" u="none" strike="noStrike" dirty="0">
                          <a:effectLst/>
                          <a:latin typeface="Arial Narrow" panose="020B0606020202030204" pitchFamily="34" charset="0"/>
                        </a:rPr>
                        <a:t>0.038</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a:txBody>
                    <a:bodyPr/>
                    <a:lstStyle/>
                    <a:p>
                      <a:pPr algn="ctr" fontAlgn="ctr"/>
                      <a:r>
                        <a:rPr lang="es-MX" sz="1400" b="1" u="none" strike="noStrike" dirty="0">
                          <a:effectLst/>
                          <a:latin typeface="Arial Narrow" panose="020B0606020202030204" pitchFamily="34" charset="0"/>
                        </a:rPr>
                        <a:t>0.105</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a:txBody>
                    <a:bodyPr/>
                    <a:lstStyle/>
                    <a:p>
                      <a:pPr algn="ctr" fontAlgn="ctr"/>
                      <a:r>
                        <a:rPr lang="es-MX" sz="1400" b="1" u="none" strike="noStrike" dirty="0">
                          <a:effectLst/>
                          <a:latin typeface="Arial Narrow" panose="020B0606020202030204" pitchFamily="34" charset="0"/>
                        </a:rPr>
                        <a:t>0.158</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extLst>
                  <a:ext uri="{0D108BD9-81ED-4DB2-BD59-A6C34878D82A}">
                    <a16:rowId xmlns:a16="http://schemas.microsoft.com/office/drawing/2014/main" xmlns="" val="3153303307"/>
                  </a:ext>
                </a:extLst>
              </a:tr>
              <a:tr h="395141">
                <a:tc>
                  <a:txBody>
                    <a:bodyPr/>
                    <a:lstStyle/>
                    <a:p>
                      <a:pPr algn="ctr" fontAlgn="ctr"/>
                      <a:r>
                        <a:rPr lang="es-MX" sz="1400" b="1" u="none" strike="noStrike" dirty="0">
                          <a:effectLst/>
                          <a:latin typeface="Arial Narrow" panose="020B0606020202030204" pitchFamily="34" charset="0"/>
                        </a:rPr>
                        <a:t>CANOTAJE</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MX" sz="1400" b="1" u="none" strike="noStrike" dirty="0">
                          <a:effectLst/>
                          <a:latin typeface="Arial Narrow" panose="020B0606020202030204" pitchFamily="34" charset="0"/>
                        </a:rPr>
                        <a:t>MASCULINO</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MX" sz="1400" b="1" u="none" strike="noStrike" dirty="0">
                          <a:effectLst/>
                          <a:latin typeface="Arial Narrow" panose="020B0606020202030204" pitchFamily="34" charset="0"/>
                        </a:rPr>
                        <a:t>AEROBICO</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MX" sz="1400" b="1" u="none" strike="noStrike" dirty="0">
                          <a:effectLst/>
                          <a:latin typeface="Arial Narrow" panose="020B0606020202030204" pitchFamily="34" charset="0"/>
                        </a:rPr>
                        <a:t>3.125</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ctr"/>
                      <a:r>
                        <a:rPr lang="es-MX" sz="1400" b="1" u="none" strike="noStrike" dirty="0">
                          <a:effectLst/>
                          <a:latin typeface="Arial Narrow" panose="020B0606020202030204" pitchFamily="34" charset="0"/>
                        </a:rPr>
                        <a:t>0.143</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ctr"/>
                      <a:r>
                        <a:rPr lang="es-MX" sz="1400" b="1" u="none" strike="noStrike" dirty="0">
                          <a:effectLst/>
                          <a:latin typeface="Arial Narrow" panose="020B0606020202030204" pitchFamily="34" charset="0"/>
                        </a:rPr>
                        <a:t>3.128</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ctr"/>
                      <a:r>
                        <a:rPr lang="es-MX" sz="1400" b="1" u="none" strike="noStrike" dirty="0">
                          <a:effectLst/>
                          <a:latin typeface="Arial Narrow" panose="020B0606020202030204" pitchFamily="34" charset="0"/>
                        </a:rPr>
                        <a:t>3.305</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ctr"/>
                      <a:r>
                        <a:rPr lang="es-MX" sz="1400" b="1" u="none" strike="noStrike" dirty="0">
                          <a:effectLst/>
                          <a:latin typeface="Arial Narrow" panose="020B0606020202030204" pitchFamily="34" charset="0"/>
                        </a:rPr>
                        <a:t>0.198</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a:txBody>
                    <a:bodyPr/>
                    <a:lstStyle/>
                    <a:p>
                      <a:pPr algn="ctr" fontAlgn="ctr"/>
                      <a:r>
                        <a:rPr lang="es-MX" sz="1400" b="1" u="none" strike="noStrike" dirty="0">
                          <a:effectLst/>
                          <a:latin typeface="Arial Narrow" panose="020B0606020202030204" pitchFamily="34" charset="0"/>
                        </a:rPr>
                        <a:t> </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a:txBody>
                    <a:bodyPr/>
                    <a:lstStyle/>
                    <a:p>
                      <a:pPr algn="ctr" fontAlgn="ctr"/>
                      <a:r>
                        <a:rPr lang="es-MX" sz="1400" b="1" u="none" strike="noStrike" dirty="0">
                          <a:effectLst/>
                          <a:latin typeface="Arial Narrow" panose="020B0606020202030204" pitchFamily="34" charset="0"/>
                        </a:rPr>
                        <a:t>0.198</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a:txBody>
                    <a:bodyPr/>
                    <a:lstStyle/>
                    <a:p>
                      <a:pPr algn="ctr" fontAlgn="ctr"/>
                      <a:r>
                        <a:rPr lang="es-MX" sz="1400" b="1" u="none" strike="noStrike" dirty="0">
                          <a:effectLst/>
                          <a:latin typeface="Arial Narrow" panose="020B0606020202030204" pitchFamily="34" charset="0"/>
                        </a:rPr>
                        <a:t>0.198</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extLst>
                  <a:ext uri="{0D108BD9-81ED-4DB2-BD59-A6C34878D82A}">
                    <a16:rowId xmlns:a16="http://schemas.microsoft.com/office/drawing/2014/main" xmlns="" val="2144689947"/>
                  </a:ext>
                </a:extLst>
              </a:tr>
              <a:tr h="395141">
                <a:tc rowSpan="2">
                  <a:txBody>
                    <a:bodyPr/>
                    <a:lstStyle/>
                    <a:p>
                      <a:pPr algn="ctr" fontAlgn="ctr"/>
                      <a:r>
                        <a:rPr lang="es-MX" sz="1400" b="1" u="none" strike="noStrike" dirty="0">
                          <a:effectLst/>
                          <a:latin typeface="Arial Narrow" panose="020B0606020202030204" pitchFamily="34" charset="0"/>
                        </a:rPr>
                        <a:t>TRIATLON</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MX" sz="1400" b="1" u="none" strike="noStrike" dirty="0">
                          <a:effectLst/>
                          <a:latin typeface="Arial Narrow" panose="020B0606020202030204" pitchFamily="34" charset="0"/>
                        </a:rPr>
                        <a:t>MASCULINO</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MX" sz="1400" b="1" u="none" strike="noStrike" dirty="0">
                          <a:effectLst/>
                          <a:latin typeface="Arial Narrow" panose="020B0606020202030204" pitchFamily="34" charset="0"/>
                        </a:rPr>
                        <a:t>AEROBICO</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MX" sz="1400" b="1" u="none" strike="noStrike" dirty="0">
                          <a:effectLst/>
                          <a:latin typeface="Arial Narrow" panose="020B0606020202030204" pitchFamily="34" charset="0"/>
                        </a:rPr>
                        <a:t>4.582</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ctr"/>
                      <a:r>
                        <a:rPr lang="es-MX" sz="1400" b="1" u="none" strike="noStrike" dirty="0">
                          <a:effectLst/>
                          <a:latin typeface="Arial Narrow" panose="020B0606020202030204" pitchFamily="34" charset="0"/>
                        </a:rPr>
                        <a:t> </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ctr"/>
                      <a:r>
                        <a:rPr lang="es-MX" sz="1400" b="1" u="none" strike="noStrike" dirty="0">
                          <a:effectLst/>
                          <a:latin typeface="Arial Narrow" panose="020B0606020202030204" pitchFamily="34" charset="0"/>
                        </a:rPr>
                        <a:t>4.300</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ctr"/>
                      <a:r>
                        <a:rPr lang="es-MX" sz="1400" b="1" u="none" strike="noStrike" dirty="0">
                          <a:effectLst/>
                          <a:latin typeface="Arial Narrow" panose="020B0606020202030204" pitchFamily="34" charset="0"/>
                        </a:rPr>
                        <a:t>4.700</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ctr"/>
                      <a:r>
                        <a:rPr lang="es-MX" sz="1400" b="1" u="none" strike="noStrike" dirty="0">
                          <a:effectLst/>
                          <a:latin typeface="Arial Narrow" panose="020B0606020202030204" pitchFamily="34" charset="0"/>
                        </a:rPr>
                        <a:t>0.231</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a:txBody>
                    <a:bodyPr/>
                    <a:lstStyle/>
                    <a:p>
                      <a:pPr algn="ctr" fontAlgn="ctr"/>
                      <a:r>
                        <a:rPr lang="es-MX" sz="1400" b="1" u="none" strike="noStrike" dirty="0">
                          <a:effectLst/>
                          <a:latin typeface="Arial Narrow" panose="020B0606020202030204" pitchFamily="34" charset="0"/>
                        </a:rPr>
                        <a:t> </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a:txBody>
                    <a:bodyPr/>
                    <a:lstStyle/>
                    <a:p>
                      <a:pPr algn="ctr" fontAlgn="ctr"/>
                      <a:r>
                        <a:rPr lang="es-MX" sz="1400" b="1" u="none" strike="noStrike" dirty="0">
                          <a:effectLst/>
                          <a:latin typeface="Arial Narrow" panose="020B0606020202030204" pitchFamily="34" charset="0"/>
                        </a:rPr>
                        <a:t>0.220</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a:txBody>
                    <a:bodyPr/>
                    <a:lstStyle/>
                    <a:p>
                      <a:pPr algn="ctr" fontAlgn="ctr"/>
                      <a:r>
                        <a:rPr lang="es-MX" sz="1400" b="1" u="none" strike="noStrike" dirty="0">
                          <a:effectLst/>
                          <a:latin typeface="Arial Narrow" panose="020B0606020202030204" pitchFamily="34" charset="0"/>
                        </a:rPr>
                        <a:t>0.240</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extLst>
                  <a:ext uri="{0D108BD9-81ED-4DB2-BD59-A6C34878D82A}">
                    <a16:rowId xmlns:a16="http://schemas.microsoft.com/office/drawing/2014/main" xmlns="" val="920419042"/>
                  </a:ext>
                </a:extLst>
              </a:tr>
              <a:tr h="395141">
                <a:tc vMerge="1">
                  <a:txBody>
                    <a:bodyPr/>
                    <a:lstStyle/>
                    <a:p>
                      <a:endParaRPr lang="es-MX"/>
                    </a:p>
                  </a:txBody>
                  <a:tcPr/>
                </a:tc>
                <a:tc>
                  <a:txBody>
                    <a:bodyPr/>
                    <a:lstStyle/>
                    <a:p>
                      <a:pPr algn="ctr" fontAlgn="ctr"/>
                      <a:r>
                        <a:rPr lang="es-MX" sz="1400" b="1" u="none" strike="noStrike" dirty="0">
                          <a:effectLst/>
                          <a:latin typeface="Arial Narrow" panose="020B0606020202030204" pitchFamily="34" charset="0"/>
                        </a:rPr>
                        <a:t>FEMENINO</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MX" sz="1400" b="1" u="none" strike="noStrike" dirty="0">
                          <a:effectLst/>
                          <a:latin typeface="Arial Narrow" panose="020B0606020202030204" pitchFamily="34" charset="0"/>
                        </a:rPr>
                        <a:t>AEROBICO</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MX" sz="1400" b="1" u="none" strike="noStrike" dirty="0">
                          <a:effectLst/>
                          <a:latin typeface="Arial Narrow" panose="020B0606020202030204" pitchFamily="34" charset="0"/>
                        </a:rPr>
                        <a:t>3.752</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ctr"/>
                      <a:r>
                        <a:rPr lang="es-MX" sz="1400" b="1" u="none" strike="noStrike" dirty="0">
                          <a:effectLst/>
                          <a:latin typeface="Arial Narrow" panose="020B0606020202030204" pitchFamily="34" charset="0"/>
                        </a:rPr>
                        <a:t>0.385</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ctr"/>
                      <a:r>
                        <a:rPr lang="es-MX" sz="1400" b="1" u="none" strike="noStrike" dirty="0">
                          <a:effectLst/>
                          <a:latin typeface="Arial Narrow" panose="020B0606020202030204" pitchFamily="34" charset="0"/>
                        </a:rPr>
                        <a:t>3.567</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ctr"/>
                      <a:r>
                        <a:rPr lang="es-MX" sz="1400" b="1" u="none" strike="noStrike" dirty="0">
                          <a:effectLst/>
                          <a:latin typeface="Arial Narrow" panose="020B0606020202030204" pitchFamily="34" charset="0"/>
                        </a:rPr>
                        <a:t>3.937</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ctr"/>
                      <a:r>
                        <a:rPr lang="es-MX" sz="1400" b="1" u="none" strike="noStrike" dirty="0">
                          <a:effectLst/>
                          <a:latin typeface="Arial Narrow" panose="020B0606020202030204" pitchFamily="34" charset="0"/>
                        </a:rPr>
                        <a:t>0.210</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a:txBody>
                    <a:bodyPr/>
                    <a:lstStyle/>
                    <a:p>
                      <a:pPr algn="ctr" fontAlgn="ctr"/>
                      <a:r>
                        <a:rPr lang="es-MX" sz="1400" b="1" u="none" strike="noStrike" dirty="0">
                          <a:effectLst/>
                          <a:latin typeface="Arial Narrow" panose="020B0606020202030204" pitchFamily="34" charset="0"/>
                        </a:rPr>
                        <a:t>0.016</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a:txBody>
                    <a:bodyPr/>
                    <a:lstStyle/>
                    <a:p>
                      <a:pPr algn="ctr" fontAlgn="ctr"/>
                      <a:r>
                        <a:rPr lang="es-MX" sz="1400" b="1" u="none" strike="noStrike" dirty="0">
                          <a:effectLst/>
                          <a:latin typeface="Arial Narrow" panose="020B0606020202030204" pitchFamily="34" charset="0"/>
                        </a:rPr>
                        <a:t>0.202</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a:txBody>
                    <a:bodyPr/>
                    <a:lstStyle/>
                    <a:p>
                      <a:pPr algn="ctr" fontAlgn="ctr"/>
                      <a:r>
                        <a:rPr lang="es-MX" sz="1400" b="1" u="none" strike="noStrike" dirty="0">
                          <a:effectLst/>
                          <a:latin typeface="Arial Narrow" panose="020B0606020202030204" pitchFamily="34" charset="0"/>
                        </a:rPr>
                        <a:t>0.218</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extLst>
                  <a:ext uri="{0D108BD9-81ED-4DB2-BD59-A6C34878D82A}">
                    <a16:rowId xmlns:a16="http://schemas.microsoft.com/office/drawing/2014/main" xmlns="" val="318877621"/>
                  </a:ext>
                </a:extLst>
              </a:tr>
              <a:tr h="472976">
                <a:tc>
                  <a:txBody>
                    <a:bodyPr/>
                    <a:lstStyle/>
                    <a:p>
                      <a:pPr algn="ctr" fontAlgn="ctr"/>
                      <a:r>
                        <a:rPr lang="es-MX" sz="1400" b="1" u="none" strike="noStrike" dirty="0">
                          <a:effectLst/>
                          <a:latin typeface="Arial Narrow" panose="020B0606020202030204" pitchFamily="34" charset="0"/>
                        </a:rPr>
                        <a:t>CICLISMO RUTA PARAL.</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MX" sz="1400" b="1" u="none" strike="noStrike" dirty="0">
                          <a:effectLst/>
                          <a:latin typeface="Arial Narrow" panose="020B0606020202030204" pitchFamily="34" charset="0"/>
                        </a:rPr>
                        <a:t>MASCULINO</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MX" sz="1400" b="1" u="none" strike="noStrike" dirty="0">
                          <a:effectLst/>
                          <a:latin typeface="Arial Narrow" panose="020B0606020202030204" pitchFamily="34" charset="0"/>
                        </a:rPr>
                        <a:t>AEROBICO</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MX" sz="1400" b="1" u="none" strike="noStrike" dirty="0">
                          <a:effectLst/>
                          <a:latin typeface="Arial Narrow" panose="020B0606020202030204" pitchFamily="34" charset="0"/>
                        </a:rPr>
                        <a:t>10.089</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ctr"/>
                      <a:r>
                        <a:rPr lang="es-MX" sz="1400" b="1" u="none" strike="noStrike" dirty="0">
                          <a:effectLst/>
                          <a:latin typeface="Arial Narrow" panose="020B0606020202030204" pitchFamily="34" charset="0"/>
                        </a:rPr>
                        <a:t>3.290</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ctr"/>
                      <a:r>
                        <a:rPr lang="es-MX" sz="1400" b="1" u="none" strike="noStrike" dirty="0">
                          <a:effectLst/>
                          <a:latin typeface="Arial Narrow" panose="020B0606020202030204" pitchFamily="34" charset="0"/>
                        </a:rPr>
                        <a:t>8.176</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ctr"/>
                      <a:r>
                        <a:rPr lang="es-MX" sz="1400" b="1" u="none" strike="noStrike" dirty="0">
                          <a:effectLst/>
                          <a:latin typeface="Arial Narrow" panose="020B0606020202030204" pitchFamily="34" charset="0"/>
                        </a:rPr>
                        <a:t>11.973</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ctr"/>
                      <a:r>
                        <a:rPr lang="es-MX" sz="1400" b="1" u="none" strike="noStrike" dirty="0">
                          <a:effectLst/>
                          <a:latin typeface="Arial Narrow" panose="020B0606020202030204" pitchFamily="34" charset="0"/>
                        </a:rPr>
                        <a:t>0.269</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a:txBody>
                    <a:bodyPr/>
                    <a:lstStyle/>
                    <a:p>
                      <a:pPr algn="ctr" fontAlgn="ctr"/>
                      <a:r>
                        <a:rPr lang="es-MX" sz="1400" b="1" u="none" strike="noStrike" dirty="0">
                          <a:effectLst/>
                          <a:latin typeface="Arial Narrow" panose="020B0606020202030204" pitchFamily="34" charset="0"/>
                        </a:rPr>
                        <a:t>0.140</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a:txBody>
                    <a:bodyPr/>
                    <a:lstStyle/>
                    <a:p>
                      <a:pPr algn="ctr" fontAlgn="ctr"/>
                      <a:r>
                        <a:rPr lang="es-MX" sz="1400" b="1" u="none" strike="noStrike" dirty="0">
                          <a:effectLst/>
                          <a:latin typeface="Arial Narrow" panose="020B0606020202030204" pitchFamily="34" charset="0"/>
                        </a:rPr>
                        <a:t>0.128</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a:txBody>
                    <a:bodyPr/>
                    <a:lstStyle/>
                    <a:p>
                      <a:pPr algn="ctr" fontAlgn="ctr"/>
                      <a:r>
                        <a:rPr lang="es-MX" sz="1400" b="1" u="none" strike="noStrike" dirty="0">
                          <a:effectLst/>
                          <a:latin typeface="Arial Narrow" panose="020B0606020202030204" pitchFamily="34" charset="0"/>
                        </a:rPr>
                        <a:t>0.431</a:t>
                      </a:r>
                      <a:endParaRPr lang="es-MX" sz="1400" b="1" i="0" u="none" strike="noStrike" dirty="0">
                        <a:solidFill>
                          <a:srgbClr val="000000"/>
                        </a:solidFill>
                        <a:effectLst/>
                        <a:latin typeface="Arial Narrow" panose="020B0606020202030204" pitchFamily="34" charset="0"/>
                      </a:endParaRPr>
                    </a:p>
                  </a:txBody>
                  <a:tcPr marL="4270" marR="4270" marT="427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extLst>
                  <a:ext uri="{0D108BD9-81ED-4DB2-BD59-A6C34878D82A}">
                    <a16:rowId xmlns:a16="http://schemas.microsoft.com/office/drawing/2014/main" xmlns="" val="1404393061"/>
                  </a:ext>
                </a:extLst>
              </a:tr>
            </a:tbl>
          </a:graphicData>
        </a:graphic>
      </p:graphicFrame>
    </p:spTree>
    <p:extLst>
      <p:ext uri="{BB962C8B-B14F-4D97-AF65-F5344CB8AC3E}">
        <p14:creationId xmlns:p14="http://schemas.microsoft.com/office/powerpoint/2010/main" val="35475954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0501" y="365125"/>
            <a:ext cx="10822675" cy="5162218"/>
          </a:xfrm>
        </p:spPr>
        <p:txBody>
          <a:bodyPr>
            <a:noAutofit/>
          </a:bodyPr>
          <a:lstStyle/>
          <a:p>
            <a:r>
              <a:rPr lang="es-CO" b="1" dirty="0">
                <a:solidFill>
                  <a:srgbClr val="FF0000"/>
                </a:solidFill>
                <a:latin typeface="Arial Narrow" pitchFamily="34" charset="0"/>
              </a:rPr>
              <a:t>TEST ESTANDARD DE LACTATO</a:t>
            </a:r>
            <a:br>
              <a:rPr lang="es-CO" b="1" dirty="0">
                <a:solidFill>
                  <a:srgbClr val="FF0000"/>
                </a:solidFill>
                <a:latin typeface="Arial Narrow" pitchFamily="34" charset="0"/>
              </a:rPr>
            </a:br>
            <a:r>
              <a:rPr lang="es-CO" b="1" dirty="0">
                <a:solidFill>
                  <a:srgbClr val="FF0000"/>
                </a:solidFill>
                <a:latin typeface="Arial Narrow" pitchFamily="34" charset="0"/>
              </a:rPr>
              <a:t>FASE # 3</a:t>
            </a:r>
            <a:br>
              <a:rPr lang="es-CO" b="1" dirty="0">
                <a:solidFill>
                  <a:srgbClr val="FF0000"/>
                </a:solidFill>
                <a:latin typeface="Arial Narrow" pitchFamily="34" charset="0"/>
              </a:rPr>
            </a:br>
            <a:r>
              <a:rPr lang="es-CO" b="1" dirty="0">
                <a:solidFill>
                  <a:srgbClr val="FF0000"/>
                </a:solidFill>
                <a:latin typeface="Arial Narrow" pitchFamily="34" charset="0"/>
              </a:rPr>
              <a:t/>
            </a:r>
            <a:br>
              <a:rPr lang="es-CO" b="1" dirty="0">
                <a:solidFill>
                  <a:srgbClr val="FF0000"/>
                </a:solidFill>
                <a:latin typeface="Arial Narrow" pitchFamily="34" charset="0"/>
              </a:rPr>
            </a:br>
            <a:r>
              <a:rPr lang="es-CO" b="1" dirty="0">
                <a:solidFill>
                  <a:srgbClr val="FF0000"/>
                </a:solidFill>
                <a:latin typeface="Arial Narrow" pitchFamily="34" charset="0"/>
              </a:rPr>
              <a:t>OBJETIVO:</a:t>
            </a:r>
            <a:br>
              <a:rPr lang="es-CO" b="1" dirty="0">
                <a:solidFill>
                  <a:srgbClr val="FF0000"/>
                </a:solidFill>
                <a:latin typeface="Arial Narrow" pitchFamily="34" charset="0"/>
              </a:rPr>
            </a:br>
            <a:r>
              <a:rPr lang="es-CO" b="1" dirty="0">
                <a:solidFill>
                  <a:srgbClr val="FF0000"/>
                </a:solidFill>
                <a:latin typeface="Arial Narrow" pitchFamily="34" charset="0"/>
              </a:rPr>
              <a:t/>
            </a:r>
            <a:br>
              <a:rPr lang="es-CO" b="1" dirty="0">
                <a:solidFill>
                  <a:srgbClr val="FF0000"/>
                </a:solidFill>
                <a:latin typeface="Arial Narrow" pitchFamily="34" charset="0"/>
              </a:rPr>
            </a:br>
            <a:r>
              <a:rPr lang="es-CO" b="1" dirty="0">
                <a:latin typeface="Arial Narrow" pitchFamily="34" charset="0"/>
              </a:rPr>
              <a:t>Determinación del % de remoción o aclaramiento del lactato</a:t>
            </a:r>
            <a:endParaRPr lang="es-ES" dirty="0"/>
          </a:p>
        </p:txBody>
      </p:sp>
    </p:spTree>
    <p:extLst>
      <p:ext uri="{BB962C8B-B14F-4D97-AF65-F5344CB8AC3E}">
        <p14:creationId xmlns:p14="http://schemas.microsoft.com/office/powerpoint/2010/main" val="4256747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2829" y="226552"/>
            <a:ext cx="11406342" cy="6034911"/>
          </a:xfrm>
        </p:spPr>
        <p:txBody>
          <a:bodyPr>
            <a:noAutofit/>
          </a:bodyPr>
          <a:lstStyle/>
          <a:p>
            <a:r>
              <a:rPr lang="es-CO" sz="2800" b="1" dirty="0">
                <a:solidFill>
                  <a:srgbClr val="FF0000"/>
                </a:solidFill>
                <a:latin typeface="Arial Narrow" pitchFamily="34" charset="0"/>
              </a:rPr>
              <a:t>FASE # 3 DEL TEST ESTANDARD DE LACTATO</a:t>
            </a:r>
            <a:br>
              <a:rPr lang="es-CO" sz="2800" b="1" dirty="0">
                <a:solidFill>
                  <a:srgbClr val="FF0000"/>
                </a:solidFill>
                <a:latin typeface="Arial Narrow" pitchFamily="34" charset="0"/>
              </a:rPr>
            </a:br>
            <a:r>
              <a:rPr lang="es-CO" sz="2800" b="1" dirty="0">
                <a:solidFill>
                  <a:srgbClr val="FF0000"/>
                </a:solidFill>
                <a:latin typeface="Arial Narrow" pitchFamily="34" charset="0"/>
              </a:rPr>
              <a:t>METODOLOGÍA:</a:t>
            </a:r>
            <a:br>
              <a:rPr lang="es-CO" sz="2800" b="1" dirty="0">
                <a:solidFill>
                  <a:srgbClr val="FF0000"/>
                </a:solidFill>
                <a:latin typeface="Arial Narrow" pitchFamily="34" charset="0"/>
              </a:rPr>
            </a:br>
            <a:r>
              <a:rPr lang="es-CO" sz="2200" b="1" dirty="0">
                <a:latin typeface="Arial Narrow" pitchFamily="34" charset="0"/>
              </a:rPr>
              <a:t/>
            </a:r>
            <a:br>
              <a:rPr lang="es-CO" sz="2200" b="1" dirty="0">
                <a:latin typeface="Arial Narrow" pitchFamily="34" charset="0"/>
              </a:rPr>
            </a:br>
            <a:r>
              <a:rPr lang="es-CO" sz="2200" b="1" dirty="0">
                <a:latin typeface="Arial Narrow" pitchFamily="34" charset="0"/>
              </a:rPr>
              <a:t>A partir del momento en que el examinado termina el esfuerzo máximo de la fase 2 de este test, se le indica al mismo mantenerse sentado en recuperación pasiva durante 20 minutos.  </a:t>
            </a:r>
            <a:br>
              <a:rPr lang="es-CO" sz="2200" b="1" dirty="0">
                <a:latin typeface="Arial Narrow" pitchFamily="34" charset="0"/>
              </a:rPr>
            </a:br>
            <a:r>
              <a:rPr lang="es-CO" sz="2200" b="1" dirty="0">
                <a:latin typeface="Arial Narrow" pitchFamily="34" charset="0"/>
              </a:rPr>
              <a:t/>
            </a:r>
            <a:br>
              <a:rPr lang="es-CO" sz="2200" b="1" dirty="0">
                <a:latin typeface="Arial Narrow" pitchFamily="34" charset="0"/>
              </a:rPr>
            </a:br>
            <a:r>
              <a:rPr lang="es-CO" sz="2200" b="1" dirty="0">
                <a:latin typeface="Arial Narrow" pitchFamily="34" charset="0"/>
              </a:rPr>
              <a:t>Al llegar al minuto 20, se le realiza una ultima toma de muestra de lactatemia y se aplica la siguiente formula:</a:t>
            </a:r>
            <a:br>
              <a:rPr lang="es-CO" sz="2200" b="1" dirty="0">
                <a:latin typeface="Arial Narrow" pitchFamily="34" charset="0"/>
              </a:rPr>
            </a:br>
            <a:r>
              <a:rPr lang="es-CO" sz="2200" b="1" dirty="0">
                <a:latin typeface="Arial Narrow" pitchFamily="34" charset="0"/>
              </a:rPr>
              <a:t/>
            </a:r>
            <a:br>
              <a:rPr lang="es-CO" sz="2200" b="1" dirty="0">
                <a:latin typeface="Arial Narrow" pitchFamily="34" charset="0"/>
              </a:rPr>
            </a:br>
            <a:r>
              <a:rPr lang="es-CO" sz="2200" b="1" dirty="0">
                <a:latin typeface="Arial Narrow" pitchFamily="34" charset="0"/>
              </a:rPr>
              <a:t/>
            </a:r>
            <a:br>
              <a:rPr lang="es-CO" sz="2200" b="1" dirty="0">
                <a:latin typeface="Arial Narrow" pitchFamily="34" charset="0"/>
              </a:rPr>
            </a:br>
            <a:r>
              <a:rPr lang="es-CO" sz="2200" b="1" dirty="0">
                <a:solidFill>
                  <a:srgbClr val="FF0000"/>
                </a:solidFill>
                <a:latin typeface="Arial Narrow" pitchFamily="34" charset="0"/>
              </a:rPr>
              <a:t>% REMOCIÓN LACTATO =  (valor pico de lactatemia determinado en la fase 2 – valor lactatemia al minuto 20) / valor pico de lactatemia determinado en la fase 2 x 100</a:t>
            </a:r>
            <a:br>
              <a:rPr lang="es-CO" sz="2200" b="1" dirty="0">
                <a:solidFill>
                  <a:srgbClr val="FF0000"/>
                </a:solidFill>
                <a:latin typeface="Arial Narrow" pitchFamily="34" charset="0"/>
              </a:rPr>
            </a:br>
            <a:r>
              <a:rPr lang="es-CO" sz="2200" b="1" dirty="0">
                <a:solidFill>
                  <a:srgbClr val="FF0000"/>
                </a:solidFill>
                <a:latin typeface="Arial Narrow" pitchFamily="34" charset="0"/>
              </a:rPr>
              <a:t/>
            </a:r>
            <a:br>
              <a:rPr lang="es-CO" sz="2200" b="1" dirty="0">
                <a:solidFill>
                  <a:srgbClr val="FF0000"/>
                </a:solidFill>
                <a:latin typeface="Arial Narrow" pitchFamily="34" charset="0"/>
              </a:rPr>
            </a:br>
            <a:r>
              <a:rPr lang="es-CO" sz="2200" b="1" dirty="0">
                <a:latin typeface="Arial Narrow" pitchFamily="34" charset="0"/>
              </a:rPr>
              <a:t>Se clasifica este % de remoción según la siguiente escala:</a:t>
            </a:r>
            <a:br>
              <a:rPr lang="es-CO" sz="2200" b="1" dirty="0">
                <a:latin typeface="Arial Narrow" pitchFamily="34" charset="0"/>
              </a:rPr>
            </a:br>
            <a:r>
              <a:rPr lang="es-CO" sz="2200" b="1" dirty="0">
                <a:latin typeface="Arial Narrow" pitchFamily="34" charset="0"/>
              </a:rPr>
              <a:t/>
            </a:r>
            <a:br>
              <a:rPr lang="es-CO" sz="2200" b="1" dirty="0">
                <a:latin typeface="Arial Narrow" pitchFamily="34" charset="0"/>
              </a:rPr>
            </a:br>
            <a:r>
              <a:rPr lang="es-CO" sz="2200" b="1" dirty="0">
                <a:latin typeface="Arial Narrow" pitchFamily="34" charset="0"/>
              </a:rPr>
              <a:t>&gt; 50 % 		muy  bien</a:t>
            </a:r>
            <a:br>
              <a:rPr lang="es-CO" sz="2200" b="1" dirty="0">
                <a:latin typeface="Arial Narrow" pitchFamily="34" charset="0"/>
              </a:rPr>
            </a:br>
            <a:r>
              <a:rPr lang="es-CO" sz="2200" b="1" dirty="0">
                <a:latin typeface="Arial Narrow" pitchFamily="34" charset="0"/>
              </a:rPr>
              <a:t>entre 30 y 50 % 	bueno 		</a:t>
            </a:r>
            <a:br>
              <a:rPr lang="es-CO" sz="2200" b="1" dirty="0">
                <a:latin typeface="Arial Narrow" pitchFamily="34" charset="0"/>
              </a:rPr>
            </a:br>
            <a:r>
              <a:rPr lang="es-CO" sz="2200" b="1" dirty="0">
                <a:latin typeface="Arial Narrow" pitchFamily="34" charset="0"/>
              </a:rPr>
              <a:t>&lt; 30 % 		pobre 		</a:t>
            </a:r>
            <a:endParaRPr lang="es-ES" sz="2200" dirty="0"/>
          </a:p>
        </p:txBody>
      </p:sp>
    </p:spTree>
    <p:extLst>
      <p:ext uri="{BB962C8B-B14F-4D97-AF65-F5344CB8AC3E}">
        <p14:creationId xmlns:p14="http://schemas.microsoft.com/office/powerpoint/2010/main" val="23479062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magen relacionada"/>
          <p:cNvPicPr>
            <a:picLocks noChangeAspect="1" noChangeArrowheads="1"/>
          </p:cNvPicPr>
          <p:nvPr/>
        </p:nvPicPr>
        <p:blipFill rotWithShape="1">
          <a:blip r:embed="rId3">
            <a:extLst>
              <a:ext uri="{28A0092B-C50C-407E-A947-70E740481C1C}">
                <a14:useLocalDpi xmlns:a14="http://schemas.microsoft.com/office/drawing/2010/main" val="0"/>
              </a:ext>
            </a:extLst>
          </a:blip>
          <a:srcRect l="3316" t="14880" r="408" b="18812"/>
          <a:stretch/>
        </p:blipFill>
        <p:spPr bwMode="auto">
          <a:xfrm>
            <a:off x="331030" y="1236728"/>
            <a:ext cx="4671622" cy="2972415"/>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622892" y="266453"/>
            <a:ext cx="7533409" cy="461665"/>
          </a:xfrm>
          <a:prstGeom prst="rect">
            <a:avLst/>
          </a:prstGeom>
        </p:spPr>
        <p:txBody>
          <a:bodyPr wrap="none">
            <a:spAutoFit/>
          </a:bodyPr>
          <a:lstStyle/>
          <a:p>
            <a:r>
              <a:rPr lang="es-ES" sz="2400" b="1" dirty="0">
                <a:solidFill>
                  <a:srgbClr val="FF0000"/>
                </a:solidFill>
                <a:latin typeface="Arial Narrow" panose="020B0606020202030204" pitchFamily="34" charset="0"/>
              </a:rPr>
              <a:t>PRUEBA DE DESPEJO O DE ACLARAMIENTO DEL LACTATO</a:t>
            </a:r>
          </a:p>
        </p:txBody>
      </p:sp>
      <p:sp>
        <p:nvSpPr>
          <p:cNvPr id="3" name="Rectángulo 2"/>
          <p:cNvSpPr/>
          <p:nvPr/>
        </p:nvSpPr>
        <p:spPr>
          <a:xfrm>
            <a:off x="331030" y="724716"/>
            <a:ext cx="11529940" cy="646331"/>
          </a:xfrm>
          <a:prstGeom prst="rect">
            <a:avLst/>
          </a:prstGeom>
        </p:spPr>
        <p:txBody>
          <a:bodyPr wrap="square">
            <a:spAutoFit/>
          </a:bodyPr>
          <a:lstStyle/>
          <a:p>
            <a:pPr marL="285750" indent="-285750">
              <a:buFont typeface="Wingdings" panose="05000000000000000000" pitchFamily="2" charset="2"/>
              <a:buChar char="§"/>
            </a:pPr>
            <a:r>
              <a:rPr lang="es-ES" b="1" dirty="0">
                <a:latin typeface="Arial Narrow" panose="020B0606020202030204" pitchFamily="34" charset="0"/>
              </a:rPr>
              <a:t>Se muestran curvas de remoción de lactato de 4 nadadoras que indican la capacidad  de remoción de lactato de las mismas.</a:t>
            </a:r>
          </a:p>
        </p:txBody>
      </p:sp>
      <p:graphicFrame>
        <p:nvGraphicFramePr>
          <p:cNvPr id="8" name="Tabla 7">
            <a:extLst>
              <a:ext uri="{FF2B5EF4-FFF2-40B4-BE49-F238E27FC236}">
                <a16:creationId xmlns:a16="http://schemas.microsoft.com/office/drawing/2014/main" xmlns="" id="{F170E258-F1FF-4D07-B6E5-F067ED5029D0}"/>
              </a:ext>
            </a:extLst>
          </p:cNvPr>
          <p:cNvGraphicFramePr>
            <a:graphicFrameLocks noGrp="1"/>
          </p:cNvGraphicFramePr>
          <p:nvPr>
            <p:extLst>
              <p:ext uri="{D42A27DB-BD31-4B8C-83A1-F6EECF244321}">
                <p14:modId xmlns:p14="http://schemas.microsoft.com/office/powerpoint/2010/main" val="2563812189"/>
              </p:ext>
            </p:extLst>
          </p:nvPr>
        </p:nvGraphicFramePr>
        <p:xfrm>
          <a:off x="4718083" y="3620578"/>
          <a:ext cx="7427456" cy="2972414"/>
        </p:xfrm>
        <a:graphic>
          <a:graphicData uri="http://schemas.openxmlformats.org/drawingml/2006/table">
            <a:tbl>
              <a:tblPr firstRow="1" bandRow="1">
                <a:tableStyleId>{5C22544A-7EE6-4342-B048-85BDC9FD1C3A}</a:tableStyleId>
              </a:tblPr>
              <a:tblGrid>
                <a:gridCol w="789863">
                  <a:extLst>
                    <a:ext uri="{9D8B030D-6E8A-4147-A177-3AD203B41FA5}">
                      <a16:colId xmlns:a16="http://schemas.microsoft.com/office/drawing/2014/main" xmlns="" val="402538192"/>
                    </a:ext>
                  </a:extLst>
                </a:gridCol>
                <a:gridCol w="589946">
                  <a:extLst>
                    <a:ext uri="{9D8B030D-6E8A-4147-A177-3AD203B41FA5}">
                      <a16:colId xmlns:a16="http://schemas.microsoft.com/office/drawing/2014/main" xmlns="" val="3698423319"/>
                    </a:ext>
                  </a:extLst>
                </a:gridCol>
                <a:gridCol w="1188509">
                  <a:extLst>
                    <a:ext uri="{9D8B030D-6E8A-4147-A177-3AD203B41FA5}">
                      <a16:colId xmlns:a16="http://schemas.microsoft.com/office/drawing/2014/main" xmlns="" val="4169789667"/>
                    </a:ext>
                  </a:extLst>
                </a:gridCol>
                <a:gridCol w="1640475">
                  <a:extLst>
                    <a:ext uri="{9D8B030D-6E8A-4147-A177-3AD203B41FA5}">
                      <a16:colId xmlns:a16="http://schemas.microsoft.com/office/drawing/2014/main" xmlns="" val="3203564501"/>
                    </a:ext>
                  </a:extLst>
                </a:gridCol>
                <a:gridCol w="1188509">
                  <a:extLst>
                    <a:ext uri="{9D8B030D-6E8A-4147-A177-3AD203B41FA5}">
                      <a16:colId xmlns:a16="http://schemas.microsoft.com/office/drawing/2014/main" xmlns="" val="3158855319"/>
                    </a:ext>
                  </a:extLst>
                </a:gridCol>
                <a:gridCol w="1123058">
                  <a:extLst>
                    <a:ext uri="{9D8B030D-6E8A-4147-A177-3AD203B41FA5}">
                      <a16:colId xmlns:a16="http://schemas.microsoft.com/office/drawing/2014/main" xmlns="" val="3600242232"/>
                    </a:ext>
                  </a:extLst>
                </a:gridCol>
                <a:gridCol w="907096">
                  <a:extLst>
                    <a:ext uri="{9D8B030D-6E8A-4147-A177-3AD203B41FA5}">
                      <a16:colId xmlns:a16="http://schemas.microsoft.com/office/drawing/2014/main" xmlns="" val="2130915558"/>
                    </a:ext>
                  </a:extLst>
                </a:gridCol>
              </a:tblGrid>
              <a:tr h="1737330">
                <a:tc>
                  <a:txBody>
                    <a:bodyPr/>
                    <a:lstStyle/>
                    <a:p>
                      <a:pPr algn="ctr" rtl="0" fontAlgn="ctr"/>
                      <a:r>
                        <a:rPr lang="es-CO" sz="1600" b="1" u="none" strike="noStrike" dirty="0">
                          <a:solidFill>
                            <a:schemeClr val="tx1"/>
                          </a:solidFill>
                          <a:effectLst/>
                          <a:latin typeface="Arial Narrow" panose="020B0606020202030204" pitchFamily="34" charset="0"/>
                        </a:rPr>
                        <a:t>Nadadora #</a:t>
                      </a:r>
                      <a:endParaRPr lang="es-CO" sz="1600" b="1" i="0" u="none" strike="noStrike" dirty="0">
                        <a:solidFill>
                          <a:schemeClr val="tx1"/>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s-CO" sz="1600" b="1" u="none" strike="noStrike" dirty="0">
                          <a:solidFill>
                            <a:schemeClr val="tx1"/>
                          </a:solidFill>
                          <a:effectLst/>
                          <a:latin typeface="Arial Narrow" panose="020B0606020202030204" pitchFamily="34" charset="0"/>
                        </a:rPr>
                        <a:t>Color</a:t>
                      </a:r>
                      <a:endParaRPr lang="es-CO" sz="1600" b="1" i="0" u="none" strike="noStrike" dirty="0">
                        <a:solidFill>
                          <a:schemeClr val="tx1"/>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s-MX" sz="1600" b="1" u="none" strike="noStrike" dirty="0">
                          <a:solidFill>
                            <a:schemeClr val="tx1"/>
                          </a:solidFill>
                          <a:effectLst/>
                          <a:latin typeface="Arial Narrow" panose="020B0606020202030204" pitchFamily="34" charset="0"/>
                        </a:rPr>
                        <a:t>Valor pico de lactato, mmol/l. (Después de la carga de la fase 2)</a:t>
                      </a:r>
                      <a:endParaRPr lang="es-MX" sz="1600" b="1" i="0" u="none" strike="noStrike" dirty="0">
                        <a:solidFill>
                          <a:schemeClr val="tx1"/>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s-MX" sz="1600" b="1" u="none" strike="noStrike" dirty="0">
                          <a:solidFill>
                            <a:schemeClr val="tx1"/>
                          </a:solidFill>
                          <a:effectLst/>
                          <a:latin typeface="Arial Narrow" panose="020B0606020202030204" pitchFamily="34" charset="0"/>
                        </a:rPr>
                        <a:t>Valor al minuto 20, mmol/l después de haber encontrado el valor pico de lactato o caída de lactato</a:t>
                      </a:r>
                      <a:endParaRPr lang="es-MX" sz="1600" b="1" i="0" u="none" strike="noStrike" dirty="0">
                        <a:solidFill>
                          <a:schemeClr val="tx1"/>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pt-BR" sz="1600" b="1" u="none" strike="noStrike" dirty="0">
                          <a:solidFill>
                            <a:schemeClr val="tx1"/>
                          </a:solidFill>
                          <a:effectLst/>
                          <a:latin typeface="Arial Narrow" panose="020B0606020202030204" pitchFamily="34" charset="0"/>
                        </a:rPr>
                        <a:t>Caída de lactatemia, mmol/l</a:t>
                      </a:r>
                      <a:endParaRPr lang="pt-BR" sz="1600" b="1" i="0" u="none" strike="noStrike" dirty="0">
                        <a:solidFill>
                          <a:schemeClr val="tx1"/>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s-MX" sz="1600" b="1" u="none" strike="noStrike" dirty="0">
                          <a:solidFill>
                            <a:schemeClr val="tx1"/>
                          </a:solidFill>
                          <a:effectLst/>
                          <a:latin typeface="Arial Narrow" panose="020B0606020202030204" pitchFamily="34" charset="0"/>
                        </a:rPr>
                        <a:t>% Remoción de lactato = caída de lactato / lact pico x100]</a:t>
                      </a:r>
                      <a:endParaRPr lang="es-MX" sz="1600" b="1" i="0" u="none" strike="noStrike" dirty="0">
                        <a:solidFill>
                          <a:schemeClr val="tx1"/>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600" b="1" i="0" u="none" strike="noStrike" dirty="0">
                          <a:solidFill>
                            <a:srgbClr val="000000"/>
                          </a:solidFill>
                          <a:effectLst/>
                          <a:latin typeface="Arial Narrow" panose="020B0606020202030204" pitchFamily="34" charset="0"/>
                        </a:rPr>
                        <a:t>Evaluación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959654760"/>
                  </a:ext>
                </a:extLst>
              </a:tr>
              <a:tr h="308771">
                <a:tc>
                  <a:txBody>
                    <a:bodyPr/>
                    <a:lstStyle/>
                    <a:p>
                      <a:pPr algn="ctr" rtl="0" fontAlgn="ctr"/>
                      <a:r>
                        <a:rPr lang="es-CO" sz="1600" b="1" u="none" strike="noStrike" dirty="0">
                          <a:solidFill>
                            <a:schemeClr val="tx1"/>
                          </a:solidFill>
                          <a:effectLst/>
                          <a:latin typeface="Arial Narrow" panose="020B0606020202030204" pitchFamily="34" charset="0"/>
                        </a:rPr>
                        <a:t>1,0</a:t>
                      </a:r>
                      <a:endParaRPr lang="es-CO" sz="1600" b="1" i="0" u="none" strike="noStrike" dirty="0">
                        <a:solidFill>
                          <a:schemeClr val="tx1"/>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s-CO" sz="1600" b="1" u="none" strike="noStrike" dirty="0">
                          <a:solidFill>
                            <a:schemeClr val="tx1"/>
                          </a:solidFill>
                          <a:effectLst/>
                          <a:latin typeface="Arial Narrow" panose="020B0606020202030204" pitchFamily="34" charset="0"/>
                        </a:rPr>
                        <a:t>Verde</a:t>
                      </a:r>
                      <a:endParaRPr lang="es-CO" sz="1600" b="1" i="0" u="none" strike="noStrike" dirty="0">
                        <a:solidFill>
                          <a:schemeClr val="tx1"/>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s-CO" sz="1600" b="1" u="none" strike="noStrike" dirty="0">
                          <a:solidFill>
                            <a:schemeClr val="tx1"/>
                          </a:solidFill>
                          <a:effectLst/>
                          <a:latin typeface="Arial Narrow" panose="020B0606020202030204" pitchFamily="34" charset="0"/>
                        </a:rPr>
                        <a:t>7,0</a:t>
                      </a:r>
                      <a:endParaRPr lang="es-CO" sz="1600" b="1" i="0" u="none" strike="noStrike" dirty="0">
                        <a:solidFill>
                          <a:schemeClr val="tx1"/>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s-CO" sz="1600" b="1" u="none" strike="noStrike" dirty="0">
                          <a:solidFill>
                            <a:schemeClr val="tx1"/>
                          </a:solidFill>
                          <a:effectLst/>
                          <a:latin typeface="Arial Narrow" panose="020B0606020202030204" pitchFamily="34" charset="0"/>
                        </a:rPr>
                        <a:t>2,0</a:t>
                      </a:r>
                      <a:endParaRPr lang="es-CO" sz="1600" b="1" i="0" u="none" strike="noStrike" dirty="0">
                        <a:solidFill>
                          <a:schemeClr val="tx1"/>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s-CO" sz="1600" b="1" u="none" strike="noStrike" dirty="0">
                          <a:solidFill>
                            <a:schemeClr val="tx1"/>
                          </a:solidFill>
                          <a:effectLst/>
                          <a:latin typeface="Arial Narrow" panose="020B0606020202030204" pitchFamily="34" charset="0"/>
                        </a:rPr>
                        <a:t>5,0</a:t>
                      </a:r>
                      <a:endParaRPr lang="es-CO" sz="1600" b="1" i="0" u="none" strike="noStrike" dirty="0">
                        <a:solidFill>
                          <a:schemeClr val="tx1"/>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s-CO" sz="1600" b="1" u="none" strike="noStrike" dirty="0">
                          <a:solidFill>
                            <a:schemeClr val="tx1"/>
                          </a:solidFill>
                          <a:effectLst/>
                          <a:latin typeface="Arial Narrow" panose="020B0606020202030204" pitchFamily="34" charset="0"/>
                        </a:rPr>
                        <a:t>71,4</a:t>
                      </a:r>
                      <a:endParaRPr lang="es-CO" sz="1600" b="1" i="0" u="none" strike="noStrike" dirty="0">
                        <a:solidFill>
                          <a:schemeClr val="tx1"/>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s-CO" sz="1600" b="1" i="0" u="none" strike="noStrike" dirty="0">
                          <a:solidFill>
                            <a:srgbClr val="000000"/>
                          </a:solidFill>
                          <a:effectLst/>
                          <a:latin typeface="Arial Narrow" panose="020B0606020202030204" pitchFamily="34" charset="0"/>
                        </a:rPr>
                        <a:t>MB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33153912"/>
                  </a:ext>
                </a:extLst>
              </a:tr>
              <a:tr h="308771">
                <a:tc>
                  <a:txBody>
                    <a:bodyPr/>
                    <a:lstStyle/>
                    <a:p>
                      <a:pPr algn="ctr" rtl="0" fontAlgn="ctr"/>
                      <a:r>
                        <a:rPr lang="es-CO" sz="1600" b="1" u="none" strike="noStrike" dirty="0">
                          <a:solidFill>
                            <a:schemeClr val="tx1"/>
                          </a:solidFill>
                          <a:effectLst/>
                          <a:latin typeface="Arial Narrow" panose="020B0606020202030204" pitchFamily="34" charset="0"/>
                        </a:rPr>
                        <a:t>2,0</a:t>
                      </a:r>
                      <a:endParaRPr lang="es-CO" sz="1600" b="1" i="0" u="none" strike="noStrike" dirty="0">
                        <a:solidFill>
                          <a:schemeClr val="tx1"/>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ctr"/>
                      <a:r>
                        <a:rPr lang="es-CO" sz="1600" b="1" u="none" strike="noStrike" dirty="0">
                          <a:solidFill>
                            <a:schemeClr val="tx1"/>
                          </a:solidFill>
                          <a:effectLst/>
                          <a:latin typeface="Arial Narrow" panose="020B0606020202030204" pitchFamily="34" charset="0"/>
                        </a:rPr>
                        <a:t>Rojo</a:t>
                      </a:r>
                      <a:endParaRPr lang="es-CO" sz="1600" b="1" i="0" u="none" strike="noStrike" dirty="0">
                        <a:solidFill>
                          <a:schemeClr val="tx1"/>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ctr"/>
                      <a:r>
                        <a:rPr lang="es-CO" sz="1600" b="1" u="none" strike="noStrike" dirty="0">
                          <a:solidFill>
                            <a:schemeClr val="tx1"/>
                          </a:solidFill>
                          <a:effectLst/>
                          <a:latin typeface="Arial Narrow" panose="020B0606020202030204" pitchFamily="34" charset="0"/>
                        </a:rPr>
                        <a:t>7,0</a:t>
                      </a:r>
                      <a:endParaRPr lang="es-CO" sz="1600" b="1" i="0" u="none" strike="noStrike" dirty="0">
                        <a:solidFill>
                          <a:schemeClr val="tx1"/>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ctr"/>
                      <a:r>
                        <a:rPr lang="es-CO" sz="1600" b="1" u="none" strike="noStrike" dirty="0">
                          <a:solidFill>
                            <a:schemeClr val="tx1"/>
                          </a:solidFill>
                          <a:effectLst/>
                          <a:latin typeface="Arial Narrow" panose="020B0606020202030204" pitchFamily="34" charset="0"/>
                        </a:rPr>
                        <a:t>5,0</a:t>
                      </a:r>
                      <a:endParaRPr lang="es-CO" sz="1600" b="1" i="0" u="none" strike="noStrike" dirty="0">
                        <a:solidFill>
                          <a:schemeClr val="tx1"/>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ctr"/>
                      <a:r>
                        <a:rPr lang="es-CO" sz="1600" b="1" u="none" strike="noStrike" dirty="0">
                          <a:solidFill>
                            <a:schemeClr val="tx1"/>
                          </a:solidFill>
                          <a:effectLst/>
                          <a:latin typeface="Arial Narrow" panose="020B0606020202030204" pitchFamily="34" charset="0"/>
                        </a:rPr>
                        <a:t>2,0</a:t>
                      </a:r>
                      <a:endParaRPr lang="es-CO" sz="1600" b="1" i="0" u="none" strike="noStrike" dirty="0">
                        <a:solidFill>
                          <a:schemeClr val="tx1"/>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s-CO" sz="1600" b="1" u="none" strike="noStrike" dirty="0">
                          <a:solidFill>
                            <a:schemeClr val="tx1"/>
                          </a:solidFill>
                          <a:effectLst/>
                          <a:latin typeface="Arial Narrow" panose="020B0606020202030204" pitchFamily="34" charset="0"/>
                        </a:rPr>
                        <a:t>28,6</a:t>
                      </a:r>
                      <a:endParaRPr lang="es-CO" sz="1600" b="1" i="0" u="none" strike="noStrike" dirty="0">
                        <a:solidFill>
                          <a:schemeClr val="tx1"/>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s-CO" sz="1600" b="1" i="0" u="none" strike="noStrike" dirty="0">
                          <a:solidFill>
                            <a:srgbClr val="000000"/>
                          </a:solidFill>
                          <a:effectLst/>
                          <a:latin typeface="Arial Narrow" panose="020B0606020202030204" pitchFamily="34" charset="0"/>
                        </a:rPr>
                        <a:t>POBRE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1570690795"/>
                  </a:ext>
                </a:extLst>
              </a:tr>
              <a:tr h="308771">
                <a:tc>
                  <a:txBody>
                    <a:bodyPr/>
                    <a:lstStyle/>
                    <a:p>
                      <a:pPr algn="ctr" rtl="0" fontAlgn="ctr"/>
                      <a:r>
                        <a:rPr lang="es-CO" sz="1600" b="1" u="none" strike="noStrike" dirty="0">
                          <a:solidFill>
                            <a:schemeClr val="bg1"/>
                          </a:solidFill>
                          <a:effectLst/>
                          <a:latin typeface="Arial Narrow" panose="020B0606020202030204" pitchFamily="34" charset="0"/>
                        </a:rPr>
                        <a:t>3,0</a:t>
                      </a:r>
                      <a:endParaRPr lang="es-CO" sz="1600" b="1" i="0" u="none" strike="noStrike" dirty="0">
                        <a:solidFill>
                          <a:schemeClr val="bg1"/>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rtl="0" fontAlgn="ctr"/>
                      <a:r>
                        <a:rPr lang="es-CO" sz="1600" b="1" u="none" strike="noStrike" dirty="0">
                          <a:solidFill>
                            <a:schemeClr val="bg1"/>
                          </a:solidFill>
                          <a:effectLst/>
                          <a:latin typeface="Arial Narrow" panose="020B0606020202030204" pitchFamily="34" charset="0"/>
                        </a:rPr>
                        <a:t>Negro</a:t>
                      </a:r>
                      <a:endParaRPr lang="es-CO" sz="1600" b="1" i="0" u="none" strike="noStrike" dirty="0">
                        <a:solidFill>
                          <a:schemeClr val="bg1"/>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rtl="0" fontAlgn="ctr"/>
                      <a:r>
                        <a:rPr lang="es-CO" sz="1600" b="1" u="none" strike="noStrike" dirty="0">
                          <a:solidFill>
                            <a:schemeClr val="bg1"/>
                          </a:solidFill>
                          <a:effectLst/>
                          <a:latin typeface="Arial Narrow" panose="020B0606020202030204" pitchFamily="34" charset="0"/>
                        </a:rPr>
                        <a:t>11,5</a:t>
                      </a:r>
                      <a:endParaRPr lang="es-CO" sz="1600" b="1" i="0" u="none" strike="noStrike" dirty="0">
                        <a:solidFill>
                          <a:schemeClr val="bg1"/>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rtl="0" fontAlgn="ctr"/>
                      <a:r>
                        <a:rPr lang="es-CO" sz="1600" b="1" u="none" strike="noStrike" dirty="0">
                          <a:solidFill>
                            <a:schemeClr val="bg1"/>
                          </a:solidFill>
                          <a:effectLst/>
                          <a:latin typeface="Arial Narrow" panose="020B0606020202030204" pitchFamily="34" charset="0"/>
                        </a:rPr>
                        <a:t>5,5</a:t>
                      </a:r>
                      <a:endParaRPr lang="es-CO" sz="1600" b="1" i="0" u="none" strike="noStrike" dirty="0">
                        <a:solidFill>
                          <a:schemeClr val="bg1"/>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rtl="0" fontAlgn="ctr"/>
                      <a:r>
                        <a:rPr lang="es-CO" sz="1600" b="1" u="none" strike="noStrike" dirty="0">
                          <a:solidFill>
                            <a:schemeClr val="bg1"/>
                          </a:solidFill>
                          <a:effectLst/>
                          <a:latin typeface="Arial Narrow" panose="020B0606020202030204" pitchFamily="34" charset="0"/>
                        </a:rPr>
                        <a:t>6,0</a:t>
                      </a:r>
                      <a:endParaRPr lang="es-CO" sz="1600" b="1" i="0" u="none" strike="noStrike" dirty="0">
                        <a:solidFill>
                          <a:schemeClr val="bg1"/>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s-CO" sz="1600" b="1" u="none" strike="noStrike" dirty="0">
                          <a:solidFill>
                            <a:schemeClr val="bg1"/>
                          </a:solidFill>
                          <a:effectLst/>
                          <a:latin typeface="Arial Narrow" panose="020B0606020202030204" pitchFamily="34" charset="0"/>
                        </a:rPr>
                        <a:t>52,2</a:t>
                      </a:r>
                      <a:endParaRPr lang="es-CO" sz="1600" b="1" i="0" u="none" strike="noStrike" dirty="0">
                        <a:solidFill>
                          <a:schemeClr val="bg1"/>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s-CO" sz="1600" b="1" i="0" u="none" strike="noStrike" dirty="0">
                          <a:solidFill>
                            <a:schemeClr val="bg1"/>
                          </a:solidFill>
                          <a:effectLst/>
                          <a:latin typeface="Arial Narrow" panose="020B0606020202030204" pitchFamily="34" charset="0"/>
                        </a:rPr>
                        <a:t>MB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xmlns="" val="346659260"/>
                  </a:ext>
                </a:extLst>
              </a:tr>
              <a:tr h="308771">
                <a:tc>
                  <a:txBody>
                    <a:bodyPr/>
                    <a:lstStyle/>
                    <a:p>
                      <a:pPr algn="ctr" rtl="0" fontAlgn="ctr"/>
                      <a:r>
                        <a:rPr lang="es-CO" sz="1600" b="1" u="none" strike="noStrike" dirty="0">
                          <a:solidFill>
                            <a:schemeClr val="tx1"/>
                          </a:solidFill>
                          <a:effectLst/>
                          <a:latin typeface="Arial Narrow" panose="020B0606020202030204" pitchFamily="34" charset="0"/>
                        </a:rPr>
                        <a:t>4,0</a:t>
                      </a:r>
                      <a:endParaRPr lang="es-CO" sz="1600" b="1" i="0" u="none" strike="noStrike" dirty="0">
                        <a:solidFill>
                          <a:schemeClr val="tx1"/>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rtl="0" fontAlgn="ctr"/>
                      <a:r>
                        <a:rPr lang="es-CO" sz="1600" b="1" u="none" strike="noStrike" dirty="0">
                          <a:solidFill>
                            <a:schemeClr val="tx1"/>
                          </a:solidFill>
                          <a:effectLst/>
                          <a:latin typeface="Arial Narrow" panose="020B0606020202030204" pitchFamily="34" charset="0"/>
                        </a:rPr>
                        <a:t>Azul</a:t>
                      </a:r>
                      <a:endParaRPr lang="es-CO" sz="1600" b="1" i="0" u="none" strike="noStrike" dirty="0">
                        <a:solidFill>
                          <a:schemeClr val="tx1"/>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rtl="0" fontAlgn="ctr"/>
                      <a:r>
                        <a:rPr lang="es-CO" sz="1600" b="1" u="none" strike="noStrike" dirty="0">
                          <a:solidFill>
                            <a:schemeClr val="tx1"/>
                          </a:solidFill>
                          <a:effectLst/>
                          <a:latin typeface="Arial Narrow" panose="020B0606020202030204" pitchFamily="34" charset="0"/>
                        </a:rPr>
                        <a:t>5,0</a:t>
                      </a:r>
                      <a:endParaRPr lang="es-CO" sz="1600" b="1" i="0" u="none" strike="noStrike" dirty="0">
                        <a:solidFill>
                          <a:schemeClr val="tx1"/>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rtl="0" fontAlgn="ctr"/>
                      <a:r>
                        <a:rPr lang="es-CO" sz="1600" b="1" u="none" strike="noStrike" dirty="0">
                          <a:solidFill>
                            <a:schemeClr val="tx1"/>
                          </a:solidFill>
                          <a:effectLst/>
                          <a:latin typeface="Arial Narrow" panose="020B0606020202030204" pitchFamily="34" charset="0"/>
                        </a:rPr>
                        <a:t>1,5</a:t>
                      </a:r>
                      <a:endParaRPr lang="es-CO" sz="1600" b="1" i="0" u="none" strike="noStrike" dirty="0">
                        <a:solidFill>
                          <a:schemeClr val="tx1"/>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rtl="0" fontAlgn="ctr"/>
                      <a:r>
                        <a:rPr lang="es-CO" sz="1600" b="1" u="none" strike="noStrike" dirty="0">
                          <a:solidFill>
                            <a:schemeClr val="tx1"/>
                          </a:solidFill>
                          <a:effectLst/>
                          <a:latin typeface="Arial Narrow" panose="020B0606020202030204" pitchFamily="34" charset="0"/>
                        </a:rPr>
                        <a:t>3,5</a:t>
                      </a:r>
                      <a:endParaRPr lang="es-CO" sz="1600" b="1" i="0" u="none" strike="noStrike" dirty="0">
                        <a:solidFill>
                          <a:schemeClr val="tx1"/>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fontAlgn="b"/>
                      <a:r>
                        <a:rPr lang="es-CO" sz="1600" b="1" u="none" strike="noStrike" dirty="0">
                          <a:solidFill>
                            <a:schemeClr val="tx1"/>
                          </a:solidFill>
                          <a:effectLst/>
                          <a:latin typeface="Arial Narrow" panose="020B0606020202030204" pitchFamily="34" charset="0"/>
                        </a:rPr>
                        <a:t>70,0</a:t>
                      </a:r>
                      <a:endParaRPr lang="es-CO" sz="1600" b="1" i="0" u="none" strike="noStrike" dirty="0">
                        <a:solidFill>
                          <a:schemeClr val="tx1"/>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fontAlgn="b"/>
                      <a:r>
                        <a:rPr lang="es-CO" sz="1600" b="1" i="0" u="none" strike="noStrike" dirty="0">
                          <a:solidFill>
                            <a:srgbClr val="000000"/>
                          </a:solidFill>
                          <a:effectLst/>
                          <a:latin typeface="Arial Narrow" panose="020B0606020202030204" pitchFamily="34" charset="0"/>
                        </a:rPr>
                        <a:t>MB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xmlns="" val="714778409"/>
                  </a:ext>
                </a:extLst>
              </a:tr>
            </a:tbl>
          </a:graphicData>
        </a:graphic>
      </p:graphicFrame>
      <p:sp>
        <p:nvSpPr>
          <p:cNvPr id="4" name="Rectángulo 3">
            <a:extLst>
              <a:ext uri="{FF2B5EF4-FFF2-40B4-BE49-F238E27FC236}">
                <a16:creationId xmlns:a16="http://schemas.microsoft.com/office/drawing/2014/main" xmlns="" id="{E3A50E8E-A77C-4701-9AB9-8F78BE34B0A7}"/>
              </a:ext>
            </a:extLst>
          </p:cNvPr>
          <p:cNvSpPr/>
          <p:nvPr/>
        </p:nvSpPr>
        <p:spPr>
          <a:xfrm>
            <a:off x="464457" y="4516679"/>
            <a:ext cx="4193407" cy="1754326"/>
          </a:xfrm>
          <a:prstGeom prst="rect">
            <a:avLst/>
          </a:prstGeom>
        </p:spPr>
        <p:txBody>
          <a:bodyPr wrap="square">
            <a:spAutoFit/>
          </a:bodyPr>
          <a:lstStyle/>
          <a:p>
            <a:pPr marL="285750" indent="-285750" algn="just">
              <a:buFont typeface="Wingdings" panose="05000000000000000000" pitchFamily="2" charset="2"/>
              <a:buChar char="§"/>
            </a:pPr>
            <a:r>
              <a:rPr lang="es-ES" b="1" dirty="0">
                <a:latin typeface="Arial Narrow" panose="020B0606020202030204" pitchFamily="34" charset="0"/>
              </a:rPr>
              <a:t>Olbrecht señala que la correlación de estos % de remoción de lactato con los resultados en competencias es elevada, indicando la importancia que tiene esta variable para la predicción de los resultados competitivos.</a:t>
            </a:r>
          </a:p>
        </p:txBody>
      </p:sp>
      <p:sp>
        <p:nvSpPr>
          <p:cNvPr id="9" name="Rectángulo 8">
            <a:extLst>
              <a:ext uri="{FF2B5EF4-FFF2-40B4-BE49-F238E27FC236}">
                <a16:creationId xmlns:a16="http://schemas.microsoft.com/office/drawing/2014/main" xmlns="" id="{89A2EC9B-9422-44C0-A0F7-17D24DE61FCC}"/>
              </a:ext>
            </a:extLst>
          </p:cNvPr>
          <p:cNvSpPr/>
          <p:nvPr/>
        </p:nvSpPr>
        <p:spPr>
          <a:xfrm>
            <a:off x="5558971" y="1558899"/>
            <a:ext cx="5968952" cy="923330"/>
          </a:xfrm>
          <a:prstGeom prst="rect">
            <a:avLst/>
          </a:prstGeom>
        </p:spPr>
        <p:txBody>
          <a:bodyPr wrap="square">
            <a:spAutoFit/>
          </a:bodyPr>
          <a:lstStyle/>
          <a:p>
            <a:pPr marL="285750" indent="-285750" algn="just">
              <a:buFont typeface="Wingdings" panose="05000000000000000000" pitchFamily="2" charset="2"/>
              <a:buChar char="§"/>
            </a:pPr>
            <a:r>
              <a:rPr lang="es-ES" b="1" dirty="0">
                <a:latin typeface="Arial Narrow" panose="020B0606020202030204" pitchFamily="34" charset="0"/>
              </a:rPr>
              <a:t>La nadadora de color verde tuvo el mejor % de remoción de lactato con 71.4 %, seguida por la nadadora en color azul con 70 %. </a:t>
            </a:r>
          </a:p>
        </p:txBody>
      </p:sp>
    </p:spTree>
    <p:extLst>
      <p:ext uri="{BB962C8B-B14F-4D97-AF65-F5344CB8AC3E}">
        <p14:creationId xmlns:p14="http://schemas.microsoft.com/office/powerpoint/2010/main" val="28475215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91274" y="237501"/>
            <a:ext cx="7687617" cy="830997"/>
          </a:xfrm>
          <a:prstGeom prst="rect">
            <a:avLst/>
          </a:prstGeom>
        </p:spPr>
        <p:txBody>
          <a:bodyPr wrap="none">
            <a:spAutoFit/>
          </a:bodyPr>
          <a:lstStyle/>
          <a:p>
            <a:r>
              <a:rPr lang="es-ES" sz="2400" b="1" dirty="0">
                <a:solidFill>
                  <a:srgbClr val="FF0000"/>
                </a:solidFill>
                <a:latin typeface="Arial Narrow" panose="020B0606020202030204" pitchFamily="34" charset="0"/>
              </a:rPr>
              <a:t>PRUEBA DE DESPEJO O DE ACLARAMIENTO DEL LACTATO.</a:t>
            </a:r>
          </a:p>
          <a:p>
            <a:r>
              <a:rPr lang="es-MX" sz="2400" b="1" dirty="0">
                <a:solidFill>
                  <a:srgbClr val="FF0000"/>
                </a:solidFill>
                <a:latin typeface="Arial Narrow" panose="020B0606020202030204" pitchFamily="34" charset="0"/>
              </a:rPr>
              <a:t>COMENTARIOS ACERCA DEL % DE REMOCIÓN DE LACTATO:</a:t>
            </a:r>
            <a:endParaRPr lang="es-ES" sz="2400" b="1" dirty="0">
              <a:solidFill>
                <a:srgbClr val="FF0000"/>
              </a:solidFill>
              <a:latin typeface="Arial Narrow" panose="020B0606020202030204" pitchFamily="34" charset="0"/>
            </a:endParaRPr>
          </a:p>
        </p:txBody>
      </p:sp>
      <p:sp>
        <p:nvSpPr>
          <p:cNvPr id="4" name="Rectángulo 3">
            <a:extLst>
              <a:ext uri="{FF2B5EF4-FFF2-40B4-BE49-F238E27FC236}">
                <a16:creationId xmlns:a16="http://schemas.microsoft.com/office/drawing/2014/main" xmlns="" id="{CFDAD3A1-598B-4D52-9090-45B4FC8B2257}"/>
              </a:ext>
            </a:extLst>
          </p:cNvPr>
          <p:cNvSpPr/>
          <p:nvPr/>
        </p:nvSpPr>
        <p:spPr>
          <a:xfrm>
            <a:off x="373670" y="1335597"/>
            <a:ext cx="11437868" cy="3046988"/>
          </a:xfrm>
          <a:prstGeom prst="rect">
            <a:avLst/>
          </a:prstGeom>
        </p:spPr>
        <p:txBody>
          <a:bodyPr wrap="square">
            <a:spAutoFit/>
          </a:bodyPr>
          <a:lstStyle/>
          <a:p>
            <a:pPr marL="285750" indent="-285750" algn="just">
              <a:buFont typeface="Wingdings" panose="05000000000000000000" pitchFamily="2" charset="2"/>
              <a:buChar char="§"/>
            </a:pPr>
            <a:r>
              <a:rPr lang="es-MX" sz="2400" b="1" dirty="0">
                <a:latin typeface="Arial Narrow" panose="020B0606020202030204" pitchFamily="34" charset="0"/>
              </a:rPr>
              <a:t>El calculo del % de remoción de lactato tiene en cuenta no únicamente la caída de la lactatemia en valores absolutos (Valor pico de lactatemia - Valor al minuto 20),  sino también el valor pico de la misma.  </a:t>
            </a:r>
          </a:p>
          <a:p>
            <a:pPr marL="285750" indent="-285750" algn="just">
              <a:buFont typeface="Wingdings" panose="05000000000000000000" pitchFamily="2" charset="2"/>
              <a:buChar char="§"/>
            </a:pPr>
            <a:endParaRPr lang="es-MX" sz="2400" b="1" dirty="0">
              <a:latin typeface="Arial Narrow" panose="020B0606020202030204" pitchFamily="34" charset="0"/>
            </a:endParaRPr>
          </a:p>
          <a:p>
            <a:pPr marL="285750" indent="-285750" algn="just">
              <a:buFont typeface="Wingdings" panose="05000000000000000000" pitchFamily="2" charset="2"/>
              <a:buChar char="§"/>
            </a:pPr>
            <a:r>
              <a:rPr lang="es-MX" sz="2400" b="1" dirty="0">
                <a:latin typeface="Arial Narrow" panose="020B0606020202030204" pitchFamily="34" charset="0"/>
              </a:rPr>
              <a:t>Es mas difícil remover lactato cuando el valor pico de lactatemia no es tan elevado.  </a:t>
            </a:r>
          </a:p>
          <a:p>
            <a:pPr marL="285750" indent="-285750" algn="just">
              <a:buFont typeface="Wingdings" panose="05000000000000000000" pitchFamily="2" charset="2"/>
              <a:buChar char="§"/>
            </a:pPr>
            <a:endParaRPr lang="es-MX" sz="2400" b="1" dirty="0">
              <a:latin typeface="Arial Narrow" panose="020B0606020202030204" pitchFamily="34" charset="0"/>
            </a:endParaRPr>
          </a:p>
          <a:p>
            <a:pPr marL="285750" indent="-285750" algn="just">
              <a:buFont typeface="Wingdings" panose="05000000000000000000" pitchFamily="2" charset="2"/>
              <a:buChar char="§"/>
            </a:pPr>
            <a:r>
              <a:rPr lang="es-MX" sz="2400" b="1" dirty="0">
                <a:latin typeface="Arial Narrow" panose="020B0606020202030204" pitchFamily="34" charset="0"/>
              </a:rPr>
              <a:t>Por el contrario, es mas fácil remover lactato (es mayor la caída al minuto 20), cuando el valor pico es mas elevado.   </a:t>
            </a:r>
          </a:p>
        </p:txBody>
      </p:sp>
    </p:spTree>
    <p:extLst>
      <p:ext uri="{BB962C8B-B14F-4D97-AF65-F5344CB8AC3E}">
        <p14:creationId xmlns:p14="http://schemas.microsoft.com/office/powerpoint/2010/main" val="20022651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91274" y="237501"/>
            <a:ext cx="7687617" cy="830997"/>
          </a:xfrm>
          <a:prstGeom prst="rect">
            <a:avLst/>
          </a:prstGeom>
        </p:spPr>
        <p:txBody>
          <a:bodyPr wrap="none">
            <a:spAutoFit/>
          </a:bodyPr>
          <a:lstStyle/>
          <a:p>
            <a:r>
              <a:rPr lang="es-ES" sz="2400" b="1" dirty="0">
                <a:solidFill>
                  <a:srgbClr val="FF0000"/>
                </a:solidFill>
                <a:latin typeface="Arial Narrow" panose="020B0606020202030204" pitchFamily="34" charset="0"/>
              </a:rPr>
              <a:t>PRUEBA DE DESPEJO O DE ACLARAMIENTO DEL LACTATO.</a:t>
            </a:r>
          </a:p>
          <a:p>
            <a:r>
              <a:rPr lang="es-MX" sz="2400" b="1" dirty="0">
                <a:solidFill>
                  <a:srgbClr val="FF0000"/>
                </a:solidFill>
                <a:latin typeface="Arial Narrow" panose="020B0606020202030204" pitchFamily="34" charset="0"/>
              </a:rPr>
              <a:t>COMENTARIOS ACERCA DEL % DE REMOCIÓN DE LACTATO:</a:t>
            </a:r>
            <a:endParaRPr lang="es-ES" sz="2400" b="1" dirty="0">
              <a:solidFill>
                <a:srgbClr val="FF0000"/>
              </a:solidFill>
              <a:latin typeface="Arial Narrow" panose="020B0606020202030204" pitchFamily="34" charset="0"/>
            </a:endParaRPr>
          </a:p>
        </p:txBody>
      </p:sp>
      <p:sp>
        <p:nvSpPr>
          <p:cNvPr id="4" name="Rectángulo 3">
            <a:extLst>
              <a:ext uri="{FF2B5EF4-FFF2-40B4-BE49-F238E27FC236}">
                <a16:creationId xmlns:a16="http://schemas.microsoft.com/office/drawing/2014/main" xmlns="" id="{CFDAD3A1-598B-4D52-9090-45B4FC8B2257}"/>
              </a:ext>
            </a:extLst>
          </p:cNvPr>
          <p:cNvSpPr/>
          <p:nvPr/>
        </p:nvSpPr>
        <p:spPr>
          <a:xfrm>
            <a:off x="266990" y="1068498"/>
            <a:ext cx="11437868" cy="5632311"/>
          </a:xfrm>
          <a:prstGeom prst="rect">
            <a:avLst/>
          </a:prstGeom>
        </p:spPr>
        <p:txBody>
          <a:bodyPr wrap="square">
            <a:spAutoFit/>
          </a:bodyPr>
          <a:lstStyle/>
          <a:p>
            <a:pPr marL="285750" indent="-285750" algn="just">
              <a:buFont typeface="Wingdings" panose="05000000000000000000" pitchFamily="2" charset="2"/>
              <a:buChar char="§"/>
            </a:pPr>
            <a:r>
              <a:rPr lang="es-MX" sz="2000" b="1" dirty="0">
                <a:latin typeface="Arial Narrow" panose="020B0606020202030204" pitchFamily="34" charset="0"/>
              </a:rPr>
              <a:t>Comparando la caída, el valor pico y el % de remoción de lactatemia de las siguientes nadadoras, vemos que: </a:t>
            </a:r>
          </a:p>
          <a:p>
            <a:pPr marL="742950" lvl="1" indent="-285750" algn="just">
              <a:buFont typeface="Wingdings" panose="05000000000000000000" pitchFamily="2" charset="2"/>
              <a:buChar char="§"/>
            </a:pPr>
            <a:endParaRPr lang="es-MX" sz="2000" b="1" dirty="0">
              <a:latin typeface="Arial Narrow" panose="020B0606020202030204" pitchFamily="34" charset="0"/>
            </a:endParaRPr>
          </a:p>
          <a:p>
            <a:pPr marL="742950" lvl="1" indent="-285750" algn="just">
              <a:buFont typeface="Wingdings" panose="05000000000000000000" pitchFamily="2" charset="2"/>
              <a:buChar char="§"/>
            </a:pPr>
            <a:r>
              <a:rPr lang="es-MX" sz="2000" b="1" dirty="0">
                <a:latin typeface="Arial Narrow" panose="020B0606020202030204" pitchFamily="34" charset="0"/>
              </a:rPr>
              <a:t>Nadadora 1 (color verde): caída de 5 mmol/l al minuto 20, valor pico de lactatemia de 7,0 mmol/l y % de remoción de 71,4 %</a:t>
            </a:r>
          </a:p>
          <a:p>
            <a:pPr marL="742950" lvl="1" indent="-285750" algn="just">
              <a:buFont typeface="Wingdings" panose="05000000000000000000" pitchFamily="2" charset="2"/>
              <a:buChar char="§"/>
            </a:pPr>
            <a:endParaRPr lang="es-MX" sz="2000" b="1" dirty="0">
              <a:latin typeface="Arial Narrow" panose="020B0606020202030204" pitchFamily="34" charset="0"/>
            </a:endParaRPr>
          </a:p>
          <a:p>
            <a:pPr marL="742950" lvl="1" indent="-285750" algn="just">
              <a:buFont typeface="Wingdings" panose="05000000000000000000" pitchFamily="2" charset="2"/>
              <a:buChar char="§"/>
            </a:pPr>
            <a:r>
              <a:rPr lang="es-MX" sz="2000" b="1" dirty="0">
                <a:latin typeface="Arial Narrow" panose="020B0606020202030204" pitchFamily="34" charset="0"/>
              </a:rPr>
              <a:t>Nadadora 2 (color rojo):  caída de 2 mmol/l al minuto 20, valor pico de lactatemia de 7,0 mmol/l y % de remoción 28,6 %</a:t>
            </a:r>
          </a:p>
          <a:p>
            <a:pPr marL="742950" lvl="1" indent="-285750" algn="just">
              <a:buFont typeface="Wingdings" panose="05000000000000000000" pitchFamily="2" charset="2"/>
              <a:buChar char="§"/>
            </a:pPr>
            <a:endParaRPr lang="es-MX" sz="2000" b="1" dirty="0">
              <a:latin typeface="Arial Narrow" panose="020B0606020202030204" pitchFamily="34" charset="0"/>
            </a:endParaRPr>
          </a:p>
          <a:p>
            <a:pPr marL="742950" lvl="1" indent="-285750" algn="just">
              <a:buFont typeface="Wingdings" panose="05000000000000000000" pitchFamily="2" charset="2"/>
              <a:buChar char="§"/>
            </a:pPr>
            <a:r>
              <a:rPr lang="es-MX" sz="2000" b="1" dirty="0">
                <a:latin typeface="Arial Narrow" panose="020B0606020202030204" pitchFamily="34" charset="0"/>
              </a:rPr>
              <a:t>Nadadora 3 (color negro):  caída de 6 mmol/l al minuto 20, valor pico de lactatemia de 11,5 mmol/l y % de remoción 52,2 %</a:t>
            </a:r>
          </a:p>
          <a:p>
            <a:pPr marL="742950" lvl="1" indent="-285750" algn="just">
              <a:buFont typeface="Wingdings" panose="05000000000000000000" pitchFamily="2" charset="2"/>
              <a:buChar char="§"/>
            </a:pPr>
            <a:endParaRPr lang="es-MX" sz="2000" b="1" dirty="0">
              <a:latin typeface="Arial Narrow" panose="020B0606020202030204" pitchFamily="34" charset="0"/>
            </a:endParaRPr>
          </a:p>
          <a:p>
            <a:pPr marL="742950" lvl="1" indent="-285750" algn="just">
              <a:buFont typeface="Wingdings" panose="05000000000000000000" pitchFamily="2" charset="2"/>
              <a:buChar char="§"/>
            </a:pPr>
            <a:r>
              <a:rPr lang="es-MX" sz="2000" b="1" dirty="0">
                <a:latin typeface="Arial Narrow" panose="020B0606020202030204" pitchFamily="34" charset="0"/>
              </a:rPr>
              <a:t>Nadadora 4 (color azul):  caída de 3,5 mmol/l al minuto 20, valor pico de lactatemia de 5 mmol/l y % de remoción 70,0 %</a:t>
            </a:r>
          </a:p>
          <a:p>
            <a:pPr marL="285750" indent="-285750" algn="just">
              <a:buFont typeface="Wingdings" panose="05000000000000000000" pitchFamily="2" charset="2"/>
              <a:buChar char="§"/>
            </a:pPr>
            <a:endParaRPr lang="es-MX" sz="2000" b="1" dirty="0">
              <a:latin typeface="Arial Narrow" panose="020B0606020202030204" pitchFamily="34" charset="0"/>
            </a:endParaRPr>
          </a:p>
          <a:p>
            <a:pPr marL="285750" indent="-285750" algn="just">
              <a:buFont typeface="Wingdings" panose="05000000000000000000" pitchFamily="2" charset="2"/>
              <a:buChar char="§"/>
            </a:pPr>
            <a:r>
              <a:rPr lang="es-MX" sz="2000" b="1" dirty="0">
                <a:latin typeface="Arial Narrow" panose="020B0606020202030204" pitchFamily="34" charset="0"/>
              </a:rPr>
              <a:t>Es decir, la nadadora 3, de forma absoluta se recupero en mayor medida (tuvo mas caída), pero en relación a su valor pico esto representa menos % de remoción de lactato que las nadadoras 1 y 4, las cuales, tuvieron menos caída de forma absoluta, pero sus valores pico fueron mas bajos, representándoles mayor % de remoción de lactato</a:t>
            </a:r>
            <a:endParaRPr lang="es-CO" sz="2000" b="1" dirty="0">
              <a:latin typeface="Arial Narrow" panose="020B0606020202030204" pitchFamily="34" charset="0"/>
            </a:endParaRPr>
          </a:p>
        </p:txBody>
      </p:sp>
    </p:spTree>
    <p:extLst>
      <p:ext uri="{BB962C8B-B14F-4D97-AF65-F5344CB8AC3E}">
        <p14:creationId xmlns:p14="http://schemas.microsoft.com/office/powerpoint/2010/main" val="37836529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235612" y="1298640"/>
            <a:ext cx="9720776" cy="3970318"/>
          </a:xfrm>
          <a:prstGeom prst="rect">
            <a:avLst/>
          </a:prstGeom>
        </p:spPr>
        <p:txBody>
          <a:bodyPr wrap="square">
            <a:spAutoFit/>
          </a:bodyPr>
          <a:lstStyle/>
          <a:p>
            <a:pPr algn="ctr"/>
            <a:r>
              <a:rPr lang="es-ES" sz="3600" b="1" dirty="0">
                <a:solidFill>
                  <a:srgbClr val="FF0000"/>
                </a:solidFill>
                <a:latin typeface="Arial Narrow" panose="020B0606020202030204" pitchFamily="34" charset="0"/>
              </a:rPr>
              <a:t>FORMATOS Y TABLA DE PASO PARA CONTROLAR RITMO EN FASE 1 PARA RECOLECCION DE DATOS DEL TEST ESTÁNDAR DE LACTATO EN CAMPO Y EN LABORATORIO PARA: </a:t>
            </a:r>
          </a:p>
          <a:p>
            <a:pPr algn="ctr"/>
            <a:r>
              <a:rPr lang="es-ES" sz="3600" b="1" dirty="0">
                <a:solidFill>
                  <a:srgbClr val="FF0000"/>
                </a:solidFill>
                <a:latin typeface="Arial Narrow" panose="020B0606020202030204" pitchFamily="34" charset="0"/>
              </a:rPr>
              <a:t>CARRERA A PIE, </a:t>
            </a:r>
          </a:p>
          <a:p>
            <a:pPr algn="ctr"/>
            <a:r>
              <a:rPr lang="es-ES" sz="3600" b="1" dirty="0">
                <a:solidFill>
                  <a:srgbClr val="FF0000"/>
                </a:solidFill>
                <a:latin typeface="Arial Narrow" panose="020B0606020202030204" pitchFamily="34" charset="0"/>
              </a:rPr>
              <a:t>NATACION </a:t>
            </a:r>
          </a:p>
          <a:p>
            <a:pPr algn="ctr"/>
            <a:r>
              <a:rPr lang="es-ES" sz="3600" b="1" dirty="0">
                <a:solidFill>
                  <a:srgbClr val="FF0000"/>
                </a:solidFill>
                <a:latin typeface="Arial Narrow" panose="020B0606020202030204" pitchFamily="34" charset="0"/>
              </a:rPr>
              <a:t>CICLISMO.</a:t>
            </a:r>
          </a:p>
        </p:txBody>
      </p:sp>
    </p:spTree>
    <p:extLst>
      <p:ext uri="{BB962C8B-B14F-4D97-AF65-F5344CB8AC3E}">
        <p14:creationId xmlns:p14="http://schemas.microsoft.com/office/powerpoint/2010/main" val="17311550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srcRect l="33042" t="24207" r="34157" b="12598"/>
          <a:stretch/>
        </p:blipFill>
        <p:spPr>
          <a:xfrm>
            <a:off x="4880649" y="185976"/>
            <a:ext cx="5984019" cy="6481852"/>
          </a:xfrm>
          <a:prstGeom prst="rect">
            <a:avLst/>
          </a:prstGeom>
        </p:spPr>
      </p:pic>
      <p:sp>
        <p:nvSpPr>
          <p:cNvPr id="3" name="Rectángulo 2"/>
          <p:cNvSpPr/>
          <p:nvPr/>
        </p:nvSpPr>
        <p:spPr>
          <a:xfrm>
            <a:off x="228766" y="637610"/>
            <a:ext cx="3278709" cy="3477875"/>
          </a:xfrm>
          <a:prstGeom prst="rect">
            <a:avLst/>
          </a:prstGeom>
        </p:spPr>
        <p:txBody>
          <a:bodyPr wrap="square">
            <a:spAutoFit/>
          </a:bodyPr>
          <a:lstStyle/>
          <a:p>
            <a:r>
              <a:rPr lang="es-MX" sz="2000" b="1" dirty="0">
                <a:solidFill>
                  <a:srgbClr val="FF0000"/>
                </a:solidFill>
                <a:latin typeface="Arial Narrow" panose="020B0606020202030204" pitchFamily="34" charset="0"/>
              </a:rPr>
              <a:t>PROTOCOLO CON CARRERA A PIE # 1:</a:t>
            </a:r>
          </a:p>
          <a:p>
            <a:r>
              <a:rPr lang="es-MX" sz="2000" b="1" dirty="0">
                <a:solidFill>
                  <a:srgbClr val="FF0000"/>
                </a:solidFill>
                <a:latin typeface="Arial Narrow" panose="020B0606020202030204" pitchFamily="34" charset="0"/>
              </a:rPr>
              <a:t>FASE 1</a:t>
            </a:r>
          </a:p>
          <a:p>
            <a:r>
              <a:rPr lang="es-MX" sz="2000" b="1" dirty="0">
                <a:solidFill>
                  <a:srgbClr val="FF0000"/>
                </a:solidFill>
                <a:latin typeface="Arial Narrow" panose="020B0606020202030204" pitchFamily="34" charset="0"/>
              </a:rPr>
              <a:t>ETAPA 1</a:t>
            </a:r>
          </a:p>
          <a:p>
            <a:endParaRPr lang="es-MX" sz="2000" b="1" dirty="0">
              <a:solidFill>
                <a:srgbClr val="FF0000"/>
              </a:solidFill>
              <a:latin typeface="Arial Narrow" panose="020B0606020202030204" pitchFamily="34" charset="0"/>
            </a:endParaRPr>
          </a:p>
          <a:p>
            <a:r>
              <a:rPr lang="es-MX" sz="2000" b="1" dirty="0">
                <a:solidFill>
                  <a:srgbClr val="FF0000"/>
                </a:solidFill>
                <a:latin typeface="Arial Narrow" panose="020B0606020202030204" pitchFamily="34" charset="0"/>
              </a:rPr>
              <a:t>Veloc. = 2,5 m/s.</a:t>
            </a:r>
          </a:p>
          <a:p>
            <a:endParaRPr lang="es-MX" sz="2000" b="1" dirty="0">
              <a:solidFill>
                <a:srgbClr val="FF0000"/>
              </a:solidFill>
              <a:latin typeface="Arial Narrow" panose="020B0606020202030204" pitchFamily="34" charset="0"/>
            </a:endParaRPr>
          </a:p>
          <a:p>
            <a:r>
              <a:rPr lang="es-MX" sz="2000" b="1" dirty="0">
                <a:solidFill>
                  <a:srgbClr val="FF0000"/>
                </a:solidFill>
                <a:latin typeface="Arial Narrow" panose="020B0606020202030204" pitchFamily="34" charset="0"/>
              </a:rPr>
              <a:t>Ritmo = 20 s / 50 m.</a:t>
            </a:r>
          </a:p>
          <a:p>
            <a:endParaRPr lang="es-MX" sz="2000" b="1" dirty="0">
              <a:solidFill>
                <a:srgbClr val="FF0000"/>
              </a:solidFill>
              <a:latin typeface="Arial Narrow" panose="020B0606020202030204" pitchFamily="34" charset="0"/>
            </a:endParaRPr>
          </a:p>
          <a:p>
            <a:r>
              <a:rPr lang="es-MX" sz="2000" b="1" dirty="0">
                <a:solidFill>
                  <a:srgbClr val="FF0000"/>
                </a:solidFill>
                <a:latin typeface="Arial Narrow" panose="020B0606020202030204" pitchFamily="34" charset="0"/>
              </a:rPr>
              <a:t>Distancia total recorrida en 5 min. = 750 m</a:t>
            </a:r>
          </a:p>
        </p:txBody>
      </p:sp>
    </p:spTree>
    <p:extLst>
      <p:ext uri="{BB962C8B-B14F-4D97-AF65-F5344CB8AC3E}">
        <p14:creationId xmlns:p14="http://schemas.microsoft.com/office/powerpoint/2010/main" val="4997369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32989" t="23125" r="33601" b="9567"/>
          <a:stretch/>
        </p:blipFill>
        <p:spPr>
          <a:xfrm>
            <a:off x="5516880" y="213787"/>
            <a:ext cx="6072679" cy="6415467"/>
          </a:xfrm>
          <a:prstGeom prst="rect">
            <a:avLst/>
          </a:prstGeom>
        </p:spPr>
      </p:pic>
      <p:sp>
        <p:nvSpPr>
          <p:cNvPr id="3" name="Rectángulo 2">
            <a:extLst>
              <a:ext uri="{FF2B5EF4-FFF2-40B4-BE49-F238E27FC236}">
                <a16:creationId xmlns:a16="http://schemas.microsoft.com/office/drawing/2014/main" xmlns="" id="{11176A0F-DEBB-4490-823A-38EFA6495200}"/>
              </a:ext>
            </a:extLst>
          </p:cNvPr>
          <p:cNvSpPr/>
          <p:nvPr/>
        </p:nvSpPr>
        <p:spPr>
          <a:xfrm>
            <a:off x="201635" y="425388"/>
            <a:ext cx="3470033" cy="3477875"/>
          </a:xfrm>
          <a:prstGeom prst="rect">
            <a:avLst/>
          </a:prstGeom>
        </p:spPr>
        <p:txBody>
          <a:bodyPr wrap="square">
            <a:spAutoFit/>
          </a:bodyPr>
          <a:lstStyle/>
          <a:p>
            <a:r>
              <a:rPr lang="es-MX" sz="2000" b="1" dirty="0">
                <a:solidFill>
                  <a:srgbClr val="FF0000"/>
                </a:solidFill>
                <a:latin typeface="Arial Narrow" panose="020B0606020202030204" pitchFamily="34" charset="0"/>
              </a:rPr>
              <a:t>PROTOCOLO CON CARRERA A PIE # 1:</a:t>
            </a:r>
          </a:p>
          <a:p>
            <a:r>
              <a:rPr lang="es-MX" sz="2000" b="1" dirty="0">
                <a:solidFill>
                  <a:srgbClr val="FF0000"/>
                </a:solidFill>
                <a:latin typeface="Arial Narrow" panose="020B0606020202030204" pitchFamily="34" charset="0"/>
              </a:rPr>
              <a:t>FASE 1</a:t>
            </a:r>
          </a:p>
          <a:p>
            <a:r>
              <a:rPr lang="es-MX" sz="2000" b="1" dirty="0">
                <a:solidFill>
                  <a:srgbClr val="FF0000"/>
                </a:solidFill>
                <a:latin typeface="Arial Narrow" panose="020B0606020202030204" pitchFamily="34" charset="0"/>
              </a:rPr>
              <a:t>ETAPA 2</a:t>
            </a:r>
          </a:p>
          <a:p>
            <a:endParaRPr lang="es-MX" sz="2000" b="1" dirty="0">
              <a:solidFill>
                <a:srgbClr val="FF0000"/>
              </a:solidFill>
              <a:latin typeface="Arial Narrow" panose="020B0606020202030204" pitchFamily="34" charset="0"/>
            </a:endParaRPr>
          </a:p>
          <a:p>
            <a:r>
              <a:rPr lang="es-MX" sz="2000" b="1" dirty="0">
                <a:solidFill>
                  <a:srgbClr val="FF0000"/>
                </a:solidFill>
                <a:latin typeface="Arial Narrow" panose="020B0606020202030204" pitchFamily="34" charset="0"/>
              </a:rPr>
              <a:t>Velocidad = 3,3 m/s.</a:t>
            </a:r>
          </a:p>
          <a:p>
            <a:endParaRPr lang="es-MX" sz="2000" b="1" dirty="0">
              <a:solidFill>
                <a:srgbClr val="FF0000"/>
              </a:solidFill>
              <a:latin typeface="Arial Narrow" panose="020B0606020202030204" pitchFamily="34" charset="0"/>
            </a:endParaRPr>
          </a:p>
          <a:p>
            <a:r>
              <a:rPr lang="es-MX" sz="2000" b="1" dirty="0">
                <a:solidFill>
                  <a:srgbClr val="FF0000"/>
                </a:solidFill>
                <a:latin typeface="Arial Narrow" panose="020B0606020202030204" pitchFamily="34" charset="0"/>
              </a:rPr>
              <a:t>Ritmo = 15 s / 50 m.</a:t>
            </a:r>
          </a:p>
          <a:p>
            <a:endParaRPr lang="es-MX" sz="2000" b="1" dirty="0">
              <a:solidFill>
                <a:srgbClr val="FF0000"/>
              </a:solidFill>
              <a:latin typeface="Arial Narrow" panose="020B0606020202030204" pitchFamily="34" charset="0"/>
            </a:endParaRPr>
          </a:p>
          <a:p>
            <a:r>
              <a:rPr lang="es-MX" sz="2000" b="1" dirty="0">
                <a:solidFill>
                  <a:srgbClr val="FF0000"/>
                </a:solidFill>
                <a:latin typeface="Arial Narrow" panose="020B0606020202030204" pitchFamily="34" charset="0"/>
              </a:rPr>
              <a:t>Distancia total recorrida en 5 min. = 1000 m.</a:t>
            </a:r>
            <a:endParaRPr lang="es-CO" dirty="0"/>
          </a:p>
        </p:txBody>
      </p:sp>
    </p:spTree>
    <p:extLst>
      <p:ext uri="{BB962C8B-B14F-4D97-AF65-F5344CB8AC3E}">
        <p14:creationId xmlns:p14="http://schemas.microsoft.com/office/powerpoint/2010/main" val="12103699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35560" t="24020" r="36853" b="9748"/>
          <a:stretch/>
        </p:blipFill>
        <p:spPr>
          <a:xfrm>
            <a:off x="6598920" y="56999"/>
            <a:ext cx="4979835" cy="6721830"/>
          </a:xfrm>
          <a:prstGeom prst="rect">
            <a:avLst/>
          </a:prstGeom>
        </p:spPr>
      </p:pic>
      <p:sp>
        <p:nvSpPr>
          <p:cNvPr id="3" name="Rectángulo 2">
            <a:extLst>
              <a:ext uri="{FF2B5EF4-FFF2-40B4-BE49-F238E27FC236}">
                <a16:creationId xmlns:a16="http://schemas.microsoft.com/office/drawing/2014/main" xmlns="" id="{712C70CE-7248-4634-BFE0-0EA9A37A3E2B}"/>
              </a:ext>
            </a:extLst>
          </p:cNvPr>
          <p:cNvSpPr/>
          <p:nvPr/>
        </p:nvSpPr>
        <p:spPr>
          <a:xfrm>
            <a:off x="239710" y="246914"/>
            <a:ext cx="4512764" cy="2585323"/>
          </a:xfrm>
          <a:prstGeom prst="rect">
            <a:avLst/>
          </a:prstGeom>
        </p:spPr>
        <p:txBody>
          <a:bodyPr wrap="square">
            <a:spAutoFit/>
          </a:bodyPr>
          <a:lstStyle/>
          <a:p>
            <a:r>
              <a:rPr lang="es-MX" b="1" dirty="0">
                <a:solidFill>
                  <a:srgbClr val="FF0000"/>
                </a:solidFill>
                <a:latin typeface="Arial Narrow" panose="020B0606020202030204" pitchFamily="34" charset="0"/>
              </a:rPr>
              <a:t>PROTOCOLO CON CARRERA A PIE # 1:</a:t>
            </a:r>
          </a:p>
          <a:p>
            <a:r>
              <a:rPr lang="es-MX" b="1" dirty="0">
                <a:solidFill>
                  <a:srgbClr val="FF0000"/>
                </a:solidFill>
                <a:latin typeface="Arial Narrow" panose="020B0606020202030204" pitchFamily="34" charset="0"/>
              </a:rPr>
              <a:t>FASE 1</a:t>
            </a:r>
          </a:p>
          <a:p>
            <a:r>
              <a:rPr lang="es-MX" b="1" dirty="0">
                <a:solidFill>
                  <a:srgbClr val="FF0000"/>
                </a:solidFill>
                <a:latin typeface="Arial Narrow" panose="020B0606020202030204" pitchFamily="34" charset="0"/>
              </a:rPr>
              <a:t>ETAPA 3</a:t>
            </a:r>
          </a:p>
          <a:p>
            <a:endParaRPr lang="es-MX" b="1" dirty="0">
              <a:solidFill>
                <a:srgbClr val="FF0000"/>
              </a:solidFill>
              <a:latin typeface="Arial Narrow" panose="020B0606020202030204" pitchFamily="34" charset="0"/>
            </a:endParaRPr>
          </a:p>
          <a:p>
            <a:r>
              <a:rPr lang="es-MX" b="1" dirty="0">
                <a:solidFill>
                  <a:srgbClr val="FF0000"/>
                </a:solidFill>
                <a:latin typeface="Arial Narrow" panose="020B0606020202030204" pitchFamily="34" charset="0"/>
              </a:rPr>
              <a:t>Velocidad = 4,2 m/s.</a:t>
            </a:r>
          </a:p>
          <a:p>
            <a:endParaRPr lang="es-MX" b="1" dirty="0">
              <a:solidFill>
                <a:srgbClr val="FF0000"/>
              </a:solidFill>
              <a:latin typeface="Arial Narrow" panose="020B0606020202030204" pitchFamily="34" charset="0"/>
            </a:endParaRPr>
          </a:p>
          <a:p>
            <a:r>
              <a:rPr lang="es-MX" b="1" dirty="0">
                <a:solidFill>
                  <a:srgbClr val="FF0000"/>
                </a:solidFill>
                <a:latin typeface="Arial Narrow" panose="020B0606020202030204" pitchFamily="34" charset="0"/>
              </a:rPr>
              <a:t>Ritmo = 11 s / 50 m.</a:t>
            </a:r>
          </a:p>
          <a:p>
            <a:endParaRPr lang="es-MX" b="1" dirty="0">
              <a:solidFill>
                <a:srgbClr val="FF0000"/>
              </a:solidFill>
              <a:latin typeface="Arial Narrow" panose="020B0606020202030204" pitchFamily="34" charset="0"/>
            </a:endParaRPr>
          </a:p>
          <a:p>
            <a:r>
              <a:rPr lang="es-MX" b="1" dirty="0">
                <a:solidFill>
                  <a:srgbClr val="FF0000"/>
                </a:solidFill>
                <a:latin typeface="Arial Narrow" panose="020B0606020202030204" pitchFamily="34" charset="0"/>
              </a:rPr>
              <a:t>Distancia total recorrida en 5 min. = 1250 m</a:t>
            </a:r>
          </a:p>
        </p:txBody>
      </p:sp>
    </p:spTree>
    <p:extLst>
      <p:ext uri="{BB962C8B-B14F-4D97-AF65-F5344CB8AC3E}">
        <p14:creationId xmlns:p14="http://schemas.microsoft.com/office/powerpoint/2010/main" val="3883895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40735" y="685516"/>
            <a:ext cx="11466689" cy="4770537"/>
          </a:xfrm>
          <a:prstGeom prst="rect">
            <a:avLst/>
          </a:prstGeom>
        </p:spPr>
        <p:txBody>
          <a:bodyPr wrap="square">
            <a:spAutoFit/>
          </a:bodyPr>
          <a:lstStyle/>
          <a:p>
            <a:pPr algn="just"/>
            <a:r>
              <a:rPr lang="es-CO" sz="3200" b="1" dirty="0">
                <a:solidFill>
                  <a:srgbClr val="FF0000"/>
                </a:solidFill>
                <a:latin typeface="Arial Narrow" pitchFamily="34" charset="0"/>
              </a:rPr>
              <a:t>APLICACIONES PRACTICAS DE LOS RESULTADOS DEL TEST ESTANDAR LACTATO: </a:t>
            </a:r>
          </a:p>
          <a:p>
            <a:pPr marL="457200" indent="-457200" algn="just">
              <a:buFont typeface="+mj-lt"/>
              <a:buAutoNum type="arabicPeriod"/>
            </a:pPr>
            <a:endParaRPr lang="es-CO" sz="2400" b="1" dirty="0">
              <a:solidFill>
                <a:srgbClr val="FF0000"/>
              </a:solidFill>
              <a:latin typeface="Arial Narrow" pitchFamily="34" charset="0"/>
            </a:endParaRPr>
          </a:p>
          <a:p>
            <a:pPr marL="457200" indent="-457200" algn="just">
              <a:buFont typeface="+mj-lt"/>
              <a:buAutoNum type="arabicPeriod" startAt="4"/>
            </a:pPr>
            <a:r>
              <a:rPr lang="es-MX" sz="2400" b="1" dirty="0">
                <a:highlight>
                  <a:srgbClr val="FFFF00"/>
                </a:highlight>
                <a:latin typeface="Arial Narrow" pitchFamily="34" charset="0"/>
              </a:rPr>
              <a:t>Análisis de la variación que experimenta la curva de rendimiento láctico durante el ciclo de entrenamiento y la correspondencia de esta variación con el predominio energético de la disciplina deportiva: predominio aeróbico o anaeróbico (como forma de control del entrenamiento)</a:t>
            </a:r>
          </a:p>
          <a:p>
            <a:pPr marL="457200" indent="-457200" algn="just">
              <a:buFont typeface="+mj-lt"/>
              <a:buAutoNum type="arabicPeriod" startAt="4"/>
            </a:pPr>
            <a:endParaRPr lang="es-MX" sz="2400" b="1" dirty="0">
              <a:latin typeface="Arial Narrow" pitchFamily="34" charset="0"/>
            </a:endParaRPr>
          </a:p>
          <a:p>
            <a:pPr marL="457200" indent="-457200" algn="just">
              <a:buFont typeface="+mj-lt"/>
              <a:buAutoNum type="arabicPeriod" startAt="4"/>
            </a:pPr>
            <a:r>
              <a:rPr lang="es-MX" sz="2400" b="1" dirty="0">
                <a:highlight>
                  <a:srgbClr val="FFFF00"/>
                </a:highlight>
                <a:latin typeface="Arial Narrow" pitchFamily="34" charset="0"/>
              </a:rPr>
              <a:t>Confirmación de valores de lactatemia para determinadas zonas de intensidad de entrenamiento a determinados % del mejor tiempo personal en deportes de tiempo y marca. Ejemplo: natación (spot test)</a:t>
            </a:r>
          </a:p>
          <a:p>
            <a:pPr marL="457200" indent="-457200" algn="just">
              <a:buFont typeface="+mj-lt"/>
              <a:buAutoNum type="arabicPeriod" startAt="4"/>
            </a:pPr>
            <a:endParaRPr lang="es-MX" sz="2400" b="1" dirty="0">
              <a:highlight>
                <a:srgbClr val="FFFF00"/>
              </a:highlight>
              <a:latin typeface="Arial Narrow" pitchFamily="34" charset="0"/>
            </a:endParaRPr>
          </a:p>
        </p:txBody>
      </p:sp>
    </p:spTree>
    <p:extLst>
      <p:ext uri="{BB962C8B-B14F-4D97-AF65-F5344CB8AC3E}">
        <p14:creationId xmlns:p14="http://schemas.microsoft.com/office/powerpoint/2010/main" val="32614151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35770" t="20102" r="36853" b="10121"/>
          <a:stretch/>
        </p:blipFill>
        <p:spPr>
          <a:xfrm>
            <a:off x="6376736" y="-1"/>
            <a:ext cx="5049531" cy="6960723"/>
          </a:xfrm>
          <a:prstGeom prst="rect">
            <a:avLst/>
          </a:prstGeom>
        </p:spPr>
      </p:pic>
      <p:sp>
        <p:nvSpPr>
          <p:cNvPr id="3" name="Rectángulo 2">
            <a:extLst>
              <a:ext uri="{FF2B5EF4-FFF2-40B4-BE49-F238E27FC236}">
                <a16:creationId xmlns:a16="http://schemas.microsoft.com/office/drawing/2014/main" xmlns="" id="{ABAD8DD3-5906-497E-85D5-E8412A5202D2}"/>
              </a:ext>
            </a:extLst>
          </p:cNvPr>
          <p:cNvSpPr/>
          <p:nvPr/>
        </p:nvSpPr>
        <p:spPr>
          <a:xfrm>
            <a:off x="280736" y="271717"/>
            <a:ext cx="6096000" cy="2308324"/>
          </a:xfrm>
          <a:prstGeom prst="rect">
            <a:avLst/>
          </a:prstGeom>
        </p:spPr>
        <p:txBody>
          <a:bodyPr>
            <a:spAutoFit/>
          </a:bodyPr>
          <a:lstStyle/>
          <a:p>
            <a:r>
              <a:rPr lang="es-MX" sz="1600" b="1" dirty="0">
                <a:solidFill>
                  <a:srgbClr val="FF0000"/>
                </a:solidFill>
                <a:latin typeface="Arial Narrow" panose="020B0606020202030204" pitchFamily="34" charset="0"/>
              </a:rPr>
              <a:t>PROTOCOLO CON CARRERA A PIE # 1:</a:t>
            </a:r>
          </a:p>
          <a:p>
            <a:r>
              <a:rPr lang="es-MX" sz="1600" b="1" dirty="0">
                <a:solidFill>
                  <a:srgbClr val="FF0000"/>
                </a:solidFill>
                <a:latin typeface="Arial Narrow" panose="020B0606020202030204" pitchFamily="34" charset="0"/>
              </a:rPr>
              <a:t>FASE 1</a:t>
            </a:r>
          </a:p>
          <a:p>
            <a:r>
              <a:rPr lang="es-MX" sz="1600" b="1" dirty="0">
                <a:solidFill>
                  <a:srgbClr val="FF0000"/>
                </a:solidFill>
                <a:latin typeface="Arial Narrow" panose="020B0606020202030204" pitchFamily="34" charset="0"/>
              </a:rPr>
              <a:t>ETAPA 4</a:t>
            </a:r>
          </a:p>
          <a:p>
            <a:endParaRPr lang="es-MX" sz="1600" b="1" dirty="0">
              <a:solidFill>
                <a:srgbClr val="FF0000"/>
              </a:solidFill>
              <a:latin typeface="Arial Narrow" panose="020B0606020202030204" pitchFamily="34" charset="0"/>
            </a:endParaRPr>
          </a:p>
          <a:p>
            <a:r>
              <a:rPr lang="es-MX" sz="1600" b="1" dirty="0">
                <a:solidFill>
                  <a:srgbClr val="FF0000"/>
                </a:solidFill>
                <a:latin typeface="Arial Narrow" panose="020B0606020202030204" pitchFamily="34" charset="0"/>
              </a:rPr>
              <a:t>Velocidad = 5,0 m/s.</a:t>
            </a:r>
          </a:p>
          <a:p>
            <a:endParaRPr lang="es-MX" sz="1600" b="1" dirty="0">
              <a:solidFill>
                <a:srgbClr val="FF0000"/>
              </a:solidFill>
              <a:latin typeface="Arial Narrow" panose="020B0606020202030204" pitchFamily="34" charset="0"/>
            </a:endParaRPr>
          </a:p>
          <a:p>
            <a:r>
              <a:rPr lang="es-MX" sz="1600" b="1" dirty="0">
                <a:solidFill>
                  <a:srgbClr val="FF0000"/>
                </a:solidFill>
                <a:latin typeface="Arial Narrow" panose="020B0606020202030204" pitchFamily="34" charset="0"/>
              </a:rPr>
              <a:t>RITMO = 10 S. / 50 M.</a:t>
            </a:r>
          </a:p>
          <a:p>
            <a:endParaRPr lang="es-MX" sz="1600" b="1" dirty="0">
              <a:solidFill>
                <a:srgbClr val="FF0000"/>
              </a:solidFill>
              <a:latin typeface="Arial Narrow" panose="020B0606020202030204" pitchFamily="34" charset="0"/>
            </a:endParaRPr>
          </a:p>
          <a:p>
            <a:r>
              <a:rPr lang="es-MX" sz="1600" b="1" dirty="0">
                <a:solidFill>
                  <a:srgbClr val="FF0000"/>
                </a:solidFill>
                <a:latin typeface="Arial Narrow" panose="020B0606020202030204" pitchFamily="34" charset="0"/>
              </a:rPr>
              <a:t>DISTANCIA TOTAL RECORRIDA EN 5 MIN. = 1500 M</a:t>
            </a:r>
          </a:p>
        </p:txBody>
      </p:sp>
    </p:spTree>
    <p:extLst>
      <p:ext uri="{BB962C8B-B14F-4D97-AF65-F5344CB8AC3E}">
        <p14:creationId xmlns:p14="http://schemas.microsoft.com/office/powerpoint/2010/main" val="2190323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36139" t="64522" r="42937" b="11987"/>
          <a:stretch/>
        </p:blipFill>
        <p:spPr>
          <a:xfrm>
            <a:off x="5508662" y="404883"/>
            <a:ext cx="6118322" cy="4197597"/>
          </a:xfrm>
          <a:prstGeom prst="rect">
            <a:avLst/>
          </a:prstGeom>
        </p:spPr>
      </p:pic>
      <p:pic>
        <p:nvPicPr>
          <p:cNvPr id="3" name="Imagen 2">
            <a:extLst>
              <a:ext uri="{FF2B5EF4-FFF2-40B4-BE49-F238E27FC236}">
                <a16:creationId xmlns:a16="http://schemas.microsoft.com/office/drawing/2014/main" xmlns="" id="{77150DCD-F5AD-48E2-8753-18EC89E2D3B5}"/>
              </a:ext>
            </a:extLst>
          </p:cNvPr>
          <p:cNvPicPr>
            <a:picLocks noChangeAspect="1"/>
          </p:cNvPicPr>
          <p:nvPr/>
        </p:nvPicPr>
        <p:blipFill rotWithShape="1">
          <a:blip r:embed="rId2"/>
          <a:srcRect l="35035" t="22714" r="47175" b="36527"/>
          <a:stretch/>
        </p:blipFill>
        <p:spPr>
          <a:xfrm>
            <a:off x="361606" y="557283"/>
            <a:ext cx="4340000" cy="4349997"/>
          </a:xfrm>
          <a:prstGeom prst="rect">
            <a:avLst/>
          </a:prstGeom>
        </p:spPr>
      </p:pic>
    </p:spTree>
    <p:extLst>
      <p:ext uri="{BB962C8B-B14F-4D97-AF65-F5344CB8AC3E}">
        <p14:creationId xmlns:p14="http://schemas.microsoft.com/office/powerpoint/2010/main" val="21073052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rotWithShape="1">
          <a:blip r:embed="rId3"/>
          <a:srcRect l="1685" t="27812" r="60793" b="21639"/>
          <a:stretch/>
        </p:blipFill>
        <p:spPr bwMode="auto">
          <a:xfrm>
            <a:off x="3916908" y="526779"/>
            <a:ext cx="8011234" cy="5804442"/>
          </a:xfrm>
          <a:prstGeom prst="rect">
            <a:avLst/>
          </a:prstGeom>
          <a:ln>
            <a:noFill/>
          </a:ln>
          <a:extLst>
            <a:ext uri="{53640926-AAD7-44D8-BBD7-CCE9431645EC}">
              <a14:shadowObscured xmlns:a14="http://schemas.microsoft.com/office/drawing/2010/main"/>
            </a:ext>
          </a:extLst>
        </p:spPr>
      </p:pic>
      <p:sp>
        <p:nvSpPr>
          <p:cNvPr id="3" name="Rectángulo 2"/>
          <p:cNvSpPr/>
          <p:nvPr/>
        </p:nvSpPr>
        <p:spPr>
          <a:xfrm>
            <a:off x="487927" y="388019"/>
            <a:ext cx="2637409" cy="3139321"/>
          </a:xfrm>
          <a:prstGeom prst="rect">
            <a:avLst/>
          </a:prstGeom>
        </p:spPr>
        <p:txBody>
          <a:bodyPr wrap="square">
            <a:spAutoFit/>
          </a:bodyPr>
          <a:lstStyle/>
          <a:p>
            <a:r>
              <a:rPr lang="es-MX" b="1" dirty="0">
                <a:solidFill>
                  <a:srgbClr val="FF0000"/>
                </a:solidFill>
                <a:latin typeface="Arial Narrow" panose="020B0606020202030204" pitchFamily="34" charset="0"/>
              </a:rPr>
              <a:t>PROTOCOLO CON CARRERA A PIE # 2:</a:t>
            </a:r>
          </a:p>
          <a:p>
            <a:r>
              <a:rPr lang="es-MX" b="1" dirty="0">
                <a:solidFill>
                  <a:srgbClr val="FF0000"/>
                </a:solidFill>
                <a:latin typeface="Arial Narrow" panose="020B0606020202030204" pitchFamily="34" charset="0"/>
              </a:rPr>
              <a:t>FASE 1</a:t>
            </a:r>
          </a:p>
          <a:p>
            <a:r>
              <a:rPr lang="es-MX" b="1" dirty="0">
                <a:solidFill>
                  <a:srgbClr val="FF0000"/>
                </a:solidFill>
                <a:latin typeface="Arial Narrow" panose="020B0606020202030204" pitchFamily="34" charset="0"/>
              </a:rPr>
              <a:t>ETAPA 1</a:t>
            </a:r>
          </a:p>
          <a:p>
            <a:endParaRPr lang="es-MX" b="1" dirty="0">
              <a:solidFill>
                <a:srgbClr val="FF0000"/>
              </a:solidFill>
              <a:latin typeface="Arial Narrow" panose="020B0606020202030204" pitchFamily="34" charset="0"/>
            </a:endParaRPr>
          </a:p>
          <a:p>
            <a:r>
              <a:rPr lang="es-MX" b="1" dirty="0">
                <a:solidFill>
                  <a:srgbClr val="FF0000"/>
                </a:solidFill>
                <a:latin typeface="Arial Narrow" panose="020B0606020202030204" pitchFamily="34" charset="0"/>
              </a:rPr>
              <a:t>Veloc. = 1,9 m/s.</a:t>
            </a:r>
          </a:p>
          <a:p>
            <a:endParaRPr lang="es-MX" b="1" dirty="0">
              <a:solidFill>
                <a:srgbClr val="FF0000"/>
              </a:solidFill>
              <a:latin typeface="Arial Narrow" panose="020B0606020202030204" pitchFamily="34" charset="0"/>
            </a:endParaRPr>
          </a:p>
          <a:p>
            <a:r>
              <a:rPr lang="es-MX" b="1" dirty="0">
                <a:solidFill>
                  <a:srgbClr val="FF0000"/>
                </a:solidFill>
                <a:latin typeface="Arial Narrow" panose="020B0606020202030204" pitchFamily="34" charset="0"/>
              </a:rPr>
              <a:t>Ritmo = 25 s / 50 m.</a:t>
            </a:r>
          </a:p>
          <a:p>
            <a:endParaRPr lang="es-MX" b="1" dirty="0">
              <a:solidFill>
                <a:srgbClr val="FF0000"/>
              </a:solidFill>
              <a:latin typeface="Arial Narrow" panose="020B0606020202030204" pitchFamily="34" charset="0"/>
            </a:endParaRPr>
          </a:p>
          <a:p>
            <a:r>
              <a:rPr lang="es-MX" b="1" dirty="0">
                <a:solidFill>
                  <a:srgbClr val="FF0000"/>
                </a:solidFill>
                <a:latin typeface="Arial Narrow" panose="020B0606020202030204" pitchFamily="34" charset="0"/>
              </a:rPr>
              <a:t>Distancia total recorrida en 5 min. = 600 m.</a:t>
            </a:r>
            <a:endParaRPr lang="es-MX" sz="2400" b="1" dirty="0">
              <a:solidFill>
                <a:srgbClr val="FF0000"/>
              </a:solidFill>
              <a:latin typeface="Arial Narrow" panose="020B0606020202030204" pitchFamily="34" charset="0"/>
            </a:endParaRPr>
          </a:p>
        </p:txBody>
      </p:sp>
    </p:spTree>
    <p:extLst>
      <p:ext uri="{BB962C8B-B14F-4D97-AF65-F5344CB8AC3E}">
        <p14:creationId xmlns:p14="http://schemas.microsoft.com/office/powerpoint/2010/main" val="221666288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rotWithShape="1">
          <a:blip r:embed="rId2"/>
          <a:srcRect l="1594" t="27431" r="65170" b="17188"/>
          <a:stretch/>
        </p:blipFill>
        <p:spPr bwMode="auto">
          <a:xfrm>
            <a:off x="4191000" y="388018"/>
            <a:ext cx="7513073" cy="6104221"/>
          </a:xfrm>
          <a:prstGeom prst="rect">
            <a:avLst/>
          </a:prstGeom>
          <a:ln>
            <a:noFill/>
          </a:ln>
          <a:extLst>
            <a:ext uri="{53640926-AAD7-44D8-BBD7-CCE9431645EC}">
              <a14:shadowObscured xmlns:a14="http://schemas.microsoft.com/office/drawing/2010/main"/>
            </a:ext>
          </a:extLst>
        </p:spPr>
      </p:pic>
      <p:sp>
        <p:nvSpPr>
          <p:cNvPr id="3" name="Rectángulo 2">
            <a:extLst>
              <a:ext uri="{FF2B5EF4-FFF2-40B4-BE49-F238E27FC236}">
                <a16:creationId xmlns:a16="http://schemas.microsoft.com/office/drawing/2014/main" xmlns="" id="{BF9C100D-A13E-4D82-B25B-63883D46E9BE}"/>
              </a:ext>
            </a:extLst>
          </p:cNvPr>
          <p:cNvSpPr/>
          <p:nvPr/>
        </p:nvSpPr>
        <p:spPr>
          <a:xfrm>
            <a:off x="487927" y="388019"/>
            <a:ext cx="2637409" cy="3139321"/>
          </a:xfrm>
          <a:prstGeom prst="rect">
            <a:avLst/>
          </a:prstGeom>
        </p:spPr>
        <p:txBody>
          <a:bodyPr wrap="square">
            <a:spAutoFit/>
          </a:bodyPr>
          <a:lstStyle/>
          <a:p>
            <a:r>
              <a:rPr lang="es-MX" b="1" dirty="0">
                <a:solidFill>
                  <a:srgbClr val="FF0000"/>
                </a:solidFill>
                <a:latin typeface="Arial Narrow" panose="020B0606020202030204" pitchFamily="34" charset="0"/>
              </a:rPr>
              <a:t>PROTOCOLO CON CARRERA A PIE # 2:</a:t>
            </a:r>
          </a:p>
          <a:p>
            <a:r>
              <a:rPr lang="es-MX" b="1" dirty="0">
                <a:solidFill>
                  <a:srgbClr val="FF0000"/>
                </a:solidFill>
                <a:latin typeface="Arial Narrow" panose="020B0606020202030204" pitchFamily="34" charset="0"/>
              </a:rPr>
              <a:t>FASE 1</a:t>
            </a:r>
          </a:p>
          <a:p>
            <a:r>
              <a:rPr lang="es-MX" b="1" dirty="0">
                <a:solidFill>
                  <a:srgbClr val="FF0000"/>
                </a:solidFill>
                <a:latin typeface="Arial Narrow" panose="020B0606020202030204" pitchFamily="34" charset="0"/>
              </a:rPr>
              <a:t>ETAPA 2</a:t>
            </a:r>
          </a:p>
          <a:p>
            <a:endParaRPr lang="es-MX" b="1" dirty="0">
              <a:solidFill>
                <a:srgbClr val="FF0000"/>
              </a:solidFill>
              <a:latin typeface="Arial Narrow" panose="020B0606020202030204" pitchFamily="34" charset="0"/>
            </a:endParaRPr>
          </a:p>
          <a:p>
            <a:r>
              <a:rPr lang="es-MX" b="1" dirty="0">
                <a:solidFill>
                  <a:srgbClr val="FF0000"/>
                </a:solidFill>
                <a:latin typeface="Arial Narrow" panose="020B0606020202030204" pitchFamily="34" charset="0"/>
              </a:rPr>
              <a:t>Veloc. = 2,8 m/s.</a:t>
            </a:r>
          </a:p>
          <a:p>
            <a:endParaRPr lang="es-MX" b="1" dirty="0">
              <a:solidFill>
                <a:srgbClr val="FF0000"/>
              </a:solidFill>
              <a:latin typeface="Arial Narrow" panose="020B0606020202030204" pitchFamily="34" charset="0"/>
            </a:endParaRPr>
          </a:p>
          <a:p>
            <a:r>
              <a:rPr lang="es-MX" b="1" dirty="0">
                <a:solidFill>
                  <a:srgbClr val="FF0000"/>
                </a:solidFill>
                <a:latin typeface="Arial Narrow" panose="020B0606020202030204" pitchFamily="34" charset="0"/>
              </a:rPr>
              <a:t>Ritmo = 17 s / 50 m.</a:t>
            </a:r>
          </a:p>
          <a:p>
            <a:endParaRPr lang="es-MX" b="1" dirty="0">
              <a:solidFill>
                <a:srgbClr val="FF0000"/>
              </a:solidFill>
              <a:latin typeface="Arial Narrow" panose="020B0606020202030204" pitchFamily="34" charset="0"/>
            </a:endParaRPr>
          </a:p>
          <a:p>
            <a:r>
              <a:rPr lang="es-MX" b="1" dirty="0">
                <a:solidFill>
                  <a:srgbClr val="FF0000"/>
                </a:solidFill>
                <a:latin typeface="Arial Narrow" panose="020B0606020202030204" pitchFamily="34" charset="0"/>
              </a:rPr>
              <a:t>Distancia total recorrida en 5 min. = 850 m.</a:t>
            </a:r>
            <a:endParaRPr lang="es-MX" sz="2400" b="1" dirty="0">
              <a:solidFill>
                <a:srgbClr val="FF0000"/>
              </a:solidFill>
              <a:latin typeface="Arial Narrow" panose="020B0606020202030204" pitchFamily="34" charset="0"/>
            </a:endParaRPr>
          </a:p>
        </p:txBody>
      </p:sp>
    </p:spTree>
    <p:extLst>
      <p:ext uri="{BB962C8B-B14F-4D97-AF65-F5344CB8AC3E}">
        <p14:creationId xmlns:p14="http://schemas.microsoft.com/office/powerpoint/2010/main" val="232093904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rotWithShape="1">
          <a:blip r:embed="rId2"/>
          <a:srcRect l="1352" t="26669" r="69708" b="17138"/>
          <a:stretch/>
        </p:blipFill>
        <p:spPr bwMode="auto">
          <a:xfrm>
            <a:off x="4817660" y="375778"/>
            <a:ext cx="7018878" cy="5872622"/>
          </a:xfrm>
          <a:prstGeom prst="rect">
            <a:avLst/>
          </a:prstGeom>
          <a:ln>
            <a:noFill/>
          </a:ln>
          <a:extLst>
            <a:ext uri="{53640926-AAD7-44D8-BBD7-CCE9431645EC}">
              <a14:shadowObscured xmlns:a14="http://schemas.microsoft.com/office/drawing/2010/main"/>
            </a:ext>
          </a:extLst>
        </p:spPr>
      </p:pic>
      <p:sp>
        <p:nvSpPr>
          <p:cNvPr id="3" name="Rectángulo 2">
            <a:extLst>
              <a:ext uri="{FF2B5EF4-FFF2-40B4-BE49-F238E27FC236}">
                <a16:creationId xmlns:a16="http://schemas.microsoft.com/office/drawing/2014/main" xmlns="" id="{0292E889-0504-4064-BCDE-F59A083C714F}"/>
              </a:ext>
            </a:extLst>
          </p:cNvPr>
          <p:cNvSpPr/>
          <p:nvPr/>
        </p:nvSpPr>
        <p:spPr>
          <a:xfrm>
            <a:off x="250209" y="375778"/>
            <a:ext cx="4567451" cy="2585323"/>
          </a:xfrm>
          <a:prstGeom prst="rect">
            <a:avLst/>
          </a:prstGeom>
        </p:spPr>
        <p:txBody>
          <a:bodyPr wrap="square">
            <a:spAutoFit/>
          </a:bodyPr>
          <a:lstStyle/>
          <a:p>
            <a:r>
              <a:rPr lang="es-MX" b="1" dirty="0">
                <a:solidFill>
                  <a:srgbClr val="FF0000"/>
                </a:solidFill>
                <a:latin typeface="Arial Narrow" panose="020B0606020202030204" pitchFamily="34" charset="0"/>
              </a:rPr>
              <a:t>PROTOCOLO CON CARRERA A PIE # 2:</a:t>
            </a:r>
          </a:p>
          <a:p>
            <a:r>
              <a:rPr lang="es-MX" b="1" dirty="0">
                <a:solidFill>
                  <a:srgbClr val="FF0000"/>
                </a:solidFill>
                <a:latin typeface="Arial Narrow" panose="020B0606020202030204" pitchFamily="34" charset="0"/>
              </a:rPr>
              <a:t>FASE 1</a:t>
            </a:r>
          </a:p>
          <a:p>
            <a:r>
              <a:rPr lang="es-MX" b="1" dirty="0">
                <a:solidFill>
                  <a:srgbClr val="FF0000"/>
                </a:solidFill>
                <a:latin typeface="Arial Narrow" panose="020B0606020202030204" pitchFamily="34" charset="0"/>
              </a:rPr>
              <a:t>ETAPA 3</a:t>
            </a:r>
          </a:p>
          <a:p>
            <a:endParaRPr lang="es-MX" b="1" dirty="0">
              <a:solidFill>
                <a:srgbClr val="FF0000"/>
              </a:solidFill>
              <a:latin typeface="Arial Narrow" panose="020B0606020202030204" pitchFamily="34" charset="0"/>
            </a:endParaRPr>
          </a:p>
          <a:p>
            <a:r>
              <a:rPr lang="es-MX" b="1" dirty="0">
                <a:solidFill>
                  <a:srgbClr val="FF0000"/>
                </a:solidFill>
                <a:latin typeface="Arial Narrow" panose="020B0606020202030204" pitchFamily="34" charset="0"/>
              </a:rPr>
              <a:t>Veloc. = 3,6 m/s.</a:t>
            </a:r>
          </a:p>
          <a:p>
            <a:endParaRPr lang="es-MX" b="1" dirty="0">
              <a:solidFill>
                <a:srgbClr val="FF0000"/>
              </a:solidFill>
              <a:latin typeface="Arial Narrow" panose="020B0606020202030204" pitchFamily="34" charset="0"/>
            </a:endParaRPr>
          </a:p>
          <a:p>
            <a:r>
              <a:rPr lang="es-MX" b="1" dirty="0">
                <a:solidFill>
                  <a:srgbClr val="FF0000"/>
                </a:solidFill>
                <a:latin typeface="Arial Narrow" panose="020B0606020202030204" pitchFamily="34" charset="0"/>
              </a:rPr>
              <a:t>Ritmo = 13 s / 50 m.</a:t>
            </a:r>
          </a:p>
          <a:p>
            <a:endParaRPr lang="es-MX" b="1" dirty="0">
              <a:solidFill>
                <a:srgbClr val="FF0000"/>
              </a:solidFill>
              <a:latin typeface="Arial Narrow" panose="020B0606020202030204" pitchFamily="34" charset="0"/>
            </a:endParaRPr>
          </a:p>
          <a:p>
            <a:r>
              <a:rPr lang="es-MX" b="1" dirty="0">
                <a:solidFill>
                  <a:srgbClr val="FF0000"/>
                </a:solidFill>
                <a:latin typeface="Arial Narrow" panose="020B0606020202030204" pitchFamily="34" charset="0"/>
              </a:rPr>
              <a:t>Distancia total recorrida en 5 min. = 1100 m.</a:t>
            </a:r>
            <a:endParaRPr lang="es-MX" sz="2400" b="1" dirty="0">
              <a:solidFill>
                <a:srgbClr val="FF0000"/>
              </a:solidFill>
              <a:latin typeface="Arial Narrow" panose="020B0606020202030204" pitchFamily="34" charset="0"/>
            </a:endParaRPr>
          </a:p>
        </p:txBody>
      </p:sp>
    </p:spTree>
    <p:extLst>
      <p:ext uri="{BB962C8B-B14F-4D97-AF65-F5344CB8AC3E}">
        <p14:creationId xmlns:p14="http://schemas.microsoft.com/office/powerpoint/2010/main" val="185773879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rotWithShape="1">
          <a:blip r:embed="rId2"/>
          <a:srcRect l="1449" t="26801" r="73999" b="19502"/>
          <a:stretch/>
        </p:blipFill>
        <p:spPr bwMode="auto">
          <a:xfrm>
            <a:off x="4492111" y="293953"/>
            <a:ext cx="7381442" cy="6215409"/>
          </a:xfrm>
          <a:prstGeom prst="rect">
            <a:avLst/>
          </a:prstGeom>
          <a:ln>
            <a:noFill/>
          </a:ln>
          <a:extLst>
            <a:ext uri="{53640926-AAD7-44D8-BBD7-CCE9431645EC}">
              <a14:shadowObscured xmlns:a14="http://schemas.microsoft.com/office/drawing/2010/main"/>
            </a:ext>
          </a:extLst>
        </p:spPr>
      </p:pic>
      <p:sp>
        <p:nvSpPr>
          <p:cNvPr id="3" name="Rectángulo 2">
            <a:extLst>
              <a:ext uri="{FF2B5EF4-FFF2-40B4-BE49-F238E27FC236}">
                <a16:creationId xmlns:a16="http://schemas.microsoft.com/office/drawing/2014/main" xmlns="" id="{D12C3A55-82B0-4934-BE50-CF4152872F9D}"/>
              </a:ext>
            </a:extLst>
          </p:cNvPr>
          <p:cNvSpPr/>
          <p:nvPr/>
        </p:nvSpPr>
        <p:spPr>
          <a:xfrm>
            <a:off x="318447" y="293953"/>
            <a:ext cx="3830472" cy="2862322"/>
          </a:xfrm>
          <a:prstGeom prst="rect">
            <a:avLst/>
          </a:prstGeom>
        </p:spPr>
        <p:txBody>
          <a:bodyPr wrap="square">
            <a:spAutoFit/>
          </a:bodyPr>
          <a:lstStyle/>
          <a:p>
            <a:r>
              <a:rPr lang="es-MX" b="1" dirty="0">
                <a:solidFill>
                  <a:srgbClr val="FF0000"/>
                </a:solidFill>
                <a:latin typeface="Arial Narrow" panose="020B0606020202030204" pitchFamily="34" charset="0"/>
              </a:rPr>
              <a:t>PROTOCOLO CON CARRERA A PIE # 2:</a:t>
            </a:r>
          </a:p>
          <a:p>
            <a:r>
              <a:rPr lang="es-MX" b="1" dirty="0">
                <a:solidFill>
                  <a:srgbClr val="FF0000"/>
                </a:solidFill>
                <a:latin typeface="Arial Narrow" panose="020B0606020202030204" pitchFamily="34" charset="0"/>
              </a:rPr>
              <a:t>FASE 1</a:t>
            </a:r>
          </a:p>
          <a:p>
            <a:r>
              <a:rPr lang="es-MX" b="1" dirty="0">
                <a:solidFill>
                  <a:srgbClr val="FF0000"/>
                </a:solidFill>
                <a:latin typeface="Arial Narrow" panose="020B0606020202030204" pitchFamily="34" charset="0"/>
              </a:rPr>
              <a:t>ETAPA 4</a:t>
            </a:r>
          </a:p>
          <a:p>
            <a:endParaRPr lang="es-MX" b="1" dirty="0">
              <a:solidFill>
                <a:srgbClr val="FF0000"/>
              </a:solidFill>
              <a:latin typeface="Arial Narrow" panose="020B0606020202030204" pitchFamily="34" charset="0"/>
            </a:endParaRPr>
          </a:p>
          <a:p>
            <a:r>
              <a:rPr lang="es-MX" b="1" dirty="0">
                <a:solidFill>
                  <a:srgbClr val="FF0000"/>
                </a:solidFill>
                <a:latin typeface="Arial Narrow" panose="020B0606020202030204" pitchFamily="34" charset="0"/>
              </a:rPr>
              <a:t>Veloc. = 4,4 m/s.</a:t>
            </a:r>
          </a:p>
          <a:p>
            <a:endParaRPr lang="es-MX" b="1" dirty="0">
              <a:solidFill>
                <a:srgbClr val="FF0000"/>
              </a:solidFill>
              <a:latin typeface="Arial Narrow" panose="020B0606020202030204" pitchFamily="34" charset="0"/>
            </a:endParaRPr>
          </a:p>
          <a:p>
            <a:r>
              <a:rPr lang="es-MX" b="1" dirty="0">
                <a:solidFill>
                  <a:srgbClr val="FF0000"/>
                </a:solidFill>
                <a:latin typeface="Arial Narrow" panose="020B0606020202030204" pitchFamily="34" charset="0"/>
              </a:rPr>
              <a:t>Ritmo = 11 s / 50 m.</a:t>
            </a:r>
          </a:p>
          <a:p>
            <a:endParaRPr lang="es-MX" b="1" dirty="0">
              <a:solidFill>
                <a:srgbClr val="FF0000"/>
              </a:solidFill>
              <a:latin typeface="Arial Narrow" panose="020B0606020202030204" pitchFamily="34" charset="0"/>
            </a:endParaRPr>
          </a:p>
          <a:p>
            <a:r>
              <a:rPr lang="es-MX" b="1" dirty="0">
                <a:solidFill>
                  <a:srgbClr val="FF0000"/>
                </a:solidFill>
                <a:latin typeface="Arial Narrow" panose="020B0606020202030204" pitchFamily="34" charset="0"/>
              </a:rPr>
              <a:t>Distancia total recorrida en 5 min. = 1650 m.</a:t>
            </a:r>
            <a:endParaRPr lang="es-MX" sz="2400" b="1" dirty="0">
              <a:solidFill>
                <a:srgbClr val="FF0000"/>
              </a:solidFill>
              <a:latin typeface="Arial Narrow" panose="020B0606020202030204" pitchFamily="34" charset="0"/>
            </a:endParaRPr>
          </a:p>
        </p:txBody>
      </p:sp>
    </p:spTree>
    <p:extLst>
      <p:ext uri="{BB962C8B-B14F-4D97-AF65-F5344CB8AC3E}">
        <p14:creationId xmlns:p14="http://schemas.microsoft.com/office/powerpoint/2010/main" val="30585967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rotWithShape="1">
          <a:blip r:embed="rId2"/>
          <a:srcRect l="1527" t="26958" r="74113" b="13216"/>
          <a:stretch/>
        </p:blipFill>
        <p:spPr bwMode="auto">
          <a:xfrm>
            <a:off x="5090160" y="280242"/>
            <a:ext cx="6865279" cy="6257717"/>
          </a:xfrm>
          <a:prstGeom prst="rect">
            <a:avLst/>
          </a:prstGeom>
          <a:ln>
            <a:noFill/>
          </a:ln>
          <a:extLst>
            <a:ext uri="{53640926-AAD7-44D8-BBD7-CCE9431645EC}">
              <a14:shadowObscured xmlns:a14="http://schemas.microsoft.com/office/drawing/2010/main"/>
            </a:ext>
          </a:extLst>
        </p:spPr>
      </p:pic>
      <p:sp>
        <p:nvSpPr>
          <p:cNvPr id="3" name="Rectángulo 2">
            <a:extLst>
              <a:ext uri="{FF2B5EF4-FFF2-40B4-BE49-F238E27FC236}">
                <a16:creationId xmlns:a16="http://schemas.microsoft.com/office/drawing/2014/main" xmlns="" id="{771D81E8-F93D-4D0A-80B7-8F3B94C50A08}"/>
              </a:ext>
            </a:extLst>
          </p:cNvPr>
          <p:cNvSpPr/>
          <p:nvPr/>
        </p:nvSpPr>
        <p:spPr>
          <a:xfrm>
            <a:off x="236561" y="280243"/>
            <a:ext cx="4581099" cy="2585323"/>
          </a:xfrm>
          <a:prstGeom prst="rect">
            <a:avLst/>
          </a:prstGeom>
        </p:spPr>
        <p:txBody>
          <a:bodyPr wrap="square">
            <a:spAutoFit/>
          </a:bodyPr>
          <a:lstStyle/>
          <a:p>
            <a:r>
              <a:rPr lang="es-MX" b="1" dirty="0">
                <a:solidFill>
                  <a:srgbClr val="FF0000"/>
                </a:solidFill>
                <a:latin typeface="Arial Narrow" panose="020B0606020202030204" pitchFamily="34" charset="0"/>
              </a:rPr>
              <a:t>PROTOCOLO CON CARRERA A PIE # 2:</a:t>
            </a:r>
          </a:p>
          <a:p>
            <a:r>
              <a:rPr lang="es-MX" b="1" dirty="0">
                <a:solidFill>
                  <a:srgbClr val="FF0000"/>
                </a:solidFill>
                <a:latin typeface="Arial Narrow" panose="020B0606020202030204" pitchFamily="34" charset="0"/>
              </a:rPr>
              <a:t>FASE 1</a:t>
            </a:r>
          </a:p>
          <a:p>
            <a:r>
              <a:rPr lang="es-MX" b="1" dirty="0">
                <a:solidFill>
                  <a:srgbClr val="FF0000"/>
                </a:solidFill>
                <a:latin typeface="Arial Narrow" panose="020B0606020202030204" pitchFamily="34" charset="0"/>
              </a:rPr>
              <a:t>ETAPA 5</a:t>
            </a:r>
          </a:p>
          <a:p>
            <a:endParaRPr lang="es-MX" b="1" dirty="0">
              <a:solidFill>
                <a:srgbClr val="FF0000"/>
              </a:solidFill>
              <a:latin typeface="Arial Narrow" panose="020B0606020202030204" pitchFamily="34" charset="0"/>
            </a:endParaRPr>
          </a:p>
          <a:p>
            <a:r>
              <a:rPr lang="es-MX" b="1" dirty="0">
                <a:solidFill>
                  <a:srgbClr val="FF0000"/>
                </a:solidFill>
                <a:latin typeface="Arial Narrow" panose="020B0606020202030204" pitchFamily="34" charset="0"/>
              </a:rPr>
              <a:t>Veloc. = 5,3 m/s.</a:t>
            </a:r>
          </a:p>
          <a:p>
            <a:endParaRPr lang="es-MX" b="1" dirty="0">
              <a:solidFill>
                <a:srgbClr val="FF0000"/>
              </a:solidFill>
              <a:latin typeface="Arial Narrow" panose="020B0606020202030204" pitchFamily="34" charset="0"/>
            </a:endParaRPr>
          </a:p>
          <a:p>
            <a:r>
              <a:rPr lang="es-MX" b="1" dirty="0">
                <a:solidFill>
                  <a:srgbClr val="FF0000"/>
                </a:solidFill>
                <a:latin typeface="Arial Narrow" panose="020B0606020202030204" pitchFamily="34" charset="0"/>
              </a:rPr>
              <a:t>Ritmo = 9 s / 50 m.</a:t>
            </a:r>
          </a:p>
          <a:p>
            <a:endParaRPr lang="es-MX" b="1" dirty="0">
              <a:solidFill>
                <a:srgbClr val="FF0000"/>
              </a:solidFill>
              <a:latin typeface="Arial Narrow" panose="020B0606020202030204" pitchFamily="34" charset="0"/>
            </a:endParaRPr>
          </a:p>
          <a:p>
            <a:r>
              <a:rPr lang="es-MX" b="1" dirty="0">
                <a:solidFill>
                  <a:srgbClr val="FF0000"/>
                </a:solidFill>
                <a:latin typeface="Arial Narrow" panose="020B0606020202030204" pitchFamily="34" charset="0"/>
              </a:rPr>
              <a:t>Distancia total recorrida en 5 min. = 1950 m.</a:t>
            </a:r>
            <a:endParaRPr lang="es-MX" sz="2400" b="1" dirty="0">
              <a:solidFill>
                <a:srgbClr val="FF0000"/>
              </a:solidFill>
              <a:latin typeface="Arial Narrow" panose="020B0606020202030204" pitchFamily="34" charset="0"/>
            </a:endParaRPr>
          </a:p>
        </p:txBody>
      </p:sp>
    </p:spTree>
    <p:extLst>
      <p:ext uri="{BB962C8B-B14F-4D97-AF65-F5344CB8AC3E}">
        <p14:creationId xmlns:p14="http://schemas.microsoft.com/office/powerpoint/2010/main" val="29022985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ext uri="{D42A27DB-BD31-4B8C-83A1-F6EECF244321}">
                <p14:modId xmlns:p14="http://schemas.microsoft.com/office/powerpoint/2010/main" val="2582100217"/>
              </p:ext>
            </p:extLst>
          </p:nvPr>
        </p:nvGraphicFramePr>
        <p:xfrm>
          <a:off x="641452" y="253035"/>
          <a:ext cx="10959142" cy="3810750"/>
        </p:xfrm>
        <a:graphic>
          <a:graphicData uri="http://schemas.openxmlformats.org/drawingml/2006/table">
            <a:tbl>
              <a:tblPr>
                <a:tableStyleId>{5C22544A-7EE6-4342-B048-85BDC9FD1C3A}</a:tableStyleId>
              </a:tblPr>
              <a:tblGrid>
                <a:gridCol w="986542">
                  <a:extLst>
                    <a:ext uri="{9D8B030D-6E8A-4147-A177-3AD203B41FA5}">
                      <a16:colId xmlns:a16="http://schemas.microsoft.com/office/drawing/2014/main" xmlns="" val="20000"/>
                    </a:ext>
                  </a:extLst>
                </a:gridCol>
                <a:gridCol w="664840">
                  <a:extLst>
                    <a:ext uri="{9D8B030D-6E8A-4147-A177-3AD203B41FA5}">
                      <a16:colId xmlns:a16="http://schemas.microsoft.com/office/drawing/2014/main" xmlns="" val="20001"/>
                    </a:ext>
                  </a:extLst>
                </a:gridCol>
                <a:gridCol w="664840">
                  <a:extLst>
                    <a:ext uri="{9D8B030D-6E8A-4147-A177-3AD203B41FA5}">
                      <a16:colId xmlns:a16="http://schemas.microsoft.com/office/drawing/2014/main" xmlns="" val="20002"/>
                    </a:ext>
                  </a:extLst>
                </a:gridCol>
                <a:gridCol w="664840">
                  <a:extLst>
                    <a:ext uri="{9D8B030D-6E8A-4147-A177-3AD203B41FA5}">
                      <a16:colId xmlns:a16="http://schemas.microsoft.com/office/drawing/2014/main" xmlns="" val="20003"/>
                    </a:ext>
                  </a:extLst>
                </a:gridCol>
                <a:gridCol w="664840">
                  <a:extLst>
                    <a:ext uri="{9D8B030D-6E8A-4147-A177-3AD203B41FA5}">
                      <a16:colId xmlns:a16="http://schemas.microsoft.com/office/drawing/2014/main" xmlns="" val="20004"/>
                    </a:ext>
                  </a:extLst>
                </a:gridCol>
                <a:gridCol w="664840">
                  <a:extLst>
                    <a:ext uri="{9D8B030D-6E8A-4147-A177-3AD203B41FA5}">
                      <a16:colId xmlns:a16="http://schemas.microsoft.com/office/drawing/2014/main" xmlns="" val="20005"/>
                    </a:ext>
                  </a:extLst>
                </a:gridCol>
                <a:gridCol w="664840">
                  <a:extLst>
                    <a:ext uri="{9D8B030D-6E8A-4147-A177-3AD203B41FA5}">
                      <a16:colId xmlns:a16="http://schemas.microsoft.com/office/drawing/2014/main" xmlns="" val="20006"/>
                    </a:ext>
                  </a:extLst>
                </a:gridCol>
                <a:gridCol w="664840">
                  <a:extLst>
                    <a:ext uri="{9D8B030D-6E8A-4147-A177-3AD203B41FA5}">
                      <a16:colId xmlns:a16="http://schemas.microsoft.com/office/drawing/2014/main" xmlns="" val="20007"/>
                    </a:ext>
                  </a:extLst>
                </a:gridCol>
                <a:gridCol w="664840">
                  <a:extLst>
                    <a:ext uri="{9D8B030D-6E8A-4147-A177-3AD203B41FA5}">
                      <a16:colId xmlns:a16="http://schemas.microsoft.com/office/drawing/2014/main" xmlns="" val="20008"/>
                    </a:ext>
                  </a:extLst>
                </a:gridCol>
                <a:gridCol w="664840">
                  <a:extLst>
                    <a:ext uri="{9D8B030D-6E8A-4147-A177-3AD203B41FA5}">
                      <a16:colId xmlns:a16="http://schemas.microsoft.com/office/drawing/2014/main" xmlns="" val="20009"/>
                    </a:ext>
                  </a:extLst>
                </a:gridCol>
                <a:gridCol w="664840">
                  <a:extLst>
                    <a:ext uri="{9D8B030D-6E8A-4147-A177-3AD203B41FA5}">
                      <a16:colId xmlns:a16="http://schemas.microsoft.com/office/drawing/2014/main" xmlns="" val="20010"/>
                    </a:ext>
                  </a:extLst>
                </a:gridCol>
                <a:gridCol w="664840">
                  <a:extLst>
                    <a:ext uri="{9D8B030D-6E8A-4147-A177-3AD203B41FA5}">
                      <a16:colId xmlns:a16="http://schemas.microsoft.com/office/drawing/2014/main" xmlns="" val="20011"/>
                    </a:ext>
                  </a:extLst>
                </a:gridCol>
                <a:gridCol w="664840">
                  <a:extLst>
                    <a:ext uri="{9D8B030D-6E8A-4147-A177-3AD203B41FA5}">
                      <a16:colId xmlns:a16="http://schemas.microsoft.com/office/drawing/2014/main" xmlns="" val="20012"/>
                    </a:ext>
                  </a:extLst>
                </a:gridCol>
                <a:gridCol w="664840">
                  <a:extLst>
                    <a:ext uri="{9D8B030D-6E8A-4147-A177-3AD203B41FA5}">
                      <a16:colId xmlns:a16="http://schemas.microsoft.com/office/drawing/2014/main" xmlns="" val="20013"/>
                    </a:ext>
                  </a:extLst>
                </a:gridCol>
                <a:gridCol w="664840">
                  <a:extLst>
                    <a:ext uri="{9D8B030D-6E8A-4147-A177-3AD203B41FA5}">
                      <a16:colId xmlns:a16="http://schemas.microsoft.com/office/drawing/2014/main" xmlns="" val="20014"/>
                    </a:ext>
                  </a:extLst>
                </a:gridCol>
                <a:gridCol w="664840">
                  <a:extLst>
                    <a:ext uri="{9D8B030D-6E8A-4147-A177-3AD203B41FA5}">
                      <a16:colId xmlns:a16="http://schemas.microsoft.com/office/drawing/2014/main" xmlns="" val="20015"/>
                    </a:ext>
                  </a:extLst>
                </a:gridCol>
              </a:tblGrid>
              <a:tr h="1035438">
                <a:tc gridSpan="16">
                  <a:txBody>
                    <a:bodyPr/>
                    <a:lstStyle/>
                    <a:p>
                      <a:pPr algn="ctr" fontAlgn="ctr"/>
                      <a:r>
                        <a:rPr lang="es-CO" sz="2000" b="1" u="none" strike="noStrike" dirty="0">
                          <a:solidFill>
                            <a:srgbClr val="FF0000"/>
                          </a:solidFill>
                          <a:effectLst/>
                          <a:latin typeface="Arial Narrow" pitchFamily="34" charset="0"/>
                        </a:rPr>
                        <a:t>TEST EN BANDA SINFÍN. </a:t>
                      </a:r>
                    </a:p>
                    <a:p>
                      <a:pPr algn="ctr" fontAlgn="ctr"/>
                      <a:r>
                        <a:rPr lang="es-CO" sz="2000" b="1" u="none" strike="noStrike" dirty="0">
                          <a:solidFill>
                            <a:srgbClr val="FF0000"/>
                          </a:solidFill>
                          <a:effectLst/>
                          <a:latin typeface="Arial Narrow" pitchFamily="34" charset="0"/>
                        </a:rPr>
                        <a:t>PROTOCOLO 1 :</a:t>
                      </a:r>
                    </a:p>
                    <a:p>
                      <a:pPr algn="ctr" fontAlgn="ctr"/>
                      <a:r>
                        <a:rPr lang="es-CO" sz="2000" b="1" u="none" strike="noStrike" dirty="0">
                          <a:solidFill>
                            <a:srgbClr val="FF0000"/>
                          </a:solidFill>
                          <a:effectLst/>
                          <a:latin typeface="Arial Narrow" pitchFamily="34" charset="0"/>
                        </a:rPr>
                        <a:t>FORMATO DE RECOLECCION DE DATOS DEL TEST ESTÁNDAR DE LACTATO PARA CORREDORES Y DEPORTISTAS QUE EMPLEAN CARRERA A PIE COMO PREPARACION FISICA GENERAL</a:t>
                      </a:r>
                    </a:p>
                    <a:p>
                      <a:pPr algn="ctr" fontAlgn="ctr"/>
                      <a:r>
                        <a:rPr lang="es-MX" sz="2000" b="1" i="0" u="none" strike="noStrike" dirty="0">
                          <a:solidFill>
                            <a:srgbClr val="FF0000"/>
                          </a:solidFill>
                          <a:effectLst/>
                          <a:latin typeface="Arial Narrow" pitchFamily="34" charset="0"/>
                        </a:rPr>
                        <a:t>F</a:t>
                      </a:r>
                      <a:r>
                        <a:rPr lang="es-CO" sz="2000" b="1" i="0" u="none" strike="noStrike" dirty="0">
                          <a:solidFill>
                            <a:srgbClr val="FF0000"/>
                          </a:solidFill>
                          <a:effectLst/>
                          <a:latin typeface="Arial Narrow" pitchFamily="34" charset="0"/>
                        </a:rPr>
                        <a:t>ASE 1</a:t>
                      </a:r>
                    </a:p>
                  </a:txBody>
                  <a:tcPr marL="3900" marR="3900" marT="39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10000"/>
                  </a:ext>
                </a:extLst>
              </a:tr>
              <a:tr h="206559">
                <a:tc gridSpan="2">
                  <a:txBody>
                    <a:bodyPr/>
                    <a:lstStyle/>
                    <a:p>
                      <a:pPr algn="ctr" fontAlgn="ctr"/>
                      <a:r>
                        <a:rPr lang="es-CO" sz="1100" b="1" u="none" strike="noStrike" dirty="0">
                          <a:effectLst/>
                          <a:latin typeface="Arial Narrow" pitchFamily="34" charset="0"/>
                        </a:rPr>
                        <a:t>NOMBRE:</a:t>
                      </a:r>
                      <a:endParaRPr lang="es-CO" sz="1100" b="1" i="0" u="none" strike="noStrike" dirty="0">
                        <a:solidFill>
                          <a:srgbClr val="000000"/>
                        </a:solidFill>
                        <a:effectLst/>
                        <a:latin typeface="Arial Narrow" pitchFamily="34" charset="0"/>
                      </a:endParaRPr>
                    </a:p>
                  </a:txBody>
                  <a:tcPr marL="3900" marR="3900" marT="3900" marB="0" anchor="ctr">
                    <a:lnL w="12700" cap="flat" cmpd="sng" algn="ctr">
                      <a:solidFill>
                        <a:schemeClr val="tx1"/>
                      </a:solidFill>
                      <a:prstDash val="solid"/>
                      <a:round/>
                      <a:headEnd type="none" w="med" len="med"/>
                      <a:tailEnd type="none" w="med" len="med"/>
                    </a:lnL>
                    <a:solidFill>
                      <a:schemeClr val="bg1"/>
                    </a:solidFill>
                  </a:tcPr>
                </a:tc>
                <a:tc hMerge="1">
                  <a:txBody>
                    <a:bodyPr/>
                    <a:lstStyle/>
                    <a:p>
                      <a:endParaRPr lang="es-CO"/>
                    </a:p>
                  </a:txBody>
                  <a:tcPr/>
                </a:tc>
                <a:tc gridSpan="8">
                  <a:txBody>
                    <a:bodyPr/>
                    <a:lstStyle/>
                    <a:p>
                      <a:pPr algn="ctr" fontAlgn="ctr"/>
                      <a:r>
                        <a:rPr lang="es-CO" sz="1100" b="1" u="none" strike="noStrike" dirty="0">
                          <a:effectLst/>
                          <a:latin typeface="Arial Narrow" pitchFamily="34" charset="0"/>
                        </a:rPr>
                        <a:t> </a:t>
                      </a:r>
                      <a:endParaRPr lang="es-CO" sz="1100" b="1" i="0" u="none" strike="noStrike" dirty="0">
                        <a:solidFill>
                          <a:srgbClr val="000000"/>
                        </a:solidFill>
                        <a:effectLst/>
                        <a:latin typeface="Arial Narrow" pitchFamily="34" charset="0"/>
                      </a:endParaRPr>
                    </a:p>
                  </a:txBody>
                  <a:tcPr marL="3900" marR="3900" marT="3900" marB="0" anchor="ctr">
                    <a:solidFill>
                      <a:schemeClr val="bg1"/>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ctr" fontAlgn="ctr"/>
                      <a:r>
                        <a:rPr lang="es-CO" sz="1100" b="1" u="none" strike="noStrike" dirty="0">
                          <a:effectLst/>
                          <a:latin typeface="Arial Narrow" pitchFamily="34" charset="0"/>
                        </a:rPr>
                        <a:t> </a:t>
                      </a:r>
                      <a:endParaRPr lang="es-CO" sz="1100" b="1" i="0" u="none" strike="noStrike" dirty="0">
                        <a:solidFill>
                          <a:srgbClr val="000000"/>
                        </a:solidFill>
                        <a:effectLst/>
                        <a:latin typeface="Arial Narrow" pitchFamily="34" charset="0"/>
                      </a:endParaRPr>
                    </a:p>
                  </a:txBody>
                  <a:tcPr marL="3900" marR="3900" marT="3900" marB="0" anchor="ctr">
                    <a:solidFill>
                      <a:schemeClr val="bg1"/>
                    </a:solidFill>
                  </a:tcPr>
                </a:tc>
                <a:tc>
                  <a:txBody>
                    <a:bodyPr/>
                    <a:lstStyle/>
                    <a:p>
                      <a:pPr algn="ctr" fontAlgn="ctr"/>
                      <a:r>
                        <a:rPr lang="es-CO" sz="1100" b="1" u="none" strike="noStrike" dirty="0">
                          <a:effectLst/>
                          <a:latin typeface="Arial Narrow" pitchFamily="34" charset="0"/>
                        </a:rPr>
                        <a:t> </a:t>
                      </a:r>
                      <a:endParaRPr lang="es-CO" sz="1100" b="1" i="0" u="none" strike="noStrike" dirty="0">
                        <a:solidFill>
                          <a:srgbClr val="000000"/>
                        </a:solidFill>
                        <a:effectLst/>
                        <a:latin typeface="Arial Narrow" pitchFamily="34" charset="0"/>
                      </a:endParaRPr>
                    </a:p>
                  </a:txBody>
                  <a:tcPr marL="3900" marR="3900" marT="3900" marB="0" anchor="ctr">
                    <a:solidFill>
                      <a:schemeClr val="bg1"/>
                    </a:solidFill>
                  </a:tcPr>
                </a:tc>
                <a:tc>
                  <a:txBody>
                    <a:bodyPr/>
                    <a:lstStyle/>
                    <a:p>
                      <a:pPr algn="ctr" fontAlgn="ctr"/>
                      <a:r>
                        <a:rPr lang="es-CO" sz="1100" b="1" u="none" strike="noStrike" dirty="0">
                          <a:effectLst/>
                          <a:latin typeface="Arial Narrow" pitchFamily="34" charset="0"/>
                        </a:rPr>
                        <a:t> </a:t>
                      </a:r>
                      <a:endParaRPr lang="es-CO" sz="1100" b="1" i="0" u="none" strike="noStrike" dirty="0">
                        <a:solidFill>
                          <a:srgbClr val="000000"/>
                        </a:solidFill>
                        <a:effectLst/>
                        <a:latin typeface="Arial Narrow" pitchFamily="34" charset="0"/>
                      </a:endParaRPr>
                    </a:p>
                  </a:txBody>
                  <a:tcPr marL="3900" marR="3900" marT="3900" marB="0" anchor="ctr">
                    <a:solidFill>
                      <a:schemeClr val="bg1"/>
                    </a:solidFill>
                  </a:tcPr>
                </a:tc>
                <a:tc>
                  <a:txBody>
                    <a:bodyPr/>
                    <a:lstStyle/>
                    <a:p>
                      <a:pPr algn="ctr" fontAlgn="ctr"/>
                      <a:r>
                        <a:rPr lang="es-CO" sz="1100" b="1" u="none" strike="noStrike" dirty="0">
                          <a:effectLst/>
                          <a:latin typeface="Arial Narrow" pitchFamily="34" charset="0"/>
                        </a:rPr>
                        <a:t> </a:t>
                      </a:r>
                      <a:endParaRPr lang="es-CO" sz="1100" b="1" i="0" u="none" strike="noStrike" dirty="0">
                        <a:solidFill>
                          <a:srgbClr val="000000"/>
                        </a:solidFill>
                        <a:effectLst/>
                        <a:latin typeface="Arial Narrow" pitchFamily="34" charset="0"/>
                      </a:endParaRPr>
                    </a:p>
                  </a:txBody>
                  <a:tcPr marL="3900" marR="3900" marT="3900" marB="0" anchor="ctr">
                    <a:solidFill>
                      <a:schemeClr val="bg1"/>
                    </a:solidFill>
                  </a:tcPr>
                </a:tc>
                <a:tc>
                  <a:txBody>
                    <a:bodyPr/>
                    <a:lstStyle/>
                    <a:p>
                      <a:pPr algn="ctr" fontAlgn="ctr"/>
                      <a:r>
                        <a:rPr lang="es-CO" sz="1100" b="1" u="none" strike="noStrike" dirty="0">
                          <a:effectLst/>
                          <a:latin typeface="Arial Narrow" pitchFamily="34" charset="0"/>
                        </a:rPr>
                        <a:t> </a:t>
                      </a:r>
                      <a:endParaRPr lang="es-CO" sz="1100" b="1" i="0" u="none" strike="noStrike" dirty="0">
                        <a:solidFill>
                          <a:srgbClr val="000000"/>
                        </a:solidFill>
                        <a:effectLst/>
                        <a:latin typeface="Arial Narrow" pitchFamily="34" charset="0"/>
                      </a:endParaRPr>
                    </a:p>
                  </a:txBody>
                  <a:tcPr marL="3900" marR="3900" marT="3900" marB="0" anchor="ctr">
                    <a:solidFill>
                      <a:schemeClr val="bg1"/>
                    </a:solidFill>
                  </a:tcPr>
                </a:tc>
                <a:tc>
                  <a:txBody>
                    <a:bodyPr/>
                    <a:lstStyle/>
                    <a:p>
                      <a:pPr algn="ctr" fontAlgn="ctr"/>
                      <a:r>
                        <a:rPr lang="es-CO" sz="1100" b="1" u="none" strike="noStrike" dirty="0">
                          <a:effectLst/>
                          <a:latin typeface="Arial Narrow" pitchFamily="34" charset="0"/>
                        </a:rPr>
                        <a:t> </a:t>
                      </a:r>
                      <a:endParaRPr lang="es-CO" sz="1100" b="1" i="0" u="none" strike="noStrike" dirty="0">
                        <a:solidFill>
                          <a:srgbClr val="000000"/>
                        </a:solidFill>
                        <a:effectLst/>
                        <a:latin typeface="Arial Narrow" pitchFamily="34" charset="0"/>
                      </a:endParaRPr>
                    </a:p>
                  </a:txBody>
                  <a:tcPr marL="3900" marR="3900" marT="3900" marB="0" anchor="ct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xmlns="" val="10002"/>
                  </a:ext>
                </a:extLst>
              </a:tr>
              <a:tr h="206559">
                <a:tc gridSpan="4">
                  <a:txBody>
                    <a:bodyPr/>
                    <a:lstStyle/>
                    <a:p>
                      <a:pPr algn="ctr" fontAlgn="ctr"/>
                      <a:r>
                        <a:rPr lang="es-CO" sz="1100" b="1" u="none" strike="noStrike" dirty="0">
                          <a:effectLst/>
                          <a:latin typeface="Arial Narrow" pitchFamily="34" charset="0"/>
                        </a:rPr>
                        <a:t>FEHA MEDICION (DD/MM(AA):</a:t>
                      </a:r>
                      <a:endParaRPr lang="es-CO" sz="1100" b="1" i="0" u="none" strike="noStrike" dirty="0">
                        <a:solidFill>
                          <a:srgbClr val="000000"/>
                        </a:solidFill>
                        <a:effectLst/>
                        <a:latin typeface="Arial Narrow" pitchFamily="34" charset="0"/>
                      </a:endParaRPr>
                    </a:p>
                  </a:txBody>
                  <a:tcPr marL="3900" marR="3900" marT="3900" marB="0" anchor="ctr">
                    <a:lnL w="12700" cap="flat" cmpd="sng" algn="ctr">
                      <a:solidFill>
                        <a:schemeClr val="tx1"/>
                      </a:solidFill>
                      <a:prstDash val="solid"/>
                      <a:round/>
                      <a:headEnd type="none" w="med" len="med"/>
                      <a:tailEnd type="none" w="med" len="med"/>
                    </a:lnL>
                    <a:solidFill>
                      <a:schemeClr val="bg1"/>
                    </a:solidFill>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ctr" fontAlgn="ctr"/>
                      <a:r>
                        <a:rPr lang="es-CO" sz="1100" b="1" u="none" strike="noStrike" dirty="0">
                          <a:effectLst/>
                          <a:latin typeface="Arial Narrow" pitchFamily="34" charset="0"/>
                        </a:rPr>
                        <a:t> </a:t>
                      </a:r>
                      <a:endParaRPr lang="es-CO" sz="1100" b="1" i="0" u="none" strike="noStrike" dirty="0">
                        <a:solidFill>
                          <a:srgbClr val="000000"/>
                        </a:solidFill>
                        <a:effectLst/>
                        <a:latin typeface="Arial Narrow" pitchFamily="34" charset="0"/>
                      </a:endParaRPr>
                    </a:p>
                  </a:txBody>
                  <a:tcPr marL="3900" marR="3900" marT="3900" marB="0" anchor="ctr">
                    <a:solidFill>
                      <a:schemeClr val="bg1"/>
                    </a:solidFill>
                  </a:tcPr>
                </a:tc>
                <a:tc>
                  <a:txBody>
                    <a:bodyPr/>
                    <a:lstStyle/>
                    <a:p>
                      <a:pPr algn="ctr" fontAlgn="ctr"/>
                      <a:r>
                        <a:rPr lang="es-CO" sz="1100" b="1" u="none" strike="noStrike" dirty="0">
                          <a:effectLst/>
                          <a:latin typeface="Arial Narrow" pitchFamily="34" charset="0"/>
                        </a:rPr>
                        <a:t> </a:t>
                      </a:r>
                      <a:endParaRPr lang="es-CO" sz="1100" b="1" i="0" u="none" strike="noStrike" dirty="0">
                        <a:solidFill>
                          <a:srgbClr val="000000"/>
                        </a:solidFill>
                        <a:effectLst/>
                        <a:latin typeface="Arial Narrow" pitchFamily="34" charset="0"/>
                      </a:endParaRPr>
                    </a:p>
                  </a:txBody>
                  <a:tcPr marL="3900" marR="3900" marT="3900" marB="0" anchor="ctr">
                    <a:solidFill>
                      <a:schemeClr val="bg1"/>
                    </a:solidFill>
                  </a:tcPr>
                </a:tc>
                <a:tc>
                  <a:txBody>
                    <a:bodyPr/>
                    <a:lstStyle/>
                    <a:p>
                      <a:pPr algn="ctr" fontAlgn="ctr"/>
                      <a:r>
                        <a:rPr lang="es-CO" sz="1100" b="1" u="none" strike="noStrike" dirty="0">
                          <a:effectLst/>
                          <a:latin typeface="Arial Narrow" pitchFamily="34" charset="0"/>
                        </a:rPr>
                        <a:t> </a:t>
                      </a:r>
                      <a:endParaRPr lang="es-CO" sz="1100" b="1" i="0" u="none" strike="noStrike" dirty="0">
                        <a:solidFill>
                          <a:srgbClr val="000000"/>
                        </a:solidFill>
                        <a:effectLst/>
                        <a:latin typeface="Arial Narrow" pitchFamily="34" charset="0"/>
                      </a:endParaRPr>
                    </a:p>
                  </a:txBody>
                  <a:tcPr marL="3900" marR="3900" marT="3900" marB="0" anchor="ctr">
                    <a:solidFill>
                      <a:schemeClr val="bg1"/>
                    </a:solidFill>
                  </a:tcPr>
                </a:tc>
                <a:tc>
                  <a:txBody>
                    <a:bodyPr/>
                    <a:lstStyle/>
                    <a:p>
                      <a:pPr algn="ctr" fontAlgn="ctr"/>
                      <a:r>
                        <a:rPr lang="es-CO" sz="1100" b="1" u="none" strike="noStrike" dirty="0">
                          <a:effectLst/>
                          <a:latin typeface="Arial Narrow" pitchFamily="34" charset="0"/>
                        </a:rPr>
                        <a:t> </a:t>
                      </a:r>
                      <a:endParaRPr lang="es-CO" sz="1100" b="1" i="0" u="none" strike="noStrike" dirty="0">
                        <a:solidFill>
                          <a:srgbClr val="000000"/>
                        </a:solidFill>
                        <a:effectLst/>
                        <a:latin typeface="Arial Narrow" pitchFamily="34" charset="0"/>
                      </a:endParaRPr>
                    </a:p>
                  </a:txBody>
                  <a:tcPr marL="3900" marR="3900" marT="3900" marB="0" anchor="ctr">
                    <a:solidFill>
                      <a:schemeClr val="bg1"/>
                    </a:solidFill>
                  </a:tcPr>
                </a:tc>
                <a:tc gridSpan="3">
                  <a:txBody>
                    <a:bodyPr/>
                    <a:lstStyle/>
                    <a:p>
                      <a:pPr algn="ctr" fontAlgn="ctr"/>
                      <a:r>
                        <a:rPr lang="es-CO" sz="1100" b="1" u="none" strike="noStrike" dirty="0">
                          <a:effectLst/>
                          <a:latin typeface="Arial Narrow" pitchFamily="34" charset="0"/>
                        </a:rPr>
                        <a:t>GENERO (M/F):</a:t>
                      </a:r>
                      <a:endParaRPr lang="es-CO" sz="1100" b="1" i="0" u="none" strike="noStrike" dirty="0">
                        <a:solidFill>
                          <a:srgbClr val="000000"/>
                        </a:solidFill>
                        <a:effectLst/>
                        <a:latin typeface="Arial Narrow" pitchFamily="34" charset="0"/>
                      </a:endParaRPr>
                    </a:p>
                  </a:txBody>
                  <a:tcPr marL="3900" marR="3900" marT="3900" marB="0" anchor="ctr">
                    <a:solidFill>
                      <a:schemeClr val="bg1"/>
                    </a:solidFill>
                  </a:tcPr>
                </a:tc>
                <a:tc hMerge="1">
                  <a:txBody>
                    <a:bodyPr/>
                    <a:lstStyle/>
                    <a:p>
                      <a:endParaRPr lang="es-CO"/>
                    </a:p>
                  </a:txBody>
                  <a:tcPr/>
                </a:tc>
                <a:tc hMerge="1">
                  <a:txBody>
                    <a:bodyPr/>
                    <a:lstStyle/>
                    <a:p>
                      <a:endParaRPr lang="es-CO"/>
                    </a:p>
                  </a:txBody>
                  <a:tcPr/>
                </a:tc>
                <a:tc>
                  <a:txBody>
                    <a:bodyPr/>
                    <a:lstStyle/>
                    <a:p>
                      <a:pPr algn="ctr" fontAlgn="ctr"/>
                      <a:r>
                        <a:rPr lang="es-CO" sz="1100" b="1" u="none" strike="noStrike" dirty="0">
                          <a:effectLst/>
                          <a:latin typeface="Arial Narrow" pitchFamily="34" charset="0"/>
                        </a:rPr>
                        <a:t> </a:t>
                      </a:r>
                      <a:endParaRPr lang="es-CO" sz="1100" b="1" i="0" u="none" strike="noStrike" dirty="0">
                        <a:solidFill>
                          <a:srgbClr val="000000"/>
                        </a:solidFill>
                        <a:effectLst/>
                        <a:latin typeface="Arial Narrow" pitchFamily="34" charset="0"/>
                      </a:endParaRPr>
                    </a:p>
                  </a:txBody>
                  <a:tcPr marL="3900" marR="3900" marT="3900" marB="0" anchor="ctr">
                    <a:solidFill>
                      <a:schemeClr val="bg1"/>
                    </a:solidFill>
                  </a:tcPr>
                </a:tc>
                <a:tc>
                  <a:txBody>
                    <a:bodyPr/>
                    <a:lstStyle/>
                    <a:p>
                      <a:pPr algn="ctr" fontAlgn="ctr"/>
                      <a:r>
                        <a:rPr lang="es-CO" sz="1100" b="1" u="none" strike="noStrike" dirty="0">
                          <a:effectLst/>
                          <a:latin typeface="Arial Narrow" pitchFamily="34" charset="0"/>
                        </a:rPr>
                        <a:t> </a:t>
                      </a:r>
                      <a:endParaRPr lang="es-CO" sz="1100" b="1" i="0" u="none" strike="noStrike" dirty="0">
                        <a:solidFill>
                          <a:srgbClr val="000000"/>
                        </a:solidFill>
                        <a:effectLst/>
                        <a:latin typeface="Arial Narrow" pitchFamily="34" charset="0"/>
                      </a:endParaRPr>
                    </a:p>
                  </a:txBody>
                  <a:tcPr marL="3900" marR="3900" marT="3900" marB="0" anchor="ctr">
                    <a:solidFill>
                      <a:schemeClr val="bg1"/>
                    </a:solidFill>
                  </a:tcPr>
                </a:tc>
                <a:tc>
                  <a:txBody>
                    <a:bodyPr/>
                    <a:lstStyle/>
                    <a:p>
                      <a:pPr algn="ctr" fontAlgn="ctr"/>
                      <a:r>
                        <a:rPr lang="es-CO" sz="1100" b="1" u="none" strike="noStrike" dirty="0">
                          <a:effectLst/>
                          <a:latin typeface="Arial Narrow" pitchFamily="34" charset="0"/>
                        </a:rPr>
                        <a:t> </a:t>
                      </a:r>
                      <a:endParaRPr lang="es-CO" sz="1100" b="1" i="0" u="none" strike="noStrike" dirty="0">
                        <a:solidFill>
                          <a:srgbClr val="000000"/>
                        </a:solidFill>
                        <a:effectLst/>
                        <a:latin typeface="Arial Narrow" pitchFamily="34" charset="0"/>
                      </a:endParaRPr>
                    </a:p>
                  </a:txBody>
                  <a:tcPr marL="3900" marR="3900" marT="3900" marB="0" anchor="ctr">
                    <a:solidFill>
                      <a:schemeClr val="bg1"/>
                    </a:solidFill>
                  </a:tcPr>
                </a:tc>
                <a:tc>
                  <a:txBody>
                    <a:bodyPr/>
                    <a:lstStyle/>
                    <a:p>
                      <a:pPr algn="ctr" fontAlgn="ctr"/>
                      <a:r>
                        <a:rPr lang="es-CO" sz="1100" b="1" u="none" strike="noStrike" dirty="0">
                          <a:effectLst/>
                          <a:latin typeface="Arial Narrow" pitchFamily="34" charset="0"/>
                        </a:rPr>
                        <a:t> </a:t>
                      </a:r>
                      <a:endParaRPr lang="es-CO" sz="1100" b="1" i="0" u="none" strike="noStrike" dirty="0">
                        <a:solidFill>
                          <a:srgbClr val="000000"/>
                        </a:solidFill>
                        <a:effectLst/>
                        <a:latin typeface="Arial Narrow" pitchFamily="34" charset="0"/>
                      </a:endParaRPr>
                    </a:p>
                  </a:txBody>
                  <a:tcPr marL="3900" marR="3900" marT="3900" marB="0" anchor="ctr">
                    <a:solidFill>
                      <a:schemeClr val="bg1"/>
                    </a:solidFill>
                  </a:tcPr>
                </a:tc>
                <a:tc>
                  <a:txBody>
                    <a:bodyPr/>
                    <a:lstStyle/>
                    <a:p>
                      <a:pPr algn="ctr" fontAlgn="ctr"/>
                      <a:r>
                        <a:rPr lang="es-CO" sz="1100" b="1" u="none" strike="noStrike" dirty="0">
                          <a:effectLst/>
                          <a:latin typeface="Arial Narrow" pitchFamily="34" charset="0"/>
                        </a:rPr>
                        <a:t> </a:t>
                      </a:r>
                      <a:endParaRPr lang="es-CO" sz="1100" b="1" i="0" u="none" strike="noStrike" dirty="0">
                        <a:solidFill>
                          <a:srgbClr val="000000"/>
                        </a:solidFill>
                        <a:effectLst/>
                        <a:latin typeface="Arial Narrow" pitchFamily="34" charset="0"/>
                      </a:endParaRPr>
                    </a:p>
                  </a:txBody>
                  <a:tcPr marL="3900" marR="3900" marT="3900" marB="0" anchor="ct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xmlns="" val="10003"/>
                  </a:ext>
                </a:extLst>
              </a:tr>
              <a:tr h="206559">
                <a:tc gridSpan="3">
                  <a:txBody>
                    <a:bodyPr/>
                    <a:lstStyle/>
                    <a:p>
                      <a:pPr algn="ctr" fontAlgn="ctr"/>
                      <a:r>
                        <a:rPr lang="es-CO" sz="1100" b="1" u="none" strike="noStrike" dirty="0">
                          <a:effectLst/>
                          <a:latin typeface="Arial Narrow" pitchFamily="34" charset="0"/>
                        </a:rPr>
                        <a:t>PESO CORP., KG.</a:t>
                      </a:r>
                      <a:endParaRPr lang="es-CO" sz="1100" b="1" i="0" u="none" strike="noStrike" dirty="0">
                        <a:solidFill>
                          <a:srgbClr val="000000"/>
                        </a:solidFill>
                        <a:effectLst/>
                        <a:latin typeface="Arial Narrow" pitchFamily="34" charset="0"/>
                      </a:endParaRPr>
                    </a:p>
                  </a:txBody>
                  <a:tcPr marL="3900" marR="3900" marT="3900" marB="0" anchor="ctr">
                    <a:lnL w="12700" cap="flat" cmpd="sng" algn="ctr">
                      <a:solidFill>
                        <a:schemeClr val="tx1"/>
                      </a:solidFill>
                      <a:prstDash val="solid"/>
                      <a:round/>
                      <a:headEnd type="none" w="med" len="med"/>
                      <a:tailEnd type="none" w="med" len="med"/>
                    </a:lnL>
                    <a:solidFill>
                      <a:schemeClr val="bg1"/>
                    </a:solidFill>
                  </a:tcPr>
                </a:tc>
                <a:tc hMerge="1">
                  <a:txBody>
                    <a:bodyPr/>
                    <a:lstStyle/>
                    <a:p>
                      <a:endParaRPr lang="es-CO"/>
                    </a:p>
                  </a:txBody>
                  <a:tcPr/>
                </a:tc>
                <a:tc hMerge="1">
                  <a:txBody>
                    <a:bodyPr/>
                    <a:lstStyle/>
                    <a:p>
                      <a:endParaRPr lang="es-CO"/>
                    </a:p>
                  </a:txBody>
                  <a:tcPr/>
                </a:tc>
                <a:tc>
                  <a:txBody>
                    <a:bodyPr/>
                    <a:lstStyle/>
                    <a:p>
                      <a:pPr algn="ctr" fontAlgn="ctr"/>
                      <a:r>
                        <a:rPr lang="es-CO" sz="1100" b="1" u="none" strike="noStrike" dirty="0">
                          <a:effectLst/>
                          <a:latin typeface="Arial Narrow" pitchFamily="34" charset="0"/>
                        </a:rPr>
                        <a:t> </a:t>
                      </a:r>
                      <a:endParaRPr lang="es-CO" sz="1100" b="1" i="0" u="none" strike="noStrike" dirty="0">
                        <a:solidFill>
                          <a:srgbClr val="000000"/>
                        </a:solidFill>
                        <a:effectLst/>
                        <a:latin typeface="Arial Narrow" pitchFamily="34" charset="0"/>
                      </a:endParaRPr>
                    </a:p>
                  </a:txBody>
                  <a:tcPr marL="3900" marR="3900" marT="3900" marB="0" anchor="ctr">
                    <a:solidFill>
                      <a:schemeClr val="bg1"/>
                    </a:solidFill>
                  </a:tcPr>
                </a:tc>
                <a:tc>
                  <a:txBody>
                    <a:bodyPr/>
                    <a:lstStyle/>
                    <a:p>
                      <a:pPr algn="ctr" fontAlgn="ctr"/>
                      <a:r>
                        <a:rPr lang="es-CO" sz="1100" b="1" u="none" strike="noStrike" dirty="0">
                          <a:effectLst/>
                          <a:latin typeface="Arial Narrow" pitchFamily="34" charset="0"/>
                        </a:rPr>
                        <a:t> </a:t>
                      </a:r>
                      <a:endParaRPr lang="es-CO" sz="1100" b="1" i="0" u="none" strike="noStrike" dirty="0">
                        <a:solidFill>
                          <a:srgbClr val="000000"/>
                        </a:solidFill>
                        <a:effectLst/>
                        <a:latin typeface="Arial Narrow" pitchFamily="34" charset="0"/>
                      </a:endParaRPr>
                    </a:p>
                  </a:txBody>
                  <a:tcPr marL="3900" marR="3900" marT="3900" marB="0" anchor="ctr">
                    <a:solidFill>
                      <a:schemeClr val="bg1"/>
                    </a:solidFill>
                  </a:tcPr>
                </a:tc>
                <a:tc>
                  <a:txBody>
                    <a:bodyPr/>
                    <a:lstStyle/>
                    <a:p>
                      <a:pPr algn="ctr" fontAlgn="ctr"/>
                      <a:r>
                        <a:rPr lang="es-CO" sz="1100" b="1" u="none" strike="noStrike" dirty="0">
                          <a:effectLst/>
                          <a:latin typeface="Arial Narrow" pitchFamily="34" charset="0"/>
                        </a:rPr>
                        <a:t> </a:t>
                      </a:r>
                      <a:endParaRPr lang="es-CO" sz="1100" b="1" i="0" u="none" strike="noStrike" dirty="0">
                        <a:solidFill>
                          <a:srgbClr val="000000"/>
                        </a:solidFill>
                        <a:effectLst/>
                        <a:latin typeface="Arial Narrow" pitchFamily="34" charset="0"/>
                      </a:endParaRPr>
                    </a:p>
                  </a:txBody>
                  <a:tcPr marL="3900" marR="3900" marT="3900" marB="0" anchor="ctr">
                    <a:solidFill>
                      <a:schemeClr val="bg1"/>
                    </a:solidFill>
                  </a:tcPr>
                </a:tc>
                <a:tc gridSpan="3">
                  <a:txBody>
                    <a:bodyPr/>
                    <a:lstStyle/>
                    <a:p>
                      <a:pPr algn="ctr" fontAlgn="ctr"/>
                      <a:r>
                        <a:rPr lang="es-CO" sz="1100" b="1" u="none" strike="noStrike" dirty="0">
                          <a:effectLst/>
                          <a:latin typeface="Arial Narrow" pitchFamily="34" charset="0"/>
                        </a:rPr>
                        <a:t>ESTATURA, CM.</a:t>
                      </a:r>
                      <a:endParaRPr lang="es-CO" sz="1100" b="1" i="0" u="none" strike="noStrike" dirty="0">
                        <a:solidFill>
                          <a:srgbClr val="000000"/>
                        </a:solidFill>
                        <a:effectLst/>
                        <a:latin typeface="Arial Narrow" pitchFamily="34" charset="0"/>
                      </a:endParaRPr>
                    </a:p>
                  </a:txBody>
                  <a:tcPr marL="3900" marR="3900" marT="3900" marB="0" anchor="ctr">
                    <a:solidFill>
                      <a:schemeClr val="bg1"/>
                    </a:solidFill>
                  </a:tcPr>
                </a:tc>
                <a:tc hMerge="1">
                  <a:txBody>
                    <a:bodyPr/>
                    <a:lstStyle/>
                    <a:p>
                      <a:endParaRPr lang="es-CO"/>
                    </a:p>
                  </a:txBody>
                  <a:tcPr/>
                </a:tc>
                <a:tc hMerge="1">
                  <a:txBody>
                    <a:bodyPr/>
                    <a:lstStyle/>
                    <a:p>
                      <a:endParaRPr lang="es-CO"/>
                    </a:p>
                  </a:txBody>
                  <a:tcPr/>
                </a:tc>
                <a:tc>
                  <a:txBody>
                    <a:bodyPr/>
                    <a:lstStyle/>
                    <a:p>
                      <a:pPr algn="ctr" fontAlgn="ctr"/>
                      <a:r>
                        <a:rPr lang="es-CO" sz="1100" b="1" u="none" strike="noStrike" dirty="0">
                          <a:effectLst/>
                          <a:latin typeface="Arial Narrow" pitchFamily="34" charset="0"/>
                        </a:rPr>
                        <a:t> </a:t>
                      </a:r>
                      <a:endParaRPr lang="es-CO" sz="1100" b="1" i="0" u="none" strike="noStrike" dirty="0">
                        <a:solidFill>
                          <a:srgbClr val="000000"/>
                        </a:solidFill>
                        <a:effectLst/>
                        <a:latin typeface="Arial Narrow" pitchFamily="34" charset="0"/>
                      </a:endParaRPr>
                    </a:p>
                  </a:txBody>
                  <a:tcPr marL="3900" marR="3900" marT="3900" marB="0" anchor="ctr">
                    <a:solidFill>
                      <a:schemeClr val="bg1"/>
                    </a:solidFill>
                  </a:tcPr>
                </a:tc>
                <a:tc>
                  <a:txBody>
                    <a:bodyPr/>
                    <a:lstStyle/>
                    <a:p>
                      <a:pPr algn="ctr" fontAlgn="ctr"/>
                      <a:r>
                        <a:rPr lang="es-CO" sz="1100" b="1" u="none" strike="noStrike" dirty="0">
                          <a:effectLst/>
                          <a:latin typeface="Arial Narrow" pitchFamily="34" charset="0"/>
                        </a:rPr>
                        <a:t> </a:t>
                      </a:r>
                      <a:endParaRPr lang="es-CO" sz="1100" b="1" i="0" u="none" strike="noStrike" dirty="0">
                        <a:solidFill>
                          <a:srgbClr val="000000"/>
                        </a:solidFill>
                        <a:effectLst/>
                        <a:latin typeface="Arial Narrow" pitchFamily="34" charset="0"/>
                      </a:endParaRPr>
                    </a:p>
                  </a:txBody>
                  <a:tcPr marL="3900" marR="3900" marT="3900" marB="0" anchor="ctr">
                    <a:solidFill>
                      <a:schemeClr val="bg1"/>
                    </a:solidFill>
                  </a:tcPr>
                </a:tc>
                <a:tc gridSpan="3">
                  <a:txBody>
                    <a:bodyPr/>
                    <a:lstStyle/>
                    <a:p>
                      <a:pPr algn="ctr" fontAlgn="ctr"/>
                      <a:r>
                        <a:rPr lang="es-CO" sz="1100" b="1" u="none" strike="noStrike" dirty="0">
                          <a:effectLst/>
                          <a:latin typeface="Arial Narrow" pitchFamily="34" charset="0"/>
                        </a:rPr>
                        <a:t>EDAD, AÑOS</a:t>
                      </a:r>
                      <a:endParaRPr lang="es-CO" sz="1100" b="1" i="0" u="none" strike="noStrike" dirty="0">
                        <a:solidFill>
                          <a:srgbClr val="000000"/>
                        </a:solidFill>
                        <a:effectLst/>
                        <a:latin typeface="Arial Narrow" pitchFamily="34" charset="0"/>
                      </a:endParaRPr>
                    </a:p>
                  </a:txBody>
                  <a:tcPr marL="3900" marR="3900" marT="3900" marB="0" anchor="ctr">
                    <a:solidFill>
                      <a:schemeClr val="bg1"/>
                    </a:solidFill>
                  </a:tcPr>
                </a:tc>
                <a:tc hMerge="1">
                  <a:txBody>
                    <a:bodyPr/>
                    <a:lstStyle/>
                    <a:p>
                      <a:endParaRPr lang="es-CO"/>
                    </a:p>
                  </a:txBody>
                  <a:tcPr/>
                </a:tc>
                <a:tc hMerge="1">
                  <a:txBody>
                    <a:bodyPr/>
                    <a:lstStyle/>
                    <a:p>
                      <a:endParaRPr lang="es-CO"/>
                    </a:p>
                  </a:txBody>
                  <a:tcPr/>
                </a:tc>
                <a:tc>
                  <a:txBody>
                    <a:bodyPr/>
                    <a:lstStyle/>
                    <a:p>
                      <a:pPr algn="ctr" fontAlgn="ctr"/>
                      <a:r>
                        <a:rPr lang="es-CO" sz="1100" b="1" u="none" strike="noStrike" dirty="0">
                          <a:effectLst/>
                          <a:latin typeface="Arial Narrow" pitchFamily="34" charset="0"/>
                        </a:rPr>
                        <a:t> </a:t>
                      </a:r>
                      <a:endParaRPr lang="es-CO" sz="1100" b="1" i="0" u="none" strike="noStrike" dirty="0">
                        <a:solidFill>
                          <a:srgbClr val="000000"/>
                        </a:solidFill>
                        <a:effectLst/>
                        <a:latin typeface="Arial Narrow" pitchFamily="34" charset="0"/>
                      </a:endParaRPr>
                    </a:p>
                  </a:txBody>
                  <a:tcPr marL="3900" marR="3900" marT="3900" marB="0" anchor="ctr">
                    <a:solidFill>
                      <a:schemeClr val="bg1"/>
                    </a:solidFill>
                  </a:tcPr>
                </a:tc>
                <a:tc>
                  <a:txBody>
                    <a:bodyPr/>
                    <a:lstStyle/>
                    <a:p>
                      <a:pPr algn="ctr" fontAlgn="ctr"/>
                      <a:r>
                        <a:rPr lang="es-CO" sz="1100" b="1" u="none" strike="noStrike" dirty="0">
                          <a:effectLst/>
                          <a:latin typeface="Arial Narrow" pitchFamily="34" charset="0"/>
                        </a:rPr>
                        <a:t> </a:t>
                      </a:r>
                      <a:endParaRPr lang="es-CO" sz="1100" b="1" i="0" u="none" strike="noStrike" dirty="0">
                        <a:solidFill>
                          <a:srgbClr val="000000"/>
                        </a:solidFill>
                        <a:effectLst/>
                        <a:latin typeface="Arial Narrow" pitchFamily="34" charset="0"/>
                      </a:endParaRPr>
                    </a:p>
                  </a:txBody>
                  <a:tcPr marL="3900" marR="3900" marT="3900" marB="0" anchor="ct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xmlns="" val="10004"/>
                  </a:ext>
                </a:extLst>
              </a:tr>
              <a:tr h="206559">
                <a:tc gridSpan="7">
                  <a:txBody>
                    <a:bodyPr/>
                    <a:lstStyle/>
                    <a:p>
                      <a:pPr algn="ctr" fontAlgn="ctr"/>
                      <a:r>
                        <a:rPr lang="es-CO" sz="1100" b="1" u="none" strike="noStrike" dirty="0">
                          <a:effectLst/>
                          <a:latin typeface="Arial Narrow" pitchFamily="34" charset="0"/>
                        </a:rPr>
                        <a:t>COMIDA PREVIA AL TEST (SI O NO Y QUE COMIO):</a:t>
                      </a:r>
                      <a:endParaRPr lang="es-CO" sz="1100" b="1" i="0" u="none" strike="noStrike" dirty="0">
                        <a:solidFill>
                          <a:srgbClr val="000000"/>
                        </a:solidFill>
                        <a:effectLst/>
                        <a:latin typeface="Arial Narrow" pitchFamily="34" charset="0"/>
                      </a:endParaRPr>
                    </a:p>
                  </a:txBody>
                  <a:tcPr marL="3900" marR="3900" marT="3900" marB="0" anchor="ctr">
                    <a:lnL w="12700" cap="flat" cmpd="sng" algn="ctr">
                      <a:solidFill>
                        <a:schemeClr val="tx1"/>
                      </a:solidFill>
                      <a:prstDash val="solid"/>
                      <a:round/>
                      <a:headEnd type="none" w="med" len="med"/>
                      <a:tailEnd type="none" w="med" len="med"/>
                    </a:lnL>
                    <a:solidFill>
                      <a:schemeClr val="bg1"/>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gridSpan="9">
                  <a:txBody>
                    <a:bodyPr/>
                    <a:lstStyle/>
                    <a:p>
                      <a:pPr algn="ctr" fontAlgn="ctr"/>
                      <a:r>
                        <a:rPr lang="es-CO" sz="1100" b="1" u="none" strike="noStrike" dirty="0">
                          <a:effectLst/>
                          <a:latin typeface="Arial Narrow" pitchFamily="34" charset="0"/>
                        </a:rPr>
                        <a:t> </a:t>
                      </a:r>
                      <a:endParaRPr lang="es-CO" sz="1100" b="1" i="0" u="none" strike="noStrike" dirty="0">
                        <a:solidFill>
                          <a:srgbClr val="000000"/>
                        </a:solidFill>
                        <a:effectLst/>
                        <a:latin typeface="Arial Narrow" pitchFamily="34" charset="0"/>
                      </a:endParaRPr>
                    </a:p>
                  </a:txBody>
                  <a:tcPr marL="3900" marR="3900" marT="3900" marB="0" anchor="ctr">
                    <a:lnR w="12700" cap="flat" cmpd="sng" algn="ctr">
                      <a:solidFill>
                        <a:schemeClr val="tx1"/>
                      </a:solidFill>
                      <a:prstDash val="solid"/>
                      <a:round/>
                      <a:headEnd type="none" w="med" len="med"/>
                      <a:tailEnd type="none" w="med" len="med"/>
                    </a:lnR>
                    <a:solidFill>
                      <a:schemeClr val="bg1"/>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10005"/>
                  </a:ext>
                </a:extLst>
              </a:tr>
              <a:tr h="206559">
                <a:tc gridSpan="7">
                  <a:txBody>
                    <a:bodyPr/>
                    <a:lstStyle/>
                    <a:p>
                      <a:pPr algn="ctr" fontAlgn="ctr"/>
                      <a:r>
                        <a:rPr lang="es-CO" sz="1100" b="1" u="none" strike="noStrike" dirty="0">
                          <a:effectLst/>
                          <a:latin typeface="Arial Narrow" pitchFamily="34" charset="0"/>
                        </a:rPr>
                        <a:t>TEMPERATURA, GRADOS C (VER LACTATE SCOUT):</a:t>
                      </a:r>
                      <a:endParaRPr lang="es-CO" sz="1100" b="1" i="0" u="none" strike="noStrike" dirty="0">
                        <a:solidFill>
                          <a:srgbClr val="000000"/>
                        </a:solidFill>
                        <a:effectLst/>
                        <a:latin typeface="Arial Narrow" pitchFamily="34" charset="0"/>
                      </a:endParaRPr>
                    </a:p>
                  </a:txBody>
                  <a:tcPr marL="3900" marR="3900" marT="3900" marB="0" anchor="ctr">
                    <a:lnL w="12700" cap="flat" cmpd="sng" algn="ctr">
                      <a:solidFill>
                        <a:schemeClr val="tx1"/>
                      </a:solidFill>
                      <a:prstDash val="solid"/>
                      <a:round/>
                      <a:headEnd type="none" w="med" len="med"/>
                      <a:tailEnd type="none" w="med" len="med"/>
                    </a:lnL>
                    <a:solidFill>
                      <a:schemeClr val="bg1"/>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ctr" fontAlgn="ctr"/>
                      <a:r>
                        <a:rPr lang="es-CO" sz="1100" b="1" u="none" strike="noStrike" dirty="0">
                          <a:effectLst/>
                          <a:latin typeface="Arial Narrow" pitchFamily="34" charset="0"/>
                        </a:rPr>
                        <a:t> </a:t>
                      </a:r>
                      <a:endParaRPr lang="es-CO" sz="1100" b="1" i="0" u="none" strike="noStrike" dirty="0">
                        <a:solidFill>
                          <a:srgbClr val="000000"/>
                        </a:solidFill>
                        <a:effectLst/>
                        <a:latin typeface="Arial Narrow" pitchFamily="34" charset="0"/>
                      </a:endParaRPr>
                    </a:p>
                  </a:txBody>
                  <a:tcPr marL="3900" marR="3900" marT="3900" marB="0" anchor="ctr">
                    <a:solidFill>
                      <a:schemeClr val="bg1"/>
                    </a:solidFill>
                  </a:tcPr>
                </a:tc>
                <a:tc>
                  <a:txBody>
                    <a:bodyPr/>
                    <a:lstStyle/>
                    <a:p>
                      <a:pPr algn="ctr" fontAlgn="ctr"/>
                      <a:r>
                        <a:rPr lang="es-CO" sz="1100" b="1" u="none" strike="noStrike" dirty="0">
                          <a:effectLst/>
                          <a:latin typeface="Arial Narrow" pitchFamily="34" charset="0"/>
                        </a:rPr>
                        <a:t> </a:t>
                      </a:r>
                      <a:endParaRPr lang="es-CO" sz="1100" b="1" i="0" u="none" strike="noStrike" dirty="0">
                        <a:solidFill>
                          <a:srgbClr val="000000"/>
                        </a:solidFill>
                        <a:effectLst/>
                        <a:latin typeface="Arial Narrow" pitchFamily="34" charset="0"/>
                      </a:endParaRPr>
                    </a:p>
                  </a:txBody>
                  <a:tcPr marL="3900" marR="3900" marT="3900" marB="0" anchor="ctr">
                    <a:solidFill>
                      <a:schemeClr val="bg1"/>
                    </a:solidFill>
                  </a:tcPr>
                </a:tc>
                <a:tc gridSpan="3">
                  <a:txBody>
                    <a:bodyPr/>
                    <a:lstStyle/>
                    <a:p>
                      <a:pPr algn="ctr" fontAlgn="ctr"/>
                      <a:r>
                        <a:rPr lang="es-CO" sz="1100" b="1" u="none" strike="noStrike" dirty="0">
                          <a:effectLst/>
                          <a:latin typeface="Arial Narrow" pitchFamily="34" charset="0"/>
                        </a:rPr>
                        <a:t>SUPERFICIE DE PISTA:</a:t>
                      </a:r>
                      <a:endParaRPr lang="es-CO" sz="1100" b="1" i="0" u="none" strike="noStrike" dirty="0">
                        <a:solidFill>
                          <a:srgbClr val="000000"/>
                        </a:solidFill>
                        <a:effectLst/>
                        <a:latin typeface="Arial Narrow" pitchFamily="34" charset="0"/>
                      </a:endParaRPr>
                    </a:p>
                  </a:txBody>
                  <a:tcPr marL="3900" marR="3900" marT="3900" marB="0" anchor="ctr">
                    <a:solidFill>
                      <a:schemeClr val="bg1"/>
                    </a:solidFill>
                  </a:tcPr>
                </a:tc>
                <a:tc hMerge="1">
                  <a:txBody>
                    <a:bodyPr/>
                    <a:lstStyle/>
                    <a:p>
                      <a:endParaRPr lang="es-CO"/>
                    </a:p>
                  </a:txBody>
                  <a:tcPr/>
                </a:tc>
                <a:tc hMerge="1">
                  <a:txBody>
                    <a:bodyPr/>
                    <a:lstStyle/>
                    <a:p>
                      <a:endParaRPr lang="es-CO"/>
                    </a:p>
                  </a:txBody>
                  <a:tcPr/>
                </a:tc>
                <a:tc gridSpan="4">
                  <a:txBody>
                    <a:bodyPr/>
                    <a:lstStyle/>
                    <a:p>
                      <a:pPr algn="ctr" fontAlgn="ctr"/>
                      <a:r>
                        <a:rPr lang="es-CO" sz="1100" b="1" u="none" strike="noStrike" dirty="0">
                          <a:effectLst/>
                          <a:latin typeface="Arial Narrow" pitchFamily="34" charset="0"/>
                        </a:rPr>
                        <a:t> </a:t>
                      </a:r>
                      <a:endParaRPr lang="es-CO" sz="1100" b="1" i="0" u="none" strike="noStrike" dirty="0">
                        <a:solidFill>
                          <a:srgbClr val="000000"/>
                        </a:solidFill>
                        <a:effectLst/>
                        <a:latin typeface="Arial Narrow" pitchFamily="34" charset="0"/>
                      </a:endParaRPr>
                    </a:p>
                  </a:txBody>
                  <a:tcPr marL="3900" marR="3900" marT="3900" marB="0" anchor="ctr">
                    <a:lnR w="12700" cap="flat" cmpd="sng" algn="ctr">
                      <a:solidFill>
                        <a:schemeClr val="tx1"/>
                      </a:solidFill>
                      <a:prstDash val="solid"/>
                      <a:round/>
                      <a:headEnd type="none" w="med" len="med"/>
                      <a:tailEnd type="none" w="med" len="med"/>
                    </a:lnR>
                    <a:solidFill>
                      <a:schemeClr val="bg1"/>
                    </a:solidFill>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10006"/>
                  </a:ext>
                </a:extLst>
              </a:tr>
              <a:tr h="206559">
                <a:tc gridSpan="15">
                  <a:txBody>
                    <a:bodyPr/>
                    <a:lstStyle/>
                    <a:p>
                      <a:pPr algn="ctr" fontAlgn="ctr"/>
                      <a:r>
                        <a:rPr lang="es-CO" sz="1100" b="1" u="none" strike="noStrike" dirty="0">
                          <a:effectLst/>
                          <a:latin typeface="Arial Narrow" pitchFamily="34" charset="0"/>
                        </a:rPr>
                        <a:t>NOTA: CALENTAMIENTO NO PUEDE SER DE MAS DE 15 MIN.,  NI INCLUIR PIQUES</a:t>
                      </a:r>
                      <a:endParaRPr lang="es-CO" sz="1100" b="1" i="0" u="none" strike="noStrike" dirty="0">
                        <a:solidFill>
                          <a:srgbClr val="000000"/>
                        </a:solidFill>
                        <a:effectLst/>
                        <a:latin typeface="Arial Narrow" pitchFamily="34" charset="0"/>
                      </a:endParaRPr>
                    </a:p>
                  </a:txBody>
                  <a:tcPr marL="3900" marR="3900" marT="3900" marB="0" anchor="ctr">
                    <a:lnL w="12700" cap="flat" cmpd="sng" algn="ctr">
                      <a:solidFill>
                        <a:schemeClr val="tx1"/>
                      </a:solidFill>
                      <a:prstDash val="solid"/>
                      <a:round/>
                      <a:headEnd type="none" w="med" len="med"/>
                      <a:tailEnd type="none" w="med" len="med"/>
                    </a:lnL>
                    <a:solidFill>
                      <a:schemeClr val="bg1"/>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ctr" fontAlgn="ctr"/>
                      <a:r>
                        <a:rPr lang="es-CO" sz="1100" b="1" u="none" strike="noStrike" dirty="0">
                          <a:effectLst/>
                          <a:latin typeface="Arial Narrow" pitchFamily="34" charset="0"/>
                        </a:rPr>
                        <a:t> </a:t>
                      </a:r>
                      <a:endParaRPr lang="es-CO" sz="1100" b="1" i="0" u="none" strike="noStrike" dirty="0">
                        <a:solidFill>
                          <a:srgbClr val="000000"/>
                        </a:solidFill>
                        <a:effectLst/>
                        <a:latin typeface="Arial Narrow" pitchFamily="34" charset="0"/>
                      </a:endParaRPr>
                    </a:p>
                  </a:txBody>
                  <a:tcPr marL="3900" marR="3900" marT="3900" marB="0" anchor="ct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xmlns="" val="10007"/>
                  </a:ext>
                </a:extLst>
              </a:tr>
              <a:tr h="206559">
                <a:tc>
                  <a:txBody>
                    <a:bodyPr/>
                    <a:lstStyle/>
                    <a:p>
                      <a:pPr algn="ctr" fontAlgn="ctr"/>
                      <a:r>
                        <a:rPr lang="es-CO" sz="1100" b="1" u="none" strike="noStrike" dirty="0">
                          <a:effectLst/>
                          <a:latin typeface="Arial Narrow" pitchFamily="34" charset="0"/>
                        </a:rPr>
                        <a:t> </a:t>
                      </a:r>
                      <a:endParaRPr lang="es-CO" sz="1100" b="1" i="0" u="none" strike="noStrike" dirty="0">
                        <a:solidFill>
                          <a:srgbClr val="000000"/>
                        </a:solidFill>
                        <a:effectLst/>
                        <a:latin typeface="Arial Narrow" pitchFamily="34" charset="0"/>
                      </a:endParaRPr>
                    </a:p>
                  </a:txBody>
                  <a:tcPr marL="3900" marR="3900" marT="3900" marB="0" anchor="ctr">
                    <a:lnL w="12700" cap="flat" cmpd="sng" algn="ctr">
                      <a:solidFill>
                        <a:schemeClr val="tx1"/>
                      </a:solidFill>
                      <a:prstDash val="solid"/>
                      <a:round/>
                      <a:headEnd type="none" w="med" len="med"/>
                      <a:tailEnd type="none" w="med" len="med"/>
                    </a:lnL>
                    <a:solidFill>
                      <a:schemeClr val="bg1"/>
                    </a:solidFill>
                  </a:tcPr>
                </a:tc>
                <a:tc>
                  <a:txBody>
                    <a:bodyPr/>
                    <a:lstStyle/>
                    <a:p>
                      <a:pPr algn="ctr" fontAlgn="ctr"/>
                      <a:r>
                        <a:rPr lang="es-CO" sz="1100" b="1" u="none" strike="noStrike" dirty="0">
                          <a:effectLst/>
                          <a:latin typeface="Arial Narrow" pitchFamily="34" charset="0"/>
                        </a:rPr>
                        <a:t> </a:t>
                      </a:r>
                      <a:endParaRPr lang="es-CO" sz="1100" b="1" i="0" u="none" strike="noStrike" dirty="0">
                        <a:solidFill>
                          <a:srgbClr val="000000"/>
                        </a:solidFill>
                        <a:effectLst/>
                        <a:latin typeface="Arial Narrow" pitchFamily="34" charset="0"/>
                      </a:endParaRPr>
                    </a:p>
                  </a:txBody>
                  <a:tcPr marL="3900" marR="3900" marT="3900" marB="0" anchor="ctr">
                    <a:solidFill>
                      <a:schemeClr val="bg1"/>
                    </a:solidFill>
                  </a:tcPr>
                </a:tc>
                <a:tc>
                  <a:txBody>
                    <a:bodyPr/>
                    <a:lstStyle/>
                    <a:p>
                      <a:pPr algn="ctr" fontAlgn="ctr"/>
                      <a:r>
                        <a:rPr lang="es-CO" sz="1100" b="1" u="none" strike="noStrike" dirty="0">
                          <a:effectLst/>
                          <a:latin typeface="Arial Narrow" pitchFamily="34" charset="0"/>
                        </a:rPr>
                        <a:t> </a:t>
                      </a:r>
                      <a:endParaRPr lang="es-CO" sz="1100" b="1" i="0" u="none" strike="noStrike" dirty="0">
                        <a:solidFill>
                          <a:srgbClr val="000000"/>
                        </a:solidFill>
                        <a:effectLst/>
                        <a:latin typeface="Arial Narrow" pitchFamily="34" charset="0"/>
                      </a:endParaRPr>
                    </a:p>
                  </a:txBody>
                  <a:tcPr marL="3900" marR="3900" marT="3900" marB="0" anchor="ctr">
                    <a:solidFill>
                      <a:schemeClr val="bg1"/>
                    </a:solidFill>
                  </a:tcPr>
                </a:tc>
                <a:tc>
                  <a:txBody>
                    <a:bodyPr/>
                    <a:lstStyle/>
                    <a:p>
                      <a:pPr algn="ctr" fontAlgn="ctr"/>
                      <a:r>
                        <a:rPr lang="es-CO" sz="1100" b="1" u="none" strike="noStrike" dirty="0">
                          <a:effectLst/>
                          <a:latin typeface="Arial Narrow" pitchFamily="34" charset="0"/>
                        </a:rPr>
                        <a:t> </a:t>
                      </a:r>
                      <a:endParaRPr lang="es-CO" sz="1100" b="1" i="0" u="none" strike="noStrike" dirty="0">
                        <a:solidFill>
                          <a:srgbClr val="000000"/>
                        </a:solidFill>
                        <a:effectLst/>
                        <a:latin typeface="Arial Narrow" pitchFamily="34" charset="0"/>
                      </a:endParaRPr>
                    </a:p>
                  </a:txBody>
                  <a:tcPr marL="3900" marR="3900" marT="3900" marB="0" anchor="ctr">
                    <a:solidFill>
                      <a:schemeClr val="bg1"/>
                    </a:solidFill>
                  </a:tcPr>
                </a:tc>
                <a:tc>
                  <a:txBody>
                    <a:bodyPr/>
                    <a:lstStyle/>
                    <a:p>
                      <a:pPr algn="ctr" fontAlgn="ctr"/>
                      <a:r>
                        <a:rPr lang="es-CO" sz="1100" b="1" u="none" strike="noStrike" dirty="0">
                          <a:effectLst/>
                          <a:latin typeface="Arial Narrow" pitchFamily="34" charset="0"/>
                        </a:rPr>
                        <a:t> </a:t>
                      </a:r>
                      <a:endParaRPr lang="es-CO" sz="1100" b="1" i="0" u="none" strike="noStrike" dirty="0">
                        <a:solidFill>
                          <a:srgbClr val="000000"/>
                        </a:solidFill>
                        <a:effectLst/>
                        <a:latin typeface="Arial Narrow" pitchFamily="34" charset="0"/>
                      </a:endParaRPr>
                    </a:p>
                  </a:txBody>
                  <a:tcPr marL="3900" marR="3900" marT="3900" marB="0" anchor="ctr">
                    <a:solidFill>
                      <a:schemeClr val="bg1"/>
                    </a:solidFill>
                  </a:tcPr>
                </a:tc>
                <a:tc>
                  <a:txBody>
                    <a:bodyPr/>
                    <a:lstStyle/>
                    <a:p>
                      <a:pPr algn="ctr" fontAlgn="ctr"/>
                      <a:r>
                        <a:rPr lang="es-CO" sz="1100" b="1" u="none" strike="noStrike" dirty="0">
                          <a:effectLst/>
                          <a:latin typeface="Arial Narrow" pitchFamily="34" charset="0"/>
                        </a:rPr>
                        <a:t> </a:t>
                      </a:r>
                      <a:endParaRPr lang="es-CO" sz="1100" b="1" i="0" u="none" strike="noStrike" dirty="0">
                        <a:solidFill>
                          <a:srgbClr val="000000"/>
                        </a:solidFill>
                        <a:effectLst/>
                        <a:latin typeface="Arial Narrow" pitchFamily="34" charset="0"/>
                      </a:endParaRPr>
                    </a:p>
                  </a:txBody>
                  <a:tcPr marL="3900" marR="3900" marT="3900" marB="0" anchor="ctr">
                    <a:solidFill>
                      <a:schemeClr val="bg1"/>
                    </a:solidFill>
                  </a:tcPr>
                </a:tc>
                <a:tc>
                  <a:txBody>
                    <a:bodyPr/>
                    <a:lstStyle/>
                    <a:p>
                      <a:pPr algn="ctr" fontAlgn="ctr"/>
                      <a:r>
                        <a:rPr lang="es-CO" sz="1100" b="1" u="none" strike="noStrike" dirty="0">
                          <a:effectLst/>
                          <a:latin typeface="Arial Narrow" pitchFamily="34" charset="0"/>
                        </a:rPr>
                        <a:t> </a:t>
                      </a:r>
                      <a:endParaRPr lang="es-CO" sz="1100" b="1" i="0" u="none" strike="noStrike" dirty="0">
                        <a:solidFill>
                          <a:srgbClr val="000000"/>
                        </a:solidFill>
                        <a:effectLst/>
                        <a:latin typeface="Arial Narrow" pitchFamily="34" charset="0"/>
                      </a:endParaRPr>
                    </a:p>
                  </a:txBody>
                  <a:tcPr marL="3900" marR="3900" marT="3900" marB="0" anchor="ctr">
                    <a:solidFill>
                      <a:schemeClr val="bg1"/>
                    </a:solidFill>
                  </a:tcPr>
                </a:tc>
                <a:tc>
                  <a:txBody>
                    <a:bodyPr/>
                    <a:lstStyle/>
                    <a:p>
                      <a:pPr algn="ctr" fontAlgn="ctr"/>
                      <a:r>
                        <a:rPr lang="es-CO" sz="1100" b="1" u="none" strike="noStrike" dirty="0">
                          <a:effectLst/>
                          <a:latin typeface="Arial Narrow" pitchFamily="34" charset="0"/>
                        </a:rPr>
                        <a:t> </a:t>
                      </a:r>
                      <a:endParaRPr lang="es-CO" sz="1100" b="1" i="0" u="none" strike="noStrike" dirty="0">
                        <a:solidFill>
                          <a:srgbClr val="000000"/>
                        </a:solidFill>
                        <a:effectLst/>
                        <a:latin typeface="Arial Narrow" pitchFamily="34" charset="0"/>
                      </a:endParaRPr>
                    </a:p>
                  </a:txBody>
                  <a:tcPr marL="3900" marR="3900" marT="3900" marB="0" anchor="ctr">
                    <a:solidFill>
                      <a:schemeClr val="bg1"/>
                    </a:solidFill>
                  </a:tcPr>
                </a:tc>
                <a:tc>
                  <a:txBody>
                    <a:bodyPr/>
                    <a:lstStyle/>
                    <a:p>
                      <a:pPr algn="ctr" fontAlgn="ctr"/>
                      <a:r>
                        <a:rPr lang="es-CO" sz="1100" b="1" u="none" strike="noStrike" dirty="0">
                          <a:effectLst/>
                          <a:latin typeface="Arial Narrow" pitchFamily="34" charset="0"/>
                        </a:rPr>
                        <a:t> </a:t>
                      </a:r>
                      <a:endParaRPr lang="es-CO" sz="1100" b="1" i="0" u="none" strike="noStrike" dirty="0">
                        <a:solidFill>
                          <a:srgbClr val="000000"/>
                        </a:solidFill>
                        <a:effectLst/>
                        <a:latin typeface="Arial Narrow" pitchFamily="34" charset="0"/>
                      </a:endParaRPr>
                    </a:p>
                  </a:txBody>
                  <a:tcPr marL="3900" marR="3900" marT="3900" marB="0" anchor="ctr">
                    <a:solidFill>
                      <a:schemeClr val="bg1"/>
                    </a:solidFill>
                  </a:tcPr>
                </a:tc>
                <a:tc>
                  <a:txBody>
                    <a:bodyPr/>
                    <a:lstStyle/>
                    <a:p>
                      <a:pPr algn="ctr" fontAlgn="ctr"/>
                      <a:r>
                        <a:rPr lang="es-CO" sz="1100" b="1" u="none" strike="noStrike" dirty="0">
                          <a:effectLst/>
                          <a:latin typeface="Arial Narrow" pitchFamily="34" charset="0"/>
                        </a:rPr>
                        <a:t> </a:t>
                      </a:r>
                      <a:endParaRPr lang="es-CO" sz="1100" b="1" i="0" u="none" strike="noStrike" dirty="0">
                        <a:solidFill>
                          <a:srgbClr val="000000"/>
                        </a:solidFill>
                        <a:effectLst/>
                        <a:latin typeface="Arial Narrow" pitchFamily="34" charset="0"/>
                      </a:endParaRPr>
                    </a:p>
                  </a:txBody>
                  <a:tcPr marL="3900" marR="3900" marT="3900" marB="0" anchor="ctr">
                    <a:solidFill>
                      <a:schemeClr val="bg1"/>
                    </a:solidFill>
                  </a:tcPr>
                </a:tc>
                <a:tc>
                  <a:txBody>
                    <a:bodyPr/>
                    <a:lstStyle/>
                    <a:p>
                      <a:pPr algn="ctr" fontAlgn="ctr"/>
                      <a:r>
                        <a:rPr lang="es-CO" sz="1100" b="1" u="none" strike="noStrike" dirty="0">
                          <a:effectLst/>
                          <a:latin typeface="Arial Narrow" pitchFamily="34" charset="0"/>
                        </a:rPr>
                        <a:t> </a:t>
                      </a:r>
                      <a:endParaRPr lang="es-CO" sz="1100" b="1" i="0" u="none" strike="noStrike" dirty="0">
                        <a:solidFill>
                          <a:srgbClr val="000000"/>
                        </a:solidFill>
                        <a:effectLst/>
                        <a:latin typeface="Arial Narrow" pitchFamily="34" charset="0"/>
                      </a:endParaRPr>
                    </a:p>
                  </a:txBody>
                  <a:tcPr marL="3900" marR="3900" marT="3900" marB="0" anchor="ctr">
                    <a:solidFill>
                      <a:schemeClr val="bg1"/>
                    </a:solidFill>
                  </a:tcPr>
                </a:tc>
                <a:tc>
                  <a:txBody>
                    <a:bodyPr/>
                    <a:lstStyle/>
                    <a:p>
                      <a:pPr algn="ctr" fontAlgn="ctr"/>
                      <a:r>
                        <a:rPr lang="es-CO" sz="1100" b="1" u="none" strike="noStrike" dirty="0">
                          <a:effectLst/>
                          <a:latin typeface="Arial Narrow" pitchFamily="34" charset="0"/>
                        </a:rPr>
                        <a:t> </a:t>
                      </a:r>
                      <a:endParaRPr lang="es-CO" sz="1100" b="1" i="0" u="none" strike="noStrike" dirty="0">
                        <a:solidFill>
                          <a:srgbClr val="000000"/>
                        </a:solidFill>
                        <a:effectLst/>
                        <a:latin typeface="Arial Narrow" pitchFamily="34" charset="0"/>
                      </a:endParaRPr>
                    </a:p>
                  </a:txBody>
                  <a:tcPr marL="3900" marR="3900" marT="3900" marB="0" anchor="ctr">
                    <a:solidFill>
                      <a:schemeClr val="bg1"/>
                    </a:solidFill>
                  </a:tcPr>
                </a:tc>
                <a:tc>
                  <a:txBody>
                    <a:bodyPr/>
                    <a:lstStyle/>
                    <a:p>
                      <a:pPr algn="ctr" fontAlgn="ctr"/>
                      <a:r>
                        <a:rPr lang="es-CO" sz="1100" b="1" u="none" strike="noStrike" dirty="0">
                          <a:effectLst/>
                          <a:latin typeface="Arial Narrow" pitchFamily="34" charset="0"/>
                        </a:rPr>
                        <a:t> </a:t>
                      </a:r>
                      <a:endParaRPr lang="es-CO" sz="1100" b="1" i="0" u="none" strike="noStrike" dirty="0">
                        <a:solidFill>
                          <a:srgbClr val="000000"/>
                        </a:solidFill>
                        <a:effectLst/>
                        <a:latin typeface="Arial Narrow" pitchFamily="34" charset="0"/>
                      </a:endParaRPr>
                    </a:p>
                  </a:txBody>
                  <a:tcPr marL="3900" marR="3900" marT="3900" marB="0" anchor="ctr">
                    <a:solidFill>
                      <a:schemeClr val="bg1"/>
                    </a:solidFill>
                  </a:tcPr>
                </a:tc>
                <a:tc>
                  <a:txBody>
                    <a:bodyPr/>
                    <a:lstStyle/>
                    <a:p>
                      <a:pPr algn="ctr" fontAlgn="ctr"/>
                      <a:r>
                        <a:rPr lang="es-CO" sz="1100" b="1" u="none" strike="noStrike" dirty="0">
                          <a:effectLst/>
                          <a:latin typeface="Arial Narrow" pitchFamily="34" charset="0"/>
                        </a:rPr>
                        <a:t> </a:t>
                      </a:r>
                      <a:endParaRPr lang="es-CO" sz="1100" b="1" i="0" u="none" strike="noStrike" dirty="0">
                        <a:solidFill>
                          <a:srgbClr val="000000"/>
                        </a:solidFill>
                        <a:effectLst/>
                        <a:latin typeface="Arial Narrow" pitchFamily="34" charset="0"/>
                      </a:endParaRPr>
                    </a:p>
                  </a:txBody>
                  <a:tcPr marL="3900" marR="3900" marT="3900" marB="0" anchor="ctr">
                    <a:solidFill>
                      <a:schemeClr val="bg1"/>
                    </a:solidFill>
                  </a:tcPr>
                </a:tc>
                <a:tc>
                  <a:txBody>
                    <a:bodyPr/>
                    <a:lstStyle/>
                    <a:p>
                      <a:pPr algn="ctr" fontAlgn="ctr"/>
                      <a:r>
                        <a:rPr lang="es-CO" sz="1100" b="1" u="none" strike="noStrike" dirty="0">
                          <a:effectLst/>
                          <a:latin typeface="Arial Narrow" pitchFamily="34" charset="0"/>
                        </a:rPr>
                        <a:t> </a:t>
                      </a:r>
                      <a:endParaRPr lang="es-CO" sz="1100" b="1" i="0" u="none" strike="noStrike" dirty="0">
                        <a:solidFill>
                          <a:srgbClr val="000000"/>
                        </a:solidFill>
                        <a:effectLst/>
                        <a:latin typeface="Arial Narrow" pitchFamily="34" charset="0"/>
                      </a:endParaRPr>
                    </a:p>
                  </a:txBody>
                  <a:tcPr marL="3900" marR="3900" marT="3900" marB="0" anchor="ctr">
                    <a:solidFill>
                      <a:schemeClr val="bg1"/>
                    </a:solidFill>
                  </a:tcPr>
                </a:tc>
                <a:tc>
                  <a:txBody>
                    <a:bodyPr/>
                    <a:lstStyle/>
                    <a:p>
                      <a:pPr algn="ctr" fontAlgn="ctr"/>
                      <a:r>
                        <a:rPr lang="es-CO" sz="1100" b="1" u="none" strike="noStrike" dirty="0">
                          <a:effectLst/>
                          <a:latin typeface="Arial Narrow" pitchFamily="34" charset="0"/>
                        </a:rPr>
                        <a:t> </a:t>
                      </a:r>
                      <a:endParaRPr lang="es-CO" sz="1100" b="1" i="0" u="none" strike="noStrike" dirty="0">
                        <a:solidFill>
                          <a:srgbClr val="000000"/>
                        </a:solidFill>
                        <a:effectLst/>
                        <a:latin typeface="Arial Narrow" pitchFamily="34" charset="0"/>
                      </a:endParaRPr>
                    </a:p>
                  </a:txBody>
                  <a:tcPr marL="3900" marR="3900" marT="3900" marB="0" anchor="ct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xmlns="" val="10008"/>
                  </a:ext>
                </a:extLst>
              </a:tr>
              <a:tr h="206559">
                <a:tc gridSpan="16">
                  <a:txBody>
                    <a:bodyPr/>
                    <a:lstStyle/>
                    <a:p>
                      <a:pPr algn="ctr" fontAlgn="ctr"/>
                      <a:r>
                        <a:rPr lang="es-CO" sz="1400" b="1" u="none" strike="noStrike" dirty="0">
                          <a:solidFill>
                            <a:srgbClr val="FF0000"/>
                          </a:solidFill>
                          <a:effectLst/>
                          <a:latin typeface="Arial Narrow" pitchFamily="34" charset="0"/>
                        </a:rPr>
                        <a:t>FASE 1: TEST DE CAPACIDAD AEROBICA (OBJETIVO: HALLAR LA VELOCIDAD A 4 MMOL/L. O UMBRAL LACTICO)</a:t>
                      </a:r>
                      <a:endParaRPr lang="es-CO" sz="1400" b="1" i="0" u="none" strike="noStrike" dirty="0">
                        <a:solidFill>
                          <a:srgbClr val="FF0000"/>
                        </a:solidFill>
                        <a:effectLst/>
                        <a:latin typeface="Arial Narrow" pitchFamily="34" charset="0"/>
                      </a:endParaRPr>
                    </a:p>
                  </a:txBody>
                  <a:tcPr marL="3900" marR="3900" marT="39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10009"/>
                  </a:ext>
                </a:extLst>
              </a:tr>
              <a:tr h="206559">
                <a:tc gridSpan="16">
                  <a:txBody>
                    <a:bodyPr/>
                    <a:lstStyle/>
                    <a:p>
                      <a:pPr algn="ctr" fontAlgn="ctr"/>
                      <a:r>
                        <a:rPr lang="es-CO" sz="1100" b="1" u="none" strike="noStrike" dirty="0">
                          <a:effectLst/>
                          <a:latin typeface="Arial Narrow" pitchFamily="34" charset="0"/>
                        </a:rPr>
                        <a:t>SE REALIZAN DE 2 A 4 ETAPAS DE INTENSIDAD SUBMAXIMA DE 5 A 8 MINUTOS CADA UNA CON VELOCIDAD INCREMENTAL </a:t>
                      </a:r>
                      <a:endParaRPr lang="es-CO" sz="1100" b="1" i="0" u="none" strike="noStrike" dirty="0">
                        <a:solidFill>
                          <a:srgbClr val="000000"/>
                        </a:solidFill>
                        <a:effectLst/>
                        <a:latin typeface="Arial Narrow" pitchFamily="34" charset="0"/>
                      </a:endParaRPr>
                    </a:p>
                  </a:txBody>
                  <a:tcPr marL="3900" marR="3900" marT="39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10010"/>
                  </a:ext>
                </a:extLst>
              </a:tr>
              <a:tr h="206559">
                <a:tc gridSpan="16">
                  <a:txBody>
                    <a:bodyPr/>
                    <a:lstStyle/>
                    <a:p>
                      <a:pPr algn="ctr" fontAlgn="ctr"/>
                      <a:r>
                        <a:rPr lang="es-CO" sz="1100" b="1" u="none" strike="noStrike" dirty="0">
                          <a:effectLst/>
                          <a:latin typeface="Arial Narrow" pitchFamily="34" charset="0"/>
                        </a:rPr>
                        <a:t>LAS PRIMERAS ETAPAS</a:t>
                      </a:r>
                      <a:r>
                        <a:rPr lang="es-CO" sz="1100" b="1" u="none" strike="noStrike" baseline="0" dirty="0">
                          <a:effectLst/>
                          <a:latin typeface="Arial Narrow" pitchFamily="34" charset="0"/>
                        </a:rPr>
                        <a:t> </a:t>
                      </a:r>
                      <a:r>
                        <a:rPr lang="es-CO" sz="1100" b="1" u="none" strike="noStrike" dirty="0">
                          <a:effectLst/>
                          <a:latin typeface="Arial Narrow" pitchFamily="34" charset="0"/>
                        </a:rPr>
                        <a:t>DEBEN PRODUCIR LACTATOS MENORES A 4 MMOL/L. Y LA ULTIMA LIGERAMENTE POR ENCIMA DE DICHO VALOR</a:t>
                      </a:r>
                      <a:endParaRPr lang="es-CO" sz="1100" b="1" i="0" u="none" strike="noStrike" dirty="0">
                        <a:solidFill>
                          <a:srgbClr val="000000"/>
                        </a:solidFill>
                        <a:effectLst/>
                        <a:latin typeface="Arial Narrow" pitchFamily="34" charset="0"/>
                      </a:endParaRPr>
                    </a:p>
                  </a:txBody>
                  <a:tcPr marL="3900" marR="3900" marT="39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10011"/>
                  </a:ext>
                </a:extLst>
              </a:tr>
              <a:tr h="206559">
                <a:tc gridSpan="12">
                  <a:txBody>
                    <a:bodyPr/>
                    <a:lstStyle/>
                    <a:p>
                      <a:pPr algn="ctr" fontAlgn="ctr"/>
                      <a:endParaRPr lang="es-CO" sz="1100" b="1" i="0" u="none" strike="noStrike" dirty="0">
                        <a:solidFill>
                          <a:srgbClr val="000000"/>
                        </a:solidFill>
                        <a:effectLst/>
                        <a:latin typeface="Arial Narrow" pitchFamily="34" charset="0"/>
                      </a:endParaRPr>
                    </a:p>
                  </a:txBody>
                  <a:tcPr marL="3900" marR="3900" marT="390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ctr" fontAlgn="ctr"/>
                      <a:endParaRPr lang="es-CO" sz="1100" b="1" i="0" u="none" strike="noStrike" dirty="0">
                        <a:solidFill>
                          <a:srgbClr val="000000"/>
                        </a:solidFill>
                        <a:effectLst/>
                        <a:latin typeface="Arial Narrow" pitchFamily="34" charset="0"/>
                      </a:endParaRPr>
                    </a:p>
                  </a:txBody>
                  <a:tcPr marL="3900" marR="3900" marT="390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s-CO" sz="1100" b="1" i="0" u="none" strike="noStrike" dirty="0">
                        <a:solidFill>
                          <a:srgbClr val="000000"/>
                        </a:solidFill>
                        <a:effectLst/>
                        <a:latin typeface="Arial Narrow" pitchFamily="34" charset="0"/>
                      </a:endParaRPr>
                    </a:p>
                  </a:txBody>
                  <a:tcPr marL="3900" marR="3900" marT="390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s-CO" sz="1100" b="1" u="none" strike="noStrike" dirty="0">
                          <a:effectLst/>
                          <a:latin typeface="Arial Narrow" pitchFamily="34" charset="0"/>
                        </a:rPr>
                        <a:t> </a:t>
                      </a:r>
                      <a:endParaRPr lang="es-CO" sz="1100" b="1" i="0" u="none" strike="noStrike" dirty="0">
                        <a:solidFill>
                          <a:srgbClr val="000000"/>
                        </a:solidFill>
                        <a:effectLst/>
                        <a:latin typeface="Arial Narrow" pitchFamily="34" charset="0"/>
                      </a:endParaRPr>
                    </a:p>
                  </a:txBody>
                  <a:tcPr marL="3900" marR="3900" marT="390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s-CO" sz="1100" b="1" u="none" strike="noStrike" dirty="0">
                          <a:effectLst/>
                          <a:latin typeface="Arial Narrow" pitchFamily="34" charset="0"/>
                        </a:rPr>
                        <a:t> </a:t>
                      </a:r>
                      <a:endParaRPr lang="es-CO" sz="1100" b="1" i="0" u="none" strike="noStrike" dirty="0">
                        <a:solidFill>
                          <a:srgbClr val="000000"/>
                        </a:solidFill>
                        <a:effectLst/>
                        <a:latin typeface="Arial Narrow" pitchFamily="34" charset="0"/>
                      </a:endParaRPr>
                    </a:p>
                  </a:txBody>
                  <a:tcPr marL="3900" marR="3900" marT="390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12"/>
                  </a:ext>
                </a:extLst>
              </a:tr>
            </a:tbl>
          </a:graphicData>
        </a:graphic>
      </p:graphicFrame>
      <p:graphicFrame>
        <p:nvGraphicFramePr>
          <p:cNvPr id="4" name="3 Tabla"/>
          <p:cNvGraphicFramePr>
            <a:graphicFrameLocks noGrp="1"/>
          </p:cNvGraphicFramePr>
          <p:nvPr>
            <p:extLst>
              <p:ext uri="{D42A27DB-BD31-4B8C-83A1-F6EECF244321}">
                <p14:modId xmlns:p14="http://schemas.microsoft.com/office/powerpoint/2010/main" val="378757855"/>
              </p:ext>
            </p:extLst>
          </p:nvPr>
        </p:nvGraphicFramePr>
        <p:xfrm>
          <a:off x="641451" y="3934692"/>
          <a:ext cx="10959144" cy="2514085"/>
        </p:xfrm>
        <a:graphic>
          <a:graphicData uri="http://schemas.openxmlformats.org/drawingml/2006/table">
            <a:tbl>
              <a:tblPr>
                <a:tableStyleId>{5C22544A-7EE6-4342-B048-85BDC9FD1C3A}</a:tableStyleId>
              </a:tblPr>
              <a:tblGrid>
                <a:gridCol w="1105462">
                  <a:extLst>
                    <a:ext uri="{9D8B030D-6E8A-4147-A177-3AD203B41FA5}">
                      <a16:colId xmlns:a16="http://schemas.microsoft.com/office/drawing/2014/main" xmlns="" val="20000"/>
                    </a:ext>
                  </a:extLst>
                </a:gridCol>
                <a:gridCol w="1637732">
                  <a:extLst>
                    <a:ext uri="{9D8B030D-6E8A-4147-A177-3AD203B41FA5}">
                      <a16:colId xmlns:a16="http://schemas.microsoft.com/office/drawing/2014/main" xmlns="" val="20001"/>
                    </a:ext>
                  </a:extLst>
                </a:gridCol>
                <a:gridCol w="1528549">
                  <a:extLst>
                    <a:ext uri="{9D8B030D-6E8A-4147-A177-3AD203B41FA5}">
                      <a16:colId xmlns:a16="http://schemas.microsoft.com/office/drawing/2014/main" xmlns="" val="20002"/>
                    </a:ext>
                  </a:extLst>
                </a:gridCol>
                <a:gridCol w="1705970">
                  <a:extLst>
                    <a:ext uri="{9D8B030D-6E8A-4147-A177-3AD203B41FA5}">
                      <a16:colId xmlns:a16="http://schemas.microsoft.com/office/drawing/2014/main" xmlns="" val="20003"/>
                    </a:ext>
                  </a:extLst>
                </a:gridCol>
                <a:gridCol w="1583140">
                  <a:extLst>
                    <a:ext uri="{9D8B030D-6E8A-4147-A177-3AD203B41FA5}">
                      <a16:colId xmlns:a16="http://schemas.microsoft.com/office/drawing/2014/main" xmlns="" val="20004"/>
                    </a:ext>
                  </a:extLst>
                </a:gridCol>
                <a:gridCol w="1596789">
                  <a:extLst>
                    <a:ext uri="{9D8B030D-6E8A-4147-A177-3AD203B41FA5}">
                      <a16:colId xmlns:a16="http://schemas.microsoft.com/office/drawing/2014/main" xmlns="" val="20005"/>
                    </a:ext>
                  </a:extLst>
                </a:gridCol>
                <a:gridCol w="1801502">
                  <a:extLst>
                    <a:ext uri="{9D8B030D-6E8A-4147-A177-3AD203B41FA5}">
                      <a16:colId xmlns:a16="http://schemas.microsoft.com/office/drawing/2014/main" xmlns="" val="20006"/>
                    </a:ext>
                  </a:extLst>
                </a:gridCol>
              </a:tblGrid>
              <a:tr h="514931">
                <a:tc rowSpan="2">
                  <a:txBody>
                    <a:bodyPr/>
                    <a:lstStyle/>
                    <a:p>
                      <a:pPr algn="ctr" rtl="0" fontAlgn="ctr"/>
                      <a:r>
                        <a:rPr lang="es-CO" sz="1400" b="1" u="none" strike="noStrike" dirty="0">
                          <a:effectLst/>
                          <a:latin typeface="Arial Narrow" pitchFamily="34" charset="0"/>
                        </a:rPr>
                        <a:t>ETAPAS</a:t>
                      </a:r>
                      <a:endParaRPr lang="es-CO" sz="14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rtl="0" fontAlgn="ctr"/>
                      <a:r>
                        <a:rPr lang="es-CO" sz="1400" b="1" u="none" strike="noStrike" dirty="0">
                          <a:effectLst/>
                          <a:latin typeface="Arial Narrow" pitchFamily="34" charset="0"/>
                        </a:rPr>
                        <a:t>VELOCIDADES SUGERIDAS (TIEMPO PORGRAMADO)</a:t>
                      </a:r>
                      <a:endParaRPr lang="es-CO" sz="14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CO"/>
                    </a:p>
                  </a:txBody>
                  <a:tcPr/>
                </a:tc>
                <a:tc hMerge="1">
                  <a:txBody>
                    <a:bodyPr/>
                    <a:lstStyle/>
                    <a:p>
                      <a:endParaRPr lang="es-CO"/>
                    </a:p>
                  </a:txBody>
                  <a:tcPr/>
                </a:tc>
                <a:tc gridSpan="2">
                  <a:txBody>
                    <a:bodyPr/>
                    <a:lstStyle/>
                    <a:p>
                      <a:pPr algn="ctr" rtl="0" fontAlgn="ctr"/>
                      <a:r>
                        <a:rPr lang="es-CO" sz="1400" b="1" u="none" strike="noStrike" dirty="0">
                          <a:effectLst/>
                          <a:latin typeface="Arial Narrow" pitchFamily="34" charset="0"/>
                        </a:rPr>
                        <a:t>ENTRE TIEMPO REAL</a:t>
                      </a:r>
                      <a:endParaRPr lang="es-CO" sz="14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CO"/>
                    </a:p>
                  </a:txBody>
                  <a:tcPr/>
                </a:tc>
                <a:tc>
                  <a:txBody>
                    <a:bodyPr/>
                    <a:lstStyle/>
                    <a:p>
                      <a:pPr algn="ctr" rtl="0" fontAlgn="ctr"/>
                      <a:r>
                        <a:rPr lang="es-CO" sz="1400" b="1" u="none" strike="noStrike" dirty="0">
                          <a:effectLst/>
                          <a:latin typeface="Arial Narrow" pitchFamily="34" charset="0"/>
                        </a:rPr>
                        <a:t>ENTRE LACTATO, MMOL/L.</a:t>
                      </a:r>
                      <a:endParaRPr lang="es-CO" sz="14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510304">
                <a:tc vMerge="1">
                  <a:txBody>
                    <a:bodyPr/>
                    <a:lstStyle/>
                    <a:p>
                      <a:endParaRPr lang="es-CO"/>
                    </a:p>
                  </a:txBody>
                  <a:tcPr/>
                </a:tc>
                <a:tc>
                  <a:txBody>
                    <a:bodyPr/>
                    <a:lstStyle/>
                    <a:p>
                      <a:pPr algn="ctr" rtl="0" fontAlgn="ctr"/>
                      <a:r>
                        <a:rPr lang="es-CO" sz="1400" b="1" u="none" strike="noStrike" dirty="0">
                          <a:effectLst/>
                          <a:latin typeface="Arial Narrow" pitchFamily="34" charset="0"/>
                        </a:rPr>
                        <a:t>MPH</a:t>
                      </a:r>
                      <a:endParaRPr lang="es-CO" sz="14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s-CO" sz="1400" b="1" u="none" strike="noStrike" dirty="0">
                          <a:effectLst/>
                          <a:latin typeface="Arial Narrow" pitchFamily="34" charset="0"/>
                        </a:rPr>
                        <a:t>M/S.</a:t>
                      </a:r>
                      <a:endParaRPr lang="es-CO" sz="14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s-CO" sz="1400" b="1" u="none" strike="noStrike" dirty="0">
                          <a:effectLst/>
                          <a:latin typeface="Arial Narrow" pitchFamily="34" charset="0"/>
                        </a:rPr>
                        <a:t>KM/H.</a:t>
                      </a:r>
                      <a:endParaRPr lang="es-CO" sz="14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s-CO" sz="1400" b="1" u="none" strike="noStrike" dirty="0">
                          <a:effectLst/>
                          <a:latin typeface="Arial Narrow" pitchFamily="34" charset="0"/>
                        </a:rPr>
                        <a:t>MIN.</a:t>
                      </a:r>
                      <a:endParaRPr lang="es-CO" sz="14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s-CO" sz="1400" b="1" u="none" strike="noStrike" dirty="0">
                          <a:effectLst/>
                          <a:latin typeface="Arial Narrow" pitchFamily="34" charset="0"/>
                        </a:rPr>
                        <a:t>S.</a:t>
                      </a:r>
                      <a:endParaRPr lang="es-CO" sz="14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s-CO" sz="1400" b="1" u="none" strike="noStrike" dirty="0">
                          <a:effectLst/>
                          <a:latin typeface="Arial Narrow" pitchFamily="34" charset="0"/>
                        </a:rPr>
                        <a:t>AL TERMINAR</a:t>
                      </a:r>
                      <a:endParaRPr lang="es-CO" sz="14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255232">
                <a:tc>
                  <a:txBody>
                    <a:bodyPr/>
                    <a:lstStyle/>
                    <a:p>
                      <a:pPr algn="ctr" rtl="0" fontAlgn="ctr"/>
                      <a:r>
                        <a:rPr lang="es-CO" sz="1400" b="1" u="none" strike="noStrike" dirty="0">
                          <a:effectLst/>
                          <a:latin typeface="Arial Narrow" pitchFamily="34" charset="0"/>
                        </a:rPr>
                        <a:t>1</a:t>
                      </a:r>
                      <a:r>
                        <a:rPr lang="es-CO" sz="1400" b="1" u="none" strike="noStrike" baseline="30000" dirty="0">
                          <a:effectLst/>
                          <a:latin typeface="Arial Narrow" pitchFamily="34" charset="0"/>
                        </a:rPr>
                        <a:t>ra</a:t>
                      </a:r>
                      <a:endParaRPr lang="es-CO" sz="14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s-CO" sz="1400" b="1" u="none" strike="noStrike" dirty="0">
                          <a:effectLst/>
                          <a:latin typeface="Arial Narrow" pitchFamily="34" charset="0"/>
                        </a:rPr>
                        <a:t>3,5</a:t>
                      </a:r>
                      <a:endParaRPr lang="es-CO" sz="1400" b="1" i="0" u="none" strike="noStrike" dirty="0">
                        <a:solidFill>
                          <a:srgbClr val="000000"/>
                        </a:solidFill>
                        <a:effectLst/>
                        <a:latin typeface="Arial Narrow"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s-CO" sz="1400" b="1" u="none" strike="noStrike" dirty="0">
                          <a:effectLst/>
                          <a:latin typeface="Arial Narrow" pitchFamily="34" charset="0"/>
                        </a:rPr>
                        <a:t>1,6</a:t>
                      </a:r>
                      <a:endParaRPr lang="es-CO" sz="1400" b="1" i="0" u="none" strike="noStrike" dirty="0">
                        <a:solidFill>
                          <a:srgbClr val="000000"/>
                        </a:solidFill>
                        <a:effectLst/>
                        <a:latin typeface="Arial Narrow"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s-CO" sz="1400" b="1" u="none" strike="noStrike" dirty="0">
                          <a:effectLst/>
                          <a:latin typeface="Arial Narrow" pitchFamily="34" charset="0"/>
                        </a:rPr>
                        <a:t>5,6</a:t>
                      </a:r>
                      <a:endParaRPr lang="es-CO" sz="1400" b="1" i="0" u="none" strike="noStrike" dirty="0">
                        <a:solidFill>
                          <a:srgbClr val="000000"/>
                        </a:solidFill>
                        <a:effectLst/>
                        <a:latin typeface="Arial Narrow"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255232">
                <a:tc>
                  <a:txBody>
                    <a:bodyPr/>
                    <a:lstStyle/>
                    <a:p>
                      <a:pPr algn="ctr" rtl="0" fontAlgn="ctr"/>
                      <a:r>
                        <a:rPr lang="es-CO" sz="1400" b="1" u="none" strike="noStrike" dirty="0">
                          <a:effectLst/>
                          <a:latin typeface="Arial Narrow" pitchFamily="34" charset="0"/>
                        </a:rPr>
                        <a:t>2</a:t>
                      </a:r>
                      <a:r>
                        <a:rPr lang="es-CO" sz="1400" b="1" u="none" strike="noStrike" baseline="30000" dirty="0">
                          <a:effectLst/>
                          <a:latin typeface="Arial Narrow" pitchFamily="34" charset="0"/>
                        </a:rPr>
                        <a:t>da</a:t>
                      </a:r>
                      <a:endParaRPr lang="es-CO" sz="14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s-CO" sz="1400" b="1" u="none" strike="noStrike" dirty="0">
                          <a:effectLst/>
                          <a:latin typeface="Arial Narrow" pitchFamily="34" charset="0"/>
                        </a:rPr>
                        <a:t>5,5</a:t>
                      </a:r>
                      <a:endParaRPr lang="es-CO" sz="14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s-CO" sz="1400" b="1" u="none" strike="noStrike" dirty="0">
                          <a:effectLst/>
                          <a:latin typeface="Arial Narrow" pitchFamily="34" charset="0"/>
                        </a:rPr>
                        <a:t>2,5</a:t>
                      </a:r>
                      <a:endParaRPr lang="es-CO" sz="14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s-CO" sz="1400" b="1" u="none" strike="noStrike" dirty="0">
                          <a:effectLst/>
                          <a:latin typeface="Arial Narrow" pitchFamily="34" charset="0"/>
                        </a:rPr>
                        <a:t>8,8</a:t>
                      </a:r>
                      <a:endParaRPr lang="es-CO" sz="14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255232">
                <a:tc>
                  <a:txBody>
                    <a:bodyPr/>
                    <a:lstStyle/>
                    <a:p>
                      <a:pPr algn="ctr" rtl="0" fontAlgn="ctr"/>
                      <a:r>
                        <a:rPr lang="es-CO" sz="1400" b="1" u="none" strike="noStrike" dirty="0">
                          <a:effectLst/>
                          <a:latin typeface="Arial Narrow" pitchFamily="34" charset="0"/>
                        </a:rPr>
                        <a:t>3</a:t>
                      </a:r>
                      <a:r>
                        <a:rPr lang="es-CO" sz="1400" b="1" u="none" strike="noStrike" baseline="30000" dirty="0">
                          <a:effectLst/>
                          <a:latin typeface="Arial Narrow" pitchFamily="34" charset="0"/>
                        </a:rPr>
                        <a:t>ra</a:t>
                      </a:r>
                      <a:endParaRPr lang="es-CO" sz="14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s-CO" sz="1400" b="1" u="none" strike="noStrike" dirty="0">
                          <a:effectLst/>
                          <a:latin typeface="Arial Narrow" pitchFamily="34" charset="0"/>
                        </a:rPr>
                        <a:t>7,5</a:t>
                      </a:r>
                      <a:endParaRPr lang="es-CO" sz="14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s-CO" sz="1400" b="1" u="none" strike="noStrike" dirty="0">
                          <a:effectLst/>
                          <a:latin typeface="Arial Narrow" pitchFamily="34" charset="0"/>
                        </a:rPr>
                        <a:t>3,4</a:t>
                      </a:r>
                      <a:endParaRPr lang="es-CO" sz="14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s-CO" sz="1400" b="1" u="none" strike="noStrike" dirty="0">
                          <a:effectLst/>
                          <a:latin typeface="Arial Narrow" pitchFamily="34" charset="0"/>
                        </a:rPr>
                        <a:t>12,1</a:t>
                      </a:r>
                      <a:endParaRPr lang="es-CO" sz="14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255232">
                <a:tc>
                  <a:txBody>
                    <a:bodyPr/>
                    <a:lstStyle/>
                    <a:p>
                      <a:pPr algn="ctr" rtl="0" fontAlgn="ctr"/>
                      <a:r>
                        <a:rPr lang="es-CO" sz="1400" b="1" u="none" strike="noStrike" dirty="0">
                          <a:effectLst/>
                          <a:latin typeface="Arial Narrow" pitchFamily="34" charset="0"/>
                        </a:rPr>
                        <a:t>4</a:t>
                      </a:r>
                      <a:r>
                        <a:rPr lang="es-CO" sz="1400" b="1" u="none" strike="noStrike" baseline="30000" dirty="0">
                          <a:effectLst/>
                          <a:latin typeface="Arial Narrow" pitchFamily="34" charset="0"/>
                        </a:rPr>
                        <a:t>ta</a:t>
                      </a:r>
                      <a:endParaRPr lang="es-CO" sz="14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s-CO" sz="1400" b="1" u="none" strike="noStrike" dirty="0">
                          <a:effectLst/>
                          <a:latin typeface="Arial Narrow" pitchFamily="34" charset="0"/>
                        </a:rPr>
                        <a:t>9,5</a:t>
                      </a:r>
                      <a:endParaRPr lang="es-CO" sz="14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s-CO" sz="1400" b="1" u="none" strike="noStrike" dirty="0">
                          <a:effectLst/>
                          <a:latin typeface="Arial Narrow" pitchFamily="34" charset="0"/>
                        </a:rPr>
                        <a:t>4,2</a:t>
                      </a:r>
                      <a:endParaRPr lang="es-CO" sz="14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s-CO" sz="1400" b="1" u="none" strike="noStrike" dirty="0">
                          <a:effectLst/>
                          <a:latin typeface="Arial Narrow" pitchFamily="34" charset="0"/>
                        </a:rPr>
                        <a:t>15,3</a:t>
                      </a:r>
                      <a:endParaRPr lang="es-CO" sz="14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r h="233961">
                <a:tc>
                  <a:txBody>
                    <a:bodyPr/>
                    <a:lstStyle/>
                    <a:p>
                      <a:pPr algn="ctr" rtl="0" fontAlgn="ctr"/>
                      <a:r>
                        <a:rPr lang="es-CO" sz="1400" b="1" u="none" strike="noStrike" dirty="0">
                          <a:effectLst/>
                          <a:latin typeface="Arial Narrow" pitchFamily="34" charset="0"/>
                        </a:rPr>
                        <a:t>5ta</a:t>
                      </a:r>
                      <a:endParaRPr lang="es-CO" sz="14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s-CO" sz="1400" b="1" u="none" strike="noStrike" dirty="0">
                          <a:effectLst/>
                          <a:latin typeface="Arial Narrow" pitchFamily="34" charset="0"/>
                        </a:rPr>
                        <a:t>11,5</a:t>
                      </a:r>
                      <a:endParaRPr lang="es-CO" sz="14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s-CO" sz="1400" b="1" u="none" strike="noStrike" dirty="0">
                          <a:effectLst/>
                          <a:latin typeface="Arial Narrow" pitchFamily="34" charset="0"/>
                        </a:rPr>
                        <a:t>5,1</a:t>
                      </a:r>
                      <a:endParaRPr lang="es-CO" sz="14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s-CO" sz="1400" b="1" u="none" strike="noStrike" dirty="0">
                          <a:effectLst/>
                          <a:latin typeface="Arial Narrow" pitchFamily="34" charset="0"/>
                        </a:rPr>
                        <a:t>18,5</a:t>
                      </a:r>
                      <a:endParaRPr lang="es-CO" sz="14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6"/>
                  </a:ext>
                </a:extLst>
              </a:tr>
              <a:tr h="233961">
                <a:tc>
                  <a:txBody>
                    <a:bodyPr/>
                    <a:lstStyle/>
                    <a:p>
                      <a:pPr algn="ctr" rtl="0" fontAlgn="ctr"/>
                      <a:r>
                        <a:rPr lang="es-CO" sz="1400" b="1" u="none" strike="noStrike" dirty="0">
                          <a:effectLst/>
                          <a:latin typeface="Arial Narrow" pitchFamily="34" charset="0"/>
                        </a:rPr>
                        <a:t>6ta</a:t>
                      </a:r>
                      <a:endParaRPr lang="es-CO" sz="1400" b="1" i="0" u="none" strike="noStrike" dirty="0">
                        <a:solidFill>
                          <a:srgbClr val="000000"/>
                        </a:solidFill>
                        <a:effectLst/>
                        <a:latin typeface="Arial Narrow"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s-CO" sz="1400" b="1" u="none" strike="noStrike" dirty="0">
                          <a:effectLst/>
                          <a:latin typeface="Arial Narrow" pitchFamily="34" charset="0"/>
                        </a:rPr>
                        <a:t>13,5</a:t>
                      </a:r>
                      <a:endParaRPr lang="es-CO" sz="1400" b="1" i="0" u="none" strike="noStrike" dirty="0">
                        <a:solidFill>
                          <a:srgbClr val="000000"/>
                        </a:solidFill>
                        <a:effectLst/>
                        <a:latin typeface="Arial Narrow"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s-CO" sz="1400" b="1" u="none" strike="noStrike" dirty="0">
                          <a:effectLst/>
                          <a:latin typeface="Arial Narrow" pitchFamily="34" charset="0"/>
                        </a:rPr>
                        <a:t>6,0</a:t>
                      </a:r>
                      <a:endParaRPr lang="es-CO" sz="1400" b="1" i="0" u="none" strike="noStrike" dirty="0">
                        <a:solidFill>
                          <a:srgbClr val="000000"/>
                        </a:solidFill>
                        <a:effectLst/>
                        <a:latin typeface="Arial Narrow"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s-CO" sz="1400" b="1" u="none" strike="noStrike" dirty="0">
                          <a:effectLst/>
                          <a:latin typeface="Arial Narrow" pitchFamily="34" charset="0"/>
                        </a:rPr>
                        <a:t>21,6</a:t>
                      </a:r>
                      <a:endParaRPr lang="es-CO" sz="1400" b="1" i="0" u="none" strike="noStrike" dirty="0">
                        <a:solidFill>
                          <a:srgbClr val="000000"/>
                        </a:solidFill>
                        <a:effectLst/>
                        <a:latin typeface="Arial Narrow"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22450392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ext uri="{D42A27DB-BD31-4B8C-83A1-F6EECF244321}">
                <p14:modId xmlns:p14="http://schemas.microsoft.com/office/powerpoint/2010/main" val="53429860"/>
              </p:ext>
            </p:extLst>
          </p:nvPr>
        </p:nvGraphicFramePr>
        <p:xfrm>
          <a:off x="683169" y="273527"/>
          <a:ext cx="10926939" cy="7019929"/>
        </p:xfrm>
        <a:graphic>
          <a:graphicData uri="http://schemas.openxmlformats.org/drawingml/2006/table">
            <a:tbl>
              <a:tblPr>
                <a:tableStyleId>{5C22544A-7EE6-4342-B048-85BDC9FD1C3A}</a:tableStyleId>
              </a:tblPr>
              <a:tblGrid>
                <a:gridCol w="8228119">
                  <a:extLst>
                    <a:ext uri="{9D8B030D-6E8A-4147-A177-3AD203B41FA5}">
                      <a16:colId xmlns:a16="http://schemas.microsoft.com/office/drawing/2014/main" xmlns="" val="20000"/>
                    </a:ext>
                  </a:extLst>
                </a:gridCol>
                <a:gridCol w="674705">
                  <a:extLst>
                    <a:ext uri="{9D8B030D-6E8A-4147-A177-3AD203B41FA5}">
                      <a16:colId xmlns:a16="http://schemas.microsoft.com/office/drawing/2014/main" xmlns="" val="20001"/>
                    </a:ext>
                  </a:extLst>
                </a:gridCol>
                <a:gridCol w="674705">
                  <a:extLst>
                    <a:ext uri="{9D8B030D-6E8A-4147-A177-3AD203B41FA5}">
                      <a16:colId xmlns:a16="http://schemas.microsoft.com/office/drawing/2014/main" xmlns="" val="20002"/>
                    </a:ext>
                  </a:extLst>
                </a:gridCol>
                <a:gridCol w="674705">
                  <a:extLst>
                    <a:ext uri="{9D8B030D-6E8A-4147-A177-3AD203B41FA5}">
                      <a16:colId xmlns:a16="http://schemas.microsoft.com/office/drawing/2014/main" xmlns="" val="20003"/>
                    </a:ext>
                  </a:extLst>
                </a:gridCol>
                <a:gridCol w="674705">
                  <a:extLst>
                    <a:ext uri="{9D8B030D-6E8A-4147-A177-3AD203B41FA5}">
                      <a16:colId xmlns:a16="http://schemas.microsoft.com/office/drawing/2014/main" xmlns="" val="20004"/>
                    </a:ext>
                  </a:extLst>
                </a:gridCol>
              </a:tblGrid>
              <a:tr h="1052588">
                <a:tc gridSpan="5">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CO" sz="2000" b="1" u="none" strike="noStrike" dirty="0">
                          <a:solidFill>
                            <a:srgbClr val="FF0000"/>
                          </a:solidFill>
                          <a:effectLst/>
                          <a:latin typeface="Arial Narrow" pitchFamily="34" charset="0"/>
                        </a:rPr>
                        <a:t>TEST EN BANDA SINFÍN. </a:t>
                      </a:r>
                    </a:p>
                    <a:p>
                      <a:pPr marL="0" marR="0" lvl="0" indent="0" algn="ctr" defTabSz="914400" rtl="0" eaLnBrk="1" fontAlgn="ctr" latinLnBrk="0" hangingPunct="1">
                        <a:lnSpc>
                          <a:spcPct val="100000"/>
                        </a:lnSpc>
                        <a:spcBef>
                          <a:spcPts val="0"/>
                        </a:spcBef>
                        <a:spcAft>
                          <a:spcPts val="0"/>
                        </a:spcAft>
                        <a:buClrTx/>
                        <a:buSzTx/>
                        <a:buFontTx/>
                        <a:buNone/>
                        <a:tabLst/>
                        <a:defRPr/>
                      </a:pPr>
                      <a:r>
                        <a:rPr lang="es-CO" sz="2000" b="1" u="none" strike="noStrike" dirty="0">
                          <a:solidFill>
                            <a:srgbClr val="FF0000"/>
                          </a:solidFill>
                          <a:effectLst/>
                          <a:latin typeface="Arial Narrow" pitchFamily="34" charset="0"/>
                        </a:rPr>
                        <a:t>PROTOCOLO 1:</a:t>
                      </a:r>
                    </a:p>
                    <a:p>
                      <a:pPr marL="0" marR="0" lvl="0" indent="0" algn="ctr" defTabSz="914400" rtl="0" eaLnBrk="1" fontAlgn="ctr" latinLnBrk="0" hangingPunct="1">
                        <a:lnSpc>
                          <a:spcPct val="100000"/>
                        </a:lnSpc>
                        <a:spcBef>
                          <a:spcPts val="0"/>
                        </a:spcBef>
                        <a:spcAft>
                          <a:spcPts val="0"/>
                        </a:spcAft>
                        <a:buClrTx/>
                        <a:buSzTx/>
                        <a:buFontTx/>
                        <a:buNone/>
                        <a:tabLst/>
                        <a:defRPr/>
                      </a:pPr>
                      <a:r>
                        <a:rPr lang="es-CO" sz="2000" b="1" u="none" strike="noStrike" dirty="0">
                          <a:solidFill>
                            <a:srgbClr val="FF0000"/>
                          </a:solidFill>
                          <a:effectLst/>
                          <a:latin typeface="Arial Narrow" pitchFamily="34" charset="0"/>
                        </a:rPr>
                        <a:t>FORMATO DE RECOLECCION DE DATOS DEL TEST ESTÁNDAR DE LACTATO PARA CORREDORES Y DEPORTISTAS QUE EMPLEAN CARRERA A PIE COMO PREPARACION FISICA GENERAL</a:t>
                      </a:r>
                    </a:p>
                    <a:p>
                      <a:pPr marL="0" marR="0" lvl="0" indent="0" algn="ctr" defTabSz="914400" rtl="0" eaLnBrk="1" fontAlgn="ctr" latinLnBrk="0" hangingPunct="1">
                        <a:lnSpc>
                          <a:spcPct val="100000"/>
                        </a:lnSpc>
                        <a:spcBef>
                          <a:spcPts val="0"/>
                        </a:spcBef>
                        <a:spcAft>
                          <a:spcPts val="0"/>
                        </a:spcAft>
                        <a:buClrTx/>
                        <a:buSzTx/>
                        <a:buFontTx/>
                        <a:buNone/>
                        <a:tabLst/>
                        <a:defRPr/>
                      </a:pPr>
                      <a:r>
                        <a:rPr lang="es-MX" sz="2000" b="1" u="none" strike="noStrike" dirty="0">
                          <a:solidFill>
                            <a:srgbClr val="FF0000"/>
                          </a:solidFill>
                          <a:effectLst/>
                          <a:latin typeface="Arial Narrow" pitchFamily="34" charset="0"/>
                        </a:rPr>
                        <a:t>F</a:t>
                      </a:r>
                      <a:r>
                        <a:rPr lang="es-CO" sz="2000" b="1" u="none" strike="noStrike" dirty="0">
                          <a:solidFill>
                            <a:srgbClr val="FF0000"/>
                          </a:solidFill>
                          <a:effectLst/>
                          <a:latin typeface="Arial Narrow" pitchFamily="34" charset="0"/>
                        </a:rPr>
                        <a:t>ASE 2</a:t>
                      </a:r>
                    </a:p>
                    <a:p>
                      <a:pPr marL="0" marR="0" lvl="0" indent="0" algn="ctr" defTabSz="914400" rtl="0" eaLnBrk="1" fontAlgn="ctr" latinLnBrk="0" hangingPunct="1">
                        <a:lnSpc>
                          <a:spcPct val="100000"/>
                        </a:lnSpc>
                        <a:spcBef>
                          <a:spcPts val="0"/>
                        </a:spcBef>
                        <a:spcAft>
                          <a:spcPts val="0"/>
                        </a:spcAft>
                        <a:buClrTx/>
                        <a:buSzTx/>
                        <a:buFontTx/>
                        <a:buNone/>
                        <a:tabLst/>
                        <a:defRPr/>
                      </a:pPr>
                      <a:endParaRPr lang="es-CO" sz="2000" b="1" i="0" u="none" strike="noStrike" dirty="0">
                        <a:solidFill>
                          <a:srgbClr val="FF0000"/>
                        </a:solidFill>
                        <a:effectLst/>
                        <a:latin typeface="Arial Narrow" pitchFamily="34" charset="0"/>
                      </a:endParaRPr>
                    </a:p>
                  </a:txBody>
                  <a:tcPr marL="3900" marR="3900" marT="39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10000"/>
                  </a:ext>
                </a:extLst>
              </a:tr>
              <a:tr h="438062">
                <a:tc gridSpan="5">
                  <a:txBody>
                    <a:bodyPr/>
                    <a:lstStyle/>
                    <a:p>
                      <a:pPr algn="ctr" fontAlgn="ctr"/>
                      <a:r>
                        <a:rPr lang="es-CO" sz="1400" b="1" u="none" strike="noStrike" dirty="0">
                          <a:solidFill>
                            <a:srgbClr val="FF0000"/>
                          </a:solidFill>
                          <a:effectLst/>
                          <a:latin typeface="Arial Narrow" pitchFamily="34" charset="0"/>
                        </a:rPr>
                        <a:t>REMOCION DE LACTATO (TROTAR) DURANTE 25 MIN.   </a:t>
                      </a:r>
                    </a:p>
                    <a:p>
                      <a:pPr algn="ctr" fontAlgn="ctr"/>
                      <a:r>
                        <a:rPr lang="es-CO" sz="1400" b="1" u="none" strike="noStrike" dirty="0">
                          <a:solidFill>
                            <a:srgbClr val="FF0000"/>
                          </a:solidFill>
                          <a:effectLst/>
                          <a:latin typeface="Arial Narrow" pitchFamily="34" charset="0"/>
                        </a:rPr>
                        <a:t>DESPUES PAUSA PASIVA DURANTE 5 MIN.</a:t>
                      </a:r>
                      <a:endParaRPr lang="es-CO" sz="1400" b="1" i="0" u="none" strike="noStrike" dirty="0">
                        <a:solidFill>
                          <a:srgbClr val="FF0000"/>
                        </a:solidFill>
                        <a:effectLst/>
                        <a:latin typeface="Arial Narrow" pitchFamily="34" charset="0"/>
                      </a:endParaRPr>
                    </a:p>
                  </a:txBody>
                  <a:tcPr marL="3900" marR="3900" marT="39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10001"/>
                  </a:ext>
                </a:extLst>
              </a:tr>
              <a:tr h="774849">
                <a:tc gridSpan="5">
                  <a:txBody>
                    <a:bodyPr/>
                    <a:lstStyle/>
                    <a:p>
                      <a:pPr algn="ctr" fontAlgn="ctr"/>
                      <a:r>
                        <a:rPr lang="es-CO" sz="1600" b="1" u="none" strike="noStrike" dirty="0">
                          <a:solidFill>
                            <a:srgbClr val="FF0000"/>
                          </a:solidFill>
                          <a:effectLst/>
                          <a:latin typeface="Arial Narrow" pitchFamily="34" charset="0"/>
                        </a:rPr>
                        <a:t>FASE 2: OBJETIVO: DETERMINAR RITMO MAXIMO DE PRODUCCION DE LACTATO</a:t>
                      </a:r>
                      <a:endParaRPr lang="es-CO" sz="1600" b="1" i="0" u="none" strike="noStrike" dirty="0">
                        <a:solidFill>
                          <a:srgbClr val="FF0000"/>
                        </a:solidFill>
                        <a:effectLst/>
                        <a:latin typeface="Arial Narrow" pitchFamily="34" charset="0"/>
                      </a:endParaRPr>
                    </a:p>
                  </a:txBody>
                  <a:tcPr marL="3900" marR="3900" marT="39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10002"/>
                  </a:ext>
                </a:extLst>
              </a:tr>
              <a:tr h="390933">
                <a:tc gridSpan="5">
                  <a:txBody>
                    <a:bodyPr/>
                    <a:lstStyle/>
                    <a:p>
                      <a:pPr algn="ctr" fontAlgn="ctr"/>
                      <a:r>
                        <a:rPr lang="es-CO" sz="1400" b="1" u="none" strike="noStrike" dirty="0">
                          <a:effectLst/>
                          <a:latin typeface="Arial Narrow" pitchFamily="34" charset="0"/>
                        </a:rPr>
                        <a:t>REALIZAR UN ESFUERZO AL MAXIMO DE INTENSIDAD CERCANO</a:t>
                      </a:r>
                      <a:r>
                        <a:rPr lang="es-CO" sz="1400" b="1" u="none" strike="noStrike" baseline="0" dirty="0">
                          <a:effectLst/>
                          <a:latin typeface="Arial Narrow" pitchFamily="34" charset="0"/>
                        </a:rPr>
                        <a:t> A 30 S.</a:t>
                      </a:r>
                      <a:endParaRPr lang="es-CO" sz="1400" b="1" i="0" u="none" strike="noStrike" dirty="0">
                        <a:solidFill>
                          <a:srgbClr val="000000"/>
                        </a:solidFill>
                        <a:effectLst/>
                        <a:latin typeface="Arial Narrow" pitchFamily="34" charset="0"/>
                      </a:endParaRPr>
                    </a:p>
                  </a:txBody>
                  <a:tcPr marL="3900" marR="3900" marT="39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10003"/>
                  </a:ext>
                </a:extLst>
              </a:tr>
              <a:tr h="390933">
                <a:tc>
                  <a:txBody>
                    <a:bodyPr/>
                    <a:lstStyle/>
                    <a:p>
                      <a:pPr algn="ctr" fontAlgn="ctr"/>
                      <a:r>
                        <a:rPr lang="es-CO" sz="1400" b="1" u="none" strike="noStrike" dirty="0">
                          <a:effectLst/>
                          <a:latin typeface="Arial Narrow" pitchFamily="34" charset="0"/>
                        </a:rPr>
                        <a:t>DISTANCIA A SER RECORRIDA (RECOMENDACIÓN  250 M.):</a:t>
                      </a:r>
                      <a:endParaRPr lang="es-CO" sz="1400" b="1" i="0" u="none" strike="noStrike" dirty="0">
                        <a:solidFill>
                          <a:srgbClr val="000000"/>
                        </a:solidFill>
                        <a:effectLst/>
                        <a:latin typeface="Arial Narrow" pitchFamily="34" charset="0"/>
                      </a:endParaRPr>
                    </a:p>
                  </a:txBody>
                  <a:tcPr marL="3900" marR="3900" marT="39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3900" marR="3900" marT="39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3900" marR="3900" marT="3900" marB="0" anchor="ctr">
                    <a:lnL w="12700" cap="flat" cmpd="sng" algn="ctr">
                      <a:solidFill>
                        <a:schemeClr val="tx1"/>
                      </a:solidFill>
                      <a:prstDash val="solid"/>
                      <a:round/>
                      <a:headEnd type="none" w="med" len="med"/>
                      <a:tailEnd type="none" w="med" len="med"/>
                    </a:lnL>
                    <a:solidFill>
                      <a:schemeClr val="bg1"/>
                    </a:solid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3900" marR="3900" marT="3900" marB="0" anchor="ctr">
                    <a:solidFill>
                      <a:schemeClr val="bg1"/>
                    </a:solid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3900" marR="3900" marT="3900" marB="0" anchor="ct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xmlns="" val="10004"/>
                  </a:ext>
                </a:extLst>
              </a:tr>
              <a:tr h="390933">
                <a:tc>
                  <a:txBody>
                    <a:bodyPr/>
                    <a:lstStyle/>
                    <a:p>
                      <a:pPr algn="ctr" fontAlgn="ctr"/>
                      <a:r>
                        <a:rPr lang="es-CO" sz="1400" b="1" u="none" strike="noStrike" dirty="0">
                          <a:effectLst/>
                          <a:latin typeface="Arial Narrow" pitchFamily="34" charset="0"/>
                        </a:rPr>
                        <a:t>TIEMPO, SEGUNDOS =</a:t>
                      </a:r>
                      <a:endParaRPr lang="es-CO" sz="1400" b="1" i="0" u="none" strike="noStrike" dirty="0">
                        <a:solidFill>
                          <a:srgbClr val="000000"/>
                        </a:solidFill>
                        <a:effectLst/>
                        <a:latin typeface="Arial Narrow" pitchFamily="34" charset="0"/>
                      </a:endParaRPr>
                    </a:p>
                  </a:txBody>
                  <a:tcPr marL="3900" marR="3900" marT="39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3900" marR="3900" marT="39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3900" marR="3900" marT="3900" marB="0" anchor="ctr">
                    <a:lnL w="12700" cap="flat" cmpd="sng" algn="ctr">
                      <a:solidFill>
                        <a:schemeClr val="tx1"/>
                      </a:solidFill>
                      <a:prstDash val="solid"/>
                      <a:round/>
                      <a:headEnd type="none" w="med" len="med"/>
                      <a:tailEnd type="none" w="med" len="med"/>
                    </a:lnL>
                    <a:solidFill>
                      <a:schemeClr val="bg1"/>
                    </a:solid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3900" marR="3900" marT="3900" marB="0" anchor="ctr">
                    <a:solidFill>
                      <a:schemeClr val="bg1"/>
                    </a:solid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3900" marR="3900" marT="3900" marB="0" anchor="ct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xmlns="" val="10005"/>
                  </a:ext>
                </a:extLst>
              </a:tr>
              <a:tr h="390933">
                <a:tc>
                  <a:txBody>
                    <a:bodyPr/>
                    <a:lstStyle/>
                    <a:p>
                      <a:pPr algn="ctr" fontAlgn="ctr"/>
                      <a:r>
                        <a:rPr lang="es-CO" sz="1400" b="1" u="none" strike="noStrike" dirty="0">
                          <a:effectLst/>
                          <a:latin typeface="Arial Narrow" pitchFamily="34" charset="0"/>
                        </a:rPr>
                        <a:t>ENTRE LACTATO 3' =</a:t>
                      </a:r>
                      <a:endParaRPr lang="es-CO" sz="1400" b="1" i="0" u="none" strike="noStrike" dirty="0">
                        <a:solidFill>
                          <a:srgbClr val="000000"/>
                        </a:solidFill>
                        <a:effectLst/>
                        <a:latin typeface="Arial Narrow" pitchFamily="34" charset="0"/>
                      </a:endParaRPr>
                    </a:p>
                  </a:txBody>
                  <a:tcPr marL="3900" marR="3900" marT="39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3900" marR="3900" marT="39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3900" marR="3900" marT="3900" marB="0" anchor="ctr">
                    <a:lnL w="12700" cap="flat" cmpd="sng" algn="ctr">
                      <a:solidFill>
                        <a:schemeClr val="tx1"/>
                      </a:solidFill>
                      <a:prstDash val="solid"/>
                      <a:round/>
                      <a:headEnd type="none" w="med" len="med"/>
                      <a:tailEnd type="none" w="med" len="med"/>
                    </a:lnL>
                    <a:solidFill>
                      <a:schemeClr val="bg1"/>
                    </a:solid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3900" marR="3900" marT="3900" marB="0" anchor="ctr">
                    <a:solidFill>
                      <a:schemeClr val="bg1"/>
                    </a:solid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3900" marR="3900" marT="3900" marB="0" anchor="ct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xmlns="" val="10006"/>
                  </a:ext>
                </a:extLst>
              </a:tr>
              <a:tr h="390933">
                <a:tc>
                  <a:txBody>
                    <a:bodyPr/>
                    <a:lstStyle/>
                    <a:p>
                      <a:pPr algn="ctr" fontAlgn="ctr"/>
                      <a:r>
                        <a:rPr lang="es-CO" sz="1400" b="1" u="none" strike="noStrike" dirty="0">
                          <a:effectLst/>
                          <a:latin typeface="Arial Narrow" pitchFamily="34" charset="0"/>
                        </a:rPr>
                        <a:t>ENTRE LACTATO 5' =</a:t>
                      </a:r>
                      <a:endParaRPr lang="es-CO" sz="1400" b="1" i="0" u="none" strike="noStrike" dirty="0">
                        <a:solidFill>
                          <a:srgbClr val="000000"/>
                        </a:solidFill>
                        <a:effectLst/>
                        <a:latin typeface="Arial Narrow" pitchFamily="34" charset="0"/>
                      </a:endParaRPr>
                    </a:p>
                  </a:txBody>
                  <a:tcPr marL="3900" marR="3900" marT="39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3900" marR="3900" marT="39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3900" marR="3900" marT="3900" marB="0" anchor="ctr">
                    <a:lnL w="12700" cap="flat" cmpd="sng" algn="ctr">
                      <a:solidFill>
                        <a:schemeClr val="tx1"/>
                      </a:solidFill>
                      <a:prstDash val="solid"/>
                      <a:round/>
                      <a:headEnd type="none" w="med" len="med"/>
                      <a:tailEnd type="none" w="med" len="med"/>
                    </a:lnL>
                    <a:solidFill>
                      <a:schemeClr val="bg1"/>
                    </a:solid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3900" marR="3900" marT="3900" marB="0" anchor="ctr">
                    <a:solidFill>
                      <a:schemeClr val="bg1"/>
                    </a:solid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3900" marR="3900" marT="3900" marB="0" anchor="ct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xmlns="" val="10007"/>
                  </a:ext>
                </a:extLst>
              </a:tr>
              <a:tr h="390933">
                <a:tc>
                  <a:txBody>
                    <a:bodyPr/>
                    <a:lstStyle/>
                    <a:p>
                      <a:pPr algn="ctr" fontAlgn="ctr"/>
                      <a:r>
                        <a:rPr lang="es-CO" sz="1400" b="1" u="none" strike="noStrike" dirty="0">
                          <a:effectLst/>
                          <a:latin typeface="Arial Narrow" pitchFamily="34" charset="0"/>
                        </a:rPr>
                        <a:t>ENTRE LACTATO 7' =</a:t>
                      </a:r>
                      <a:endParaRPr lang="es-CO" sz="1400" b="1" i="0" u="none" strike="noStrike" dirty="0">
                        <a:solidFill>
                          <a:srgbClr val="000000"/>
                        </a:solidFill>
                        <a:effectLst/>
                        <a:latin typeface="Arial Narrow" pitchFamily="34" charset="0"/>
                      </a:endParaRPr>
                    </a:p>
                  </a:txBody>
                  <a:tcPr marL="3900" marR="3900" marT="39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3900" marR="3900" marT="39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3900" marR="3900" marT="3900" marB="0" anchor="ctr">
                    <a:lnL w="12700" cap="flat" cmpd="sng" algn="ctr">
                      <a:solidFill>
                        <a:schemeClr val="tx1"/>
                      </a:solidFill>
                      <a:prstDash val="solid"/>
                      <a:round/>
                      <a:headEnd type="none" w="med" len="med"/>
                      <a:tailEnd type="none" w="med" len="med"/>
                    </a:lnL>
                    <a:solidFill>
                      <a:schemeClr val="bg1"/>
                    </a:solid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3900" marR="3900" marT="3900" marB="0" anchor="ctr">
                    <a:solidFill>
                      <a:schemeClr val="bg1"/>
                    </a:solid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3900" marR="3900" marT="3900" marB="0" anchor="ct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xmlns="" val="10008"/>
                  </a:ext>
                </a:extLst>
              </a:tr>
              <a:tr h="390933">
                <a:tc>
                  <a:txBody>
                    <a:bodyPr/>
                    <a:lstStyle/>
                    <a:p>
                      <a:pPr algn="ctr" fontAlgn="ctr"/>
                      <a:r>
                        <a:rPr lang="es-CO" sz="1400" b="1" u="none" strike="noStrike" dirty="0">
                          <a:effectLst/>
                          <a:latin typeface="Arial Narrow" pitchFamily="34" charset="0"/>
                        </a:rPr>
                        <a:t>VALOR "PICO" DE LACTATO, MMOL/L. =</a:t>
                      </a:r>
                      <a:endParaRPr lang="es-CO" sz="1400" b="1" i="0" u="none" strike="noStrike" dirty="0">
                        <a:solidFill>
                          <a:srgbClr val="000000"/>
                        </a:solidFill>
                        <a:effectLst/>
                        <a:latin typeface="Arial Narrow" pitchFamily="34" charset="0"/>
                      </a:endParaRPr>
                    </a:p>
                  </a:txBody>
                  <a:tcPr marL="3900" marR="3900" marT="39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endParaRPr lang="es-CO" sz="1400" b="1" i="0" u="none" strike="noStrike" dirty="0">
                        <a:solidFill>
                          <a:srgbClr val="000000"/>
                        </a:solidFill>
                        <a:effectLst/>
                        <a:latin typeface="Arial Narrow" pitchFamily="34" charset="0"/>
                      </a:endParaRPr>
                    </a:p>
                  </a:txBody>
                  <a:tcPr marL="3900" marR="3900" marT="39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3900" marR="3900" marT="3900" marB="0" anchor="ctr">
                    <a:lnL w="12700" cap="flat" cmpd="sng" algn="ctr">
                      <a:solidFill>
                        <a:schemeClr val="tx1"/>
                      </a:solidFill>
                      <a:prstDash val="solid"/>
                      <a:round/>
                      <a:headEnd type="none" w="med" len="med"/>
                      <a:tailEnd type="none" w="med" len="med"/>
                    </a:lnL>
                    <a:solidFill>
                      <a:schemeClr val="bg1"/>
                    </a:solid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3900" marR="3900" marT="3900" marB="0" anchor="ctr">
                    <a:solidFill>
                      <a:schemeClr val="bg1"/>
                    </a:solid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3900" marR="3900" marT="3900" marB="0" anchor="ct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xmlns="" val="10009"/>
                  </a:ext>
                </a:extLst>
              </a:tr>
              <a:tr h="1237787">
                <a:tc gridSpan="5">
                  <a:txBody>
                    <a:bodyPr/>
                    <a:lstStyle/>
                    <a:p>
                      <a:pPr algn="ctr" fontAlgn="ctr"/>
                      <a:r>
                        <a:rPr lang="es-CO" sz="1400" b="1" u="none" strike="noStrike" dirty="0">
                          <a:effectLst/>
                          <a:latin typeface="Arial Narrow" pitchFamily="34" charset="0"/>
                        </a:rPr>
                        <a:t>DURANTE </a:t>
                      </a:r>
                      <a:r>
                        <a:rPr lang="es-CO" sz="1400" b="1" u="none" strike="noStrike" baseline="0" dirty="0">
                          <a:effectLst/>
                          <a:latin typeface="Arial Narrow" pitchFamily="34" charset="0"/>
                        </a:rPr>
                        <a:t> LA </a:t>
                      </a:r>
                      <a:r>
                        <a:rPr lang="es-CO" sz="1400" b="1" u="none" strike="noStrike" dirty="0">
                          <a:effectLst/>
                          <a:latin typeface="Arial Narrow" pitchFamily="34" charset="0"/>
                        </a:rPr>
                        <a:t>RECUPERACION DE ESTA SEGUNDA FASE,  EL EXAMINADO SE MANTENDRA SENTADO O CAMINANDO A MUY BAJA INTENSIDAD </a:t>
                      </a:r>
                    </a:p>
                    <a:p>
                      <a:pPr algn="ctr" fontAlgn="ctr"/>
                      <a:r>
                        <a:rPr lang="es-CO" sz="1400" b="1" u="none" strike="noStrike" dirty="0">
                          <a:effectLst/>
                          <a:latin typeface="Arial Narrow" pitchFamily="34" charset="0"/>
                        </a:rPr>
                        <a:t>(NO SE REALIZA RECUPERACION ACTIVA)</a:t>
                      </a:r>
                      <a:endParaRPr lang="es-CO" sz="1400" b="1" i="0" u="none" strike="noStrike" dirty="0">
                        <a:solidFill>
                          <a:srgbClr val="000000"/>
                        </a:solidFill>
                        <a:effectLst/>
                        <a:latin typeface="Arial Narrow" pitchFamily="34" charset="0"/>
                      </a:endParaRPr>
                    </a:p>
                  </a:txBody>
                  <a:tcPr marL="3900" marR="3900" marT="39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369000109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ext uri="{D42A27DB-BD31-4B8C-83A1-F6EECF244321}">
                <p14:modId xmlns:p14="http://schemas.microsoft.com/office/powerpoint/2010/main" val="792068598"/>
              </p:ext>
            </p:extLst>
          </p:nvPr>
        </p:nvGraphicFramePr>
        <p:xfrm>
          <a:off x="577785" y="253037"/>
          <a:ext cx="11073888" cy="6238810"/>
        </p:xfrm>
        <a:graphic>
          <a:graphicData uri="http://schemas.openxmlformats.org/drawingml/2006/table">
            <a:tbl>
              <a:tblPr>
                <a:tableStyleId>{5C22544A-7EE6-4342-B048-85BDC9FD1C3A}</a:tableStyleId>
              </a:tblPr>
              <a:tblGrid>
                <a:gridCol w="1230432">
                  <a:extLst>
                    <a:ext uri="{9D8B030D-6E8A-4147-A177-3AD203B41FA5}">
                      <a16:colId xmlns:a16="http://schemas.microsoft.com/office/drawing/2014/main" xmlns="" val="20000"/>
                    </a:ext>
                  </a:extLst>
                </a:gridCol>
                <a:gridCol w="1230432">
                  <a:extLst>
                    <a:ext uri="{9D8B030D-6E8A-4147-A177-3AD203B41FA5}">
                      <a16:colId xmlns:a16="http://schemas.microsoft.com/office/drawing/2014/main" xmlns="" val="20001"/>
                    </a:ext>
                  </a:extLst>
                </a:gridCol>
                <a:gridCol w="1230432">
                  <a:extLst>
                    <a:ext uri="{9D8B030D-6E8A-4147-A177-3AD203B41FA5}">
                      <a16:colId xmlns:a16="http://schemas.microsoft.com/office/drawing/2014/main" xmlns="" val="20002"/>
                    </a:ext>
                  </a:extLst>
                </a:gridCol>
                <a:gridCol w="1230432">
                  <a:extLst>
                    <a:ext uri="{9D8B030D-6E8A-4147-A177-3AD203B41FA5}">
                      <a16:colId xmlns:a16="http://schemas.microsoft.com/office/drawing/2014/main" xmlns="" val="20003"/>
                    </a:ext>
                  </a:extLst>
                </a:gridCol>
                <a:gridCol w="1230432">
                  <a:extLst>
                    <a:ext uri="{9D8B030D-6E8A-4147-A177-3AD203B41FA5}">
                      <a16:colId xmlns:a16="http://schemas.microsoft.com/office/drawing/2014/main" xmlns="" val="20004"/>
                    </a:ext>
                  </a:extLst>
                </a:gridCol>
                <a:gridCol w="1230432">
                  <a:extLst>
                    <a:ext uri="{9D8B030D-6E8A-4147-A177-3AD203B41FA5}">
                      <a16:colId xmlns:a16="http://schemas.microsoft.com/office/drawing/2014/main" xmlns="" val="20005"/>
                    </a:ext>
                  </a:extLst>
                </a:gridCol>
                <a:gridCol w="1230432">
                  <a:extLst>
                    <a:ext uri="{9D8B030D-6E8A-4147-A177-3AD203B41FA5}">
                      <a16:colId xmlns:a16="http://schemas.microsoft.com/office/drawing/2014/main" xmlns="" val="20006"/>
                    </a:ext>
                  </a:extLst>
                </a:gridCol>
                <a:gridCol w="1230432">
                  <a:extLst>
                    <a:ext uri="{9D8B030D-6E8A-4147-A177-3AD203B41FA5}">
                      <a16:colId xmlns:a16="http://schemas.microsoft.com/office/drawing/2014/main" xmlns="" val="20007"/>
                    </a:ext>
                  </a:extLst>
                </a:gridCol>
                <a:gridCol w="1230432">
                  <a:extLst>
                    <a:ext uri="{9D8B030D-6E8A-4147-A177-3AD203B41FA5}">
                      <a16:colId xmlns:a16="http://schemas.microsoft.com/office/drawing/2014/main" xmlns="" val="20008"/>
                    </a:ext>
                  </a:extLst>
                </a:gridCol>
              </a:tblGrid>
              <a:tr h="672046">
                <a:tc gridSpan="9">
                  <a:txBody>
                    <a:bodyPr/>
                    <a:lstStyle/>
                    <a:p>
                      <a:pPr algn="ctr" fontAlgn="ctr"/>
                      <a:r>
                        <a:rPr lang="es-CO" sz="1600" b="1" u="none" strike="noStrike" dirty="0">
                          <a:solidFill>
                            <a:srgbClr val="FF0000"/>
                          </a:solidFill>
                          <a:effectLst/>
                          <a:latin typeface="Arial Narrow" pitchFamily="34" charset="0"/>
                        </a:rPr>
                        <a:t>TEST EN BANDA SINFÍN.  </a:t>
                      </a:r>
                    </a:p>
                    <a:p>
                      <a:pPr algn="ctr" fontAlgn="ctr"/>
                      <a:r>
                        <a:rPr lang="es-CO" sz="1600" b="1" u="none" strike="noStrike" dirty="0">
                          <a:solidFill>
                            <a:srgbClr val="FF0000"/>
                          </a:solidFill>
                          <a:effectLst/>
                          <a:latin typeface="Arial Narrow" pitchFamily="34" charset="0"/>
                        </a:rPr>
                        <a:t>PROTOCOLO 2:</a:t>
                      </a:r>
                    </a:p>
                    <a:p>
                      <a:pPr algn="ctr" fontAlgn="ctr"/>
                      <a:r>
                        <a:rPr lang="es-CO" sz="1600" b="1" u="none" strike="noStrike" dirty="0">
                          <a:solidFill>
                            <a:srgbClr val="FF0000"/>
                          </a:solidFill>
                          <a:effectLst/>
                          <a:latin typeface="Arial Narrow" pitchFamily="34" charset="0"/>
                        </a:rPr>
                        <a:t>FORMATO DE RECOLECCION DE DATOS DEL TEST ESTÁNDAR DE LACTATO. FASE 1 </a:t>
                      </a:r>
                      <a:endParaRPr lang="es-CO" sz="1600" b="1" i="0" u="none" strike="noStrike" dirty="0">
                        <a:solidFill>
                          <a:srgbClr val="FF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10000"/>
                  </a:ext>
                </a:extLst>
              </a:tr>
              <a:tr h="266272">
                <a:tc gridSpan="3">
                  <a:txBody>
                    <a:bodyPr/>
                    <a:lstStyle/>
                    <a:p>
                      <a:pPr algn="ctr" fontAlgn="ctr"/>
                      <a:r>
                        <a:rPr lang="es-CO" sz="1600" b="1" u="none" strike="noStrike" dirty="0">
                          <a:effectLst/>
                          <a:latin typeface="Arial Narrow" pitchFamily="34" charset="0"/>
                        </a:rPr>
                        <a:t>NOMBRE EXAMINADO:</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noFill/>
                  </a:tcPr>
                </a:tc>
                <a:tc hMerge="1">
                  <a:txBody>
                    <a:bodyPr/>
                    <a:lstStyle/>
                    <a:p>
                      <a:endParaRPr lang="es-CO"/>
                    </a:p>
                  </a:txBody>
                  <a:tcPr/>
                </a:tc>
                <a:tc hMerge="1">
                  <a:txBody>
                    <a:bodyPr/>
                    <a:lstStyle/>
                    <a:p>
                      <a:endParaRPr lang="es-CO"/>
                    </a:p>
                  </a:txBody>
                  <a:tcPr/>
                </a:tc>
                <a:tc gridSpan="6">
                  <a:txBody>
                    <a:bodyPr/>
                    <a:lstStyle/>
                    <a:p>
                      <a:pPr algn="ctr" fontAlgn="ctr"/>
                      <a:r>
                        <a:rPr lang="es-CO" sz="1600" b="1" u="none" strike="noStrike" dirty="0">
                          <a:effectLst/>
                          <a:latin typeface="Arial Narrow" pitchFamily="34" charset="0"/>
                        </a:rPr>
                        <a:t> </a:t>
                      </a:r>
                      <a:endParaRPr lang="es-CO" sz="1600" b="1" i="0" u="none" strike="noStrike" dirty="0">
                        <a:solidFill>
                          <a:srgbClr val="000000"/>
                        </a:solidFill>
                        <a:effectLst/>
                        <a:latin typeface="Arial Narrow" pitchFamily="34" charset="0"/>
                      </a:endParaRPr>
                    </a:p>
                  </a:txBody>
                  <a:tcPr marL="4278" marR="4278" marT="4278" marB="0" anchor="ctr">
                    <a:lnR w="12700" cap="flat" cmpd="sng" algn="ctr">
                      <a:solidFill>
                        <a:schemeClr val="tx1"/>
                      </a:solidFill>
                      <a:prstDash val="solid"/>
                      <a:round/>
                      <a:headEnd type="none" w="med" len="med"/>
                      <a:tailEnd type="none" w="med" len="med"/>
                    </a:lnR>
                    <a:no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10001"/>
                  </a:ext>
                </a:extLst>
              </a:tr>
              <a:tr h="528456">
                <a:tc gridSpan="3">
                  <a:txBody>
                    <a:bodyPr/>
                    <a:lstStyle/>
                    <a:p>
                      <a:pPr algn="ctr" fontAlgn="ctr"/>
                      <a:r>
                        <a:rPr lang="es-CO" sz="1600" b="1" u="none" strike="noStrike" dirty="0">
                          <a:effectLst/>
                          <a:latin typeface="Arial Narrow" pitchFamily="34" charset="0"/>
                        </a:rPr>
                        <a:t>FEHA MEDICION (DD/MM(AA):</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noFill/>
                  </a:tcPr>
                </a:tc>
                <a:tc hMerge="1">
                  <a:txBody>
                    <a:bodyPr/>
                    <a:lstStyle/>
                    <a:p>
                      <a:endParaRPr lang="es-CO"/>
                    </a:p>
                  </a:txBody>
                  <a:tcPr/>
                </a:tc>
                <a:tc hMerge="1">
                  <a:txBody>
                    <a:bodyPr/>
                    <a:lstStyle/>
                    <a:p>
                      <a:endParaRPr lang="es-CO"/>
                    </a:p>
                  </a:txBody>
                  <a:tcPr/>
                </a:tc>
                <a:tc>
                  <a:txBody>
                    <a:bodyPr/>
                    <a:lstStyle/>
                    <a:p>
                      <a:pPr algn="ctr" fontAlgn="ctr"/>
                      <a:r>
                        <a:rPr lang="es-CO" sz="1600" b="1" u="none" strike="noStrike" dirty="0">
                          <a:effectLst/>
                          <a:latin typeface="Arial Narrow" pitchFamily="34" charset="0"/>
                        </a:rPr>
                        <a:t> </a:t>
                      </a:r>
                      <a:endParaRPr lang="es-CO" sz="1600" b="1" i="0" u="none" strike="noStrike" dirty="0">
                        <a:solidFill>
                          <a:srgbClr val="000000"/>
                        </a:solidFill>
                        <a:effectLst/>
                        <a:latin typeface="Arial Narrow" pitchFamily="34" charset="0"/>
                      </a:endParaRPr>
                    </a:p>
                  </a:txBody>
                  <a:tcPr marL="4278" marR="4278" marT="4278" marB="0" anchor="ctr">
                    <a:noFill/>
                  </a:tcPr>
                </a:tc>
                <a:tc>
                  <a:txBody>
                    <a:bodyPr/>
                    <a:lstStyle/>
                    <a:p>
                      <a:pPr algn="ctr" fontAlgn="ctr"/>
                      <a:r>
                        <a:rPr lang="es-CO" sz="1600" b="1" u="none" strike="noStrike" dirty="0">
                          <a:effectLst/>
                          <a:latin typeface="Arial Narrow" pitchFamily="34" charset="0"/>
                        </a:rPr>
                        <a:t> </a:t>
                      </a:r>
                      <a:endParaRPr lang="es-CO" sz="1600" b="1" i="0" u="none" strike="noStrike" dirty="0">
                        <a:solidFill>
                          <a:srgbClr val="000000"/>
                        </a:solidFill>
                        <a:effectLst/>
                        <a:latin typeface="Arial Narrow" pitchFamily="34" charset="0"/>
                      </a:endParaRPr>
                    </a:p>
                  </a:txBody>
                  <a:tcPr marL="4278" marR="4278" marT="4278" marB="0" anchor="ctr">
                    <a:noFill/>
                  </a:tcPr>
                </a:tc>
                <a:tc>
                  <a:txBody>
                    <a:bodyPr/>
                    <a:lstStyle/>
                    <a:p>
                      <a:pPr algn="ctr" fontAlgn="ctr"/>
                      <a:r>
                        <a:rPr lang="es-CO" sz="1600" b="1" u="none" strike="noStrike" dirty="0">
                          <a:effectLst/>
                          <a:latin typeface="Arial Narrow" pitchFamily="34" charset="0"/>
                        </a:rPr>
                        <a:t> </a:t>
                      </a:r>
                      <a:endParaRPr lang="es-CO" sz="1600" b="1" i="0" u="none" strike="noStrike" dirty="0">
                        <a:solidFill>
                          <a:srgbClr val="000000"/>
                        </a:solidFill>
                        <a:effectLst/>
                        <a:latin typeface="Arial Narrow" pitchFamily="34" charset="0"/>
                      </a:endParaRPr>
                    </a:p>
                  </a:txBody>
                  <a:tcPr marL="4278" marR="4278" marT="4278" marB="0" anchor="ctr">
                    <a:noFill/>
                  </a:tcPr>
                </a:tc>
                <a:tc>
                  <a:txBody>
                    <a:bodyPr/>
                    <a:lstStyle/>
                    <a:p>
                      <a:pPr algn="ctr" fontAlgn="ctr"/>
                      <a:r>
                        <a:rPr lang="es-CO" sz="1600" b="1" u="none" strike="noStrike" dirty="0">
                          <a:effectLst/>
                          <a:latin typeface="Arial Narrow" pitchFamily="34" charset="0"/>
                        </a:rPr>
                        <a:t>GENERO (M/F):</a:t>
                      </a:r>
                      <a:endParaRPr lang="es-CO" sz="1600" b="1" i="0" u="none" strike="noStrike" dirty="0">
                        <a:solidFill>
                          <a:srgbClr val="000000"/>
                        </a:solidFill>
                        <a:effectLst/>
                        <a:latin typeface="Arial Narrow" pitchFamily="34" charset="0"/>
                      </a:endParaRPr>
                    </a:p>
                  </a:txBody>
                  <a:tcPr marL="4278" marR="4278" marT="4278" marB="0" anchor="ctr">
                    <a:noFill/>
                  </a:tcPr>
                </a:tc>
                <a:tc>
                  <a:txBody>
                    <a:bodyPr/>
                    <a:lstStyle/>
                    <a:p>
                      <a:pPr algn="ctr" fontAlgn="ctr"/>
                      <a:r>
                        <a:rPr lang="es-CO" sz="1600" b="1" u="none" strike="noStrike" dirty="0">
                          <a:effectLst/>
                          <a:latin typeface="Arial Narrow" pitchFamily="34" charset="0"/>
                        </a:rPr>
                        <a:t> </a:t>
                      </a:r>
                      <a:endParaRPr lang="es-CO" sz="1600" b="1" i="0" u="none" strike="noStrike" dirty="0">
                        <a:solidFill>
                          <a:srgbClr val="000000"/>
                        </a:solidFill>
                        <a:effectLst/>
                        <a:latin typeface="Arial Narrow" pitchFamily="34" charset="0"/>
                      </a:endParaRPr>
                    </a:p>
                  </a:txBody>
                  <a:tcPr marL="4278" marR="4278" marT="4278" marB="0" anchor="ctr">
                    <a:noFill/>
                  </a:tcPr>
                </a:tc>
                <a:tc>
                  <a:txBody>
                    <a:bodyPr/>
                    <a:lstStyle/>
                    <a:p>
                      <a:pPr algn="ctr" fontAlgn="ctr"/>
                      <a:r>
                        <a:rPr lang="es-CO" sz="1600" b="1" u="none" strike="noStrike" dirty="0">
                          <a:effectLst/>
                          <a:latin typeface="Arial Narrow" pitchFamily="34" charset="0"/>
                        </a:rPr>
                        <a:t> </a:t>
                      </a:r>
                      <a:endParaRPr lang="es-CO" sz="1600" b="1" i="0" u="none" strike="noStrike" dirty="0">
                        <a:solidFill>
                          <a:srgbClr val="000000"/>
                        </a:solidFill>
                        <a:effectLst/>
                        <a:latin typeface="Arial Narrow" pitchFamily="34" charset="0"/>
                      </a:endParaRPr>
                    </a:p>
                  </a:txBody>
                  <a:tcPr marL="4278" marR="4278" marT="4278" marB="0"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xmlns="" val="10002"/>
                  </a:ext>
                </a:extLst>
              </a:tr>
              <a:tr h="266272">
                <a:tc gridSpan="2">
                  <a:txBody>
                    <a:bodyPr/>
                    <a:lstStyle/>
                    <a:p>
                      <a:pPr algn="ctr" fontAlgn="ctr"/>
                      <a:r>
                        <a:rPr lang="es-CO" sz="1600" b="1" u="none" strike="noStrike" dirty="0">
                          <a:effectLst/>
                          <a:latin typeface="Arial Narrow" pitchFamily="34" charset="0"/>
                        </a:rPr>
                        <a:t>PESO CORP., KG.</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noFill/>
                  </a:tcPr>
                </a:tc>
                <a:tc hMerge="1">
                  <a:txBody>
                    <a:bodyPr/>
                    <a:lstStyle/>
                    <a:p>
                      <a:endParaRPr lang="es-CO"/>
                    </a:p>
                  </a:txBody>
                  <a:tcPr/>
                </a:tc>
                <a:tc>
                  <a:txBody>
                    <a:bodyPr/>
                    <a:lstStyle/>
                    <a:p>
                      <a:pPr algn="ctr" fontAlgn="ctr"/>
                      <a:r>
                        <a:rPr lang="es-CO" sz="1600" b="1" u="none" strike="noStrike" dirty="0">
                          <a:effectLst/>
                          <a:latin typeface="Arial Narrow" pitchFamily="34" charset="0"/>
                        </a:rPr>
                        <a:t> </a:t>
                      </a:r>
                      <a:endParaRPr lang="es-CO" sz="1600" b="1" i="0" u="none" strike="noStrike" dirty="0">
                        <a:solidFill>
                          <a:srgbClr val="000000"/>
                        </a:solidFill>
                        <a:effectLst/>
                        <a:latin typeface="Arial Narrow" pitchFamily="34" charset="0"/>
                      </a:endParaRPr>
                    </a:p>
                  </a:txBody>
                  <a:tcPr marL="4278" marR="4278" marT="4278" marB="0" anchor="ctr">
                    <a:noFill/>
                  </a:tcPr>
                </a:tc>
                <a:tc>
                  <a:txBody>
                    <a:bodyPr/>
                    <a:lstStyle/>
                    <a:p>
                      <a:pPr algn="ctr" fontAlgn="ctr"/>
                      <a:r>
                        <a:rPr lang="es-CO" sz="1600" b="1" u="none" strike="noStrike" dirty="0">
                          <a:effectLst/>
                          <a:latin typeface="Arial Narrow" pitchFamily="34" charset="0"/>
                        </a:rPr>
                        <a:t> </a:t>
                      </a:r>
                      <a:endParaRPr lang="es-CO" sz="1600" b="1" i="0" u="none" strike="noStrike" dirty="0">
                        <a:solidFill>
                          <a:srgbClr val="000000"/>
                        </a:solidFill>
                        <a:effectLst/>
                        <a:latin typeface="Arial Narrow" pitchFamily="34" charset="0"/>
                      </a:endParaRPr>
                    </a:p>
                  </a:txBody>
                  <a:tcPr marL="4278" marR="4278" marT="4278" marB="0" anchor="ctr">
                    <a:noFill/>
                  </a:tcPr>
                </a:tc>
                <a:tc gridSpan="2">
                  <a:txBody>
                    <a:bodyPr/>
                    <a:lstStyle/>
                    <a:p>
                      <a:pPr algn="ctr" fontAlgn="ctr"/>
                      <a:r>
                        <a:rPr lang="es-CO" sz="1600" b="1" u="none" strike="noStrike" dirty="0">
                          <a:effectLst/>
                          <a:latin typeface="Arial Narrow" pitchFamily="34" charset="0"/>
                        </a:rPr>
                        <a:t>EDAD, AÑOS</a:t>
                      </a:r>
                      <a:endParaRPr lang="es-CO" sz="1600" b="1" i="0" u="none" strike="noStrike" dirty="0">
                        <a:solidFill>
                          <a:srgbClr val="000000"/>
                        </a:solidFill>
                        <a:effectLst/>
                        <a:latin typeface="Arial Narrow" pitchFamily="34" charset="0"/>
                      </a:endParaRPr>
                    </a:p>
                  </a:txBody>
                  <a:tcPr marL="4278" marR="4278" marT="4278" marB="0" anchor="ctr">
                    <a:noFill/>
                  </a:tcPr>
                </a:tc>
                <a:tc hMerge="1">
                  <a:txBody>
                    <a:bodyPr/>
                    <a:lstStyle/>
                    <a:p>
                      <a:endParaRPr lang="es-CO"/>
                    </a:p>
                  </a:txBody>
                  <a:tcPr/>
                </a:tc>
                <a:tc>
                  <a:txBody>
                    <a:bodyPr/>
                    <a:lstStyle/>
                    <a:p>
                      <a:pPr algn="ctr" fontAlgn="ctr"/>
                      <a:r>
                        <a:rPr lang="es-CO" sz="1600" b="1" u="none" strike="noStrike" dirty="0">
                          <a:effectLst/>
                          <a:latin typeface="Arial Narrow" pitchFamily="34" charset="0"/>
                        </a:rPr>
                        <a:t> </a:t>
                      </a:r>
                      <a:endParaRPr lang="es-CO" sz="1600" b="1" i="0" u="none" strike="noStrike" dirty="0">
                        <a:solidFill>
                          <a:srgbClr val="000000"/>
                        </a:solidFill>
                        <a:effectLst/>
                        <a:latin typeface="Arial Narrow" pitchFamily="34" charset="0"/>
                      </a:endParaRPr>
                    </a:p>
                  </a:txBody>
                  <a:tcPr marL="4278" marR="4278" marT="4278" marB="0" anchor="ctr">
                    <a:noFill/>
                  </a:tcPr>
                </a:tc>
                <a:tc>
                  <a:txBody>
                    <a:bodyPr/>
                    <a:lstStyle/>
                    <a:p>
                      <a:pPr algn="ctr" fontAlgn="ctr"/>
                      <a:r>
                        <a:rPr lang="es-CO" sz="1600" b="1" u="none" strike="noStrike" dirty="0">
                          <a:effectLst/>
                          <a:latin typeface="Arial Narrow" pitchFamily="34" charset="0"/>
                        </a:rPr>
                        <a:t> </a:t>
                      </a:r>
                      <a:endParaRPr lang="es-CO" sz="1600" b="1" i="0" u="none" strike="noStrike" dirty="0">
                        <a:solidFill>
                          <a:srgbClr val="000000"/>
                        </a:solidFill>
                        <a:effectLst/>
                        <a:latin typeface="Arial Narrow" pitchFamily="34" charset="0"/>
                      </a:endParaRPr>
                    </a:p>
                  </a:txBody>
                  <a:tcPr marL="4278" marR="4278" marT="4278" marB="0" anchor="ctr">
                    <a:noFill/>
                  </a:tcPr>
                </a:tc>
                <a:tc>
                  <a:txBody>
                    <a:bodyPr/>
                    <a:lstStyle/>
                    <a:p>
                      <a:pPr algn="ctr" fontAlgn="ctr"/>
                      <a:r>
                        <a:rPr lang="es-CO" sz="1600" b="1" u="none" strike="noStrike" dirty="0">
                          <a:effectLst/>
                          <a:latin typeface="Arial Narrow" pitchFamily="34" charset="0"/>
                        </a:rPr>
                        <a:t> </a:t>
                      </a:r>
                      <a:endParaRPr lang="es-CO" sz="1600" b="1" i="0" u="none" strike="noStrike" dirty="0">
                        <a:solidFill>
                          <a:srgbClr val="000000"/>
                        </a:solidFill>
                        <a:effectLst/>
                        <a:latin typeface="Arial Narrow" pitchFamily="34" charset="0"/>
                      </a:endParaRPr>
                    </a:p>
                  </a:txBody>
                  <a:tcPr marL="4278" marR="4278" marT="4278" marB="0"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xmlns="" val="10003"/>
                  </a:ext>
                </a:extLst>
              </a:tr>
              <a:tr h="266272">
                <a:tc gridSpan="2">
                  <a:txBody>
                    <a:bodyPr/>
                    <a:lstStyle/>
                    <a:p>
                      <a:pPr algn="ctr" fontAlgn="ctr"/>
                      <a:r>
                        <a:rPr lang="es-CO" sz="1600" b="1" u="none" strike="noStrike" dirty="0">
                          <a:effectLst/>
                          <a:latin typeface="Arial Narrow" pitchFamily="34" charset="0"/>
                        </a:rPr>
                        <a:t>ESTATURA, CM.</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noFill/>
                  </a:tcPr>
                </a:tc>
                <a:tc hMerge="1">
                  <a:txBody>
                    <a:bodyPr/>
                    <a:lstStyle/>
                    <a:p>
                      <a:endParaRPr lang="es-CO"/>
                    </a:p>
                  </a:txBody>
                  <a:tcPr/>
                </a:tc>
                <a:tc>
                  <a:txBody>
                    <a:bodyPr/>
                    <a:lstStyle/>
                    <a:p>
                      <a:pPr algn="ctr" fontAlgn="ctr"/>
                      <a:r>
                        <a:rPr lang="es-CO" sz="1600" b="1" u="none" strike="noStrike" dirty="0">
                          <a:effectLst/>
                          <a:latin typeface="Arial Narrow" pitchFamily="34" charset="0"/>
                        </a:rPr>
                        <a:t> </a:t>
                      </a:r>
                      <a:endParaRPr lang="es-CO" sz="1600" b="1" i="0" u="none" strike="noStrike" dirty="0">
                        <a:solidFill>
                          <a:srgbClr val="000000"/>
                        </a:solidFill>
                        <a:effectLst/>
                        <a:latin typeface="Arial Narrow" pitchFamily="34" charset="0"/>
                      </a:endParaRPr>
                    </a:p>
                  </a:txBody>
                  <a:tcPr marL="4278" marR="4278" marT="4278" marB="0" anchor="ctr">
                    <a:noFill/>
                  </a:tcPr>
                </a:tc>
                <a:tc>
                  <a:txBody>
                    <a:bodyPr/>
                    <a:lstStyle/>
                    <a:p>
                      <a:pPr algn="ctr" fontAlgn="ctr"/>
                      <a:r>
                        <a:rPr lang="es-CO" sz="1600" b="1" u="none" strike="noStrike" dirty="0">
                          <a:effectLst/>
                          <a:latin typeface="Arial Narrow" pitchFamily="34" charset="0"/>
                        </a:rPr>
                        <a:t> </a:t>
                      </a:r>
                      <a:endParaRPr lang="es-CO" sz="1600" b="1" i="0" u="none" strike="noStrike" dirty="0">
                        <a:solidFill>
                          <a:srgbClr val="000000"/>
                        </a:solidFill>
                        <a:effectLst/>
                        <a:latin typeface="Arial Narrow" pitchFamily="34" charset="0"/>
                      </a:endParaRPr>
                    </a:p>
                  </a:txBody>
                  <a:tcPr marL="4278" marR="4278" marT="4278" marB="0" anchor="ctr">
                    <a:noFill/>
                  </a:tcPr>
                </a:tc>
                <a:tc>
                  <a:txBody>
                    <a:bodyPr/>
                    <a:lstStyle/>
                    <a:p>
                      <a:pPr algn="ctr" fontAlgn="ctr"/>
                      <a:r>
                        <a:rPr lang="es-CO" sz="1600" b="1" u="none" strike="noStrike" dirty="0">
                          <a:effectLst/>
                          <a:latin typeface="Arial Narrow" pitchFamily="34" charset="0"/>
                        </a:rPr>
                        <a:t> </a:t>
                      </a:r>
                      <a:endParaRPr lang="es-CO" sz="1600" b="1" i="0" u="none" strike="noStrike" dirty="0">
                        <a:solidFill>
                          <a:srgbClr val="000000"/>
                        </a:solidFill>
                        <a:effectLst/>
                        <a:latin typeface="Arial Narrow" pitchFamily="34" charset="0"/>
                      </a:endParaRPr>
                    </a:p>
                  </a:txBody>
                  <a:tcPr marL="4278" marR="4278" marT="4278" marB="0" anchor="ctr">
                    <a:noFill/>
                  </a:tcPr>
                </a:tc>
                <a:tc>
                  <a:txBody>
                    <a:bodyPr/>
                    <a:lstStyle/>
                    <a:p>
                      <a:pPr algn="ctr" fontAlgn="ctr"/>
                      <a:r>
                        <a:rPr lang="es-CO" sz="1600" b="1" u="none" strike="noStrike" dirty="0">
                          <a:effectLst/>
                          <a:latin typeface="Arial Narrow" pitchFamily="34" charset="0"/>
                        </a:rPr>
                        <a:t> </a:t>
                      </a:r>
                      <a:endParaRPr lang="es-CO" sz="1600" b="1" i="0" u="none" strike="noStrike" dirty="0">
                        <a:solidFill>
                          <a:srgbClr val="000000"/>
                        </a:solidFill>
                        <a:effectLst/>
                        <a:latin typeface="Arial Narrow" pitchFamily="34" charset="0"/>
                      </a:endParaRPr>
                    </a:p>
                  </a:txBody>
                  <a:tcPr marL="4278" marR="4278" marT="4278" marB="0" anchor="ctr">
                    <a:noFill/>
                  </a:tcPr>
                </a:tc>
                <a:tc>
                  <a:txBody>
                    <a:bodyPr/>
                    <a:lstStyle/>
                    <a:p>
                      <a:pPr algn="ctr" fontAlgn="ctr"/>
                      <a:r>
                        <a:rPr lang="es-CO" sz="1600" b="1" u="none" strike="noStrike" dirty="0">
                          <a:effectLst/>
                          <a:latin typeface="Arial Narrow" pitchFamily="34" charset="0"/>
                        </a:rPr>
                        <a:t> </a:t>
                      </a:r>
                      <a:endParaRPr lang="es-CO" sz="1600" b="1" i="0" u="none" strike="noStrike" dirty="0">
                        <a:solidFill>
                          <a:srgbClr val="000000"/>
                        </a:solidFill>
                        <a:effectLst/>
                        <a:latin typeface="Arial Narrow" pitchFamily="34" charset="0"/>
                      </a:endParaRPr>
                    </a:p>
                  </a:txBody>
                  <a:tcPr marL="4278" marR="4278" marT="4278" marB="0" anchor="ctr">
                    <a:noFill/>
                  </a:tcPr>
                </a:tc>
                <a:tc>
                  <a:txBody>
                    <a:bodyPr/>
                    <a:lstStyle/>
                    <a:p>
                      <a:pPr algn="ctr" fontAlgn="ctr"/>
                      <a:r>
                        <a:rPr lang="es-CO" sz="1600" b="1" u="none" strike="noStrike" dirty="0">
                          <a:effectLst/>
                          <a:latin typeface="Arial Narrow" pitchFamily="34" charset="0"/>
                        </a:rPr>
                        <a:t> </a:t>
                      </a:r>
                      <a:endParaRPr lang="es-CO" sz="1600" b="1" i="0" u="none" strike="noStrike" dirty="0">
                        <a:solidFill>
                          <a:srgbClr val="000000"/>
                        </a:solidFill>
                        <a:effectLst/>
                        <a:latin typeface="Arial Narrow" pitchFamily="34" charset="0"/>
                      </a:endParaRPr>
                    </a:p>
                  </a:txBody>
                  <a:tcPr marL="4278" marR="4278" marT="4278" marB="0" anchor="ctr">
                    <a:noFill/>
                  </a:tcPr>
                </a:tc>
                <a:tc>
                  <a:txBody>
                    <a:bodyPr/>
                    <a:lstStyle/>
                    <a:p>
                      <a:pPr algn="ctr" fontAlgn="ctr"/>
                      <a:r>
                        <a:rPr lang="es-CO" sz="1600" b="1" u="none" strike="noStrike" dirty="0">
                          <a:effectLst/>
                          <a:latin typeface="Arial Narrow" pitchFamily="34" charset="0"/>
                        </a:rPr>
                        <a:t> </a:t>
                      </a:r>
                      <a:endParaRPr lang="es-CO" sz="1600" b="1" i="0" u="none" strike="noStrike" dirty="0">
                        <a:solidFill>
                          <a:srgbClr val="000000"/>
                        </a:solidFill>
                        <a:effectLst/>
                        <a:latin typeface="Arial Narrow" pitchFamily="34" charset="0"/>
                      </a:endParaRPr>
                    </a:p>
                  </a:txBody>
                  <a:tcPr marL="4278" marR="4278" marT="4278" marB="0"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xmlns="" val="10004"/>
                  </a:ext>
                </a:extLst>
              </a:tr>
              <a:tr h="479654">
                <a:tc gridSpan="2">
                  <a:txBody>
                    <a:bodyPr/>
                    <a:lstStyle/>
                    <a:p>
                      <a:pPr algn="ctr" fontAlgn="ctr"/>
                      <a:r>
                        <a:rPr lang="es-CO" sz="1600" b="1" u="none" strike="noStrike" dirty="0">
                          <a:effectLst/>
                          <a:latin typeface="Arial Narrow" pitchFamily="34" charset="0"/>
                        </a:rPr>
                        <a:t>COMIDA PREVIA AL TEST </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noFill/>
                  </a:tcPr>
                </a:tc>
                <a:tc hMerge="1">
                  <a:txBody>
                    <a:bodyPr/>
                    <a:lstStyle/>
                    <a:p>
                      <a:endParaRPr lang="es-CO"/>
                    </a:p>
                  </a:txBody>
                  <a:tcPr/>
                </a:tc>
                <a:tc gridSpan="5">
                  <a:txBody>
                    <a:bodyPr/>
                    <a:lstStyle/>
                    <a:p>
                      <a:pPr algn="ctr" fontAlgn="ctr"/>
                      <a:r>
                        <a:rPr lang="es-CO" sz="1600" b="1" u="none" strike="noStrike" dirty="0">
                          <a:effectLst/>
                          <a:latin typeface="Arial Narrow" pitchFamily="34" charset="0"/>
                        </a:rPr>
                        <a:t> </a:t>
                      </a:r>
                      <a:endParaRPr lang="es-CO" sz="1600" b="1" i="0" u="none" strike="noStrike" dirty="0">
                        <a:solidFill>
                          <a:srgbClr val="000000"/>
                        </a:solidFill>
                        <a:effectLst/>
                        <a:latin typeface="Arial Narrow" pitchFamily="34" charset="0"/>
                      </a:endParaRPr>
                    </a:p>
                  </a:txBody>
                  <a:tcPr marL="4278" marR="4278" marT="4278" marB="0" anchor="ctr">
                    <a:no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ctr" fontAlgn="ctr"/>
                      <a:r>
                        <a:rPr lang="es-CO" sz="1600" b="1" u="none" strike="noStrike" dirty="0">
                          <a:effectLst/>
                          <a:latin typeface="Arial Narrow" pitchFamily="34" charset="0"/>
                        </a:rPr>
                        <a:t> </a:t>
                      </a:r>
                      <a:endParaRPr lang="es-CO" sz="1600" b="1" i="0" u="none" strike="noStrike" dirty="0">
                        <a:solidFill>
                          <a:srgbClr val="000000"/>
                        </a:solidFill>
                        <a:effectLst/>
                        <a:latin typeface="Arial Narrow" pitchFamily="34" charset="0"/>
                      </a:endParaRPr>
                    </a:p>
                  </a:txBody>
                  <a:tcPr marL="4278" marR="4278" marT="4278" marB="0" anchor="ctr">
                    <a:noFill/>
                  </a:tcPr>
                </a:tc>
                <a:tc>
                  <a:txBody>
                    <a:bodyPr/>
                    <a:lstStyle/>
                    <a:p>
                      <a:pPr algn="ctr" fontAlgn="ctr"/>
                      <a:r>
                        <a:rPr lang="es-CO" sz="1600" b="1" u="none" strike="noStrike" dirty="0">
                          <a:effectLst/>
                          <a:latin typeface="Arial Narrow" pitchFamily="34" charset="0"/>
                        </a:rPr>
                        <a:t> </a:t>
                      </a:r>
                      <a:endParaRPr lang="es-CO" sz="1600" b="1" i="0" u="none" strike="noStrike" dirty="0">
                        <a:solidFill>
                          <a:srgbClr val="000000"/>
                        </a:solidFill>
                        <a:effectLst/>
                        <a:latin typeface="Arial Narrow" pitchFamily="34" charset="0"/>
                      </a:endParaRPr>
                    </a:p>
                  </a:txBody>
                  <a:tcPr marL="4278" marR="4278" marT="4278" marB="0"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xmlns="" val="10005"/>
                  </a:ext>
                </a:extLst>
              </a:tr>
              <a:tr h="266272">
                <a:tc gridSpan="9">
                  <a:txBody>
                    <a:bodyPr/>
                    <a:lstStyle/>
                    <a:p>
                      <a:pPr algn="ctr" fontAlgn="ctr"/>
                      <a:r>
                        <a:rPr lang="es-CO" sz="1600" b="1" u="none" strike="noStrike" dirty="0">
                          <a:effectLst/>
                          <a:latin typeface="Arial Narrow" pitchFamily="34" charset="0"/>
                        </a:rPr>
                        <a:t>NOTA: CALENTAMIENTO NO PUEDE SER DE MAS DE 15 MIN.,  NI INCLUYENDO PIQUES</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10006"/>
                  </a:ext>
                </a:extLst>
              </a:tr>
              <a:tr h="266272">
                <a:tc gridSpan="7">
                  <a:txBody>
                    <a:bodyPr/>
                    <a:lstStyle/>
                    <a:p>
                      <a:pPr algn="ctr" fontAlgn="ctr"/>
                      <a:r>
                        <a:rPr lang="es-CO" sz="1600" b="1" u="none" strike="noStrike" dirty="0">
                          <a:effectLst/>
                          <a:latin typeface="Arial Narrow" pitchFamily="34" charset="0"/>
                        </a:rPr>
                        <a:t>TEMPERATURA, GRADOS C (VER LACTATE SCOUT):</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no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ctr" fontAlgn="ctr"/>
                      <a:r>
                        <a:rPr lang="es-CO" sz="1600" b="1" u="none" strike="noStrike" dirty="0">
                          <a:effectLst/>
                          <a:latin typeface="Arial Narrow" pitchFamily="34" charset="0"/>
                        </a:rPr>
                        <a:t> </a:t>
                      </a:r>
                      <a:endParaRPr lang="es-CO" sz="1600" b="1" i="0" u="none" strike="noStrike" dirty="0">
                        <a:solidFill>
                          <a:srgbClr val="000000"/>
                        </a:solidFill>
                        <a:effectLst/>
                        <a:latin typeface="Arial Narrow" pitchFamily="34" charset="0"/>
                      </a:endParaRPr>
                    </a:p>
                  </a:txBody>
                  <a:tcPr marL="4278" marR="4278" marT="4278" marB="0" anchor="ctr">
                    <a:noFill/>
                  </a:tcPr>
                </a:tc>
                <a:tc>
                  <a:txBody>
                    <a:bodyPr/>
                    <a:lstStyle/>
                    <a:p>
                      <a:pPr algn="ctr" fontAlgn="ctr"/>
                      <a:r>
                        <a:rPr lang="es-CO" sz="1600" b="1" u="none" strike="noStrike" dirty="0">
                          <a:effectLst/>
                          <a:latin typeface="Arial Narrow" pitchFamily="34" charset="0"/>
                        </a:rPr>
                        <a:t> </a:t>
                      </a:r>
                      <a:endParaRPr lang="es-CO" sz="1600" b="1" i="0" u="none" strike="noStrike" dirty="0">
                        <a:solidFill>
                          <a:srgbClr val="000000"/>
                        </a:solidFill>
                        <a:effectLst/>
                        <a:latin typeface="Arial Narrow" pitchFamily="34" charset="0"/>
                      </a:endParaRPr>
                    </a:p>
                  </a:txBody>
                  <a:tcPr marL="4278" marR="4278" marT="4278" marB="0"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xmlns="" val="10007"/>
                  </a:ext>
                </a:extLst>
              </a:tr>
              <a:tr h="266272">
                <a:tc gridSpan="9">
                  <a:txBody>
                    <a:bodyPr/>
                    <a:lstStyle/>
                    <a:p>
                      <a:pPr algn="ctr" fontAlgn="ctr"/>
                      <a:r>
                        <a:rPr lang="es-CO" sz="1600" b="1" u="none" strike="noStrike" dirty="0">
                          <a:solidFill>
                            <a:srgbClr val="FF0000"/>
                          </a:solidFill>
                          <a:effectLst/>
                          <a:latin typeface="Arial Narrow" pitchFamily="34" charset="0"/>
                        </a:rPr>
                        <a:t>FASE 1: TEST DE CAPACIDAD AEROBICA (OBJETIVO: HALLAR LA VELOCIDAD A 4 MMOL/L. O UMBRAL LACTICO)</a:t>
                      </a:r>
                      <a:endParaRPr lang="es-CO" sz="1600" b="1" i="0" u="none" strike="noStrike" dirty="0">
                        <a:solidFill>
                          <a:srgbClr val="FF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10008"/>
                  </a:ext>
                </a:extLst>
              </a:tr>
              <a:tr h="528456">
                <a:tc gridSpan="9">
                  <a:txBody>
                    <a:bodyPr/>
                    <a:lstStyle/>
                    <a:p>
                      <a:pPr algn="ctr" fontAlgn="ctr"/>
                      <a:r>
                        <a:rPr lang="es-CO" sz="1600" b="1" u="none" strike="noStrike" dirty="0">
                          <a:effectLst/>
                          <a:latin typeface="Arial Narrow" pitchFamily="34" charset="0"/>
                        </a:rPr>
                        <a:t>SE REALIZAN DE 2 A 4 ETAPAS DE INTENSIDAD SUBMAXIMA DE 5 A 8 MINUTOS CADA UNA CON VELOCIDAD INCREMENTAL </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10009"/>
                  </a:ext>
                </a:extLst>
              </a:tr>
              <a:tr h="528456">
                <a:tc gridSpan="9">
                  <a:txBody>
                    <a:bodyPr/>
                    <a:lstStyle/>
                    <a:p>
                      <a:pPr algn="ctr" fontAlgn="ctr"/>
                      <a:r>
                        <a:rPr lang="es-CO" sz="1600" b="1" u="none" strike="noStrike" dirty="0">
                          <a:effectLst/>
                          <a:latin typeface="Arial Narrow" pitchFamily="34" charset="0"/>
                        </a:rPr>
                        <a:t>DOS DE ESTAS CARGAS DEBEN PRODUCIR LACTATOS MENORES A 4 MMOL/L. Y LA ULTIMA LIGERAMENTE POR ENCIMA DE DICHO VALOR</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10010"/>
                  </a:ext>
                </a:extLst>
              </a:tr>
              <a:tr h="775270">
                <a:tc>
                  <a:txBody>
                    <a:bodyPr/>
                    <a:lstStyle/>
                    <a:p>
                      <a:pPr algn="ctr" fontAlgn="ctr"/>
                      <a:r>
                        <a:rPr lang="es-CO" sz="1600" b="1" u="none" strike="noStrike" dirty="0">
                          <a:effectLst/>
                          <a:latin typeface="Arial Narrow" pitchFamily="34" charset="0"/>
                        </a:rPr>
                        <a:t>ETAPAS</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600" b="1" u="none" strike="noStrike" dirty="0">
                          <a:effectLst/>
                          <a:latin typeface="Arial Narrow" pitchFamily="34" charset="0"/>
                        </a:rPr>
                        <a:t>DURACION, MIN.</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600" b="1" u="none" strike="noStrike" dirty="0">
                          <a:effectLst/>
                          <a:latin typeface="Arial Narrow" pitchFamily="34" charset="0"/>
                        </a:rPr>
                        <a:t>INC., %</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600" b="1" u="none" strike="noStrike" dirty="0">
                          <a:effectLst/>
                          <a:latin typeface="Arial Narrow" pitchFamily="34" charset="0"/>
                        </a:rPr>
                        <a:t>VEL., MPH</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600" b="1" u="none" strike="noStrike" dirty="0">
                          <a:effectLst/>
                          <a:latin typeface="Arial Narrow" pitchFamily="34" charset="0"/>
                        </a:rPr>
                        <a:t>VEL., M/S.</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600" b="1" u="none" strike="noStrike" dirty="0">
                          <a:effectLst/>
                          <a:latin typeface="Arial Narrow" pitchFamily="34" charset="0"/>
                        </a:rPr>
                        <a:t>VEL., KM/H.</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600" b="1" u="none" strike="noStrike" dirty="0">
                          <a:effectLst/>
                          <a:latin typeface="Arial Narrow" pitchFamily="34" charset="0"/>
                        </a:rPr>
                        <a:t>LACTATO AL 1</a:t>
                      </a:r>
                      <a:r>
                        <a:rPr lang="es-CO" sz="1600" b="1" u="none" strike="noStrike" baseline="30000" dirty="0">
                          <a:effectLst/>
                          <a:latin typeface="Arial Narrow" pitchFamily="34" charset="0"/>
                        </a:rPr>
                        <a:t>er</a:t>
                      </a:r>
                      <a:r>
                        <a:rPr lang="es-CO" sz="1600" b="1" u="none" strike="noStrike" dirty="0">
                          <a:effectLst/>
                          <a:latin typeface="Arial Narrow" pitchFamily="34" charset="0"/>
                        </a:rPr>
                        <a:t> min.</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600" b="1" u="none" strike="noStrike" dirty="0">
                          <a:effectLst/>
                          <a:latin typeface="Arial Narrow" pitchFamily="34" charset="0"/>
                        </a:rPr>
                        <a:t>FREC. CARD. 1</a:t>
                      </a:r>
                      <a:r>
                        <a:rPr lang="es-CO" sz="1600" b="1" u="none" strike="noStrike" baseline="30000" dirty="0">
                          <a:effectLst/>
                          <a:latin typeface="Arial Narrow" pitchFamily="34" charset="0"/>
                        </a:rPr>
                        <a:t>er</a:t>
                      </a:r>
                      <a:r>
                        <a:rPr lang="es-CO" sz="1600" b="1" u="none" strike="noStrike" dirty="0">
                          <a:effectLst/>
                          <a:latin typeface="Arial Narrow" pitchFamily="34" charset="0"/>
                        </a:rPr>
                        <a:t> MIN., LPM</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600" b="1" u="none" strike="noStrike" dirty="0">
                          <a:effectLst/>
                          <a:latin typeface="Arial Narrow" pitchFamily="34" charset="0"/>
                        </a:rPr>
                        <a:t> </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11"/>
                  </a:ext>
                </a:extLst>
              </a:tr>
              <a:tr h="266272">
                <a:tc>
                  <a:txBody>
                    <a:bodyPr/>
                    <a:lstStyle/>
                    <a:p>
                      <a:pPr algn="ctr" fontAlgn="ctr"/>
                      <a:r>
                        <a:rPr lang="es-CO" sz="1600" b="1" u="none" strike="noStrike" dirty="0">
                          <a:effectLst/>
                          <a:latin typeface="Arial Narrow" pitchFamily="34" charset="0"/>
                        </a:rPr>
                        <a:t>1</a:t>
                      </a:r>
                      <a:r>
                        <a:rPr lang="es-CO" sz="1600" b="1" u="none" strike="noStrike" baseline="30000" dirty="0">
                          <a:effectLst/>
                          <a:latin typeface="Arial Narrow" pitchFamily="34" charset="0"/>
                        </a:rPr>
                        <a:t>ra</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600" b="1" u="none" strike="noStrike" dirty="0">
                          <a:effectLst/>
                          <a:latin typeface="Arial Narrow" pitchFamily="34" charset="0"/>
                        </a:rPr>
                        <a:t>5</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600" b="1" u="none" strike="noStrike" dirty="0">
                          <a:effectLst/>
                          <a:latin typeface="Arial Narrow" pitchFamily="34" charset="0"/>
                        </a:rPr>
                        <a:t>0</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600" b="1" u="none" strike="noStrike" dirty="0">
                          <a:effectLst/>
                          <a:latin typeface="Arial Narrow" pitchFamily="34" charset="0"/>
                        </a:rPr>
                        <a:t>5,5</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600" b="1" u="none" strike="noStrike" dirty="0">
                          <a:effectLst/>
                          <a:latin typeface="Arial Narrow" pitchFamily="34" charset="0"/>
                        </a:rPr>
                        <a:t>2,5</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600" b="1" u="none" strike="noStrike" dirty="0">
                          <a:effectLst/>
                          <a:latin typeface="Arial Narrow" pitchFamily="34" charset="0"/>
                        </a:rPr>
                        <a:t>8,8</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600" b="1" u="none" strike="noStrike" dirty="0">
                          <a:effectLst/>
                          <a:latin typeface="Arial Narrow" pitchFamily="34" charset="0"/>
                        </a:rPr>
                        <a:t> </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600" b="1" u="none" strike="noStrike" dirty="0">
                          <a:effectLst/>
                          <a:latin typeface="Arial Narrow" pitchFamily="34" charset="0"/>
                        </a:rPr>
                        <a:t> </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600" b="1" u="none" strike="noStrike" dirty="0">
                          <a:effectLst/>
                          <a:latin typeface="Arial Narrow" pitchFamily="34" charset="0"/>
                        </a:rPr>
                        <a:t> </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12"/>
                  </a:ext>
                </a:extLst>
              </a:tr>
              <a:tr h="266272">
                <a:tc>
                  <a:txBody>
                    <a:bodyPr/>
                    <a:lstStyle/>
                    <a:p>
                      <a:pPr algn="ctr" fontAlgn="ctr"/>
                      <a:r>
                        <a:rPr lang="es-CO" sz="1600" b="1" u="none" strike="noStrike" dirty="0">
                          <a:effectLst/>
                          <a:latin typeface="Arial Narrow" pitchFamily="34" charset="0"/>
                        </a:rPr>
                        <a:t>2</a:t>
                      </a:r>
                      <a:r>
                        <a:rPr lang="es-CO" sz="1600" b="1" u="none" strike="noStrike" baseline="30000" dirty="0">
                          <a:effectLst/>
                          <a:latin typeface="Arial Narrow" pitchFamily="34" charset="0"/>
                        </a:rPr>
                        <a:t>da</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600" b="1" u="none" strike="noStrike" dirty="0">
                          <a:effectLst/>
                          <a:latin typeface="Arial Narrow" pitchFamily="34" charset="0"/>
                        </a:rPr>
                        <a:t>5</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600" b="1" u="none" strike="noStrike" dirty="0">
                          <a:effectLst/>
                          <a:latin typeface="Arial Narrow" pitchFamily="34" charset="0"/>
                        </a:rPr>
                        <a:t>0</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600" b="1" u="none" strike="noStrike" dirty="0">
                          <a:effectLst/>
                          <a:latin typeface="Arial Narrow" pitchFamily="34" charset="0"/>
                        </a:rPr>
                        <a:t>7,5</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600" b="1" u="none" strike="noStrike" dirty="0">
                          <a:effectLst/>
                          <a:latin typeface="Arial Narrow" pitchFamily="34" charset="0"/>
                        </a:rPr>
                        <a:t>3,4</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600" b="1" u="none" strike="noStrike" dirty="0">
                          <a:effectLst/>
                          <a:latin typeface="Arial Narrow" pitchFamily="34" charset="0"/>
                        </a:rPr>
                        <a:t>12,1</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600" b="1" u="none" strike="noStrike" dirty="0">
                          <a:effectLst/>
                          <a:latin typeface="Arial Narrow" pitchFamily="34" charset="0"/>
                        </a:rPr>
                        <a:t> </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600" b="1" u="none" strike="noStrike" dirty="0">
                          <a:effectLst/>
                          <a:latin typeface="Arial Narrow" pitchFamily="34" charset="0"/>
                        </a:rPr>
                        <a:t> </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600" b="1" u="none" strike="noStrike" dirty="0">
                          <a:effectLst/>
                          <a:latin typeface="Arial Narrow" pitchFamily="34" charset="0"/>
                        </a:rPr>
                        <a:t> </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13"/>
                  </a:ext>
                </a:extLst>
              </a:tr>
              <a:tr h="266272">
                <a:tc>
                  <a:txBody>
                    <a:bodyPr/>
                    <a:lstStyle/>
                    <a:p>
                      <a:pPr algn="ctr" fontAlgn="ctr"/>
                      <a:r>
                        <a:rPr lang="es-CO" sz="1600" b="1" u="none" strike="noStrike" dirty="0">
                          <a:effectLst/>
                          <a:latin typeface="Arial Narrow" pitchFamily="34" charset="0"/>
                        </a:rPr>
                        <a:t>3</a:t>
                      </a:r>
                      <a:r>
                        <a:rPr lang="es-CO" sz="1600" b="1" u="none" strike="noStrike" baseline="30000" dirty="0">
                          <a:effectLst/>
                          <a:latin typeface="Arial Narrow" pitchFamily="34" charset="0"/>
                        </a:rPr>
                        <a:t>ra</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600" b="1" u="none" strike="noStrike" dirty="0">
                          <a:effectLst/>
                          <a:latin typeface="Arial Narrow" pitchFamily="34" charset="0"/>
                        </a:rPr>
                        <a:t>5</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600" b="1" u="none" strike="noStrike" dirty="0">
                          <a:effectLst/>
                          <a:latin typeface="Arial Narrow" pitchFamily="34" charset="0"/>
                        </a:rPr>
                        <a:t>0</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600" b="1" u="none" strike="noStrike" dirty="0">
                          <a:effectLst/>
                          <a:latin typeface="Arial Narrow" pitchFamily="34" charset="0"/>
                        </a:rPr>
                        <a:t>9,5</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600" b="1" u="none" strike="noStrike" dirty="0">
                          <a:effectLst/>
                          <a:latin typeface="Arial Narrow" pitchFamily="34" charset="0"/>
                        </a:rPr>
                        <a:t>4,2</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600" b="1" u="none" strike="noStrike" dirty="0">
                          <a:effectLst/>
                          <a:latin typeface="Arial Narrow" pitchFamily="34" charset="0"/>
                        </a:rPr>
                        <a:t>15,3</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600" b="1" u="none" strike="noStrike" dirty="0">
                          <a:effectLst/>
                          <a:latin typeface="Arial Narrow" pitchFamily="34" charset="0"/>
                        </a:rPr>
                        <a:t> </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600" b="1" u="none" strike="noStrike" dirty="0">
                          <a:effectLst/>
                          <a:latin typeface="Arial Narrow" pitchFamily="34" charset="0"/>
                        </a:rPr>
                        <a:t> </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600" b="1" u="none" strike="noStrike" dirty="0">
                          <a:effectLst/>
                          <a:latin typeface="Arial Narrow" pitchFamily="34" charset="0"/>
                        </a:rPr>
                        <a:t> </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14"/>
                  </a:ext>
                </a:extLst>
              </a:tr>
              <a:tr h="266272">
                <a:tc>
                  <a:txBody>
                    <a:bodyPr/>
                    <a:lstStyle/>
                    <a:p>
                      <a:pPr algn="ctr" fontAlgn="ctr"/>
                      <a:r>
                        <a:rPr lang="es-CO" sz="1600" b="1" u="none" strike="noStrike" dirty="0">
                          <a:effectLst/>
                          <a:latin typeface="Arial Narrow" pitchFamily="34" charset="0"/>
                        </a:rPr>
                        <a:t>4</a:t>
                      </a:r>
                      <a:r>
                        <a:rPr lang="es-CO" sz="1600" b="1" u="none" strike="noStrike" baseline="30000" dirty="0">
                          <a:effectLst/>
                          <a:latin typeface="Arial Narrow" pitchFamily="34" charset="0"/>
                        </a:rPr>
                        <a:t>ta</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600" b="1" u="none" strike="noStrike" dirty="0">
                          <a:effectLst/>
                          <a:latin typeface="Arial Narrow" pitchFamily="34" charset="0"/>
                        </a:rPr>
                        <a:t>5</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600" b="1" u="none" strike="noStrike" dirty="0">
                          <a:effectLst/>
                          <a:latin typeface="Arial Narrow" pitchFamily="34" charset="0"/>
                        </a:rPr>
                        <a:t>0</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600" b="1" u="none" strike="noStrike" dirty="0">
                          <a:effectLst/>
                          <a:latin typeface="Arial Narrow" pitchFamily="34" charset="0"/>
                        </a:rPr>
                        <a:t>11,5</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600" b="1" u="none" strike="noStrike" dirty="0">
                          <a:effectLst/>
                          <a:latin typeface="Arial Narrow" pitchFamily="34" charset="0"/>
                        </a:rPr>
                        <a:t>5,1</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600" b="1" u="none" strike="noStrike" dirty="0">
                          <a:effectLst/>
                          <a:latin typeface="Arial Narrow" pitchFamily="34" charset="0"/>
                        </a:rPr>
                        <a:t>18,5</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600" b="1" u="none" strike="noStrike" dirty="0">
                          <a:effectLst/>
                          <a:latin typeface="Arial Narrow" pitchFamily="34" charset="0"/>
                        </a:rPr>
                        <a:t> </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600" b="1" u="none" strike="noStrike" dirty="0">
                          <a:effectLst/>
                          <a:latin typeface="Arial Narrow" pitchFamily="34" charset="0"/>
                        </a:rPr>
                        <a:t> </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600" b="1" u="none" strike="noStrike" dirty="0">
                          <a:effectLst/>
                          <a:latin typeface="Arial Narrow" pitchFamily="34" charset="0"/>
                        </a:rPr>
                        <a:t> </a:t>
                      </a:r>
                      <a:endParaRPr lang="es-CO" sz="16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15"/>
                  </a:ext>
                </a:extLst>
              </a:tr>
            </a:tbl>
          </a:graphicData>
        </a:graphic>
      </p:graphicFrame>
    </p:spTree>
    <p:extLst>
      <p:ext uri="{BB962C8B-B14F-4D97-AF65-F5344CB8AC3E}">
        <p14:creationId xmlns:p14="http://schemas.microsoft.com/office/powerpoint/2010/main" val="35207483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89928" y="431350"/>
            <a:ext cx="11466689" cy="783301"/>
          </a:xfrm>
        </p:spPr>
        <p:txBody>
          <a:bodyPr>
            <a:noAutofit/>
          </a:bodyPr>
          <a:lstStyle/>
          <a:p>
            <a:pPr algn="just"/>
            <a:r>
              <a:rPr lang="es-CO" sz="2800" b="1" dirty="0">
                <a:solidFill>
                  <a:srgbClr val="FF0000"/>
                </a:solidFill>
                <a:latin typeface="Arial Narrow" pitchFamily="34" charset="0"/>
              </a:rPr>
              <a:t>APLICACIONES PRACTICAS DE LOS RESULTADOS DEL TEST ESTANDAR LACTATO:</a:t>
            </a:r>
          </a:p>
        </p:txBody>
      </p:sp>
      <p:sp>
        <p:nvSpPr>
          <p:cNvPr id="3" name="Rectángulo 2"/>
          <p:cNvSpPr/>
          <p:nvPr/>
        </p:nvSpPr>
        <p:spPr>
          <a:xfrm>
            <a:off x="489928" y="1562045"/>
            <a:ext cx="11466689" cy="3416320"/>
          </a:xfrm>
          <a:prstGeom prst="rect">
            <a:avLst/>
          </a:prstGeom>
        </p:spPr>
        <p:txBody>
          <a:bodyPr wrap="square">
            <a:spAutoFit/>
          </a:bodyPr>
          <a:lstStyle/>
          <a:p>
            <a:pPr marL="457200" indent="-457200" algn="just">
              <a:buFont typeface="+mj-lt"/>
              <a:buAutoNum type="arabicPeriod" startAt="6"/>
            </a:pPr>
            <a:r>
              <a:rPr lang="es-CO" sz="2400" b="1" dirty="0">
                <a:highlight>
                  <a:srgbClr val="FFFF00"/>
                </a:highlight>
                <a:latin typeface="Arial Narrow" pitchFamily="34" charset="0"/>
              </a:rPr>
              <a:t>Prescripción de zonas de entrenamiento teniendo en cuenta: el valor de V</a:t>
            </a:r>
            <a:r>
              <a:rPr lang="es-CO" sz="2400" b="1" baseline="-25000" dirty="0">
                <a:highlight>
                  <a:srgbClr val="FFFF00"/>
                </a:highlight>
                <a:latin typeface="Arial Narrow" pitchFamily="34" charset="0"/>
              </a:rPr>
              <a:t>4</a:t>
            </a:r>
            <a:r>
              <a:rPr lang="es-CO" sz="2400" b="1" dirty="0">
                <a:highlight>
                  <a:srgbClr val="FFFF00"/>
                </a:highlight>
                <a:latin typeface="Arial Narrow" pitchFamily="34" charset="0"/>
              </a:rPr>
              <a:t>  y el valor del ritmo máximo de producción de lactato</a:t>
            </a:r>
          </a:p>
          <a:p>
            <a:pPr marL="457200" indent="-457200" algn="just">
              <a:buFont typeface="+mj-lt"/>
              <a:buAutoNum type="arabicPeriod" startAt="6"/>
            </a:pPr>
            <a:endParaRPr lang="es-CO" sz="2400" b="1" dirty="0">
              <a:latin typeface="Arial Narrow" pitchFamily="34" charset="0"/>
            </a:endParaRPr>
          </a:p>
          <a:p>
            <a:pPr marL="457200" indent="-457200" algn="just">
              <a:buFont typeface="+mj-lt"/>
              <a:buAutoNum type="arabicPeriod" startAt="6"/>
            </a:pPr>
            <a:r>
              <a:rPr lang="es-CO" sz="2400" b="1" dirty="0">
                <a:latin typeface="Arial Narrow" pitchFamily="34" charset="0"/>
              </a:rPr>
              <a:t>Garantizar que el deportista pueda alcanzar o se aproxime lo mas posible a su máxima intensidad de ejercicio y que la logre mantener durante toda la competencia, por medio del ajuste (equilibrio) del nivel de cada sistema energético, según: </a:t>
            </a:r>
          </a:p>
          <a:p>
            <a:pPr marL="1371600" lvl="2" indent="-457200" algn="just">
              <a:buFont typeface="Wingdings" panose="05000000000000000000" pitchFamily="2" charset="2"/>
              <a:buChar char="§"/>
            </a:pPr>
            <a:r>
              <a:rPr lang="es-CO" sz="2400" b="1" dirty="0">
                <a:latin typeface="Arial Narrow" pitchFamily="34" charset="0"/>
              </a:rPr>
              <a:t>el nivel del VO2max., </a:t>
            </a:r>
          </a:p>
          <a:p>
            <a:pPr marL="1371600" lvl="2" indent="-457200" algn="just">
              <a:buFont typeface="Wingdings" panose="05000000000000000000" pitchFamily="2" charset="2"/>
              <a:buChar char="§"/>
            </a:pPr>
            <a:r>
              <a:rPr lang="es-CO" sz="2400" b="1" dirty="0">
                <a:latin typeface="Arial Narrow" pitchFamily="34" charset="0"/>
              </a:rPr>
              <a:t>el predominio energético de la disciplina deportiva; </a:t>
            </a:r>
          </a:p>
          <a:p>
            <a:pPr marL="1371600" lvl="2" indent="-457200" algn="just">
              <a:buFont typeface="Wingdings" panose="05000000000000000000" pitchFamily="2" charset="2"/>
              <a:buChar char="§"/>
            </a:pPr>
            <a:r>
              <a:rPr lang="es-CO" sz="2400" b="1" dirty="0">
                <a:latin typeface="Arial Narrow" pitchFamily="34" charset="0"/>
              </a:rPr>
              <a:t>la etapa del ciclo de entrenamiento en que se encuentre el deportista.</a:t>
            </a:r>
            <a:endParaRPr lang="es-MX" sz="2400" b="1" dirty="0">
              <a:latin typeface="Arial Narrow" pitchFamily="34" charset="0"/>
            </a:endParaRPr>
          </a:p>
        </p:txBody>
      </p:sp>
    </p:spTree>
    <p:extLst>
      <p:ext uri="{BB962C8B-B14F-4D97-AF65-F5344CB8AC3E}">
        <p14:creationId xmlns:p14="http://schemas.microsoft.com/office/powerpoint/2010/main" val="11951245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ext uri="{D42A27DB-BD31-4B8C-83A1-F6EECF244321}">
                <p14:modId xmlns:p14="http://schemas.microsoft.com/office/powerpoint/2010/main" val="2565533534"/>
              </p:ext>
            </p:extLst>
          </p:nvPr>
        </p:nvGraphicFramePr>
        <p:xfrm>
          <a:off x="655058" y="391787"/>
          <a:ext cx="11107450" cy="5985437"/>
        </p:xfrm>
        <a:graphic>
          <a:graphicData uri="http://schemas.openxmlformats.org/drawingml/2006/table">
            <a:tbl>
              <a:tblPr>
                <a:tableStyleId>{5C22544A-7EE6-4342-B048-85BDC9FD1C3A}</a:tableStyleId>
              </a:tblPr>
              <a:tblGrid>
                <a:gridCol w="7775215">
                  <a:extLst>
                    <a:ext uri="{9D8B030D-6E8A-4147-A177-3AD203B41FA5}">
                      <a16:colId xmlns:a16="http://schemas.microsoft.com/office/drawing/2014/main" xmlns="" val="20000"/>
                    </a:ext>
                  </a:extLst>
                </a:gridCol>
                <a:gridCol w="1110745">
                  <a:extLst>
                    <a:ext uri="{9D8B030D-6E8A-4147-A177-3AD203B41FA5}">
                      <a16:colId xmlns:a16="http://schemas.microsoft.com/office/drawing/2014/main" xmlns="" val="20007"/>
                    </a:ext>
                  </a:extLst>
                </a:gridCol>
                <a:gridCol w="1110745">
                  <a:extLst>
                    <a:ext uri="{9D8B030D-6E8A-4147-A177-3AD203B41FA5}">
                      <a16:colId xmlns:a16="http://schemas.microsoft.com/office/drawing/2014/main" xmlns="" val="20008"/>
                    </a:ext>
                  </a:extLst>
                </a:gridCol>
                <a:gridCol w="1110745">
                  <a:extLst>
                    <a:ext uri="{9D8B030D-6E8A-4147-A177-3AD203B41FA5}">
                      <a16:colId xmlns:a16="http://schemas.microsoft.com/office/drawing/2014/main" xmlns="" val="20009"/>
                    </a:ext>
                  </a:extLst>
                </a:gridCol>
              </a:tblGrid>
              <a:tr h="686842">
                <a:tc gridSpan="4">
                  <a:txBody>
                    <a:bodyPr/>
                    <a:lstStyle/>
                    <a:p>
                      <a:pPr algn="ctr" fontAlgn="ctr"/>
                      <a:r>
                        <a:rPr lang="es-CO" sz="1400" b="1" u="none" strike="noStrike" dirty="0">
                          <a:solidFill>
                            <a:srgbClr val="FF0000"/>
                          </a:solidFill>
                          <a:effectLst/>
                          <a:latin typeface="Arial Narrow" pitchFamily="34" charset="0"/>
                        </a:rPr>
                        <a:t>TEST EN BANDA SINFÍN.  </a:t>
                      </a:r>
                    </a:p>
                    <a:p>
                      <a:pPr algn="ctr" fontAlgn="ctr"/>
                      <a:r>
                        <a:rPr lang="es-CO" sz="1400" b="1" u="none" strike="noStrike" dirty="0">
                          <a:solidFill>
                            <a:srgbClr val="FF0000"/>
                          </a:solidFill>
                          <a:effectLst/>
                          <a:latin typeface="Arial Narrow" pitchFamily="34" charset="0"/>
                        </a:rPr>
                        <a:t>PROTOCOLO 2:</a:t>
                      </a:r>
                    </a:p>
                    <a:p>
                      <a:pPr algn="ctr" fontAlgn="ctr"/>
                      <a:r>
                        <a:rPr lang="es-CO" sz="1400" b="1" u="none" strike="noStrike" dirty="0">
                          <a:solidFill>
                            <a:srgbClr val="FF0000"/>
                          </a:solidFill>
                          <a:effectLst/>
                          <a:latin typeface="Arial Narrow" pitchFamily="34" charset="0"/>
                        </a:rPr>
                        <a:t>FORMATO DE RECOLECCION DE DATOS DEL TEST ESTÁNDAR DE LACTATO. FASE 2</a:t>
                      </a:r>
                      <a:endParaRPr lang="es-CO" sz="1400" b="1" i="0" u="none" strike="noStrike" dirty="0">
                        <a:solidFill>
                          <a:srgbClr val="FF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10000"/>
                  </a:ext>
                </a:extLst>
              </a:tr>
              <a:tr h="578952">
                <a:tc gridSpan="4">
                  <a:txBody>
                    <a:bodyPr/>
                    <a:lstStyle/>
                    <a:p>
                      <a:pPr algn="ctr" fontAlgn="ctr"/>
                      <a:r>
                        <a:rPr lang="es-CO" sz="1400" b="1" u="none" strike="noStrike" dirty="0">
                          <a:solidFill>
                            <a:schemeClr val="tx1"/>
                          </a:solidFill>
                          <a:effectLst/>
                          <a:latin typeface="Arial Narrow" pitchFamily="34" charset="0"/>
                        </a:rPr>
                        <a:t>REMOCION DE LACTATO (CAMINAR A VELOCIDAD DE 3,0 MPH E INCLINACION CERO %) DURANTE 25 MIN.   </a:t>
                      </a:r>
                    </a:p>
                    <a:p>
                      <a:pPr algn="ctr" fontAlgn="ctr"/>
                      <a:r>
                        <a:rPr lang="es-CO" sz="1400" b="1" u="none" strike="noStrike" dirty="0">
                          <a:solidFill>
                            <a:schemeClr val="tx1"/>
                          </a:solidFill>
                          <a:effectLst/>
                          <a:latin typeface="Arial Narrow" pitchFamily="34" charset="0"/>
                        </a:rPr>
                        <a:t>DESPUES PAUSA PASIVA DURANTE 5 MIN.</a:t>
                      </a:r>
                      <a:endParaRPr lang="es-CO" sz="1400" b="1" i="0" u="none" strike="noStrike" dirty="0">
                        <a:solidFill>
                          <a:schemeClr val="tx1"/>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10002"/>
                  </a:ext>
                </a:extLst>
              </a:tr>
              <a:tr h="516130">
                <a:tc gridSpan="4">
                  <a:txBody>
                    <a:bodyPr/>
                    <a:lstStyle/>
                    <a:p>
                      <a:pPr algn="ctr" fontAlgn="ctr"/>
                      <a:r>
                        <a:rPr lang="es-CO" sz="1400" b="1" u="none" strike="noStrike" dirty="0">
                          <a:solidFill>
                            <a:schemeClr val="tx1"/>
                          </a:solidFill>
                          <a:effectLst/>
                          <a:latin typeface="Arial Narrow" pitchFamily="34" charset="0"/>
                        </a:rPr>
                        <a:t>FASE 2: DETERMINACION DE VELOCIDAD MAXIMA DE PRODUCCION DE LACTATO</a:t>
                      </a:r>
                      <a:endParaRPr lang="es-CO" sz="1400" b="1" i="0" u="none" strike="noStrike" dirty="0">
                        <a:solidFill>
                          <a:schemeClr val="tx1"/>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10003"/>
                  </a:ext>
                </a:extLst>
              </a:tr>
              <a:tr h="292349">
                <a:tc gridSpan="4">
                  <a:txBody>
                    <a:bodyPr/>
                    <a:lstStyle/>
                    <a:p>
                      <a:pPr algn="ctr" fontAlgn="ctr"/>
                      <a:r>
                        <a:rPr lang="es-CO" sz="1400" b="1" u="none" strike="noStrike" dirty="0">
                          <a:solidFill>
                            <a:schemeClr val="tx1"/>
                          </a:solidFill>
                          <a:effectLst/>
                          <a:latin typeface="Arial Narrow" pitchFamily="34" charset="0"/>
                        </a:rPr>
                        <a:t>SE REALIZA UN ESFUERZO MAXIMO  CERCANNO</a:t>
                      </a:r>
                      <a:r>
                        <a:rPr lang="es-CO" sz="1400" b="1" u="none" strike="noStrike" baseline="0" dirty="0">
                          <a:solidFill>
                            <a:schemeClr val="tx1"/>
                          </a:solidFill>
                          <a:effectLst/>
                          <a:latin typeface="Arial Narrow" pitchFamily="34" charset="0"/>
                        </a:rPr>
                        <a:t> A 30 S.</a:t>
                      </a:r>
                      <a:endParaRPr lang="es-CO" sz="1400" b="1" i="0" u="none" strike="noStrike" dirty="0">
                        <a:solidFill>
                          <a:schemeClr val="tx1"/>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10004"/>
                  </a:ext>
                </a:extLst>
              </a:tr>
              <a:tr h="292349">
                <a:tc gridSpan="4">
                  <a:txBody>
                    <a:bodyPr/>
                    <a:lstStyle/>
                    <a:p>
                      <a:pPr algn="ctr" fontAlgn="ctr"/>
                      <a:r>
                        <a:rPr lang="es-CO" sz="1400" b="1" u="none" strike="noStrike" dirty="0">
                          <a:solidFill>
                            <a:schemeClr val="tx1"/>
                          </a:solidFill>
                          <a:effectLst/>
                          <a:latin typeface="Arial Narrow" pitchFamily="34" charset="0"/>
                        </a:rPr>
                        <a:t>POSIBLE INCLINACION, % (EN</a:t>
                      </a:r>
                      <a:r>
                        <a:rPr lang="es-CO" sz="1400" b="1" u="none" strike="noStrike" baseline="0" dirty="0">
                          <a:solidFill>
                            <a:schemeClr val="tx1"/>
                          </a:solidFill>
                          <a:effectLst/>
                          <a:latin typeface="Arial Narrow" pitchFamily="34" charset="0"/>
                        </a:rPr>
                        <a:t> </a:t>
                      </a:r>
                      <a:r>
                        <a:rPr lang="es-CO" sz="1400" b="1" u="none" strike="noStrike" dirty="0">
                          <a:solidFill>
                            <a:schemeClr val="tx1"/>
                          </a:solidFill>
                          <a:effectLst/>
                          <a:latin typeface="Arial Narrow" pitchFamily="34" charset="0"/>
                        </a:rPr>
                        <a:t>AMBOS GENEROS) = DE 7,5 A 15</a:t>
                      </a:r>
                      <a:endParaRPr lang="es-CO" sz="1400" b="1" i="0" u="none" strike="noStrike" dirty="0">
                        <a:solidFill>
                          <a:schemeClr val="tx1"/>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10005"/>
                  </a:ext>
                </a:extLst>
              </a:tr>
              <a:tr h="292349">
                <a:tc gridSpan="4">
                  <a:txBody>
                    <a:bodyPr/>
                    <a:lstStyle/>
                    <a:p>
                      <a:pPr algn="ctr" fontAlgn="ctr"/>
                      <a:r>
                        <a:rPr lang="es-CO" sz="1400" b="1" u="none" strike="noStrike" dirty="0">
                          <a:solidFill>
                            <a:schemeClr val="tx1"/>
                          </a:solidFill>
                          <a:effectLst/>
                          <a:latin typeface="Arial Narrow" pitchFamily="34" charset="0"/>
                        </a:rPr>
                        <a:t>POSIBLE VELOCIDAD (GENERO MASCULINO) = 10 MPH = 16,09 KM/H.</a:t>
                      </a:r>
                      <a:endParaRPr lang="es-CO" sz="1400" b="1" i="0" u="none" strike="noStrike" dirty="0">
                        <a:solidFill>
                          <a:schemeClr val="tx1"/>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10006"/>
                  </a:ext>
                </a:extLst>
              </a:tr>
              <a:tr h="408722">
                <a:tc gridSpan="4">
                  <a:txBody>
                    <a:bodyPr/>
                    <a:lstStyle/>
                    <a:p>
                      <a:pPr algn="ctr" fontAlgn="ctr"/>
                      <a:r>
                        <a:rPr lang="es-CO" sz="1400" b="1" u="none" strike="noStrike" dirty="0">
                          <a:solidFill>
                            <a:schemeClr val="tx1"/>
                          </a:solidFill>
                          <a:effectLst/>
                          <a:latin typeface="Arial Narrow" pitchFamily="34" charset="0"/>
                        </a:rPr>
                        <a:t>POSIBLE VELOCIDAD (GENERO FEMENINO) = 8 MPH = 12,87 KM/H.</a:t>
                      </a:r>
                      <a:endParaRPr lang="es-CO" sz="1400" b="1" i="0" u="none" strike="noStrike" dirty="0">
                        <a:solidFill>
                          <a:schemeClr val="tx1"/>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10007"/>
                  </a:ext>
                </a:extLst>
              </a:tr>
              <a:tr h="292349">
                <a:tc>
                  <a:txBody>
                    <a:bodyPr/>
                    <a:lstStyle/>
                    <a:p>
                      <a:pPr algn="ctr" fontAlgn="ctr"/>
                      <a:r>
                        <a:rPr lang="es-CO" sz="1400" b="1" u="none" strike="noStrike" dirty="0">
                          <a:solidFill>
                            <a:schemeClr val="tx1"/>
                          </a:solidFill>
                          <a:effectLst/>
                          <a:latin typeface="Arial Narrow" pitchFamily="34" charset="0"/>
                        </a:rPr>
                        <a:t>INCLINACION EN % =</a:t>
                      </a:r>
                      <a:endParaRPr lang="es-CO" sz="1400" b="1" i="0" u="none" strike="noStrike" dirty="0">
                        <a:solidFill>
                          <a:schemeClr val="tx1"/>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s-CO" sz="1800" b="1" u="none" strike="noStrike" dirty="0">
                          <a:solidFill>
                            <a:schemeClr val="tx1"/>
                          </a:solidFill>
                          <a:effectLst/>
                          <a:latin typeface="Arial Narrow" pitchFamily="34" charset="0"/>
                        </a:rPr>
                        <a:t> </a:t>
                      </a:r>
                      <a:endParaRPr lang="es-CO" sz="1800" b="1" i="0" u="none" strike="noStrike" dirty="0">
                        <a:solidFill>
                          <a:schemeClr val="tx1"/>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800" b="1" u="none" strike="noStrike" dirty="0">
                          <a:effectLst/>
                          <a:latin typeface="Arial Narrow" pitchFamily="34" charset="0"/>
                        </a:rPr>
                        <a:t> </a:t>
                      </a:r>
                      <a:endParaRPr lang="es-CO" sz="18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solidFill>
                      <a:schemeClr val="bg1"/>
                    </a:solidFill>
                  </a:tcPr>
                </a:tc>
                <a:tc>
                  <a:txBody>
                    <a:bodyPr/>
                    <a:lstStyle/>
                    <a:p>
                      <a:pPr algn="ctr" fontAlgn="ctr"/>
                      <a:r>
                        <a:rPr lang="es-CO" sz="1800" b="1" u="none" strike="noStrike" dirty="0">
                          <a:effectLst/>
                          <a:latin typeface="Arial Narrow" pitchFamily="34" charset="0"/>
                        </a:rPr>
                        <a:t> </a:t>
                      </a:r>
                      <a:endParaRPr lang="es-CO" sz="1800" b="1" i="0" u="none" strike="noStrike" dirty="0">
                        <a:solidFill>
                          <a:srgbClr val="000000"/>
                        </a:solidFill>
                        <a:effectLst/>
                        <a:latin typeface="Arial Narrow" pitchFamily="34" charset="0"/>
                      </a:endParaRPr>
                    </a:p>
                  </a:txBody>
                  <a:tcPr marL="4278" marR="4278" marT="4278" marB="0" anchor="ct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xmlns="" val="10008"/>
                  </a:ext>
                </a:extLst>
              </a:tr>
              <a:tr h="292349">
                <a:tc>
                  <a:txBody>
                    <a:bodyPr/>
                    <a:lstStyle/>
                    <a:p>
                      <a:pPr algn="ctr" fontAlgn="ctr"/>
                      <a:r>
                        <a:rPr lang="es-CO" sz="1400" b="1" u="none" strike="noStrike" dirty="0">
                          <a:solidFill>
                            <a:schemeClr val="tx1"/>
                          </a:solidFill>
                          <a:effectLst/>
                          <a:latin typeface="Arial Narrow" pitchFamily="34" charset="0"/>
                        </a:rPr>
                        <a:t>VELOCIDAD, MPH =</a:t>
                      </a:r>
                      <a:endParaRPr lang="es-CO" sz="1400" b="1" i="0" u="none" strike="noStrike" dirty="0">
                        <a:solidFill>
                          <a:schemeClr val="tx1"/>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s-CO" sz="1800" b="1" u="none" strike="noStrike" dirty="0">
                          <a:solidFill>
                            <a:schemeClr val="tx1"/>
                          </a:solidFill>
                          <a:effectLst/>
                          <a:latin typeface="Arial Narrow" pitchFamily="34" charset="0"/>
                        </a:rPr>
                        <a:t> </a:t>
                      </a:r>
                      <a:endParaRPr lang="es-CO" sz="1800" b="1" i="0" u="none" strike="noStrike" dirty="0">
                        <a:solidFill>
                          <a:schemeClr val="tx1"/>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800" b="1" u="none" strike="noStrike" dirty="0">
                          <a:effectLst/>
                          <a:latin typeface="Arial Narrow" pitchFamily="34" charset="0"/>
                        </a:rPr>
                        <a:t> </a:t>
                      </a:r>
                      <a:endParaRPr lang="es-CO" sz="18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solidFill>
                      <a:schemeClr val="bg1"/>
                    </a:solidFill>
                  </a:tcPr>
                </a:tc>
                <a:tc>
                  <a:txBody>
                    <a:bodyPr/>
                    <a:lstStyle/>
                    <a:p>
                      <a:pPr algn="ctr" fontAlgn="ctr"/>
                      <a:r>
                        <a:rPr lang="es-CO" sz="1800" b="1" u="none" strike="noStrike" dirty="0">
                          <a:effectLst/>
                          <a:latin typeface="Arial Narrow" pitchFamily="34" charset="0"/>
                        </a:rPr>
                        <a:t> </a:t>
                      </a:r>
                      <a:endParaRPr lang="es-CO" sz="1800" b="1" i="0" u="none" strike="noStrike" dirty="0">
                        <a:solidFill>
                          <a:srgbClr val="000000"/>
                        </a:solidFill>
                        <a:effectLst/>
                        <a:latin typeface="Arial Narrow" pitchFamily="34" charset="0"/>
                      </a:endParaRPr>
                    </a:p>
                  </a:txBody>
                  <a:tcPr marL="4278" marR="4278" marT="4278" marB="0" anchor="ct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xmlns="" val="10009"/>
                  </a:ext>
                </a:extLst>
              </a:tr>
              <a:tr h="292349">
                <a:tc>
                  <a:txBody>
                    <a:bodyPr/>
                    <a:lstStyle/>
                    <a:p>
                      <a:pPr algn="ctr" fontAlgn="ctr"/>
                      <a:r>
                        <a:rPr lang="es-CO" sz="1400" b="1" u="none" strike="noStrike" dirty="0">
                          <a:solidFill>
                            <a:schemeClr val="tx1"/>
                          </a:solidFill>
                          <a:effectLst/>
                          <a:latin typeface="Arial Narrow" pitchFamily="34" charset="0"/>
                        </a:rPr>
                        <a:t>TIEMPO, SEGUNDOS =</a:t>
                      </a:r>
                      <a:endParaRPr lang="es-CO" sz="1400" b="1" i="0" u="none" strike="noStrike" dirty="0">
                        <a:solidFill>
                          <a:schemeClr val="tx1"/>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s-CO" sz="1800" b="1" u="none" strike="noStrike" dirty="0">
                          <a:solidFill>
                            <a:schemeClr val="tx1"/>
                          </a:solidFill>
                          <a:effectLst/>
                          <a:latin typeface="Arial Narrow" pitchFamily="34" charset="0"/>
                        </a:rPr>
                        <a:t> </a:t>
                      </a:r>
                      <a:endParaRPr lang="es-CO" sz="1800" b="1" i="0" u="none" strike="noStrike" dirty="0">
                        <a:solidFill>
                          <a:schemeClr val="tx1"/>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800" b="1" u="none" strike="noStrike" dirty="0">
                          <a:effectLst/>
                          <a:latin typeface="Arial Narrow" pitchFamily="34" charset="0"/>
                        </a:rPr>
                        <a:t> </a:t>
                      </a:r>
                      <a:endParaRPr lang="es-CO" sz="18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solidFill>
                      <a:schemeClr val="bg1"/>
                    </a:solidFill>
                  </a:tcPr>
                </a:tc>
                <a:tc>
                  <a:txBody>
                    <a:bodyPr/>
                    <a:lstStyle/>
                    <a:p>
                      <a:pPr algn="ctr" fontAlgn="ctr"/>
                      <a:r>
                        <a:rPr lang="es-CO" sz="1800" b="1" u="none" strike="noStrike" dirty="0">
                          <a:effectLst/>
                          <a:latin typeface="Arial Narrow" pitchFamily="34" charset="0"/>
                        </a:rPr>
                        <a:t> </a:t>
                      </a:r>
                      <a:endParaRPr lang="es-CO" sz="1800" b="1" i="0" u="none" strike="noStrike" dirty="0">
                        <a:solidFill>
                          <a:srgbClr val="000000"/>
                        </a:solidFill>
                        <a:effectLst/>
                        <a:latin typeface="Arial Narrow" pitchFamily="34" charset="0"/>
                      </a:endParaRPr>
                    </a:p>
                  </a:txBody>
                  <a:tcPr marL="4278" marR="4278" marT="4278" marB="0" anchor="ct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xmlns="" val="10010"/>
                  </a:ext>
                </a:extLst>
              </a:tr>
              <a:tr h="292349">
                <a:tc>
                  <a:txBody>
                    <a:bodyPr/>
                    <a:lstStyle/>
                    <a:p>
                      <a:pPr algn="ctr" fontAlgn="ctr"/>
                      <a:r>
                        <a:rPr lang="es-CO" sz="1400" b="1" u="none" strike="noStrike" dirty="0">
                          <a:solidFill>
                            <a:schemeClr val="tx1"/>
                          </a:solidFill>
                          <a:effectLst/>
                          <a:latin typeface="Arial Narrow" pitchFamily="34" charset="0"/>
                        </a:rPr>
                        <a:t>LACTATO 3' =</a:t>
                      </a:r>
                      <a:endParaRPr lang="es-CO" sz="1400" b="1" i="0" u="none" strike="noStrike" dirty="0">
                        <a:solidFill>
                          <a:schemeClr val="tx1"/>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endParaRPr lang="es-CO" sz="1800" b="1" i="0" u="none" strike="noStrike" dirty="0">
                        <a:solidFill>
                          <a:schemeClr val="tx1"/>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800" b="1" u="none" strike="noStrike" dirty="0">
                          <a:effectLst/>
                          <a:latin typeface="Arial Narrow" pitchFamily="34" charset="0"/>
                        </a:rPr>
                        <a:t> </a:t>
                      </a:r>
                      <a:endParaRPr lang="es-CO" sz="18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solidFill>
                      <a:schemeClr val="bg1"/>
                    </a:solidFill>
                  </a:tcPr>
                </a:tc>
                <a:tc>
                  <a:txBody>
                    <a:bodyPr/>
                    <a:lstStyle/>
                    <a:p>
                      <a:pPr algn="ctr" fontAlgn="ctr"/>
                      <a:r>
                        <a:rPr lang="es-CO" sz="1800" b="1" u="none" strike="noStrike" dirty="0">
                          <a:effectLst/>
                          <a:latin typeface="Arial Narrow" pitchFamily="34" charset="0"/>
                        </a:rPr>
                        <a:t> </a:t>
                      </a:r>
                      <a:endParaRPr lang="es-CO" sz="1800" b="1" i="0" u="none" strike="noStrike" dirty="0">
                        <a:solidFill>
                          <a:srgbClr val="000000"/>
                        </a:solidFill>
                        <a:effectLst/>
                        <a:latin typeface="Arial Narrow" pitchFamily="34" charset="0"/>
                      </a:endParaRPr>
                    </a:p>
                  </a:txBody>
                  <a:tcPr marL="4278" marR="4278" marT="4278" marB="0" anchor="ct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xmlns="" val="10011"/>
                  </a:ext>
                </a:extLst>
              </a:tr>
              <a:tr h="292349">
                <a:tc>
                  <a:txBody>
                    <a:bodyPr/>
                    <a:lstStyle/>
                    <a:p>
                      <a:pPr algn="ctr" fontAlgn="ctr"/>
                      <a:r>
                        <a:rPr lang="es-CO" sz="1400" b="1" u="none" strike="noStrike" dirty="0">
                          <a:solidFill>
                            <a:schemeClr val="tx1"/>
                          </a:solidFill>
                          <a:effectLst/>
                          <a:latin typeface="Arial Narrow" pitchFamily="34" charset="0"/>
                        </a:rPr>
                        <a:t>LACTATO 5' =</a:t>
                      </a:r>
                      <a:endParaRPr lang="es-CO" sz="1400" b="1" i="0" u="none" strike="noStrike" dirty="0">
                        <a:solidFill>
                          <a:schemeClr val="tx1"/>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endParaRPr lang="es-CO" sz="1800" b="1" i="0" u="none" strike="noStrike" dirty="0">
                        <a:solidFill>
                          <a:schemeClr val="tx1"/>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800" b="1" u="none" strike="noStrike" dirty="0">
                          <a:effectLst/>
                          <a:latin typeface="Arial Narrow" pitchFamily="34" charset="0"/>
                        </a:rPr>
                        <a:t> </a:t>
                      </a:r>
                      <a:endParaRPr lang="es-CO" sz="18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solidFill>
                      <a:schemeClr val="bg1"/>
                    </a:solidFill>
                  </a:tcPr>
                </a:tc>
                <a:tc>
                  <a:txBody>
                    <a:bodyPr/>
                    <a:lstStyle/>
                    <a:p>
                      <a:pPr algn="ctr" fontAlgn="ctr"/>
                      <a:r>
                        <a:rPr lang="es-CO" sz="1800" b="1" u="none" strike="noStrike" dirty="0">
                          <a:effectLst/>
                          <a:latin typeface="Arial Narrow" pitchFamily="34" charset="0"/>
                        </a:rPr>
                        <a:t> </a:t>
                      </a:r>
                      <a:endParaRPr lang="es-CO" sz="1800" b="1" i="0" u="none" strike="noStrike" dirty="0">
                        <a:solidFill>
                          <a:srgbClr val="000000"/>
                        </a:solidFill>
                        <a:effectLst/>
                        <a:latin typeface="Arial Narrow" pitchFamily="34" charset="0"/>
                      </a:endParaRPr>
                    </a:p>
                  </a:txBody>
                  <a:tcPr marL="4278" marR="4278" marT="4278" marB="0" anchor="ct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xmlns="" val="10012"/>
                  </a:ext>
                </a:extLst>
              </a:tr>
              <a:tr h="292349">
                <a:tc>
                  <a:txBody>
                    <a:bodyPr/>
                    <a:lstStyle/>
                    <a:p>
                      <a:pPr algn="ctr" fontAlgn="ctr"/>
                      <a:r>
                        <a:rPr lang="es-CO" sz="1400" b="1" u="none" strike="noStrike" dirty="0">
                          <a:solidFill>
                            <a:schemeClr val="tx1"/>
                          </a:solidFill>
                          <a:effectLst/>
                          <a:latin typeface="Arial Narrow" pitchFamily="34" charset="0"/>
                        </a:rPr>
                        <a:t>LACTATO 7' =</a:t>
                      </a:r>
                      <a:endParaRPr lang="es-CO" sz="1400" b="1" i="0" u="none" strike="noStrike" dirty="0">
                        <a:solidFill>
                          <a:schemeClr val="tx1"/>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endParaRPr lang="es-CO" sz="1800" b="1" i="0" u="none" strike="noStrike" dirty="0">
                        <a:solidFill>
                          <a:schemeClr val="tx1"/>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800" b="1" u="none" strike="noStrike" dirty="0">
                          <a:effectLst/>
                          <a:latin typeface="Arial Narrow" pitchFamily="34" charset="0"/>
                        </a:rPr>
                        <a:t> </a:t>
                      </a:r>
                      <a:endParaRPr lang="es-CO" sz="18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solidFill>
                      <a:schemeClr val="bg1"/>
                    </a:solidFill>
                  </a:tcPr>
                </a:tc>
                <a:tc>
                  <a:txBody>
                    <a:bodyPr/>
                    <a:lstStyle/>
                    <a:p>
                      <a:pPr algn="ctr" fontAlgn="ctr"/>
                      <a:r>
                        <a:rPr lang="es-CO" sz="1800" b="1" u="none" strike="noStrike" dirty="0">
                          <a:effectLst/>
                          <a:latin typeface="Arial Narrow" pitchFamily="34" charset="0"/>
                        </a:rPr>
                        <a:t> </a:t>
                      </a:r>
                      <a:endParaRPr lang="es-CO" sz="1800" b="1" i="0" u="none" strike="noStrike" dirty="0">
                        <a:solidFill>
                          <a:srgbClr val="000000"/>
                        </a:solidFill>
                        <a:effectLst/>
                        <a:latin typeface="Arial Narrow" pitchFamily="34" charset="0"/>
                      </a:endParaRPr>
                    </a:p>
                  </a:txBody>
                  <a:tcPr marL="4278" marR="4278" marT="4278" marB="0" anchor="ct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xmlns="" val="10013"/>
                  </a:ext>
                </a:extLst>
              </a:tr>
              <a:tr h="292349">
                <a:tc>
                  <a:txBody>
                    <a:bodyPr/>
                    <a:lstStyle/>
                    <a:p>
                      <a:pPr algn="ctr" fontAlgn="ctr"/>
                      <a:r>
                        <a:rPr lang="es-CO" sz="1400" b="1" u="none" strike="noStrike" dirty="0">
                          <a:solidFill>
                            <a:schemeClr val="tx1"/>
                          </a:solidFill>
                          <a:effectLst/>
                          <a:latin typeface="Arial Narrow" pitchFamily="34" charset="0"/>
                        </a:rPr>
                        <a:t>LACTATO 9' =</a:t>
                      </a:r>
                      <a:endParaRPr lang="es-CO" sz="1400" b="1" i="0" u="none" strike="noStrike" dirty="0">
                        <a:solidFill>
                          <a:schemeClr val="tx1"/>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endParaRPr lang="es-CO" sz="1800" b="1" i="0" u="none" strike="noStrike" dirty="0">
                        <a:solidFill>
                          <a:schemeClr val="tx1"/>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800" b="1" u="none" strike="noStrike" dirty="0">
                          <a:effectLst/>
                          <a:latin typeface="Arial Narrow" pitchFamily="34" charset="0"/>
                        </a:rPr>
                        <a:t> </a:t>
                      </a:r>
                      <a:endParaRPr lang="es-CO" sz="18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solidFill>
                      <a:schemeClr val="bg1"/>
                    </a:solidFill>
                  </a:tcPr>
                </a:tc>
                <a:tc>
                  <a:txBody>
                    <a:bodyPr/>
                    <a:lstStyle/>
                    <a:p>
                      <a:pPr algn="ctr" fontAlgn="ctr"/>
                      <a:r>
                        <a:rPr lang="es-CO" sz="1800" b="1" u="none" strike="noStrike" dirty="0">
                          <a:effectLst/>
                          <a:latin typeface="Arial Narrow" pitchFamily="34" charset="0"/>
                        </a:rPr>
                        <a:t> </a:t>
                      </a:r>
                      <a:endParaRPr lang="es-CO" sz="1800" b="1" i="0" u="none" strike="noStrike" dirty="0">
                        <a:solidFill>
                          <a:srgbClr val="000000"/>
                        </a:solidFill>
                        <a:effectLst/>
                        <a:latin typeface="Arial Narrow" pitchFamily="34" charset="0"/>
                      </a:endParaRPr>
                    </a:p>
                  </a:txBody>
                  <a:tcPr marL="4278" marR="4278" marT="4278" marB="0" anchor="ct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xmlns="" val="10014"/>
                  </a:ext>
                </a:extLst>
              </a:tr>
              <a:tr h="292349">
                <a:tc>
                  <a:txBody>
                    <a:bodyPr/>
                    <a:lstStyle/>
                    <a:p>
                      <a:pPr algn="ctr" fontAlgn="ctr"/>
                      <a:r>
                        <a:rPr lang="es-CO" sz="1400" b="1" u="none" strike="noStrike" dirty="0">
                          <a:solidFill>
                            <a:schemeClr val="tx1"/>
                          </a:solidFill>
                          <a:effectLst/>
                          <a:latin typeface="Arial Narrow" pitchFamily="34" charset="0"/>
                        </a:rPr>
                        <a:t>VALOR "PICO" LACT., MMOL/L.=</a:t>
                      </a:r>
                      <a:endParaRPr lang="es-CO" sz="1400" b="1" i="0" u="none" strike="noStrike" dirty="0">
                        <a:solidFill>
                          <a:schemeClr val="tx1"/>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endParaRPr lang="es-CO" sz="1800" b="1" i="0" u="none" strike="noStrike" dirty="0">
                        <a:solidFill>
                          <a:schemeClr val="tx1"/>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800" b="1" u="none" strike="noStrike" dirty="0">
                          <a:effectLst/>
                          <a:latin typeface="Arial Narrow" pitchFamily="34" charset="0"/>
                        </a:rPr>
                        <a:t> </a:t>
                      </a:r>
                      <a:endParaRPr lang="es-CO" sz="1800" b="1" i="0" u="none" strike="noStrike" dirty="0">
                        <a:solidFill>
                          <a:srgbClr val="000000"/>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solidFill>
                      <a:schemeClr val="bg1"/>
                    </a:solidFill>
                  </a:tcPr>
                </a:tc>
                <a:tc>
                  <a:txBody>
                    <a:bodyPr/>
                    <a:lstStyle/>
                    <a:p>
                      <a:pPr algn="ctr" fontAlgn="ctr"/>
                      <a:r>
                        <a:rPr lang="es-CO" sz="1800" b="1" u="none" strike="noStrike" dirty="0">
                          <a:effectLst/>
                          <a:latin typeface="Arial Narrow" pitchFamily="34" charset="0"/>
                        </a:rPr>
                        <a:t> </a:t>
                      </a:r>
                      <a:endParaRPr lang="es-CO" sz="1800" b="1" i="0" u="none" strike="noStrike" dirty="0">
                        <a:solidFill>
                          <a:srgbClr val="000000"/>
                        </a:solidFill>
                        <a:effectLst/>
                        <a:latin typeface="Arial Narrow" pitchFamily="34" charset="0"/>
                      </a:endParaRPr>
                    </a:p>
                  </a:txBody>
                  <a:tcPr marL="4278" marR="4278" marT="4278" marB="0" anchor="ct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xmlns="" val="10015"/>
                  </a:ext>
                </a:extLst>
              </a:tr>
              <a:tr h="578952">
                <a:tc gridSpan="4">
                  <a:txBody>
                    <a:bodyPr/>
                    <a:lstStyle/>
                    <a:p>
                      <a:pPr algn="ctr" fontAlgn="ctr"/>
                      <a:r>
                        <a:rPr lang="es-CO" sz="1400" b="1" u="none" strike="noStrike" dirty="0">
                          <a:solidFill>
                            <a:schemeClr val="tx1"/>
                          </a:solidFill>
                          <a:effectLst/>
                          <a:latin typeface="Arial Narrow" pitchFamily="34" charset="0"/>
                        </a:rPr>
                        <a:t>DURANTE ESTA RECUPERACION EL EXAMINADO SE MANTENDRA CAMINANDO A MUY BAJA INTENSIDAD </a:t>
                      </a:r>
                    </a:p>
                    <a:p>
                      <a:pPr algn="ctr" fontAlgn="ctr"/>
                      <a:r>
                        <a:rPr lang="es-CO" sz="1400" b="1" u="none" strike="noStrike" dirty="0">
                          <a:solidFill>
                            <a:schemeClr val="tx1"/>
                          </a:solidFill>
                          <a:effectLst/>
                          <a:latin typeface="Arial Narrow" pitchFamily="34" charset="0"/>
                        </a:rPr>
                        <a:t>(NO SE REALIZA RECUPERACION ACTIVA)</a:t>
                      </a:r>
                      <a:endParaRPr lang="es-CO" sz="1400" b="1" i="0" u="none" strike="noStrike" dirty="0">
                        <a:solidFill>
                          <a:schemeClr val="tx1"/>
                        </a:solidFill>
                        <a:effectLst/>
                        <a:latin typeface="Arial Narrow" pitchFamily="34" charset="0"/>
                      </a:endParaRPr>
                    </a:p>
                  </a:txBody>
                  <a:tcPr marL="4278" marR="4278" marT="42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10016"/>
                  </a:ext>
                </a:extLst>
              </a:tr>
            </a:tbl>
          </a:graphicData>
        </a:graphic>
      </p:graphicFrame>
    </p:spTree>
    <p:extLst>
      <p:ext uri="{BB962C8B-B14F-4D97-AF65-F5344CB8AC3E}">
        <p14:creationId xmlns:p14="http://schemas.microsoft.com/office/powerpoint/2010/main" val="414157407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srcRect l="25083" t="13542" r="29106" b="50016"/>
          <a:stretch/>
        </p:blipFill>
        <p:spPr>
          <a:xfrm>
            <a:off x="736257" y="1532981"/>
            <a:ext cx="10719485" cy="4794111"/>
          </a:xfrm>
          <a:prstGeom prst="rect">
            <a:avLst/>
          </a:prstGeom>
        </p:spPr>
      </p:pic>
      <p:sp>
        <p:nvSpPr>
          <p:cNvPr id="3" name="Rectángulo 2"/>
          <p:cNvSpPr/>
          <p:nvPr/>
        </p:nvSpPr>
        <p:spPr>
          <a:xfrm>
            <a:off x="373038" y="363268"/>
            <a:ext cx="11082704" cy="1015663"/>
          </a:xfrm>
          <a:prstGeom prst="rect">
            <a:avLst/>
          </a:prstGeom>
        </p:spPr>
        <p:txBody>
          <a:bodyPr wrap="square">
            <a:spAutoFit/>
          </a:bodyPr>
          <a:lstStyle/>
          <a:p>
            <a:pPr algn="ctr"/>
            <a:r>
              <a:rPr lang="es-MX" sz="2000" b="1" dirty="0">
                <a:solidFill>
                  <a:srgbClr val="FF0000"/>
                </a:solidFill>
                <a:latin typeface="Arial Narrow" panose="020B0606020202030204" pitchFamily="34" charset="0"/>
              </a:rPr>
              <a:t>PROTOCOLO DE CARGA Y FORMATO DE RECOLECCION DE DATOS DEL TEST ESTANDARD DE LACTATO EN NATACION. </a:t>
            </a:r>
          </a:p>
          <a:p>
            <a:pPr algn="ctr"/>
            <a:r>
              <a:rPr lang="es-MX" sz="2000" b="1" dirty="0">
                <a:solidFill>
                  <a:srgbClr val="FF0000"/>
                </a:solidFill>
                <a:latin typeface="Arial Narrow" panose="020B0606020202030204" pitchFamily="34" charset="0"/>
              </a:rPr>
              <a:t>FASE 1.  ETAPAS DE LA 1RA A LA 4TA</a:t>
            </a:r>
          </a:p>
        </p:txBody>
      </p:sp>
    </p:spTree>
    <p:extLst>
      <p:ext uri="{BB962C8B-B14F-4D97-AF65-F5344CB8AC3E}">
        <p14:creationId xmlns:p14="http://schemas.microsoft.com/office/powerpoint/2010/main" val="32732837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srcRect l="25083" t="45282" r="29106" b="14299"/>
          <a:stretch/>
        </p:blipFill>
        <p:spPr>
          <a:xfrm>
            <a:off x="908762" y="1542198"/>
            <a:ext cx="10331127" cy="5124734"/>
          </a:xfrm>
          <a:prstGeom prst="rect">
            <a:avLst/>
          </a:prstGeom>
        </p:spPr>
      </p:pic>
      <p:sp>
        <p:nvSpPr>
          <p:cNvPr id="3" name="Rectángulo 2"/>
          <p:cNvSpPr/>
          <p:nvPr/>
        </p:nvSpPr>
        <p:spPr>
          <a:xfrm>
            <a:off x="195617" y="321693"/>
            <a:ext cx="11295798" cy="1015663"/>
          </a:xfrm>
          <a:prstGeom prst="rect">
            <a:avLst/>
          </a:prstGeom>
        </p:spPr>
        <p:txBody>
          <a:bodyPr wrap="square">
            <a:spAutoFit/>
          </a:bodyPr>
          <a:lstStyle/>
          <a:p>
            <a:pPr algn="ctr"/>
            <a:r>
              <a:rPr lang="es-MX" sz="2000" b="1" dirty="0">
                <a:solidFill>
                  <a:srgbClr val="FF0000"/>
                </a:solidFill>
                <a:latin typeface="Arial Narrow" panose="020B0606020202030204" pitchFamily="34" charset="0"/>
              </a:rPr>
              <a:t>PROTOCOLO DE CARGA Y FORMATO DE RECOLECCION DE DATOS DEL TEST ESTANDARD DE LACTATO EN NATACION. </a:t>
            </a:r>
          </a:p>
          <a:p>
            <a:pPr algn="ctr"/>
            <a:r>
              <a:rPr lang="es-MX" sz="2000" b="1" dirty="0">
                <a:solidFill>
                  <a:srgbClr val="FF0000"/>
                </a:solidFill>
                <a:latin typeface="Arial Narrow" panose="020B0606020202030204" pitchFamily="34" charset="0"/>
              </a:rPr>
              <a:t>FASE 1.  ETAPAS DE LA 1RA A LA 4</a:t>
            </a:r>
          </a:p>
        </p:txBody>
      </p:sp>
    </p:spTree>
    <p:extLst>
      <p:ext uri="{BB962C8B-B14F-4D97-AF65-F5344CB8AC3E}">
        <p14:creationId xmlns:p14="http://schemas.microsoft.com/office/powerpoint/2010/main" val="295464710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13157" t="22065" r="17782" b="31344"/>
          <a:stretch/>
        </p:blipFill>
        <p:spPr>
          <a:xfrm>
            <a:off x="518678" y="1264921"/>
            <a:ext cx="11213660" cy="4790756"/>
          </a:xfrm>
          <a:prstGeom prst="rect">
            <a:avLst/>
          </a:prstGeom>
        </p:spPr>
      </p:pic>
      <p:sp>
        <p:nvSpPr>
          <p:cNvPr id="3" name="Rectángulo 2"/>
          <p:cNvSpPr/>
          <p:nvPr/>
        </p:nvSpPr>
        <p:spPr>
          <a:xfrm>
            <a:off x="518678" y="224135"/>
            <a:ext cx="10658837" cy="1015663"/>
          </a:xfrm>
          <a:prstGeom prst="rect">
            <a:avLst/>
          </a:prstGeom>
        </p:spPr>
        <p:txBody>
          <a:bodyPr wrap="square">
            <a:spAutoFit/>
          </a:bodyPr>
          <a:lstStyle/>
          <a:p>
            <a:pPr algn="ctr"/>
            <a:r>
              <a:rPr lang="es-MX" sz="2000" b="1" dirty="0">
                <a:solidFill>
                  <a:srgbClr val="FF0000"/>
                </a:solidFill>
                <a:latin typeface="Arial Narrow" panose="020B0606020202030204" pitchFamily="34" charset="0"/>
              </a:rPr>
              <a:t>PROTOCOLO DE CARGA Y FORMATO DE RECOLECCION DE DATOS DEL TEST ESTÁNDAR DE LACTATO EN NATACION. </a:t>
            </a:r>
          </a:p>
          <a:p>
            <a:pPr algn="ctr"/>
            <a:r>
              <a:rPr lang="es-MX" sz="2000" b="1" dirty="0">
                <a:solidFill>
                  <a:srgbClr val="FF0000"/>
                </a:solidFill>
                <a:latin typeface="Arial Narrow" panose="020B0606020202030204" pitchFamily="34" charset="0"/>
              </a:rPr>
              <a:t>FASE 2</a:t>
            </a:r>
          </a:p>
        </p:txBody>
      </p:sp>
    </p:spTree>
    <p:extLst>
      <p:ext uri="{BB962C8B-B14F-4D97-AF65-F5344CB8AC3E}">
        <p14:creationId xmlns:p14="http://schemas.microsoft.com/office/powerpoint/2010/main" val="78552409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xmlns="" id="{27F20862-B20A-4F14-AE57-365E672A57D3}"/>
              </a:ext>
            </a:extLst>
          </p:cNvPr>
          <p:cNvGraphicFramePr>
            <a:graphicFrameLocks noGrp="1"/>
          </p:cNvGraphicFramePr>
          <p:nvPr>
            <p:extLst>
              <p:ext uri="{D42A27DB-BD31-4B8C-83A1-F6EECF244321}">
                <p14:modId xmlns:p14="http://schemas.microsoft.com/office/powerpoint/2010/main" val="3267194242"/>
              </p:ext>
            </p:extLst>
          </p:nvPr>
        </p:nvGraphicFramePr>
        <p:xfrm>
          <a:off x="447822" y="1469924"/>
          <a:ext cx="11296355" cy="3918152"/>
        </p:xfrm>
        <a:graphic>
          <a:graphicData uri="http://schemas.openxmlformats.org/drawingml/2006/table">
            <a:tbl>
              <a:tblPr firstRow="1" firstCol="1" bandRow="1">
                <a:tableStyleId>{5C22544A-7EE6-4342-B048-85BDC9FD1C3A}</a:tableStyleId>
              </a:tblPr>
              <a:tblGrid>
                <a:gridCol w="594545">
                  <a:extLst>
                    <a:ext uri="{9D8B030D-6E8A-4147-A177-3AD203B41FA5}">
                      <a16:colId xmlns:a16="http://schemas.microsoft.com/office/drawing/2014/main" xmlns="" val="3959100681"/>
                    </a:ext>
                  </a:extLst>
                </a:gridCol>
                <a:gridCol w="594545">
                  <a:extLst>
                    <a:ext uri="{9D8B030D-6E8A-4147-A177-3AD203B41FA5}">
                      <a16:colId xmlns:a16="http://schemas.microsoft.com/office/drawing/2014/main" xmlns="" val="1607928666"/>
                    </a:ext>
                  </a:extLst>
                </a:gridCol>
                <a:gridCol w="594545">
                  <a:extLst>
                    <a:ext uri="{9D8B030D-6E8A-4147-A177-3AD203B41FA5}">
                      <a16:colId xmlns:a16="http://schemas.microsoft.com/office/drawing/2014/main" xmlns="" val="709862801"/>
                    </a:ext>
                  </a:extLst>
                </a:gridCol>
                <a:gridCol w="594545">
                  <a:extLst>
                    <a:ext uri="{9D8B030D-6E8A-4147-A177-3AD203B41FA5}">
                      <a16:colId xmlns:a16="http://schemas.microsoft.com/office/drawing/2014/main" xmlns="" val="4133116365"/>
                    </a:ext>
                  </a:extLst>
                </a:gridCol>
                <a:gridCol w="594545">
                  <a:extLst>
                    <a:ext uri="{9D8B030D-6E8A-4147-A177-3AD203B41FA5}">
                      <a16:colId xmlns:a16="http://schemas.microsoft.com/office/drawing/2014/main" xmlns="" val="3966015740"/>
                    </a:ext>
                  </a:extLst>
                </a:gridCol>
                <a:gridCol w="594545">
                  <a:extLst>
                    <a:ext uri="{9D8B030D-6E8A-4147-A177-3AD203B41FA5}">
                      <a16:colId xmlns:a16="http://schemas.microsoft.com/office/drawing/2014/main" xmlns="" val="2400323229"/>
                    </a:ext>
                  </a:extLst>
                </a:gridCol>
                <a:gridCol w="594545">
                  <a:extLst>
                    <a:ext uri="{9D8B030D-6E8A-4147-A177-3AD203B41FA5}">
                      <a16:colId xmlns:a16="http://schemas.microsoft.com/office/drawing/2014/main" xmlns="" val="1403506719"/>
                    </a:ext>
                  </a:extLst>
                </a:gridCol>
                <a:gridCol w="594545">
                  <a:extLst>
                    <a:ext uri="{9D8B030D-6E8A-4147-A177-3AD203B41FA5}">
                      <a16:colId xmlns:a16="http://schemas.microsoft.com/office/drawing/2014/main" xmlns="" val="3727325169"/>
                    </a:ext>
                  </a:extLst>
                </a:gridCol>
                <a:gridCol w="594545">
                  <a:extLst>
                    <a:ext uri="{9D8B030D-6E8A-4147-A177-3AD203B41FA5}">
                      <a16:colId xmlns:a16="http://schemas.microsoft.com/office/drawing/2014/main" xmlns="" val="1994066113"/>
                    </a:ext>
                  </a:extLst>
                </a:gridCol>
                <a:gridCol w="594545">
                  <a:extLst>
                    <a:ext uri="{9D8B030D-6E8A-4147-A177-3AD203B41FA5}">
                      <a16:colId xmlns:a16="http://schemas.microsoft.com/office/drawing/2014/main" xmlns="" val="983129381"/>
                    </a:ext>
                  </a:extLst>
                </a:gridCol>
                <a:gridCol w="594545">
                  <a:extLst>
                    <a:ext uri="{9D8B030D-6E8A-4147-A177-3AD203B41FA5}">
                      <a16:colId xmlns:a16="http://schemas.microsoft.com/office/drawing/2014/main" xmlns="" val="1630385278"/>
                    </a:ext>
                  </a:extLst>
                </a:gridCol>
                <a:gridCol w="594545">
                  <a:extLst>
                    <a:ext uri="{9D8B030D-6E8A-4147-A177-3AD203B41FA5}">
                      <a16:colId xmlns:a16="http://schemas.microsoft.com/office/drawing/2014/main" xmlns="" val="2957630716"/>
                    </a:ext>
                  </a:extLst>
                </a:gridCol>
                <a:gridCol w="594545">
                  <a:extLst>
                    <a:ext uri="{9D8B030D-6E8A-4147-A177-3AD203B41FA5}">
                      <a16:colId xmlns:a16="http://schemas.microsoft.com/office/drawing/2014/main" xmlns="" val="415337667"/>
                    </a:ext>
                  </a:extLst>
                </a:gridCol>
                <a:gridCol w="594545">
                  <a:extLst>
                    <a:ext uri="{9D8B030D-6E8A-4147-A177-3AD203B41FA5}">
                      <a16:colId xmlns:a16="http://schemas.microsoft.com/office/drawing/2014/main" xmlns="" val="1626407636"/>
                    </a:ext>
                  </a:extLst>
                </a:gridCol>
                <a:gridCol w="594545">
                  <a:extLst>
                    <a:ext uri="{9D8B030D-6E8A-4147-A177-3AD203B41FA5}">
                      <a16:colId xmlns:a16="http://schemas.microsoft.com/office/drawing/2014/main" xmlns="" val="1765747697"/>
                    </a:ext>
                  </a:extLst>
                </a:gridCol>
                <a:gridCol w="594545">
                  <a:extLst>
                    <a:ext uri="{9D8B030D-6E8A-4147-A177-3AD203B41FA5}">
                      <a16:colId xmlns:a16="http://schemas.microsoft.com/office/drawing/2014/main" xmlns="" val="860505802"/>
                    </a:ext>
                  </a:extLst>
                </a:gridCol>
                <a:gridCol w="594545">
                  <a:extLst>
                    <a:ext uri="{9D8B030D-6E8A-4147-A177-3AD203B41FA5}">
                      <a16:colId xmlns:a16="http://schemas.microsoft.com/office/drawing/2014/main" xmlns="" val="3136386842"/>
                    </a:ext>
                  </a:extLst>
                </a:gridCol>
                <a:gridCol w="594545">
                  <a:extLst>
                    <a:ext uri="{9D8B030D-6E8A-4147-A177-3AD203B41FA5}">
                      <a16:colId xmlns:a16="http://schemas.microsoft.com/office/drawing/2014/main" xmlns="" val="1718680504"/>
                    </a:ext>
                  </a:extLst>
                </a:gridCol>
                <a:gridCol w="594545">
                  <a:extLst>
                    <a:ext uri="{9D8B030D-6E8A-4147-A177-3AD203B41FA5}">
                      <a16:colId xmlns:a16="http://schemas.microsoft.com/office/drawing/2014/main" xmlns="" val="120024471"/>
                    </a:ext>
                  </a:extLst>
                </a:gridCol>
              </a:tblGrid>
              <a:tr h="578390">
                <a:tc rowSpan="2">
                  <a:txBody>
                    <a:bodyPr/>
                    <a:lstStyle/>
                    <a:p>
                      <a:pPr algn="ctr" fontAlgn="b"/>
                      <a:r>
                        <a:rPr lang="es-CO" sz="1400" b="1" u="none" strike="noStrike" dirty="0">
                          <a:solidFill>
                            <a:schemeClr val="tx1"/>
                          </a:solidFill>
                          <a:effectLst/>
                          <a:latin typeface="Arial Narrow" panose="020B0606020202030204" pitchFamily="34" charset="0"/>
                        </a:rPr>
                        <a:t>ETAPAS</a:t>
                      </a:r>
                      <a:endParaRPr lang="es-CO" sz="1400" b="1" i="0" u="none" strike="noStrike" dirty="0">
                        <a:solidFill>
                          <a:schemeClr val="tx1"/>
                        </a:solidFill>
                        <a:effectLst/>
                        <a:latin typeface="Arial Narrow" panose="020B0606020202030204" pitchFamily="34" charset="0"/>
                      </a:endParaRPr>
                    </a:p>
                    <a:p>
                      <a:pPr algn="ctr" fontAlgn="b"/>
                      <a:r>
                        <a:rPr lang="es-CO" sz="1400" b="1" u="none" strike="noStrike" dirty="0">
                          <a:solidFill>
                            <a:schemeClr val="tx1"/>
                          </a:solidFill>
                          <a:effectLst/>
                          <a:latin typeface="Arial Narrow" panose="020B0606020202030204" pitchFamily="34" charset="0"/>
                        </a:rPr>
                        <a:t> </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rtl="0" fontAlgn="ctr"/>
                      <a:r>
                        <a:rPr lang="es-CO" sz="1400" b="1" u="none" strike="noStrike" dirty="0">
                          <a:solidFill>
                            <a:schemeClr val="tx1"/>
                          </a:solidFill>
                          <a:effectLst/>
                          <a:latin typeface="Arial Narrow" panose="020B0606020202030204" pitchFamily="34" charset="0"/>
                        </a:rPr>
                        <a:t>VELOCIDAD</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CO"/>
                    </a:p>
                  </a:txBody>
                  <a:tcPr/>
                </a:tc>
                <a:tc hMerge="1">
                  <a:txBody>
                    <a:bodyPr/>
                    <a:lstStyle/>
                    <a:p>
                      <a:endParaRPr lang="es-CO"/>
                    </a:p>
                  </a:txBody>
                  <a:tcPr/>
                </a:tc>
                <a:tc gridSpan="3">
                  <a:txBody>
                    <a:bodyPr/>
                    <a:lstStyle/>
                    <a:p>
                      <a:pPr algn="ctr" fontAlgn="b"/>
                      <a:r>
                        <a:rPr lang="es-CO" sz="1400" b="1" u="none" strike="noStrike" dirty="0">
                          <a:solidFill>
                            <a:schemeClr val="tx1"/>
                          </a:solidFill>
                          <a:effectLst/>
                          <a:latin typeface="Arial Narrow" panose="020B0606020202030204" pitchFamily="34" charset="0"/>
                        </a:rPr>
                        <a:t>TIEMPO EN 1ER KM</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CO"/>
                    </a:p>
                  </a:txBody>
                  <a:tcPr/>
                </a:tc>
                <a:tc hMerge="1">
                  <a:txBody>
                    <a:bodyPr/>
                    <a:lstStyle/>
                    <a:p>
                      <a:endParaRPr lang="es-CO"/>
                    </a:p>
                  </a:txBody>
                  <a:tcPr/>
                </a:tc>
                <a:tc gridSpan="3">
                  <a:txBody>
                    <a:bodyPr/>
                    <a:lstStyle/>
                    <a:p>
                      <a:pPr algn="ctr" fontAlgn="b"/>
                      <a:r>
                        <a:rPr lang="es-CO" sz="1400" b="1" u="none" strike="noStrike" dirty="0">
                          <a:solidFill>
                            <a:schemeClr val="tx1"/>
                          </a:solidFill>
                          <a:effectLst/>
                          <a:latin typeface="Arial Narrow" panose="020B0606020202030204" pitchFamily="34" charset="0"/>
                        </a:rPr>
                        <a:t>TIEMPO EN 2DO KM</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CO"/>
                    </a:p>
                  </a:txBody>
                  <a:tcPr/>
                </a:tc>
                <a:tc hMerge="1">
                  <a:txBody>
                    <a:bodyPr/>
                    <a:lstStyle/>
                    <a:p>
                      <a:endParaRPr lang="es-CO"/>
                    </a:p>
                  </a:txBody>
                  <a:tcPr/>
                </a:tc>
                <a:tc gridSpan="3">
                  <a:txBody>
                    <a:bodyPr/>
                    <a:lstStyle/>
                    <a:p>
                      <a:pPr algn="ctr" fontAlgn="b"/>
                      <a:r>
                        <a:rPr lang="es-CO" sz="1400" b="1" u="none" strike="noStrike" dirty="0">
                          <a:solidFill>
                            <a:schemeClr val="tx1"/>
                          </a:solidFill>
                          <a:effectLst/>
                          <a:latin typeface="Arial Narrow" panose="020B0606020202030204" pitchFamily="34" charset="0"/>
                        </a:rPr>
                        <a:t>TIEMPO EN 3ER KM</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CO"/>
                    </a:p>
                  </a:txBody>
                  <a:tcPr/>
                </a:tc>
                <a:tc hMerge="1">
                  <a:txBody>
                    <a:bodyPr/>
                    <a:lstStyle/>
                    <a:p>
                      <a:endParaRPr lang="es-CO"/>
                    </a:p>
                  </a:txBody>
                  <a:tcPr/>
                </a:tc>
                <a:tc gridSpan="3">
                  <a:txBody>
                    <a:bodyPr/>
                    <a:lstStyle/>
                    <a:p>
                      <a:pPr algn="ctr" fontAlgn="b"/>
                      <a:r>
                        <a:rPr lang="es-CO" sz="1400" b="1" u="none" strike="noStrike" dirty="0">
                          <a:solidFill>
                            <a:schemeClr val="tx1"/>
                          </a:solidFill>
                          <a:effectLst/>
                          <a:latin typeface="Arial Narrow" panose="020B0606020202030204" pitchFamily="34" charset="0"/>
                        </a:rPr>
                        <a:t>TIEMPO EN 4TO KM</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CO"/>
                    </a:p>
                  </a:txBody>
                  <a:tcPr/>
                </a:tc>
                <a:tc hMerge="1">
                  <a:txBody>
                    <a:bodyPr/>
                    <a:lstStyle/>
                    <a:p>
                      <a:endParaRPr lang="es-CO"/>
                    </a:p>
                  </a:txBody>
                  <a:tcPr/>
                </a:tc>
                <a:tc>
                  <a:txBody>
                    <a:bodyPr/>
                    <a:lstStyle/>
                    <a:p>
                      <a:pPr algn="ctr" fontAlgn="b"/>
                      <a:r>
                        <a:rPr lang="es-MX" sz="1400" b="1" i="0" u="none" strike="noStrike" dirty="0">
                          <a:solidFill>
                            <a:schemeClr val="tx1"/>
                          </a:solidFill>
                          <a:effectLst/>
                          <a:latin typeface="Arial Narrow" panose="020B0606020202030204" pitchFamily="34" charset="0"/>
                        </a:rPr>
                        <a:t>TIEMPO REAL, MIN:S.</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LACT.,  MMOL/L.</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FC, LPM</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452568376"/>
                  </a:ext>
                </a:extLst>
              </a:tr>
              <a:tr h="388147">
                <a:tc vMerge="1">
                  <a:txBody>
                    <a:bodyPr/>
                    <a:lstStyle/>
                    <a:p>
                      <a:pPr algn="ctr" fontAlgn="b"/>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s-CO" sz="1400" b="1" u="none" strike="noStrike" dirty="0">
                          <a:solidFill>
                            <a:schemeClr val="tx1"/>
                          </a:solidFill>
                          <a:effectLst/>
                          <a:latin typeface="Arial Narrow" panose="020B0606020202030204" pitchFamily="34" charset="0"/>
                        </a:rPr>
                        <a:t>MPH</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s-CO" sz="1400" b="1" u="none" strike="noStrike" dirty="0">
                          <a:solidFill>
                            <a:schemeClr val="tx1"/>
                          </a:solidFill>
                          <a:effectLst/>
                          <a:latin typeface="Arial Narrow" panose="020B0606020202030204" pitchFamily="34" charset="0"/>
                        </a:rPr>
                        <a:t>KM/H </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s-CO" sz="1400" b="1" u="none" strike="noStrike" dirty="0">
                          <a:solidFill>
                            <a:schemeClr val="tx1"/>
                          </a:solidFill>
                          <a:effectLst/>
                          <a:latin typeface="Arial Narrow" panose="020B0606020202030204" pitchFamily="34" charset="0"/>
                        </a:rPr>
                        <a:t>M/S. </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TOTAL, S.</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MIN</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S.</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TOTAL, S.</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MIN</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S.</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TOTAL, S.</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MIN</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S.</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TOTAL, S.</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MIN</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S.</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 </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 </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604443283"/>
                  </a:ext>
                </a:extLst>
              </a:tr>
              <a:tr h="566834">
                <a:tc>
                  <a:txBody>
                    <a:bodyPr/>
                    <a:lstStyle/>
                    <a:p>
                      <a:pPr algn="ctr" fontAlgn="b"/>
                      <a:r>
                        <a:rPr lang="es-CO" sz="1400" b="1" u="none" strike="noStrike" dirty="0">
                          <a:solidFill>
                            <a:schemeClr val="tx1"/>
                          </a:solidFill>
                          <a:effectLst/>
                          <a:latin typeface="Arial Narrow" panose="020B0606020202030204" pitchFamily="34" charset="0"/>
                        </a:rPr>
                        <a:t>1</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s-CO" sz="1400" b="1" u="none" strike="noStrike" dirty="0">
                          <a:solidFill>
                            <a:schemeClr val="tx1"/>
                          </a:solidFill>
                          <a:effectLst/>
                          <a:latin typeface="Arial Narrow" panose="020B0606020202030204" pitchFamily="34" charset="0"/>
                        </a:rPr>
                        <a:t>20</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s-CO" sz="1400" b="1" u="none" strike="noStrike" dirty="0">
                          <a:solidFill>
                            <a:schemeClr val="tx1"/>
                          </a:solidFill>
                          <a:effectLst/>
                          <a:latin typeface="Arial Narrow" panose="020B0606020202030204" pitchFamily="34" charset="0"/>
                        </a:rPr>
                        <a:t>32,18</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s-CO" sz="1400" b="1" u="none" strike="noStrike" dirty="0">
                          <a:solidFill>
                            <a:schemeClr val="tx1"/>
                          </a:solidFill>
                          <a:effectLst/>
                          <a:latin typeface="Arial Narrow" panose="020B0606020202030204" pitchFamily="34" charset="0"/>
                        </a:rPr>
                        <a:t>8,94</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111,8</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1</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51,9</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223,7</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3</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43,7</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335,6</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5</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35,6</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447,4</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7</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27,4</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 </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 </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471053136"/>
                  </a:ext>
                </a:extLst>
              </a:tr>
              <a:tr h="566834">
                <a:tc>
                  <a:txBody>
                    <a:bodyPr/>
                    <a:lstStyle/>
                    <a:p>
                      <a:pPr algn="ctr" fontAlgn="b"/>
                      <a:r>
                        <a:rPr lang="es-CO" sz="1400" b="1" u="none" strike="noStrike" dirty="0">
                          <a:solidFill>
                            <a:schemeClr val="tx1"/>
                          </a:solidFill>
                          <a:effectLst/>
                          <a:latin typeface="Arial Narrow" panose="020B0606020202030204" pitchFamily="34" charset="0"/>
                        </a:rPr>
                        <a:t>2</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s-CO" sz="1400" b="1" u="none" strike="noStrike" dirty="0">
                          <a:solidFill>
                            <a:schemeClr val="tx1"/>
                          </a:solidFill>
                          <a:effectLst/>
                          <a:latin typeface="Arial Narrow" panose="020B0606020202030204" pitchFamily="34" charset="0"/>
                        </a:rPr>
                        <a:t>22</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s-CO" sz="1400" b="1" u="none" strike="noStrike" dirty="0">
                          <a:solidFill>
                            <a:schemeClr val="tx1"/>
                          </a:solidFill>
                          <a:effectLst/>
                          <a:latin typeface="Arial Narrow" panose="020B0606020202030204" pitchFamily="34" charset="0"/>
                        </a:rPr>
                        <a:t>35,4</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s-CO" sz="1400" b="1" u="none" strike="noStrike" dirty="0">
                          <a:solidFill>
                            <a:schemeClr val="tx1"/>
                          </a:solidFill>
                          <a:effectLst/>
                          <a:latin typeface="Arial Narrow" panose="020B0606020202030204" pitchFamily="34" charset="0"/>
                        </a:rPr>
                        <a:t>9,83</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101,7</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1</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41,7</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203,4</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3</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23,5</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305,2</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5</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5,2</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406,9</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6</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46,9</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 </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 </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925725605"/>
                  </a:ext>
                </a:extLst>
              </a:tr>
              <a:tr h="566834">
                <a:tc>
                  <a:txBody>
                    <a:bodyPr/>
                    <a:lstStyle/>
                    <a:p>
                      <a:pPr algn="ctr" fontAlgn="b"/>
                      <a:r>
                        <a:rPr lang="es-CO" sz="1400" b="1" u="none" strike="noStrike" dirty="0">
                          <a:solidFill>
                            <a:schemeClr val="tx1"/>
                          </a:solidFill>
                          <a:effectLst/>
                          <a:latin typeface="Arial Narrow" panose="020B0606020202030204" pitchFamily="34" charset="0"/>
                        </a:rPr>
                        <a:t>3</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s-CO" sz="1400" b="1" u="none" strike="noStrike" dirty="0">
                          <a:solidFill>
                            <a:schemeClr val="tx1"/>
                          </a:solidFill>
                          <a:effectLst/>
                          <a:latin typeface="Arial Narrow" panose="020B0606020202030204" pitchFamily="34" charset="0"/>
                        </a:rPr>
                        <a:t>24</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s-CO" sz="1400" b="1" u="none" strike="noStrike" dirty="0">
                          <a:solidFill>
                            <a:schemeClr val="tx1"/>
                          </a:solidFill>
                          <a:effectLst/>
                          <a:latin typeface="Arial Narrow" panose="020B0606020202030204" pitchFamily="34" charset="0"/>
                        </a:rPr>
                        <a:t>38,62</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s-CO" sz="1400" b="1" u="none" strike="noStrike" dirty="0">
                          <a:solidFill>
                            <a:schemeClr val="tx1"/>
                          </a:solidFill>
                          <a:effectLst/>
                          <a:latin typeface="Arial Narrow" panose="020B0606020202030204" pitchFamily="34" charset="0"/>
                        </a:rPr>
                        <a:t>10,73</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93,2</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1</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33,2</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186,4</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3</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6,4</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279,6</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4</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39,6</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372,8</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6</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12,8</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 </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 </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971601827"/>
                  </a:ext>
                </a:extLst>
              </a:tr>
              <a:tr h="566834">
                <a:tc>
                  <a:txBody>
                    <a:bodyPr/>
                    <a:lstStyle/>
                    <a:p>
                      <a:pPr algn="ctr" fontAlgn="b"/>
                      <a:r>
                        <a:rPr lang="es-CO" sz="1400" b="1" u="none" strike="noStrike" dirty="0">
                          <a:solidFill>
                            <a:schemeClr val="tx1"/>
                          </a:solidFill>
                          <a:effectLst/>
                          <a:latin typeface="Arial Narrow" panose="020B0606020202030204" pitchFamily="34" charset="0"/>
                        </a:rPr>
                        <a:t>4</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26</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s-CO" sz="1400" b="1" u="none" strike="noStrike" dirty="0">
                          <a:solidFill>
                            <a:schemeClr val="tx1"/>
                          </a:solidFill>
                          <a:effectLst/>
                          <a:latin typeface="Arial Narrow" panose="020B0606020202030204" pitchFamily="34" charset="0"/>
                        </a:rPr>
                        <a:t>38,62</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s-CO" sz="1400" b="1" u="none" strike="noStrike" dirty="0">
                          <a:solidFill>
                            <a:schemeClr val="tx1"/>
                          </a:solidFill>
                          <a:effectLst/>
                          <a:latin typeface="Arial Narrow" panose="020B0606020202030204" pitchFamily="34" charset="0"/>
                        </a:rPr>
                        <a:t>10,73</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93,2</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1</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33,2</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186,4</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3</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6,4</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279,6</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4</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39,6</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372,8</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6</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12,8</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 </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 </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37058668"/>
                  </a:ext>
                </a:extLst>
              </a:tr>
              <a:tr h="566834">
                <a:tc>
                  <a:txBody>
                    <a:bodyPr/>
                    <a:lstStyle/>
                    <a:p>
                      <a:pPr algn="ctr" fontAlgn="b"/>
                      <a:r>
                        <a:rPr lang="es-CO" sz="1400" b="1" u="none" strike="noStrike" dirty="0">
                          <a:solidFill>
                            <a:schemeClr val="tx1"/>
                          </a:solidFill>
                          <a:effectLst/>
                          <a:latin typeface="Arial Narrow" panose="020B0606020202030204" pitchFamily="34" charset="0"/>
                        </a:rPr>
                        <a:t>5</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28</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s-CO" sz="1400" b="1" u="none" strike="noStrike" dirty="0">
                          <a:solidFill>
                            <a:schemeClr val="tx1"/>
                          </a:solidFill>
                          <a:effectLst/>
                          <a:latin typeface="Arial Narrow" panose="020B0606020202030204" pitchFamily="34" charset="0"/>
                        </a:rPr>
                        <a:t>38,62</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s-CO" sz="1400" b="1" u="none" strike="noStrike" dirty="0">
                          <a:solidFill>
                            <a:schemeClr val="tx1"/>
                          </a:solidFill>
                          <a:effectLst/>
                          <a:latin typeface="Arial Narrow" panose="020B0606020202030204" pitchFamily="34" charset="0"/>
                        </a:rPr>
                        <a:t>10,73</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93,2</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1</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33,2</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186,4</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3</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6,4</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279,6</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4</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39,6</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372,8</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6</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12,8</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 </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1400" b="1" u="none" strike="noStrike" dirty="0">
                          <a:solidFill>
                            <a:schemeClr val="tx1"/>
                          </a:solidFill>
                          <a:effectLst/>
                          <a:latin typeface="Arial Narrow" panose="020B0606020202030204" pitchFamily="34" charset="0"/>
                        </a:rPr>
                        <a:t> </a:t>
                      </a:r>
                      <a:endParaRPr lang="es-CO" sz="1400" b="1" i="0" u="none" strike="noStrike" dirty="0">
                        <a:solidFill>
                          <a:schemeClr val="tx1"/>
                        </a:solidFill>
                        <a:effectLst/>
                        <a:latin typeface="Arial Narrow" panose="020B0606020202030204" pitchFamily="34" charset="0"/>
                      </a:endParaRPr>
                    </a:p>
                  </a:txBody>
                  <a:tcPr marL="8591" marR="8591" marT="85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934609499"/>
                  </a:ext>
                </a:extLst>
              </a:tr>
            </a:tbl>
          </a:graphicData>
        </a:graphic>
      </p:graphicFrame>
      <p:sp>
        <p:nvSpPr>
          <p:cNvPr id="4" name="Rectángulo 3">
            <a:extLst>
              <a:ext uri="{FF2B5EF4-FFF2-40B4-BE49-F238E27FC236}">
                <a16:creationId xmlns:a16="http://schemas.microsoft.com/office/drawing/2014/main" xmlns="" id="{402F9070-0C1F-4E12-B452-D3753385D8ED}"/>
              </a:ext>
            </a:extLst>
          </p:cNvPr>
          <p:cNvSpPr/>
          <p:nvPr/>
        </p:nvSpPr>
        <p:spPr>
          <a:xfrm>
            <a:off x="422030" y="261441"/>
            <a:ext cx="11160370" cy="1015663"/>
          </a:xfrm>
          <a:prstGeom prst="rect">
            <a:avLst/>
          </a:prstGeom>
        </p:spPr>
        <p:txBody>
          <a:bodyPr wrap="square">
            <a:spAutoFit/>
          </a:bodyPr>
          <a:lstStyle/>
          <a:p>
            <a:pPr algn="ctr"/>
            <a:r>
              <a:rPr lang="es-MX" sz="2000" b="1" dirty="0">
                <a:solidFill>
                  <a:srgbClr val="FF0000"/>
                </a:solidFill>
                <a:latin typeface="Arial Narrow" panose="020B0606020202030204" pitchFamily="34" charset="0"/>
              </a:rPr>
              <a:t>PROTOCOLO DE CARGA Y FORMATO DE RECOLECCION DE DATOS DEL TEST ESTANDARD DE LACTATO EN CICLISMO EN VELODROMO. TABLA DE PASO POR ETAPAS</a:t>
            </a:r>
          </a:p>
          <a:p>
            <a:pPr algn="ctr"/>
            <a:r>
              <a:rPr lang="es-MX" sz="2000" b="1" dirty="0">
                <a:solidFill>
                  <a:srgbClr val="FF0000"/>
                </a:solidFill>
                <a:latin typeface="Arial Narrow" panose="020B0606020202030204" pitchFamily="34" charset="0"/>
              </a:rPr>
              <a:t>FASE 1</a:t>
            </a:r>
            <a:endParaRPr lang="es-CO" sz="2000" dirty="0"/>
          </a:p>
        </p:txBody>
      </p:sp>
      <p:sp>
        <p:nvSpPr>
          <p:cNvPr id="5" name="Rectángulo 4">
            <a:extLst>
              <a:ext uri="{FF2B5EF4-FFF2-40B4-BE49-F238E27FC236}">
                <a16:creationId xmlns:a16="http://schemas.microsoft.com/office/drawing/2014/main" xmlns="" id="{629C0AB0-DB65-4526-96B9-BB53B3D6DF36}"/>
              </a:ext>
            </a:extLst>
          </p:cNvPr>
          <p:cNvSpPr/>
          <p:nvPr/>
        </p:nvSpPr>
        <p:spPr>
          <a:xfrm>
            <a:off x="422030" y="5428216"/>
            <a:ext cx="11296354" cy="1200329"/>
          </a:xfrm>
          <a:prstGeom prst="rect">
            <a:avLst/>
          </a:prstGeom>
        </p:spPr>
        <p:txBody>
          <a:bodyPr wrap="square">
            <a:spAutoFit/>
          </a:bodyPr>
          <a:lstStyle/>
          <a:p>
            <a:pPr algn="ctr"/>
            <a:r>
              <a:rPr lang="es-MX" b="1" dirty="0">
                <a:solidFill>
                  <a:srgbClr val="FF0000"/>
                </a:solidFill>
                <a:latin typeface="Arial Narrow" panose="020B0606020202030204" pitchFamily="34" charset="0"/>
              </a:rPr>
              <a:t>FASE 2:</a:t>
            </a:r>
          </a:p>
          <a:p>
            <a:pPr algn="ctr"/>
            <a:r>
              <a:rPr lang="es-MX" b="1" dirty="0">
                <a:solidFill>
                  <a:srgbClr val="FF0000"/>
                </a:solidFill>
                <a:latin typeface="Arial Narrow" panose="020B0606020202030204" pitchFamily="34" charset="0"/>
              </a:rPr>
              <a:t>RECORRIDO A MAXIMA VELOCIDAD EN VELODROMO DE DISTANCIA ENTRE 333 Y 500 M. </a:t>
            </a:r>
          </a:p>
          <a:p>
            <a:pPr algn="ctr"/>
            <a:r>
              <a:rPr lang="es-MX" b="1" dirty="0">
                <a:solidFill>
                  <a:srgbClr val="FF0000"/>
                </a:solidFill>
                <a:latin typeface="Arial Narrow" panose="020B0606020202030204" pitchFamily="34" charset="0"/>
              </a:rPr>
              <a:t>DISTANCIA, M. ______  TIEMPO REAL, S.:____    LACT 3´___   LACT 5´___   LACT 7´___   LAXCT 9´___   </a:t>
            </a:r>
          </a:p>
          <a:p>
            <a:pPr algn="ctr"/>
            <a:r>
              <a:rPr lang="es-MX" b="1" dirty="0">
                <a:solidFill>
                  <a:srgbClr val="FF0000"/>
                </a:solidFill>
                <a:latin typeface="Arial Narrow" panose="020B0606020202030204" pitchFamily="34" charset="0"/>
              </a:rPr>
              <a:t>VALOR PICO LACTATO, MMOL/L:____</a:t>
            </a:r>
            <a:endParaRPr lang="es-CO" dirty="0"/>
          </a:p>
        </p:txBody>
      </p:sp>
    </p:spTree>
    <p:extLst>
      <p:ext uri="{BB962C8B-B14F-4D97-AF65-F5344CB8AC3E}">
        <p14:creationId xmlns:p14="http://schemas.microsoft.com/office/powerpoint/2010/main" val="407820442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235612" y="2691675"/>
            <a:ext cx="9720776" cy="1200329"/>
          </a:xfrm>
          <a:prstGeom prst="rect">
            <a:avLst/>
          </a:prstGeom>
        </p:spPr>
        <p:txBody>
          <a:bodyPr wrap="square">
            <a:spAutoFit/>
          </a:bodyPr>
          <a:lstStyle/>
          <a:p>
            <a:pPr algn="ctr"/>
            <a:r>
              <a:rPr lang="es-ES" sz="3600" b="1" dirty="0">
                <a:solidFill>
                  <a:srgbClr val="FF0000"/>
                </a:solidFill>
                <a:latin typeface="Arial Narrow" panose="020B0606020202030204" pitchFamily="34" charset="0"/>
              </a:rPr>
              <a:t>REPORTES DE RESULTADOS DEL TEST ESTÁNDAR DE LACTATO</a:t>
            </a:r>
          </a:p>
        </p:txBody>
      </p:sp>
    </p:spTree>
    <p:extLst>
      <p:ext uri="{BB962C8B-B14F-4D97-AF65-F5344CB8AC3E}">
        <p14:creationId xmlns:p14="http://schemas.microsoft.com/office/powerpoint/2010/main" val="402416863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ext uri="{D42A27DB-BD31-4B8C-83A1-F6EECF244321}">
                <p14:modId xmlns:p14="http://schemas.microsoft.com/office/powerpoint/2010/main" val="2910162289"/>
              </p:ext>
            </p:extLst>
          </p:nvPr>
        </p:nvGraphicFramePr>
        <p:xfrm>
          <a:off x="601190" y="116637"/>
          <a:ext cx="11036632" cy="6695636"/>
        </p:xfrm>
        <a:graphic>
          <a:graphicData uri="http://schemas.openxmlformats.org/drawingml/2006/table">
            <a:tbl>
              <a:tblPr>
                <a:tableStyleId>{5C22544A-7EE6-4342-B048-85BDC9FD1C3A}</a:tableStyleId>
              </a:tblPr>
              <a:tblGrid>
                <a:gridCol w="1379579">
                  <a:extLst>
                    <a:ext uri="{9D8B030D-6E8A-4147-A177-3AD203B41FA5}">
                      <a16:colId xmlns:a16="http://schemas.microsoft.com/office/drawing/2014/main" xmlns="" val="20000"/>
                    </a:ext>
                  </a:extLst>
                </a:gridCol>
                <a:gridCol w="1379579">
                  <a:extLst>
                    <a:ext uri="{9D8B030D-6E8A-4147-A177-3AD203B41FA5}">
                      <a16:colId xmlns:a16="http://schemas.microsoft.com/office/drawing/2014/main" xmlns="" val="20001"/>
                    </a:ext>
                  </a:extLst>
                </a:gridCol>
                <a:gridCol w="1379579">
                  <a:extLst>
                    <a:ext uri="{9D8B030D-6E8A-4147-A177-3AD203B41FA5}">
                      <a16:colId xmlns:a16="http://schemas.microsoft.com/office/drawing/2014/main" xmlns="" val="20002"/>
                    </a:ext>
                  </a:extLst>
                </a:gridCol>
                <a:gridCol w="1379579">
                  <a:extLst>
                    <a:ext uri="{9D8B030D-6E8A-4147-A177-3AD203B41FA5}">
                      <a16:colId xmlns:a16="http://schemas.microsoft.com/office/drawing/2014/main" xmlns="" val="20003"/>
                    </a:ext>
                  </a:extLst>
                </a:gridCol>
                <a:gridCol w="1379579">
                  <a:extLst>
                    <a:ext uri="{9D8B030D-6E8A-4147-A177-3AD203B41FA5}">
                      <a16:colId xmlns:a16="http://schemas.microsoft.com/office/drawing/2014/main" xmlns="" val="20004"/>
                    </a:ext>
                  </a:extLst>
                </a:gridCol>
                <a:gridCol w="1379579">
                  <a:extLst>
                    <a:ext uri="{9D8B030D-6E8A-4147-A177-3AD203B41FA5}">
                      <a16:colId xmlns:a16="http://schemas.microsoft.com/office/drawing/2014/main" xmlns="" val="20005"/>
                    </a:ext>
                  </a:extLst>
                </a:gridCol>
                <a:gridCol w="1379579">
                  <a:extLst>
                    <a:ext uri="{9D8B030D-6E8A-4147-A177-3AD203B41FA5}">
                      <a16:colId xmlns:a16="http://schemas.microsoft.com/office/drawing/2014/main" xmlns="" val="20006"/>
                    </a:ext>
                  </a:extLst>
                </a:gridCol>
                <a:gridCol w="1379579">
                  <a:extLst>
                    <a:ext uri="{9D8B030D-6E8A-4147-A177-3AD203B41FA5}">
                      <a16:colId xmlns:a16="http://schemas.microsoft.com/office/drawing/2014/main" xmlns="" val="20007"/>
                    </a:ext>
                  </a:extLst>
                </a:gridCol>
              </a:tblGrid>
              <a:tr h="200448">
                <a:tc gridSpan="8">
                  <a:txBody>
                    <a:bodyPr/>
                    <a:lstStyle/>
                    <a:p>
                      <a:pPr algn="ctr" fontAlgn="ctr"/>
                      <a:r>
                        <a:rPr lang="es-CO" sz="1800" b="1" u="none" strike="noStrike" dirty="0">
                          <a:solidFill>
                            <a:srgbClr val="FF0000"/>
                          </a:solidFill>
                          <a:effectLst/>
                          <a:latin typeface="Arial Narrow" pitchFamily="34" charset="0"/>
                        </a:rPr>
                        <a:t>REPORTE DE CASO EVALUADO MEDIANTE EL</a:t>
                      </a:r>
                      <a:r>
                        <a:rPr lang="es-CO" sz="1800" b="1" u="none" strike="noStrike" baseline="0" dirty="0">
                          <a:solidFill>
                            <a:srgbClr val="FF0000"/>
                          </a:solidFill>
                          <a:effectLst/>
                          <a:latin typeface="Arial Narrow" pitchFamily="34" charset="0"/>
                        </a:rPr>
                        <a:t> </a:t>
                      </a:r>
                      <a:r>
                        <a:rPr lang="es-CO" sz="1800" b="1" u="none" strike="noStrike" dirty="0">
                          <a:solidFill>
                            <a:srgbClr val="FF0000"/>
                          </a:solidFill>
                          <a:effectLst/>
                          <a:latin typeface="Arial Narrow" pitchFamily="34" charset="0"/>
                        </a:rPr>
                        <a:t>TEST ESTÁNDAR DE LACTATO CON CARRERA EN PISTA ATLETICA</a:t>
                      </a:r>
                      <a:endParaRPr lang="es-CO" sz="1800" b="1" i="0" u="none" strike="noStrike" dirty="0">
                        <a:solidFill>
                          <a:srgbClr val="FF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10000"/>
                  </a:ext>
                </a:extLst>
              </a:tr>
              <a:tr h="200448">
                <a:tc>
                  <a:txBody>
                    <a:bodyPr/>
                    <a:lstStyle/>
                    <a:p>
                      <a:pPr algn="ctr" fontAlgn="ctr"/>
                      <a:r>
                        <a:rPr lang="es-CO" sz="1400" b="1" u="none" strike="noStrike" dirty="0">
                          <a:effectLst/>
                          <a:latin typeface="Arial Narrow" pitchFamily="34" charset="0"/>
                        </a:rPr>
                        <a:t>NOMBRE:</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noFill/>
                  </a:tcPr>
                </a:tc>
                <a:tc gridSpan="7">
                  <a:txBody>
                    <a:bodyPr/>
                    <a:lstStyle/>
                    <a:p>
                      <a:pPr algn="ctr" fontAlgn="ctr"/>
                      <a:r>
                        <a:rPr lang="es-CO" sz="1400" b="1" i="0" u="none" strike="noStrike" dirty="0">
                          <a:solidFill>
                            <a:schemeClr val="dk1"/>
                          </a:solidFill>
                          <a:effectLst/>
                          <a:latin typeface="Arial Narrow" pitchFamily="34" charset="0"/>
                        </a:rPr>
                        <a:t>LL</a:t>
                      </a:r>
                      <a:endParaRPr lang="es-CO" sz="1400" b="1" i="0" u="none" strike="noStrike" dirty="0">
                        <a:solidFill>
                          <a:srgbClr val="000000"/>
                        </a:solidFill>
                        <a:effectLst/>
                        <a:latin typeface="Arial Narrow" pitchFamily="34" charset="0"/>
                      </a:endParaRPr>
                    </a:p>
                  </a:txBody>
                  <a:tcPr marL="0" marR="0" marT="0" marB="0" anchor="ctr">
                    <a:lnR w="12700" cap="flat" cmpd="sng" algn="ctr">
                      <a:solidFill>
                        <a:schemeClr val="tx1"/>
                      </a:solidFill>
                      <a:prstDash val="solid"/>
                      <a:round/>
                      <a:headEnd type="none" w="med" len="med"/>
                      <a:tailEnd type="none" w="med" len="med"/>
                    </a:lnR>
                    <a:no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10001"/>
                  </a:ext>
                </a:extLst>
              </a:tr>
              <a:tr h="200448">
                <a:tc gridSpan="3">
                  <a:txBody>
                    <a:bodyPr/>
                    <a:lstStyle/>
                    <a:p>
                      <a:pPr algn="ctr" fontAlgn="ctr"/>
                      <a:r>
                        <a:rPr lang="es-CO" sz="1400" b="1" u="none" strike="noStrike" dirty="0">
                          <a:effectLst/>
                          <a:latin typeface="Arial Narrow" pitchFamily="34" charset="0"/>
                        </a:rPr>
                        <a:t>FECHA MEDICION (DD/MM(AA):</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noFill/>
                  </a:tcPr>
                </a:tc>
                <a:tc hMerge="1">
                  <a:txBody>
                    <a:bodyPr/>
                    <a:lstStyle/>
                    <a:p>
                      <a:endParaRPr lang="es-CO"/>
                    </a:p>
                  </a:txBody>
                  <a:tcPr/>
                </a:tc>
                <a:tc hMerge="1">
                  <a:txBody>
                    <a:bodyPr/>
                    <a:lstStyle/>
                    <a:p>
                      <a:endParaRPr lang="es-CO"/>
                    </a:p>
                  </a:txBody>
                  <a:tcPr/>
                </a:tc>
                <a:tc>
                  <a:txBody>
                    <a:bodyPr/>
                    <a:lstStyle/>
                    <a:p>
                      <a:pPr algn="ctr" fontAlgn="ctr"/>
                      <a:r>
                        <a:rPr lang="es-CO" sz="1400" b="1" u="none" strike="noStrike" dirty="0">
                          <a:effectLst/>
                          <a:latin typeface="Arial Narrow" pitchFamily="34" charset="0"/>
                        </a:rPr>
                        <a:t>15</a:t>
                      </a:r>
                      <a:endParaRPr lang="es-CO" sz="1400" b="1" i="0" u="none" strike="noStrike" dirty="0">
                        <a:solidFill>
                          <a:srgbClr val="000000"/>
                        </a:solidFill>
                        <a:effectLst/>
                        <a:latin typeface="Arial Narrow" pitchFamily="34" charset="0"/>
                      </a:endParaRPr>
                    </a:p>
                  </a:txBody>
                  <a:tcPr marL="0" marR="0" marT="0" marB="0" anchor="ctr">
                    <a:noFill/>
                  </a:tcPr>
                </a:tc>
                <a:tc>
                  <a:txBody>
                    <a:bodyPr/>
                    <a:lstStyle/>
                    <a:p>
                      <a:pPr algn="ctr" fontAlgn="ctr"/>
                      <a:r>
                        <a:rPr lang="es-CO" sz="1400" b="1" u="none" strike="noStrike" dirty="0">
                          <a:effectLst/>
                          <a:latin typeface="Arial Narrow" pitchFamily="34" charset="0"/>
                        </a:rPr>
                        <a:t>3</a:t>
                      </a:r>
                      <a:endParaRPr lang="es-CO" sz="1400" b="1" i="0" u="none" strike="noStrike" dirty="0">
                        <a:solidFill>
                          <a:srgbClr val="000000"/>
                        </a:solidFill>
                        <a:effectLst/>
                        <a:latin typeface="Arial Narrow" pitchFamily="34" charset="0"/>
                      </a:endParaRPr>
                    </a:p>
                  </a:txBody>
                  <a:tcPr marL="0" marR="0" marT="0" marB="0" anchor="ctr">
                    <a:noFill/>
                  </a:tcPr>
                </a:tc>
                <a:tc>
                  <a:txBody>
                    <a:bodyPr/>
                    <a:lstStyle/>
                    <a:p>
                      <a:pPr algn="ctr" fontAlgn="ctr"/>
                      <a:r>
                        <a:rPr lang="es-CO" sz="1400" b="1" u="none" strike="noStrike" dirty="0">
                          <a:effectLst/>
                          <a:latin typeface="Arial Narrow" pitchFamily="34" charset="0"/>
                        </a:rPr>
                        <a:t>2013</a:t>
                      </a:r>
                      <a:endParaRPr lang="es-CO" sz="1400" b="1" i="0" u="none" strike="noStrike" dirty="0">
                        <a:solidFill>
                          <a:srgbClr val="000000"/>
                        </a:solidFill>
                        <a:effectLst/>
                        <a:latin typeface="Arial Narrow" pitchFamily="34" charset="0"/>
                      </a:endParaRPr>
                    </a:p>
                  </a:txBody>
                  <a:tcPr marL="0" marR="0" marT="0" marB="0" anchor="ctr">
                    <a:no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0" marR="0" marT="0" marB="0" anchor="ctr">
                    <a:no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0" marR="0" marT="0" marB="0"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xmlns="" val="10002"/>
                  </a:ext>
                </a:extLst>
              </a:tr>
              <a:tr h="200448">
                <a:tc gridSpan="2">
                  <a:txBody>
                    <a:bodyPr/>
                    <a:lstStyle/>
                    <a:p>
                      <a:pPr algn="ctr" fontAlgn="ctr"/>
                      <a:r>
                        <a:rPr lang="es-CO" sz="1400" b="1" u="none" strike="noStrike" dirty="0">
                          <a:effectLst/>
                          <a:latin typeface="Arial Narrow" pitchFamily="34" charset="0"/>
                        </a:rPr>
                        <a:t>GENERO (M=1/F=2):</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noFill/>
                  </a:tcPr>
                </a:tc>
                <a:tc hMerge="1">
                  <a:txBody>
                    <a:bodyPr/>
                    <a:lstStyle/>
                    <a:p>
                      <a:endParaRPr lang="es-CO"/>
                    </a:p>
                  </a:txBody>
                  <a:tcPr/>
                </a:tc>
                <a:tc>
                  <a:txBody>
                    <a:bodyPr/>
                    <a:lstStyle/>
                    <a:p>
                      <a:pPr algn="ctr" fontAlgn="ctr"/>
                      <a:r>
                        <a:rPr lang="es-CO" sz="1400" b="1" u="none" strike="noStrike" dirty="0">
                          <a:effectLst/>
                          <a:latin typeface="Arial Narrow" pitchFamily="34" charset="0"/>
                        </a:rPr>
                        <a:t>2</a:t>
                      </a:r>
                      <a:endParaRPr lang="es-CO" sz="1400" b="1" i="0" u="none" strike="noStrike" dirty="0">
                        <a:solidFill>
                          <a:srgbClr val="000000"/>
                        </a:solidFill>
                        <a:effectLst/>
                        <a:latin typeface="Arial Narrow" pitchFamily="34" charset="0"/>
                      </a:endParaRPr>
                    </a:p>
                  </a:txBody>
                  <a:tcPr marL="0" marR="0" marT="0" marB="0" anchor="ctr">
                    <a:no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0" marR="0" marT="0" marB="0" anchor="ctr">
                    <a:no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0" marR="0" marT="0" marB="0" anchor="ctr">
                    <a:no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0" marR="0" marT="0" marB="0" anchor="ctr">
                    <a:no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0" marR="0" marT="0" marB="0" anchor="ctr">
                    <a:no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0" marR="0" marT="0" marB="0"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xmlns="" val="10003"/>
                  </a:ext>
                </a:extLst>
              </a:tr>
              <a:tr h="200448">
                <a:tc gridSpan="2">
                  <a:txBody>
                    <a:bodyPr/>
                    <a:lstStyle/>
                    <a:p>
                      <a:pPr algn="ctr" fontAlgn="ctr"/>
                      <a:r>
                        <a:rPr lang="es-CO" sz="1400" b="1" u="none" strike="noStrike" dirty="0">
                          <a:effectLst/>
                          <a:latin typeface="Arial Narrow" pitchFamily="34" charset="0"/>
                        </a:rPr>
                        <a:t>PESO CORP., KG.</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noFill/>
                  </a:tcPr>
                </a:tc>
                <a:tc hMerge="1">
                  <a:txBody>
                    <a:bodyPr/>
                    <a:lstStyle/>
                    <a:p>
                      <a:endParaRPr lang="es-CO"/>
                    </a:p>
                  </a:txBody>
                  <a:tcPr/>
                </a:tc>
                <a:tc>
                  <a:txBody>
                    <a:bodyPr/>
                    <a:lstStyle/>
                    <a:p>
                      <a:pPr algn="ctr" fontAlgn="ctr"/>
                      <a:r>
                        <a:rPr lang="es-CO" sz="1400" b="1" u="none" strike="noStrike" dirty="0">
                          <a:effectLst/>
                          <a:latin typeface="Arial Narrow" pitchFamily="34" charset="0"/>
                        </a:rPr>
                        <a:t>63,8</a:t>
                      </a:r>
                      <a:endParaRPr lang="es-CO" sz="1400" b="1" i="0" u="none" strike="noStrike" dirty="0">
                        <a:solidFill>
                          <a:srgbClr val="000000"/>
                        </a:solidFill>
                        <a:effectLst/>
                        <a:latin typeface="Arial Narrow" pitchFamily="34" charset="0"/>
                      </a:endParaRPr>
                    </a:p>
                  </a:txBody>
                  <a:tcPr marL="0" marR="0" marT="0" marB="0" anchor="ctr">
                    <a:no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0" marR="0" marT="0" marB="0" anchor="ctr">
                    <a:no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0" marR="0" marT="0" marB="0" anchor="ctr">
                    <a:no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0" marR="0" marT="0" marB="0" anchor="ctr">
                    <a:no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0" marR="0" marT="0" marB="0" anchor="ctr">
                    <a:no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0" marR="0" marT="0" marB="0"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xmlns="" val="10004"/>
                  </a:ext>
                </a:extLst>
              </a:tr>
              <a:tr h="200448">
                <a:tc gridSpan="2">
                  <a:txBody>
                    <a:bodyPr/>
                    <a:lstStyle/>
                    <a:p>
                      <a:pPr algn="ctr" fontAlgn="ctr"/>
                      <a:r>
                        <a:rPr lang="es-CO" sz="1400" b="1" u="none" strike="noStrike" dirty="0">
                          <a:effectLst/>
                          <a:latin typeface="Arial Narrow" pitchFamily="34" charset="0"/>
                        </a:rPr>
                        <a:t>EDAD, AÑOS</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noFill/>
                  </a:tcPr>
                </a:tc>
                <a:tc hMerge="1">
                  <a:txBody>
                    <a:bodyPr/>
                    <a:lstStyle/>
                    <a:p>
                      <a:endParaRPr lang="es-CO"/>
                    </a:p>
                  </a:txBody>
                  <a:tcPr/>
                </a:tc>
                <a:tc>
                  <a:txBody>
                    <a:bodyPr/>
                    <a:lstStyle/>
                    <a:p>
                      <a:pPr algn="ctr" fontAlgn="ctr"/>
                      <a:r>
                        <a:rPr lang="es-CO" sz="1400" b="1" u="none" strike="noStrike" dirty="0">
                          <a:effectLst/>
                          <a:latin typeface="Arial Narrow" pitchFamily="34" charset="0"/>
                        </a:rPr>
                        <a:t>15</a:t>
                      </a:r>
                      <a:endParaRPr lang="es-CO" sz="1400" b="1" i="0" u="none" strike="noStrike" dirty="0">
                        <a:solidFill>
                          <a:srgbClr val="000000"/>
                        </a:solidFill>
                        <a:effectLst/>
                        <a:latin typeface="Arial Narrow" pitchFamily="34" charset="0"/>
                      </a:endParaRPr>
                    </a:p>
                  </a:txBody>
                  <a:tcPr marL="0" marR="0" marT="0" marB="0" anchor="ctr">
                    <a:no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0" marR="0" marT="0" marB="0" anchor="ctr">
                    <a:no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0" marR="0" marT="0" marB="0" anchor="ctr">
                    <a:no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0" marR="0" marT="0" marB="0" anchor="ctr">
                    <a:no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0" marR="0" marT="0" marB="0" anchor="ctr">
                    <a:no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0" marR="0" marT="0" marB="0"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xmlns="" val="10005"/>
                  </a:ext>
                </a:extLst>
              </a:tr>
              <a:tr h="203039">
                <a:tc gridSpan="8">
                  <a:txBody>
                    <a:bodyPr/>
                    <a:lstStyle/>
                    <a:p>
                      <a:pPr algn="ctr" fontAlgn="ctr"/>
                      <a:r>
                        <a:rPr lang="es-CO" sz="1400" b="1" u="none" strike="noStrike" dirty="0">
                          <a:effectLst/>
                          <a:latin typeface="Arial Narrow" pitchFamily="34" charset="0"/>
                        </a:rPr>
                        <a:t>NOTA: EL CALENTAMIENTO NO PUEDE SER DE MAS DE 15 MIN. NI INCLUYENDO PIQUES</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10006"/>
                  </a:ext>
                </a:extLst>
              </a:tr>
              <a:tr h="203039">
                <a:tc gridSpan="4">
                  <a:txBody>
                    <a:bodyPr/>
                    <a:lstStyle/>
                    <a:p>
                      <a:pPr algn="ctr" fontAlgn="ctr"/>
                      <a:r>
                        <a:rPr lang="pt-BR" sz="1400" b="1" u="none" strike="noStrike" dirty="0">
                          <a:effectLst/>
                          <a:latin typeface="Arial Narrow" pitchFamily="34" charset="0"/>
                        </a:rPr>
                        <a:t>TEMPERATURA GRADOS C (LACTATE SCOUT)</a:t>
                      </a:r>
                      <a:endParaRPr lang="pt-BR"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noFill/>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ctr" fontAlgn="ctr"/>
                      <a:r>
                        <a:rPr lang="es-CO" sz="1400" b="1" u="none" strike="noStrike" dirty="0">
                          <a:effectLst/>
                          <a:latin typeface="Arial Narrow" pitchFamily="34" charset="0"/>
                        </a:rPr>
                        <a:t>20</a:t>
                      </a:r>
                      <a:endParaRPr lang="es-CO" sz="1400" b="1" i="0" u="none" strike="noStrike" dirty="0">
                        <a:solidFill>
                          <a:srgbClr val="000000"/>
                        </a:solidFill>
                        <a:effectLst/>
                        <a:latin typeface="Arial Narrow" pitchFamily="34" charset="0"/>
                      </a:endParaRPr>
                    </a:p>
                  </a:txBody>
                  <a:tcPr marL="0" marR="0" marT="0" marB="0" anchor="ctr">
                    <a:no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0" marR="0" marT="0" marB="0" anchor="ctr">
                    <a:no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0" marR="0" marT="0" marB="0" anchor="ctr">
                    <a:no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0" marR="0" marT="0" marB="0"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xmlns="" val="10007"/>
                  </a:ext>
                </a:extLst>
              </a:tr>
              <a:tr h="203039">
                <a:tc gridSpan="5">
                  <a:txBody>
                    <a:bodyPr/>
                    <a:lstStyle/>
                    <a:p>
                      <a:pPr algn="ctr" fontAlgn="ctr"/>
                      <a:r>
                        <a:rPr lang="es-CO" sz="1400" b="1" u="none" strike="noStrike" dirty="0">
                          <a:effectLst/>
                          <a:latin typeface="Arial Narrow" pitchFamily="34" charset="0"/>
                        </a:rPr>
                        <a:t>PERIODO; ETAPA (PREP. =1 / PRECOMP. =2 / COMP. =3):</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no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ctr" fontAlgn="ctr"/>
                      <a:r>
                        <a:rPr lang="es-CO" sz="1400" b="1" u="none" strike="noStrike" dirty="0">
                          <a:effectLst/>
                          <a:latin typeface="Arial Narrow" pitchFamily="34" charset="0"/>
                        </a:rPr>
                        <a:t>1</a:t>
                      </a:r>
                      <a:endParaRPr lang="es-CO" sz="1400" b="1" i="0" u="none" strike="noStrike" dirty="0">
                        <a:solidFill>
                          <a:srgbClr val="000000"/>
                        </a:solidFill>
                        <a:effectLst/>
                        <a:latin typeface="Arial Narrow" pitchFamily="34" charset="0"/>
                      </a:endParaRPr>
                    </a:p>
                  </a:txBody>
                  <a:tcPr marL="0" marR="0" marT="0" marB="0" anchor="ctr">
                    <a:no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0" marR="0" marT="0" marB="0" anchor="ctr">
                    <a:no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0" marR="0" marT="0" marB="0"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xmlns="" val="10008"/>
                  </a:ext>
                </a:extLst>
              </a:tr>
              <a:tr h="200448">
                <a:tc gridSpan="5">
                  <a:txBody>
                    <a:bodyPr/>
                    <a:lstStyle/>
                    <a:p>
                      <a:pPr algn="ctr" fontAlgn="ctr"/>
                      <a:r>
                        <a:rPr lang="es-CO" sz="1400" b="1" u="none" strike="noStrike" dirty="0">
                          <a:effectLst/>
                          <a:latin typeface="Arial Narrow" pitchFamily="34" charset="0"/>
                        </a:rPr>
                        <a:t>TIPO DE SUPERFICIE (1=TARTAN; 2=ARCILLA; 3=ASFALTO):</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ctr" fontAlgn="ctr"/>
                      <a:r>
                        <a:rPr lang="es-CO" sz="1400" b="1" u="none" strike="noStrike" dirty="0">
                          <a:effectLst/>
                          <a:latin typeface="Arial Narrow" pitchFamily="34" charset="0"/>
                        </a:rPr>
                        <a:t>3</a:t>
                      </a:r>
                      <a:endParaRPr lang="es-CO" sz="1400" b="1" i="0" u="none" strike="noStrike" dirty="0">
                        <a:solidFill>
                          <a:srgbClr val="000000"/>
                        </a:solidFill>
                        <a:effectLst/>
                        <a:latin typeface="Arial Narrow" pitchFamily="34"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algn="ctr" fontAlgn="ctr"/>
                      <a:endParaRPr lang="es-CO" sz="1400" b="1" i="0" u="none" strike="noStrike" dirty="0">
                        <a:solidFill>
                          <a:srgbClr val="000000"/>
                        </a:solidFill>
                        <a:effectLst/>
                        <a:latin typeface="Arial Narrow" pitchFamily="34"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0" marR="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9"/>
                  </a:ext>
                </a:extLst>
              </a:tr>
              <a:tr h="203039">
                <a:tc gridSpan="8">
                  <a:txBody>
                    <a:bodyPr/>
                    <a:lstStyle/>
                    <a:p>
                      <a:pPr algn="ctr" fontAlgn="ctr"/>
                      <a:r>
                        <a:rPr lang="es-CO" sz="1400" b="1" u="none" strike="noStrike" dirty="0">
                          <a:effectLst/>
                          <a:latin typeface="Arial Narrow" pitchFamily="34" charset="0"/>
                        </a:rPr>
                        <a:t>DATOS DEL TEST:</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10010"/>
                  </a:ext>
                </a:extLst>
              </a:tr>
              <a:tr h="441393">
                <a:tc>
                  <a:txBody>
                    <a:bodyPr/>
                    <a:lstStyle/>
                    <a:p>
                      <a:pPr algn="ctr" fontAlgn="ctr"/>
                      <a:r>
                        <a:rPr lang="es-CO" sz="1400" b="1" u="none" strike="noStrike" dirty="0">
                          <a:effectLst/>
                          <a:latin typeface="Arial Narrow" pitchFamily="34" charset="0"/>
                        </a:rPr>
                        <a:t>FASES DEL TEST</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ETAPAS</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DIST., M.</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MIN.</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S.</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V, M/S.</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LAC, MMOL/L.</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FC, LPM</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11"/>
                  </a:ext>
                </a:extLst>
              </a:tr>
              <a:tr h="203039">
                <a:tc rowSpan="4">
                  <a:txBody>
                    <a:bodyPr/>
                    <a:lstStyle/>
                    <a:p>
                      <a:pPr algn="ctr" fontAlgn="ctr"/>
                      <a:r>
                        <a:rPr lang="es-CO" sz="1400" b="1" u="none" strike="noStrike" dirty="0">
                          <a:effectLst/>
                          <a:latin typeface="Arial Narrow" pitchFamily="34" charset="0"/>
                        </a:rPr>
                        <a:t>AEROBICA</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1</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700</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5</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30</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2,12</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2</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140</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12"/>
                  </a:ext>
                </a:extLst>
              </a:tr>
              <a:tr h="203039">
                <a:tc vMerge="1">
                  <a:txBody>
                    <a:bodyPr/>
                    <a:lstStyle/>
                    <a:p>
                      <a:endParaRPr lang="es-CO"/>
                    </a:p>
                  </a:txBody>
                  <a:tcPr/>
                </a:tc>
                <a:tc>
                  <a:txBody>
                    <a:bodyPr/>
                    <a:lstStyle/>
                    <a:p>
                      <a:pPr algn="ctr" fontAlgn="ctr"/>
                      <a:r>
                        <a:rPr lang="es-CO" sz="1400" b="1" u="none" strike="noStrike" dirty="0">
                          <a:effectLst/>
                          <a:latin typeface="Arial Narrow" pitchFamily="34" charset="0"/>
                        </a:rPr>
                        <a:t>2</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900</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5</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0</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3,00</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3,5</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160</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13"/>
                  </a:ext>
                </a:extLst>
              </a:tr>
              <a:tr h="203039">
                <a:tc vMerge="1">
                  <a:txBody>
                    <a:bodyPr/>
                    <a:lstStyle/>
                    <a:p>
                      <a:endParaRPr lang="es-CO"/>
                    </a:p>
                  </a:txBody>
                  <a:tcPr/>
                </a:tc>
                <a:tc>
                  <a:txBody>
                    <a:bodyPr/>
                    <a:lstStyle/>
                    <a:p>
                      <a:pPr algn="ctr" fontAlgn="ctr"/>
                      <a:r>
                        <a:rPr lang="es-CO" sz="1400" b="1" u="none" strike="noStrike" dirty="0">
                          <a:effectLst/>
                          <a:latin typeface="Arial Narrow" pitchFamily="34" charset="0"/>
                        </a:rPr>
                        <a:t>3</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1200</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4</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50</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4,14</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4,5</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190</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14"/>
                  </a:ext>
                </a:extLst>
              </a:tr>
              <a:tr h="203039">
                <a:tc vMerge="1">
                  <a:txBody>
                    <a:bodyPr/>
                    <a:lstStyle/>
                    <a:p>
                      <a:endParaRPr lang="es-CO"/>
                    </a:p>
                  </a:txBody>
                  <a:tcPr/>
                </a:tc>
                <a:tc>
                  <a:txBody>
                    <a:bodyPr/>
                    <a:lstStyle/>
                    <a:p>
                      <a:pPr algn="ctr" fontAlgn="ctr"/>
                      <a:r>
                        <a:rPr lang="es-CO" sz="1400" b="1" u="none" strike="noStrike" dirty="0">
                          <a:effectLst/>
                          <a:latin typeface="Arial Narrow" pitchFamily="34" charset="0"/>
                        </a:rPr>
                        <a:t>4</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1500</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4</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30</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5,56</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5,5</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170</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15"/>
                  </a:ext>
                </a:extLst>
              </a:tr>
              <a:tr h="203039">
                <a:tc>
                  <a:txBody>
                    <a:bodyPr/>
                    <a:lstStyle/>
                    <a:p>
                      <a:pPr algn="ctr" fontAlgn="ctr"/>
                      <a:r>
                        <a:rPr lang="es-CO" sz="1400" b="1" u="none" strike="noStrike" dirty="0">
                          <a:effectLst/>
                          <a:latin typeface="Arial Narrow" pitchFamily="34" charset="0"/>
                        </a:rPr>
                        <a:t>ANAEROBICA</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1</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400</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1</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0</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6,67</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15</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190</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16"/>
                  </a:ext>
                </a:extLst>
              </a:tr>
              <a:tr h="203039">
                <a:tc gridSpan="8">
                  <a:txBody>
                    <a:bodyPr/>
                    <a:lstStyle/>
                    <a:p>
                      <a:pPr algn="ctr" fontAlgn="ctr"/>
                      <a:r>
                        <a:rPr lang="es-CO" sz="1400" b="1" u="none" strike="noStrike" dirty="0">
                          <a:effectLst/>
                          <a:latin typeface="Arial Narrow" pitchFamily="34" charset="0"/>
                        </a:rPr>
                        <a:t>RESULTADOS DE RESISTENCIA AEROBICA CON BASE EN EL UMBRAL LACTICO (VELOCIDAD Y RITMO A 4 MMOL/L.):</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10018"/>
                  </a:ext>
                </a:extLst>
              </a:tr>
              <a:tr h="62654">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0" marR="0" marT="0" marB="0" anchor="ctr">
                    <a:lnB w="12700" cap="flat" cmpd="sng" algn="ctr">
                      <a:solidFill>
                        <a:schemeClr val="tx1"/>
                      </a:solidFill>
                      <a:prstDash val="solid"/>
                      <a:round/>
                      <a:headEnd type="none" w="med" len="med"/>
                      <a:tailEnd type="none" w="med" len="med"/>
                    </a:lnB>
                    <a:noFill/>
                  </a:tcPr>
                </a:tc>
                <a:tc gridSpan="4">
                  <a:txBody>
                    <a:bodyPr/>
                    <a:lstStyle/>
                    <a:p>
                      <a:pPr algn="ctr" fontAlgn="ctr"/>
                      <a:r>
                        <a:rPr lang="es-CO" sz="1400" b="1" u="none" strike="noStrike" dirty="0">
                          <a:effectLst/>
                          <a:latin typeface="Arial Narrow" pitchFamily="34" charset="0"/>
                        </a:rPr>
                        <a:t>REFERENCIAS</a:t>
                      </a:r>
                      <a:endParaRPr lang="es-CO" sz="1400" b="1" i="0" u="none" strike="noStrike" dirty="0">
                        <a:solidFill>
                          <a:srgbClr val="000000"/>
                        </a:solidFill>
                        <a:effectLst/>
                        <a:latin typeface="Arial Narrow" pitchFamily="34" charset="0"/>
                      </a:endParaRPr>
                    </a:p>
                  </a:txBody>
                  <a:tcPr marL="0" marR="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10019"/>
                  </a:ext>
                </a:extLst>
              </a:tr>
              <a:tr h="432563">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solidFill>
                            <a:srgbClr val="FF0000"/>
                          </a:solidFill>
                          <a:effectLst/>
                          <a:latin typeface="Arial Narrow" pitchFamily="34" charset="0"/>
                        </a:rPr>
                        <a:t>ACTUAL</a:t>
                      </a:r>
                      <a:endParaRPr lang="es-CO" sz="1400" b="1" i="0" u="none" strike="noStrike" dirty="0">
                        <a:solidFill>
                          <a:srgbClr val="FF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MARATON</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triatleta ELITE</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triatleta NO ELITE</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CORREDOR RECREATIVO</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20"/>
                  </a:ext>
                </a:extLst>
              </a:tr>
              <a:tr h="203039">
                <a:tc gridSpan="3">
                  <a:txBody>
                    <a:bodyPr/>
                    <a:lstStyle/>
                    <a:p>
                      <a:pPr algn="ctr" fontAlgn="ctr"/>
                      <a:r>
                        <a:rPr lang="es-CO" sz="1400" b="1" u="none" strike="noStrike" dirty="0">
                          <a:effectLst/>
                          <a:latin typeface="Arial Narrow" pitchFamily="34" charset="0"/>
                        </a:rPr>
                        <a:t>V4, m/s.</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CO"/>
                    </a:p>
                  </a:txBody>
                  <a:tcPr/>
                </a:tc>
                <a:tc hMerge="1">
                  <a:txBody>
                    <a:bodyPr/>
                    <a:lstStyle/>
                    <a:p>
                      <a:endParaRPr lang="es-CO"/>
                    </a:p>
                  </a:txBody>
                  <a:tcPr/>
                </a:tc>
                <a:tc>
                  <a:txBody>
                    <a:bodyPr/>
                    <a:lstStyle/>
                    <a:p>
                      <a:pPr algn="ctr" fontAlgn="ctr"/>
                      <a:r>
                        <a:rPr lang="es-CO" sz="1400" b="1" u="none" strike="noStrike" dirty="0">
                          <a:solidFill>
                            <a:srgbClr val="FF0000"/>
                          </a:solidFill>
                          <a:effectLst/>
                          <a:latin typeface="Arial Narrow" pitchFamily="34" charset="0"/>
                        </a:rPr>
                        <a:t>3,57</a:t>
                      </a:r>
                      <a:endParaRPr lang="es-CO" sz="1400" b="1" i="0" u="none" strike="noStrike" dirty="0">
                        <a:solidFill>
                          <a:srgbClr val="FF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6</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5,50</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4,4</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4,15</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21"/>
                  </a:ext>
                </a:extLst>
              </a:tr>
              <a:tr h="203039">
                <a:tc gridSpan="3">
                  <a:txBody>
                    <a:bodyPr/>
                    <a:lstStyle/>
                    <a:p>
                      <a:pPr algn="ctr" fontAlgn="ctr"/>
                      <a:r>
                        <a:rPr lang="es-CO" sz="1400" b="1" u="none" strike="noStrike" dirty="0">
                          <a:effectLst/>
                          <a:latin typeface="Arial Narrow" pitchFamily="34" charset="0"/>
                        </a:rPr>
                        <a:t>V4, km/h.</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CO"/>
                    </a:p>
                  </a:txBody>
                  <a:tcPr/>
                </a:tc>
                <a:tc hMerge="1">
                  <a:txBody>
                    <a:bodyPr/>
                    <a:lstStyle/>
                    <a:p>
                      <a:endParaRPr lang="es-CO"/>
                    </a:p>
                  </a:txBody>
                  <a:tcPr/>
                </a:tc>
                <a:tc>
                  <a:txBody>
                    <a:bodyPr/>
                    <a:lstStyle/>
                    <a:p>
                      <a:pPr algn="ctr" fontAlgn="ctr"/>
                      <a:r>
                        <a:rPr lang="es-CO" sz="1400" b="1" u="none" strike="noStrike" dirty="0">
                          <a:solidFill>
                            <a:srgbClr val="FF0000"/>
                          </a:solidFill>
                          <a:effectLst/>
                          <a:latin typeface="Arial Narrow" pitchFamily="34" charset="0"/>
                        </a:rPr>
                        <a:t>12,85</a:t>
                      </a:r>
                      <a:endParaRPr lang="es-CO" sz="1400" b="1" i="0" u="none" strike="noStrike" dirty="0">
                        <a:solidFill>
                          <a:srgbClr val="FF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21,60</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19,80</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15,84</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14,94</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22"/>
                  </a:ext>
                </a:extLst>
              </a:tr>
              <a:tr h="203039">
                <a:tc gridSpan="3">
                  <a:txBody>
                    <a:bodyPr/>
                    <a:lstStyle/>
                    <a:p>
                      <a:pPr algn="ctr" fontAlgn="ctr"/>
                      <a:r>
                        <a:rPr lang="es-CO" sz="1400" b="1" u="none" strike="noStrike" dirty="0">
                          <a:effectLst/>
                          <a:latin typeface="Arial Narrow" pitchFamily="34" charset="0"/>
                        </a:rPr>
                        <a:t>V4; mph =</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CO"/>
                    </a:p>
                  </a:txBody>
                  <a:tcPr/>
                </a:tc>
                <a:tc hMerge="1">
                  <a:txBody>
                    <a:bodyPr/>
                    <a:lstStyle/>
                    <a:p>
                      <a:endParaRPr lang="es-CO"/>
                    </a:p>
                  </a:txBody>
                  <a:tcPr/>
                </a:tc>
                <a:tc>
                  <a:txBody>
                    <a:bodyPr/>
                    <a:lstStyle/>
                    <a:p>
                      <a:pPr algn="ctr" fontAlgn="ctr"/>
                      <a:r>
                        <a:rPr lang="es-CO" sz="1400" b="1" u="none" strike="noStrike" dirty="0">
                          <a:solidFill>
                            <a:srgbClr val="FF0000"/>
                          </a:solidFill>
                          <a:effectLst/>
                          <a:latin typeface="Arial Narrow" pitchFamily="34" charset="0"/>
                        </a:rPr>
                        <a:t>7,99</a:t>
                      </a:r>
                      <a:endParaRPr lang="es-CO" sz="1400" b="1" i="0" u="none" strike="noStrike" dirty="0">
                        <a:solidFill>
                          <a:srgbClr val="FF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13,42</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12,31</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9,84</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9,29</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23"/>
                  </a:ext>
                </a:extLst>
              </a:tr>
              <a:tr h="203039">
                <a:tc gridSpan="3">
                  <a:txBody>
                    <a:bodyPr/>
                    <a:lstStyle/>
                    <a:p>
                      <a:pPr algn="ctr" fontAlgn="ctr"/>
                      <a:r>
                        <a:rPr lang="es-CO" sz="1400" b="1" u="none" strike="noStrike" dirty="0">
                          <a:effectLst/>
                          <a:latin typeface="Arial Narrow" pitchFamily="34" charset="0"/>
                        </a:rPr>
                        <a:t>RITMO/KM , DE V4, MIN. =</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CO"/>
                    </a:p>
                  </a:txBody>
                  <a:tcPr/>
                </a:tc>
                <a:tc hMerge="1">
                  <a:txBody>
                    <a:bodyPr/>
                    <a:lstStyle/>
                    <a:p>
                      <a:endParaRPr lang="es-CO"/>
                    </a:p>
                  </a:txBody>
                  <a:tcPr/>
                </a:tc>
                <a:tc>
                  <a:txBody>
                    <a:bodyPr/>
                    <a:lstStyle/>
                    <a:p>
                      <a:pPr algn="ctr" fontAlgn="ctr"/>
                      <a:r>
                        <a:rPr lang="es-CO" sz="1400" b="1" u="none" strike="noStrike" dirty="0">
                          <a:solidFill>
                            <a:srgbClr val="FF0000"/>
                          </a:solidFill>
                          <a:effectLst/>
                          <a:latin typeface="Arial Narrow" pitchFamily="34" charset="0"/>
                        </a:rPr>
                        <a:t>4</a:t>
                      </a:r>
                      <a:endParaRPr lang="es-CO" sz="1400" b="1" i="0" u="none" strike="noStrike" dirty="0">
                        <a:solidFill>
                          <a:srgbClr val="FF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2</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3</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3</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4</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24"/>
                  </a:ext>
                </a:extLst>
              </a:tr>
              <a:tr h="203039">
                <a:tc gridSpan="3">
                  <a:txBody>
                    <a:bodyPr/>
                    <a:lstStyle/>
                    <a:p>
                      <a:pPr algn="ctr" fontAlgn="ctr"/>
                      <a:r>
                        <a:rPr lang="es-CO" sz="1400" b="1" u="none" strike="noStrike" dirty="0">
                          <a:effectLst/>
                          <a:latin typeface="Arial Narrow" pitchFamily="34" charset="0"/>
                        </a:rPr>
                        <a:t>RITMO/KM , DE V4, S. =</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CO"/>
                    </a:p>
                  </a:txBody>
                  <a:tcPr/>
                </a:tc>
                <a:tc hMerge="1">
                  <a:txBody>
                    <a:bodyPr/>
                    <a:lstStyle/>
                    <a:p>
                      <a:endParaRPr lang="es-CO"/>
                    </a:p>
                  </a:txBody>
                  <a:tcPr/>
                </a:tc>
                <a:tc>
                  <a:txBody>
                    <a:bodyPr/>
                    <a:lstStyle/>
                    <a:p>
                      <a:pPr algn="ctr" fontAlgn="ctr"/>
                      <a:r>
                        <a:rPr lang="es-CO" sz="1400" b="1" u="none" strike="noStrike" dirty="0">
                          <a:solidFill>
                            <a:srgbClr val="FF0000"/>
                          </a:solidFill>
                          <a:effectLst/>
                          <a:latin typeface="Arial Narrow" pitchFamily="34" charset="0"/>
                        </a:rPr>
                        <a:t>40</a:t>
                      </a:r>
                      <a:endParaRPr lang="es-CO" sz="1400" b="1" i="0" u="none" strike="noStrike" dirty="0">
                        <a:solidFill>
                          <a:srgbClr val="FF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47</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2</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47</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1</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25"/>
                  </a:ext>
                </a:extLst>
              </a:tr>
              <a:tr h="203039">
                <a:tc gridSpan="3">
                  <a:txBody>
                    <a:bodyPr/>
                    <a:lstStyle/>
                    <a:p>
                      <a:pPr algn="ctr" fontAlgn="ctr"/>
                      <a:r>
                        <a:rPr lang="es-CO" sz="1400" b="1" u="none" strike="noStrike" dirty="0">
                          <a:solidFill>
                            <a:srgbClr val="FF0000"/>
                          </a:solidFill>
                          <a:effectLst/>
                          <a:latin typeface="Arial Narrow" pitchFamily="34" charset="0"/>
                        </a:rPr>
                        <a:t>VALORACION DE LA RESISTENCIA AEROBICA:</a:t>
                      </a:r>
                      <a:endParaRPr lang="es-CO" sz="1400" b="1" i="0" u="none" strike="noStrike" dirty="0">
                        <a:solidFill>
                          <a:srgbClr val="FF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CO"/>
                    </a:p>
                  </a:txBody>
                  <a:tcPr/>
                </a:tc>
                <a:tc hMerge="1">
                  <a:txBody>
                    <a:bodyPr/>
                    <a:lstStyle/>
                    <a:p>
                      <a:endParaRPr lang="es-CO"/>
                    </a:p>
                  </a:txBody>
                  <a:tcPr/>
                </a:tc>
                <a:tc gridSpan="5">
                  <a:txBody>
                    <a:bodyPr/>
                    <a:lstStyle/>
                    <a:p>
                      <a:pPr algn="ctr" fontAlgn="ctr"/>
                      <a:r>
                        <a:rPr lang="es-CO" sz="1400" b="1" u="none" strike="noStrike" dirty="0">
                          <a:solidFill>
                            <a:srgbClr val="FF0000"/>
                          </a:solidFill>
                          <a:effectLst/>
                          <a:latin typeface="Arial Narrow" pitchFamily="34" charset="0"/>
                        </a:rPr>
                        <a:t>POR DEBAJO DE CORREDOR RECREATIVO</a:t>
                      </a:r>
                      <a:endParaRPr lang="es-CO" sz="1400" b="1" i="0" u="none" strike="noStrike" dirty="0">
                        <a:solidFill>
                          <a:srgbClr val="FF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10026"/>
                  </a:ext>
                </a:extLst>
              </a:tr>
              <a:tr h="203039">
                <a:tc>
                  <a:txBody>
                    <a:bodyPr/>
                    <a:lstStyle/>
                    <a:p>
                      <a:pPr algn="ctr" fontAlgn="ctr"/>
                      <a:r>
                        <a:rPr lang="es-CO" sz="1400" b="1" u="none" strike="noStrike" dirty="0">
                          <a:solidFill>
                            <a:srgbClr val="FF0000"/>
                          </a:solidFill>
                          <a:effectLst/>
                          <a:latin typeface="Arial Narrow" pitchFamily="34" charset="0"/>
                        </a:rPr>
                        <a:t> </a:t>
                      </a:r>
                      <a:endParaRPr lang="es-CO" sz="1400" b="1" i="0" u="none" strike="noStrike" dirty="0">
                        <a:solidFill>
                          <a:srgbClr val="FF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solidFill>
                            <a:srgbClr val="FF0000"/>
                          </a:solidFill>
                          <a:effectLst/>
                          <a:latin typeface="Arial Narrow" pitchFamily="34" charset="0"/>
                        </a:rPr>
                        <a:t> </a:t>
                      </a:r>
                      <a:endParaRPr lang="es-CO" sz="1400" b="1" i="0" u="none" strike="noStrike" dirty="0">
                        <a:solidFill>
                          <a:srgbClr val="FF0000"/>
                        </a:solidFill>
                        <a:effectLst/>
                        <a:latin typeface="Arial Narrow"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solidFill>
                            <a:srgbClr val="FF0000"/>
                          </a:solidFill>
                          <a:effectLst/>
                          <a:latin typeface="Arial Narrow" pitchFamily="34" charset="0"/>
                        </a:rPr>
                        <a:t> </a:t>
                      </a:r>
                      <a:endParaRPr lang="es-CO" sz="1400" b="1" i="0" u="none" strike="noStrike" dirty="0">
                        <a:solidFill>
                          <a:srgbClr val="FF0000"/>
                        </a:solidFill>
                        <a:effectLst/>
                        <a:latin typeface="Arial Narrow"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solidFill>
                            <a:srgbClr val="FF0000"/>
                          </a:solidFill>
                          <a:effectLst/>
                          <a:latin typeface="Arial Narrow" pitchFamily="34" charset="0"/>
                        </a:rPr>
                        <a:t> </a:t>
                      </a:r>
                      <a:endParaRPr lang="es-CO" sz="1400" b="1" i="0" u="none" strike="noStrike" dirty="0">
                        <a:solidFill>
                          <a:srgbClr val="FF0000"/>
                        </a:solidFill>
                        <a:effectLst/>
                        <a:latin typeface="Arial Narrow"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solidFill>
                            <a:srgbClr val="FF0000"/>
                          </a:solidFill>
                          <a:effectLst/>
                          <a:latin typeface="Arial Narrow" pitchFamily="34" charset="0"/>
                        </a:rPr>
                        <a:t> </a:t>
                      </a:r>
                      <a:endParaRPr lang="es-CO" sz="1400" b="1" i="0" u="none" strike="noStrike" dirty="0">
                        <a:solidFill>
                          <a:srgbClr val="FF0000"/>
                        </a:solidFill>
                        <a:effectLst/>
                        <a:latin typeface="Arial Narrow"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solidFill>
                            <a:srgbClr val="FF0000"/>
                          </a:solidFill>
                          <a:effectLst/>
                          <a:latin typeface="Arial Narrow" pitchFamily="34" charset="0"/>
                        </a:rPr>
                        <a:t> </a:t>
                      </a:r>
                      <a:endParaRPr lang="es-CO" sz="1400" b="1" i="0" u="none" strike="noStrike" dirty="0">
                        <a:solidFill>
                          <a:srgbClr val="FF0000"/>
                        </a:solidFill>
                        <a:effectLst/>
                        <a:latin typeface="Arial Narrow"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solidFill>
                            <a:srgbClr val="FF0000"/>
                          </a:solidFill>
                          <a:effectLst/>
                          <a:latin typeface="Arial Narrow" pitchFamily="34" charset="0"/>
                        </a:rPr>
                        <a:t> </a:t>
                      </a:r>
                      <a:endParaRPr lang="es-CO" sz="1400" b="1" i="0" u="none" strike="noStrike" dirty="0">
                        <a:solidFill>
                          <a:srgbClr val="FF0000"/>
                        </a:solidFill>
                        <a:effectLst/>
                        <a:latin typeface="Arial Narrow"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27"/>
                  </a:ext>
                </a:extLst>
              </a:tr>
              <a:tr h="203039">
                <a:tc gridSpan="8">
                  <a:txBody>
                    <a:bodyPr/>
                    <a:lstStyle/>
                    <a:p>
                      <a:pPr algn="ctr" fontAlgn="ctr"/>
                      <a:r>
                        <a:rPr lang="es-CO" sz="1400" b="1" u="none" strike="noStrike" dirty="0">
                          <a:solidFill>
                            <a:srgbClr val="FF0000"/>
                          </a:solidFill>
                          <a:effectLst/>
                          <a:latin typeface="Arial Narrow" pitchFamily="34" charset="0"/>
                        </a:rPr>
                        <a:t>RESULTADOS DE CAPACIDAD ANAEROBICA:</a:t>
                      </a:r>
                      <a:endParaRPr lang="es-CO" sz="1400" b="1" i="0" u="none" strike="noStrike" dirty="0">
                        <a:solidFill>
                          <a:srgbClr val="FF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10028"/>
                  </a:ext>
                </a:extLst>
              </a:tr>
              <a:tr h="203039">
                <a:tc gridSpan="6">
                  <a:txBody>
                    <a:bodyPr/>
                    <a:lstStyle/>
                    <a:p>
                      <a:pPr algn="ctr" fontAlgn="ctr"/>
                      <a:r>
                        <a:rPr lang="es-CO" sz="1400" b="1" u="none" strike="noStrike" dirty="0">
                          <a:solidFill>
                            <a:srgbClr val="FF0000"/>
                          </a:solidFill>
                          <a:effectLst/>
                          <a:latin typeface="Arial Narrow" pitchFamily="34" charset="0"/>
                        </a:rPr>
                        <a:t>VELOCIDAD MAXIMA PRODUCCION LACTATO (VLaMax.), MMOL/L./S. =</a:t>
                      </a:r>
                      <a:endParaRPr lang="es-CO" sz="1400" b="1" i="0" u="none" strike="noStrike" dirty="0">
                        <a:solidFill>
                          <a:srgbClr val="FF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ctr" fontAlgn="ctr"/>
                      <a:r>
                        <a:rPr lang="es-CO" sz="1400" b="1" u="none" strike="noStrike" dirty="0">
                          <a:solidFill>
                            <a:srgbClr val="FF0000"/>
                          </a:solidFill>
                          <a:effectLst/>
                          <a:latin typeface="Arial Narrow" pitchFamily="34" charset="0"/>
                        </a:rPr>
                        <a:t>0,250</a:t>
                      </a:r>
                      <a:endParaRPr lang="es-CO" sz="1400" b="1" i="0" u="none" strike="noStrike" dirty="0">
                        <a:solidFill>
                          <a:srgbClr val="FF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itchFamily="34" charset="0"/>
                        </a:rPr>
                        <a:t> </a:t>
                      </a:r>
                      <a:endParaRPr lang="es-CO" sz="14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29"/>
                  </a:ext>
                </a:extLst>
              </a:tr>
            </a:tbl>
          </a:graphicData>
        </a:graphic>
      </p:graphicFrame>
    </p:spTree>
    <p:extLst>
      <p:ext uri="{BB962C8B-B14F-4D97-AF65-F5344CB8AC3E}">
        <p14:creationId xmlns:p14="http://schemas.microsoft.com/office/powerpoint/2010/main" val="276974245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15 Gráfico"/>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6291" y="1005840"/>
            <a:ext cx="9490364" cy="5394960"/>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692728" y="291671"/>
            <a:ext cx="11069782" cy="369332"/>
          </a:xfrm>
          <a:prstGeom prst="rect">
            <a:avLst/>
          </a:prstGeom>
        </p:spPr>
        <p:txBody>
          <a:bodyPr wrap="square">
            <a:spAutoFit/>
          </a:bodyPr>
          <a:lstStyle/>
          <a:p>
            <a:pPr algn="ctr"/>
            <a:r>
              <a:rPr lang="es-CO" b="1" dirty="0">
                <a:solidFill>
                  <a:srgbClr val="FF0000"/>
                </a:solidFill>
                <a:latin typeface="Arial Narrow" pitchFamily="34" charset="0"/>
              </a:rPr>
              <a:t>CURVA DE RENDIMIENTO LACTICO DEL EXAMINADO EN EL TEST ESTÁNDAR DE LACTATO CON CARRERA EN PISTA</a:t>
            </a:r>
          </a:p>
        </p:txBody>
      </p:sp>
    </p:spTree>
    <p:extLst>
      <p:ext uri="{BB962C8B-B14F-4D97-AF65-F5344CB8AC3E}">
        <p14:creationId xmlns:p14="http://schemas.microsoft.com/office/powerpoint/2010/main" val="331262130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ext uri="{D42A27DB-BD31-4B8C-83A1-F6EECF244321}">
                <p14:modId xmlns:p14="http://schemas.microsoft.com/office/powerpoint/2010/main" val="206270508"/>
              </p:ext>
            </p:extLst>
          </p:nvPr>
        </p:nvGraphicFramePr>
        <p:xfrm>
          <a:off x="688427" y="156517"/>
          <a:ext cx="11087936" cy="6544965"/>
        </p:xfrm>
        <a:graphic>
          <a:graphicData uri="http://schemas.openxmlformats.org/drawingml/2006/table">
            <a:tbl>
              <a:tblPr>
                <a:tableStyleId>{5C22544A-7EE6-4342-B048-85BDC9FD1C3A}</a:tableStyleId>
              </a:tblPr>
              <a:tblGrid>
                <a:gridCol w="1385992">
                  <a:extLst>
                    <a:ext uri="{9D8B030D-6E8A-4147-A177-3AD203B41FA5}">
                      <a16:colId xmlns:a16="http://schemas.microsoft.com/office/drawing/2014/main" xmlns="" val="20000"/>
                    </a:ext>
                  </a:extLst>
                </a:gridCol>
                <a:gridCol w="1385992">
                  <a:extLst>
                    <a:ext uri="{9D8B030D-6E8A-4147-A177-3AD203B41FA5}">
                      <a16:colId xmlns:a16="http://schemas.microsoft.com/office/drawing/2014/main" xmlns="" val="20001"/>
                    </a:ext>
                  </a:extLst>
                </a:gridCol>
                <a:gridCol w="1385992">
                  <a:extLst>
                    <a:ext uri="{9D8B030D-6E8A-4147-A177-3AD203B41FA5}">
                      <a16:colId xmlns:a16="http://schemas.microsoft.com/office/drawing/2014/main" xmlns="" val="20002"/>
                    </a:ext>
                  </a:extLst>
                </a:gridCol>
                <a:gridCol w="1385992">
                  <a:extLst>
                    <a:ext uri="{9D8B030D-6E8A-4147-A177-3AD203B41FA5}">
                      <a16:colId xmlns:a16="http://schemas.microsoft.com/office/drawing/2014/main" xmlns="" val="20003"/>
                    </a:ext>
                  </a:extLst>
                </a:gridCol>
                <a:gridCol w="1385992">
                  <a:extLst>
                    <a:ext uri="{9D8B030D-6E8A-4147-A177-3AD203B41FA5}">
                      <a16:colId xmlns:a16="http://schemas.microsoft.com/office/drawing/2014/main" xmlns="" val="20004"/>
                    </a:ext>
                  </a:extLst>
                </a:gridCol>
                <a:gridCol w="1385992">
                  <a:extLst>
                    <a:ext uri="{9D8B030D-6E8A-4147-A177-3AD203B41FA5}">
                      <a16:colId xmlns:a16="http://schemas.microsoft.com/office/drawing/2014/main" xmlns="" val="20005"/>
                    </a:ext>
                  </a:extLst>
                </a:gridCol>
                <a:gridCol w="1385992">
                  <a:extLst>
                    <a:ext uri="{9D8B030D-6E8A-4147-A177-3AD203B41FA5}">
                      <a16:colId xmlns:a16="http://schemas.microsoft.com/office/drawing/2014/main" xmlns="" val="20006"/>
                    </a:ext>
                  </a:extLst>
                </a:gridCol>
                <a:gridCol w="1385992">
                  <a:extLst>
                    <a:ext uri="{9D8B030D-6E8A-4147-A177-3AD203B41FA5}">
                      <a16:colId xmlns:a16="http://schemas.microsoft.com/office/drawing/2014/main" xmlns="" val="20007"/>
                    </a:ext>
                  </a:extLst>
                </a:gridCol>
              </a:tblGrid>
              <a:tr h="689987">
                <a:tc gridSpan="8">
                  <a:txBody>
                    <a:bodyPr/>
                    <a:lstStyle/>
                    <a:p>
                      <a:pPr algn="ctr" fontAlgn="ctr"/>
                      <a:r>
                        <a:rPr lang="es-CO" sz="1800" b="1" u="none" strike="noStrike" dirty="0">
                          <a:solidFill>
                            <a:srgbClr val="FF0000"/>
                          </a:solidFill>
                          <a:effectLst/>
                          <a:latin typeface="Arial Narrow" pitchFamily="34" charset="0"/>
                        </a:rPr>
                        <a:t>ZONAS DE INTENSIDAD PARA ENTRENAMIENTO DE RESISTENCIA SEGÚN DATOS DEL TEST ESTÁNDAR DE LACTATO CON CARRERA A PIE (RECOMENDACIONES DE J. OLBRECHT)</a:t>
                      </a:r>
                      <a:endParaRPr lang="es-CO" sz="1800" b="1" i="0" u="none" strike="noStrike" dirty="0">
                        <a:solidFill>
                          <a:srgbClr val="FF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10000"/>
                  </a:ext>
                </a:extLst>
              </a:tr>
              <a:tr h="261225">
                <a:tc gridSpan="4">
                  <a:txBody>
                    <a:bodyPr/>
                    <a:lstStyle/>
                    <a:p>
                      <a:pPr algn="ctr" fontAlgn="ctr"/>
                      <a:r>
                        <a:rPr lang="es-CO" sz="1200" b="1" u="none" strike="noStrike" dirty="0">
                          <a:effectLst/>
                          <a:latin typeface="Arial Narrow" pitchFamily="34" charset="0"/>
                        </a:rPr>
                        <a:t>ENTRE EL TRAMO PARA CONTROL DE RITMO, M. =</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noFill/>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ctr" fontAlgn="ctr"/>
                      <a:r>
                        <a:rPr lang="es-CO" sz="1200" b="1" u="none" strike="noStrike" dirty="0">
                          <a:effectLst/>
                          <a:latin typeface="Arial Narrow" pitchFamily="34" charset="0"/>
                        </a:rPr>
                        <a:t>1000</a:t>
                      </a:r>
                      <a:endParaRPr lang="es-CO" sz="1200" b="1" i="0" u="none" strike="noStrike" dirty="0">
                        <a:solidFill>
                          <a:srgbClr val="000000"/>
                        </a:solidFill>
                        <a:effectLst/>
                        <a:latin typeface="Arial Narrow" pitchFamily="34" charset="0"/>
                      </a:endParaRPr>
                    </a:p>
                  </a:txBody>
                  <a:tcPr marL="0" marR="0" marT="0" marB="0" anchor="ctr">
                    <a:noFill/>
                  </a:tcPr>
                </a:tc>
                <a:tc>
                  <a:txBody>
                    <a:bodyPr/>
                    <a:lstStyle/>
                    <a:p>
                      <a:pPr algn="ctr" fontAlgn="ctr"/>
                      <a:endParaRPr lang="es-CO" sz="1200" b="1" i="0" u="none" strike="noStrike" dirty="0">
                        <a:solidFill>
                          <a:srgbClr val="000000"/>
                        </a:solidFill>
                        <a:effectLst/>
                        <a:latin typeface="Arial Narrow" pitchFamily="34" charset="0"/>
                      </a:endParaRPr>
                    </a:p>
                  </a:txBody>
                  <a:tcPr marL="0" marR="0" marT="0" marB="0" anchor="ctr">
                    <a:noFill/>
                  </a:tcPr>
                </a:tc>
                <a:tc>
                  <a:txBody>
                    <a:bodyPr/>
                    <a:lstStyle/>
                    <a:p>
                      <a:pPr algn="ctr" fontAlgn="ctr"/>
                      <a:r>
                        <a:rPr lang="es-CO" sz="1200" b="1" u="none" strike="noStrike" dirty="0">
                          <a:effectLst/>
                          <a:latin typeface="Arial Narrow" pitchFamily="34" charset="0"/>
                        </a:rPr>
                        <a:t> </a:t>
                      </a:r>
                      <a:endParaRPr lang="es-CO" sz="1200" b="1" i="0" u="none" strike="noStrike" dirty="0">
                        <a:solidFill>
                          <a:srgbClr val="000000"/>
                        </a:solidFill>
                        <a:effectLst/>
                        <a:latin typeface="Arial Narrow" pitchFamily="34" charset="0"/>
                      </a:endParaRPr>
                    </a:p>
                  </a:txBody>
                  <a:tcPr marL="0" marR="0" marT="0" marB="0" anchor="ctr">
                    <a:noFill/>
                  </a:tcPr>
                </a:tc>
                <a:tc>
                  <a:txBody>
                    <a:bodyPr/>
                    <a:lstStyle/>
                    <a:p>
                      <a:pPr algn="ctr" fontAlgn="ctr"/>
                      <a:r>
                        <a:rPr lang="es-CO" sz="1200" b="1" u="none" strike="noStrike" dirty="0">
                          <a:effectLst/>
                          <a:latin typeface="Arial Narrow" pitchFamily="34" charset="0"/>
                        </a:rPr>
                        <a:t> </a:t>
                      </a:r>
                      <a:endParaRPr lang="es-CO" sz="1200" b="1" i="0" u="none" strike="noStrike" dirty="0">
                        <a:solidFill>
                          <a:srgbClr val="000000"/>
                        </a:solidFill>
                        <a:effectLst/>
                        <a:latin typeface="Arial Narrow" pitchFamily="34" charset="0"/>
                      </a:endParaRPr>
                    </a:p>
                  </a:txBody>
                  <a:tcPr marL="0" marR="0" marT="0" marB="0"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xmlns="" val="10001"/>
                  </a:ext>
                </a:extLst>
              </a:tr>
              <a:tr h="395116">
                <a:tc>
                  <a:txBody>
                    <a:bodyPr/>
                    <a:lstStyle/>
                    <a:p>
                      <a:pPr algn="ctr" fontAlgn="ctr"/>
                      <a:r>
                        <a:rPr lang="es-CO" sz="1200" b="1" u="none" strike="noStrike" dirty="0">
                          <a:effectLst/>
                          <a:latin typeface="Arial Narrow" pitchFamily="34" charset="0"/>
                        </a:rPr>
                        <a:t> </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AEROBICO</a:t>
                      </a:r>
                      <a:endParaRPr lang="es-CO" sz="1200" b="1" i="0" u="none" strike="noStrike" dirty="0">
                        <a:solidFill>
                          <a:srgbClr val="000000"/>
                        </a:solidFill>
                        <a:effectLst/>
                        <a:latin typeface="Arial Narrow" pitchFamily="34"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 </a:t>
                      </a:r>
                      <a:endParaRPr lang="es-CO" sz="1200" b="1" i="0" u="none" strike="noStrike" dirty="0">
                        <a:solidFill>
                          <a:srgbClr val="000000"/>
                        </a:solidFill>
                        <a:effectLst/>
                        <a:latin typeface="Arial Narrow" pitchFamily="34"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 </a:t>
                      </a:r>
                      <a:endParaRPr lang="es-CO" sz="1200" b="1" i="0" u="none" strike="noStrike" dirty="0">
                        <a:solidFill>
                          <a:srgbClr val="000000"/>
                        </a:solidFill>
                        <a:effectLst/>
                        <a:latin typeface="Arial Narrow" pitchFamily="34"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 </a:t>
                      </a:r>
                      <a:endParaRPr lang="es-CO" sz="1200" b="1" i="0" u="none" strike="noStrike" dirty="0">
                        <a:solidFill>
                          <a:srgbClr val="000000"/>
                        </a:solidFill>
                        <a:effectLst/>
                        <a:latin typeface="Arial Narrow" pitchFamily="34"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 </a:t>
                      </a:r>
                      <a:endParaRPr lang="es-CO" sz="1200" b="1" i="0" u="none" strike="noStrike" dirty="0">
                        <a:solidFill>
                          <a:srgbClr val="000000"/>
                        </a:solidFill>
                        <a:effectLst/>
                        <a:latin typeface="Arial Narrow" pitchFamily="34"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ANAEROBICO</a:t>
                      </a:r>
                      <a:endParaRPr lang="es-CO" sz="1200" b="1" i="0" u="none" strike="noStrike" dirty="0">
                        <a:solidFill>
                          <a:srgbClr val="000000"/>
                        </a:solidFill>
                        <a:effectLst/>
                        <a:latin typeface="Arial Narrow" pitchFamily="34"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 </a:t>
                      </a:r>
                      <a:endParaRPr lang="es-CO" sz="1200" b="1" i="0" u="none" strike="noStrike" dirty="0">
                        <a:solidFill>
                          <a:srgbClr val="000000"/>
                        </a:solidFill>
                        <a:effectLst/>
                        <a:latin typeface="Arial Narrow" pitchFamily="34" charset="0"/>
                      </a:endParaRPr>
                    </a:p>
                  </a:txBody>
                  <a:tcPr marL="0" marR="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261225">
                <a:tc gridSpan="8">
                  <a:txBody>
                    <a:bodyPr/>
                    <a:lstStyle/>
                    <a:p>
                      <a:pPr algn="ctr" fontAlgn="ctr"/>
                      <a:r>
                        <a:rPr lang="es-CO" sz="1200" b="1" u="none" strike="noStrike" dirty="0">
                          <a:effectLst/>
                          <a:latin typeface="Arial Narrow" pitchFamily="34" charset="0"/>
                        </a:rPr>
                        <a:t>PARA DEPORTISTAS QUE ESTAN ENTRENANDO SIN PROBLEMAS</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10003"/>
                  </a:ext>
                </a:extLst>
              </a:tr>
              <a:tr h="261225">
                <a:tc>
                  <a:txBody>
                    <a:bodyPr/>
                    <a:lstStyle/>
                    <a:p>
                      <a:pPr algn="ctr" fontAlgn="ctr"/>
                      <a:r>
                        <a:rPr lang="es-CO" sz="1200" b="1" u="none" strike="noStrike" dirty="0">
                          <a:effectLst/>
                          <a:latin typeface="Arial Narrow" pitchFamily="34" charset="0"/>
                        </a:rPr>
                        <a:t> </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REGEN.</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CONT.EXT.</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CONT.INT.</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TEMPO</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FARTLEK</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INT. EXT.</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INT. INT.</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261225">
                <a:tc>
                  <a:txBody>
                    <a:bodyPr/>
                    <a:lstStyle/>
                    <a:p>
                      <a:pPr algn="ctr" fontAlgn="ctr"/>
                      <a:r>
                        <a:rPr lang="es-CO" sz="1200" b="1" u="none" strike="noStrike" dirty="0">
                          <a:effectLst/>
                          <a:latin typeface="Arial Narrow" pitchFamily="34" charset="0"/>
                        </a:rPr>
                        <a:t>DISTANCIA, M.</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1000</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1000</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1000</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1000</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1000</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1000</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1000</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r h="261225">
                <a:tc>
                  <a:txBody>
                    <a:bodyPr/>
                    <a:lstStyle/>
                    <a:p>
                      <a:pPr algn="ctr" fontAlgn="ctr"/>
                      <a:r>
                        <a:rPr lang="es-CO" sz="1200" b="1" u="none" strike="noStrike" dirty="0">
                          <a:effectLst/>
                          <a:latin typeface="Arial Narrow" pitchFamily="34" charset="0"/>
                        </a:rPr>
                        <a:t>MIN.</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5</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4</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4</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4</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3</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3</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3</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6"/>
                  </a:ext>
                </a:extLst>
              </a:tr>
              <a:tr h="261225">
                <a:tc>
                  <a:txBody>
                    <a:bodyPr/>
                    <a:lstStyle/>
                    <a:p>
                      <a:pPr algn="ctr" fontAlgn="ctr"/>
                      <a:r>
                        <a:rPr lang="es-CO" sz="1200" b="1" u="none" strike="noStrike" dirty="0">
                          <a:effectLst/>
                          <a:latin typeface="Arial Narrow" pitchFamily="34" charset="0"/>
                        </a:rPr>
                        <a:t>S.</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27</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57</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37</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21</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55</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55</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47</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7"/>
                  </a:ext>
                </a:extLst>
              </a:tr>
              <a:tr h="261225">
                <a:tc>
                  <a:txBody>
                    <a:bodyPr/>
                    <a:lstStyle/>
                    <a:p>
                      <a:pPr algn="ctr" fontAlgn="ctr"/>
                      <a:r>
                        <a:rPr lang="es-CO" sz="1200" b="1" u="none" strike="noStrike" dirty="0">
                          <a:effectLst/>
                          <a:latin typeface="Arial Narrow" pitchFamily="34" charset="0"/>
                        </a:rPr>
                        <a:t>% de V4</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86</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94</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101</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107</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119</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119</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124</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8"/>
                  </a:ext>
                </a:extLst>
              </a:tr>
              <a:tr h="275083">
                <a:tc>
                  <a:txBody>
                    <a:bodyPr/>
                    <a:lstStyle/>
                    <a:p>
                      <a:pPr algn="ctr" fontAlgn="ctr"/>
                      <a:r>
                        <a:rPr lang="es-CO" sz="1200" b="1" u="none" strike="noStrike" dirty="0">
                          <a:effectLst/>
                          <a:latin typeface="Arial Narrow" pitchFamily="34" charset="0"/>
                        </a:rPr>
                        <a:t>VELOC., KM/H.</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11,02</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12,12</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13,01</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13,78</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15,32</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15,32</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15,88</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9"/>
                  </a:ext>
                </a:extLst>
              </a:tr>
              <a:tr h="275083">
                <a:tc>
                  <a:txBody>
                    <a:bodyPr/>
                    <a:lstStyle/>
                    <a:p>
                      <a:pPr algn="ctr" fontAlgn="ctr"/>
                      <a:r>
                        <a:rPr lang="es-CO" sz="1200" b="1" u="none" strike="noStrike" dirty="0">
                          <a:effectLst/>
                          <a:latin typeface="Arial Narrow" pitchFamily="34" charset="0"/>
                        </a:rPr>
                        <a:t>DURACION, MIN.</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15 A 30 MIN.</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pt-BR" sz="1200" b="1" u="none" strike="noStrike" dirty="0">
                          <a:effectLst/>
                          <a:latin typeface="Arial Narrow" pitchFamily="34" charset="0"/>
                        </a:rPr>
                        <a:t>30 A A 2 H.</a:t>
                      </a:r>
                      <a:endParaRPr lang="pt-BR"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30 MIN.</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20 A 30 MIN.</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20 A 30 MIN.</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20 MIN.</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30 S. A 3 MIN.</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10"/>
                  </a:ext>
                </a:extLst>
              </a:tr>
              <a:tr h="312073">
                <a:tc>
                  <a:txBody>
                    <a:bodyPr/>
                    <a:lstStyle/>
                    <a:p>
                      <a:pPr algn="ctr" fontAlgn="ctr"/>
                      <a:r>
                        <a:rPr lang="es-CO" sz="1200" b="1" u="none" strike="noStrike" dirty="0">
                          <a:effectLst/>
                          <a:latin typeface="Arial Narrow" pitchFamily="34" charset="0"/>
                        </a:rPr>
                        <a:t>SESIONES/SEMANA</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2</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3 A 4 </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1 A 2 </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1</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1</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1</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u="none" strike="noStrike" dirty="0">
                          <a:effectLst/>
                          <a:latin typeface="Arial Narrow" pitchFamily="34" charset="0"/>
                        </a:rPr>
                        <a:t>1</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11"/>
                  </a:ext>
                </a:extLst>
              </a:tr>
              <a:tr h="299002">
                <a:tc gridSpan="8">
                  <a:txBody>
                    <a:bodyPr/>
                    <a:lstStyle/>
                    <a:p>
                      <a:pPr algn="ctr" fontAlgn="ctr"/>
                      <a:r>
                        <a:rPr lang="es-CO" sz="1200" b="1" u="none" strike="noStrike" dirty="0">
                          <a:effectLst/>
                          <a:latin typeface="Arial Narrow" pitchFamily="34" charset="0"/>
                        </a:rPr>
                        <a:t>COMENTARIOS:</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10012"/>
                  </a:ext>
                </a:extLst>
              </a:tr>
              <a:tr h="574083">
                <a:tc gridSpan="8">
                  <a:txBody>
                    <a:bodyPr/>
                    <a:lstStyle/>
                    <a:p>
                      <a:pPr algn="ctr" fontAlgn="ctr"/>
                      <a:r>
                        <a:rPr lang="es-CO" sz="1200" b="1" u="none" strike="noStrike" dirty="0">
                          <a:effectLst/>
                          <a:latin typeface="Arial Narrow" pitchFamily="34" charset="0"/>
                        </a:rPr>
                        <a:t>&gt; Entrenamientos continuo extensivo y cerca al umbral láctico elevan el umbral láctico y la V4 y son necesarios para eventos atléticos de largas distancias en la etapa precompetitiva.  La curva de lactato se desplaza a la derecha y abajo</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10013"/>
                  </a:ext>
                </a:extLst>
              </a:tr>
              <a:tr h="777405">
                <a:tc gridSpan="8">
                  <a:txBody>
                    <a:bodyPr/>
                    <a:lstStyle/>
                    <a:p>
                      <a:pPr algn="ctr" fontAlgn="ctr"/>
                      <a:r>
                        <a:rPr lang="es-CO" sz="1200" b="1" u="none" strike="noStrike" dirty="0">
                          <a:effectLst/>
                          <a:latin typeface="Arial Narrow" pitchFamily="34" charset="0"/>
                        </a:rPr>
                        <a:t>&gt; Entrenamientos de sprints y de intervalos de elevada intensidad por encima de la</a:t>
                      </a:r>
                      <a:r>
                        <a:rPr lang="es-CO" sz="1200" b="1" u="none" strike="noStrike" baseline="0" dirty="0">
                          <a:effectLst/>
                          <a:latin typeface="Arial Narrow" pitchFamily="34" charset="0"/>
                        </a:rPr>
                        <a:t> del </a:t>
                      </a:r>
                      <a:r>
                        <a:rPr lang="es-CO" sz="1200" b="1" u="none" strike="noStrike" dirty="0">
                          <a:effectLst/>
                          <a:latin typeface="Arial Narrow" pitchFamily="34" charset="0"/>
                        </a:rPr>
                        <a:t>VO2max.,</a:t>
                      </a:r>
                      <a:r>
                        <a:rPr lang="es-CO" sz="1200" b="1" u="none" strike="noStrike" baseline="0" dirty="0">
                          <a:effectLst/>
                          <a:latin typeface="Arial Narrow" pitchFamily="34" charset="0"/>
                        </a:rPr>
                        <a:t> </a:t>
                      </a:r>
                      <a:r>
                        <a:rPr lang="es-CO" sz="1200" b="1" u="none" strike="noStrike" dirty="0">
                          <a:effectLst/>
                          <a:latin typeface="Arial Narrow" pitchFamily="34" charset="0"/>
                        </a:rPr>
                        <a:t>elevan la potencia anaeróbica láctica y son necesarios para eventos atléticos que duran menos de 8 minutos en la etapa precompetitiva.  La curva de lactato se desplaza a la izquierda y arriba.</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10014"/>
                  </a:ext>
                </a:extLst>
              </a:tr>
              <a:tr h="783675">
                <a:tc gridSpan="8">
                  <a:txBody>
                    <a:bodyPr/>
                    <a:lstStyle/>
                    <a:p>
                      <a:pPr marL="285750" indent="-285750" algn="ctr" fontAlgn="ctr">
                        <a:buFont typeface="Wingdings" panose="05000000000000000000" pitchFamily="2" charset="2"/>
                        <a:buChar char="Ø"/>
                      </a:pPr>
                      <a:r>
                        <a:rPr lang="es-CO" sz="1200" b="1" u="none" strike="noStrike" dirty="0">
                          <a:effectLst/>
                          <a:latin typeface="Arial Narrow" pitchFamily="34" charset="0"/>
                        </a:rPr>
                        <a:t>Se deberá enfatizar en el ENTRENAMIENTO ALTO/BAJO</a:t>
                      </a:r>
                      <a:r>
                        <a:rPr lang="es-CO" sz="1200" b="1" u="none" strike="noStrike" baseline="0" dirty="0">
                          <a:effectLst/>
                          <a:latin typeface="Arial Narrow" pitchFamily="34" charset="0"/>
                        </a:rPr>
                        <a:t> basado en r</a:t>
                      </a:r>
                      <a:r>
                        <a:rPr lang="es-CO" sz="1200" b="1" u="none" strike="noStrike" dirty="0">
                          <a:effectLst/>
                          <a:latin typeface="Arial Narrow" pitchFamily="34" charset="0"/>
                        </a:rPr>
                        <a:t>educir el % de entrenamiento a nivel del umbral láctico hasta cerca de 20 % del volumen</a:t>
                      </a:r>
                      <a:r>
                        <a:rPr lang="es-CO" sz="1200" b="1" u="none" strike="noStrike" baseline="0" dirty="0">
                          <a:effectLst/>
                          <a:latin typeface="Arial Narrow" pitchFamily="34" charset="0"/>
                        </a:rPr>
                        <a:t> total. </a:t>
                      </a:r>
                    </a:p>
                    <a:p>
                      <a:pPr marL="285750" indent="-285750" algn="ctr" fontAlgn="ctr">
                        <a:buFont typeface="Wingdings" panose="05000000000000000000" pitchFamily="2" charset="2"/>
                        <a:buChar char="Ø"/>
                      </a:pPr>
                      <a:r>
                        <a:rPr lang="es-CO" sz="1200" b="1" u="none" strike="noStrike" dirty="0">
                          <a:effectLst/>
                          <a:latin typeface="Arial Narrow" pitchFamily="34" charset="0"/>
                        </a:rPr>
                        <a:t>Para esto se recomienda utilizar 65 % del volumen total de entrenamiento en las zonas regenerativa y continua extensiva</a:t>
                      </a:r>
                      <a:r>
                        <a:rPr lang="es-CO" sz="1200" b="1" u="none" strike="noStrike" baseline="0" dirty="0">
                          <a:effectLst/>
                          <a:latin typeface="Arial Narrow" pitchFamily="34" charset="0"/>
                        </a:rPr>
                        <a:t> y de </a:t>
                      </a:r>
                      <a:r>
                        <a:rPr lang="es-CO" sz="1200" b="1" u="none" strike="noStrike" dirty="0">
                          <a:effectLst/>
                          <a:latin typeface="Arial Narrow" pitchFamily="34" charset="0"/>
                        </a:rPr>
                        <a:t>10 a 15 % del volumen total del entrenamiento en</a:t>
                      </a:r>
                      <a:r>
                        <a:rPr lang="es-CO" sz="1200" b="1" u="none" strike="noStrike" baseline="0" dirty="0">
                          <a:effectLst/>
                          <a:latin typeface="Arial Narrow" pitchFamily="34" charset="0"/>
                        </a:rPr>
                        <a:t> </a:t>
                      </a:r>
                      <a:r>
                        <a:rPr lang="es-CO" sz="1200" b="1" u="none" strike="noStrike" dirty="0">
                          <a:effectLst/>
                          <a:latin typeface="Arial Narrow" pitchFamily="34" charset="0"/>
                        </a:rPr>
                        <a:t>las zonas de intervalos intensivos.  </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10015"/>
                  </a:ext>
                </a:extLst>
              </a:tr>
              <a:tr h="334883">
                <a:tc gridSpan="8">
                  <a:txBody>
                    <a:bodyPr/>
                    <a:lstStyle/>
                    <a:p>
                      <a:pPr algn="ctr" fontAlgn="ctr"/>
                      <a:r>
                        <a:rPr lang="es-CO" sz="1200" b="1" u="none" strike="noStrike" dirty="0">
                          <a:effectLst/>
                          <a:latin typeface="Arial Narrow" pitchFamily="34" charset="0"/>
                        </a:rPr>
                        <a:t>e-mail. antonioluisalba@yahoo.com</a:t>
                      </a:r>
                      <a:endParaRPr lang="es-CO" sz="1200" b="1" i="0" u="none" strike="noStrike" dirty="0">
                        <a:solidFill>
                          <a:srgbClr val="000000"/>
                        </a:solidFill>
                        <a:effectLst/>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10016"/>
                  </a:ext>
                </a:extLst>
              </a:tr>
            </a:tbl>
          </a:graphicData>
        </a:graphic>
      </p:graphicFrame>
    </p:spTree>
    <p:extLst>
      <p:ext uri="{BB962C8B-B14F-4D97-AF65-F5344CB8AC3E}">
        <p14:creationId xmlns:p14="http://schemas.microsoft.com/office/powerpoint/2010/main" val="359858193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39791" y="278065"/>
            <a:ext cx="10515600" cy="1483035"/>
          </a:xfrm>
          <a:prstGeom prst="rect">
            <a:avLst/>
          </a:prstGeom>
        </p:spPr>
        <p:txBody>
          <a:bodyPr wrap="square">
            <a:spAutoFit/>
          </a:bodyPr>
          <a:lstStyle/>
          <a:p>
            <a:pPr algn="just">
              <a:lnSpc>
                <a:spcPct val="107000"/>
              </a:lnSpc>
              <a:spcAft>
                <a:spcPts val="800"/>
              </a:spcAft>
            </a:pPr>
            <a:r>
              <a:rPr lang="es-MX" sz="2400" b="1" dirty="0">
                <a:solidFill>
                  <a:srgbClr val="FF0000"/>
                </a:solidFill>
                <a:latin typeface="Arial Narrow" panose="020B0606020202030204" pitchFamily="34" charset="0"/>
                <a:ea typeface="Calibri" panose="020F0502020204030204" pitchFamily="34" charset="0"/>
                <a:cs typeface="Times New Roman" panose="02020603050405020304" pitchFamily="18" charset="0"/>
              </a:rPr>
              <a:t>FORMAS DE EXPRESAR LOS VALORES DE LACTATEMIA Y SU CORRESPONDENCIA:</a:t>
            </a:r>
          </a:p>
          <a:p>
            <a:pPr marL="342900" indent="-342900" algn="just">
              <a:lnSpc>
                <a:spcPct val="107000"/>
              </a:lnSpc>
              <a:spcAft>
                <a:spcPts val="800"/>
              </a:spcAft>
              <a:buFont typeface="Wingdings" panose="05000000000000000000" pitchFamily="2" charset="2"/>
              <a:buChar char="§"/>
            </a:pPr>
            <a:r>
              <a:rPr lang="es-MX" sz="2400" b="1" dirty="0">
                <a:solidFill>
                  <a:srgbClr val="FF0000"/>
                </a:solidFill>
                <a:latin typeface="Arial Narrow" panose="020B0606020202030204" pitchFamily="34" charset="0"/>
                <a:ea typeface="Calibri" panose="020F0502020204030204" pitchFamily="34" charset="0"/>
                <a:cs typeface="Times New Roman" panose="02020603050405020304" pitchFamily="18" charset="0"/>
              </a:rPr>
              <a:t>mmol de lactato / litro de sangre</a:t>
            </a:r>
          </a:p>
          <a:p>
            <a:pPr marL="342900" indent="-342900" algn="just">
              <a:lnSpc>
                <a:spcPct val="107000"/>
              </a:lnSpc>
              <a:spcAft>
                <a:spcPts val="800"/>
              </a:spcAft>
              <a:buFont typeface="Wingdings" panose="05000000000000000000" pitchFamily="2" charset="2"/>
              <a:buChar char="§"/>
            </a:pPr>
            <a:r>
              <a:rPr lang="es-MX" sz="2400" b="1" dirty="0">
                <a:solidFill>
                  <a:srgbClr val="FF0000"/>
                </a:solidFill>
                <a:latin typeface="Arial Narrow" panose="020B0606020202030204" pitchFamily="34" charset="0"/>
                <a:ea typeface="Calibri" panose="020F0502020204030204" pitchFamily="34" charset="0"/>
                <a:cs typeface="Times New Roman" panose="02020603050405020304" pitchFamily="18" charset="0"/>
              </a:rPr>
              <a:t>mg de lactato / dl de sangre </a:t>
            </a:r>
          </a:p>
        </p:txBody>
      </p:sp>
      <p:graphicFrame>
        <p:nvGraphicFramePr>
          <p:cNvPr id="3" name="Tabla 2"/>
          <p:cNvGraphicFramePr>
            <a:graphicFrameLocks noGrp="1"/>
          </p:cNvGraphicFramePr>
          <p:nvPr/>
        </p:nvGraphicFramePr>
        <p:xfrm>
          <a:off x="1258342" y="2262846"/>
          <a:ext cx="2603974" cy="3941036"/>
        </p:xfrm>
        <a:graphic>
          <a:graphicData uri="http://schemas.openxmlformats.org/drawingml/2006/table">
            <a:tbl>
              <a:tblPr>
                <a:tableStyleId>{5C22544A-7EE6-4342-B048-85BDC9FD1C3A}</a:tableStyleId>
              </a:tblPr>
              <a:tblGrid>
                <a:gridCol w="1221451">
                  <a:extLst>
                    <a:ext uri="{9D8B030D-6E8A-4147-A177-3AD203B41FA5}">
                      <a16:colId xmlns:a16="http://schemas.microsoft.com/office/drawing/2014/main" xmlns="" val="4057378594"/>
                    </a:ext>
                  </a:extLst>
                </a:gridCol>
                <a:gridCol w="1382523">
                  <a:extLst>
                    <a:ext uri="{9D8B030D-6E8A-4147-A177-3AD203B41FA5}">
                      <a16:colId xmlns:a16="http://schemas.microsoft.com/office/drawing/2014/main" xmlns="" val="2077206265"/>
                    </a:ext>
                  </a:extLst>
                </a:gridCol>
              </a:tblGrid>
              <a:tr h="358276">
                <a:tc>
                  <a:txBody>
                    <a:bodyPr/>
                    <a:lstStyle/>
                    <a:p>
                      <a:pPr algn="ctr" fontAlgn="ctr"/>
                      <a:r>
                        <a:rPr lang="es-MX" sz="2000" b="1" i="0" u="none" strike="noStrike" dirty="0">
                          <a:solidFill>
                            <a:srgbClr val="000000"/>
                          </a:solidFill>
                          <a:effectLst/>
                          <a:latin typeface="Arial Narrow" panose="020B0606020202030204" pitchFamily="34" charset="0"/>
                        </a:rPr>
                        <a:t> MMOL/L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MX" sz="2000" b="1" i="0" u="none" strike="noStrike" dirty="0">
                          <a:solidFill>
                            <a:srgbClr val="000000"/>
                          </a:solidFill>
                          <a:effectLst/>
                          <a:latin typeface="Arial Narrow" panose="020B0606020202030204" pitchFamily="34" charset="0"/>
                        </a:rPr>
                        <a:t>MG/DL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850960694"/>
                  </a:ext>
                </a:extLst>
              </a:tr>
              <a:tr h="358276">
                <a:tc>
                  <a:txBody>
                    <a:bodyPr/>
                    <a:lstStyle/>
                    <a:p>
                      <a:pPr algn="ctr" fontAlgn="ctr"/>
                      <a:r>
                        <a:rPr lang="es-MX" sz="2000" b="1" u="none" strike="noStrike" dirty="0">
                          <a:effectLst/>
                          <a:latin typeface="Arial Narrow" panose="020B0606020202030204" pitchFamily="34" charset="0"/>
                        </a:rPr>
                        <a:t>1</a:t>
                      </a:r>
                      <a:endParaRPr lang="es-MX" sz="2000" b="1" i="0" u="none" strike="noStrike" dirty="0">
                        <a:solidFill>
                          <a:srgbClr val="000000"/>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MX" sz="2000" b="1" u="none" strike="noStrike" dirty="0">
                          <a:effectLst/>
                          <a:latin typeface="Arial Narrow" panose="020B0606020202030204" pitchFamily="34" charset="0"/>
                        </a:rPr>
                        <a:t>9.01</a:t>
                      </a:r>
                      <a:endParaRPr lang="es-MX" sz="2000" b="1" i="0" u="none" strike="noStrike" dirty="0">
                        <a:solidFill>
                          <a:srgbClr val="000000"/>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649523172"/>
                  </a:ext>
                </a:extLst>
              </a:tr>
              <a:tr h="358276">
                <a:tc>
                  <a:txBody>
                    <a:bodyPr/>
                    <a:lstStyle/>
                    <a:p>
                      <a:pPr algn="ctr" fontAlgn="ctr"/>
                      <a:r>
                        <a:rPr lang="es-MX" sz="2000" b="1" u="none" strike="noStrike" dirty="0">
                          <a:effectLst/>
                          <a:latin typeface="Arial Narrow" panose="020B0606020202030204" pitchFamily="34" charset="0"/>
                        </a:rPr>
                        <a:t>2</a:t>
                      </a:r>
                      <a:endParaRPr lang="es-MX" sz="2000" b="1" i="0" u="none" strike="noStrike" dirty="0">
                        <a:solidFill>
                          <a:srgbClr val="000000"/>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MX" sz="2000" b="1" u="none" strike="noStrike" dirty="0">
                          <a:effectLst/>
                          <a:latin typeface="Arial Narrow" panose="020B0606020202030204" pitchFamily="34" charset="0"/>
                        </a:rPr>
                        <a:t>18.02</a:t>
                      </a:r>
                      <a:endParaRPr lang="es-MX" sz="2000" b="1" i="0" u="none" strike="noStrike" dirty="0">
                        <a:solidFill>
                          <a:srgbClr val="000000"/>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86357256"/>
                  </a:ext>
                </a:extLst>
              </a:tr>
              <a:tr h="358276">
                <a:tc>
                  <a:txBody>
                    <a:bodyPr/>
                    <a:lstStyle/>
                    <a:p>
                      <a:pPr algn="ctr" fontAlgn="ctr"/>
                      <a:r>
                        <a:rPr lang="es-MX" sz="2000" b="1" u="none" strike="noStrike" dirty="0">
                          <a:effectLst/>
                          <a:latin typeface="Arial Narrow" panose="020B0606020202030204" pitchFamily="34" charset="0"/>
                        </a:rPr>
                        <a:t>3</a:t>
                      </a:r>
                      <a:endParaRPr lang="es-MX" sz="2000" b="1" i="0" u="none" strike="noStrike" dirty="0">
                        <a:solidFill>
                          <a:srgbClr val="000000"/>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MX" sz="2000" b="1" u="none" strike="noStrike" dirty="0">
                          <a:effectLst/>
                          <a:latin typeface="Arial Narrow" panose="020B0606020202030204" pitchFamily="34" charset="0"/>
                        </a:rPr>
                        <a:t>27.02</a:t>
                      </a:r>
                      <a:endParaRPr lang="es-MX" sz="2000" b="1" i="0" u="none" strike="noStrike" dirty="0">
                        <a:solidFill>
                          <a:srgbClr val="000000"/>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792684750"/>
                  </a:ext>
                </a:extLst>
              </a:tr>
              <a:tr h="358276">
                <a:tc>
                  <a:txBody>
                    <a:bodyPr/>
                    <a:lstStyle/>
                    <a:p>
                      <a:pPr algn="ctr" fontAlgn="ctr"/>
                      <a:r>
                        <a:rPr lang="es-MX" sz="2000" b="1" u="none" strike="noStrike" dirty="0">
                          <a:effectLst/>
                          <a:latin typeface="Arial Narrow" panose="020B0606020202030204" pitchFamily="34" charset="0"/>
                        </a:rPr>
                        <a:t>4</a:t>
                      </a:r>
                      <a:endParaRPr lang="es-MX" sz="2000" b="1" i="0" u="none" strike="noStrike" dirty="0">
                        <a:solidFill>
                          <a:srgbClr val="000000"/>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ctr"/>
                      <a:r>
                        <a:rPr lang="es-MX" sz="2000" b="1" u="none" strike="noStrike" dirty="0">
                          <a:effectLst/>
                          <a:latin typeface="Arial Narrow" panose="020B0606020202030204" pitchFamily="34" charset="0"/>
                        </a:rPr>
                        <a:t>36.03</a:t>
                      </a:r>
                      <a:endParaRPr lang="es-MX" sz="2000" b="1" i="0" u="none" strike="noStrike" dirty="0">
                        <a:solidFill>
                          <a:srgbClr val="000000"/>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3578449426"/>
                  </a:ext>
                </a:extLst>
              </a:tr>
              <a:tr h="358276">
                <a:tc>
                  <a:txBody>
                    <a:bodyPr/>
                    <a:lstStyle/>
                    <a:p>
                      <a:pPr algn="ctr" fontAlgn="ctr"/>
                      <a:r>
                        <a:rPr lang="es-MX" sz="2000" b="1" u="none" strike="noStrike" dirty="0">
                          <a:effectLst/>
                          <a:latin typeface="Arial Narrow" panose="020B0606020202030204" pitchFamily="34" charset="0"/>
                        </a:rPr>
                        <a:t>5</a:t>
                      </a:r>
                      <a:endParaRPr lang="es-MX" sz="2000" b="1" i="0" u="none" strike="noStrike" dirty="0">
                        <a:solidFill>
                          <a:srgbClr val="000000"/>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MX" sz="2000" b="1" u="none" strike="noStrike" dirty="0">
                          <a:effectLst/>
                          <a:latin typeface="Arial Narrow" panose="020B0606020202030204" pitchFamily="34" charset="0"/>
                        </a:rPr>
                        <a:t>45.04</a:t>
                      </a:r>
                      <a:endParaRPr lang="es-MX" sz="2000" b="1" i="0" u="none" strike="noStrike" dirty="0">
                        <a:solidFill>
                          <a:srgbClr val="000000"/>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530638826"/>
                  </a:ext>
                </a:extLst>
              </a:tr>
              <a:tr h="358276">
                <a:tc>
                  <a:txBody>
                    <a:bodyPr/>
                    <a:lstStyle/>
                    <a:p>
                      <a:pPr algn="ctr" fontAlgn="ctr"/>
                      <a:r>
                        <a:rPr lang="es-MX" sz="2000" b="1" u="none" strike="noStrike" dirty="0">
                          <a:effectLst/>
                          <a:latin typeface="Arial Narrow" panose="020B0606020202030204" pitchFamily="34" charset="0"/>
                        </a:rPr>
                        <a:t>6</a:t>
                      </a:r>
                      <a:endParaRPr lang="es-MX" sz="2000" b="1" i="0" u="none" strike="noStrike" dirty="0">
                        <a:solidFill>
                          <a:srgbClr val="000000"/>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MX" sz="2000" b="1" u="none" strike="noStrike" dirty="0">
                          <a:effectLst/>
                          <a:latin typeface="Arial Narrow" panose="020B0606020202030204" pitchFamily="34" charset="0"/>
                        </a:rPr>
                        <a:t>54.05</a:t>
                      </a:r>
                      <a:endParaRPr lang="es-MX" sz="2000" b="1" i="0" u="none" strike="noStrike" dirty="0">
                        <a:solidFill>
                          <a:srgbClr val="000000"/>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4266118369"/>
                  </a:ext>
                </a:extLst>
              </a:tr>
              <a:tr h="358276">
                <a:tc>
                  <a:txBody>
                    <a:bodyPr/>
                    <a:lstStyle/>
                    <a:p>
                      <a:pPr algn="ctr" fontAlgn="ctr"/>
                      <a:r>
                        <a:rPr lang="es-MX" sz="2000" b="1" u="none" strike="noStrike" dirty="0">
                          <a:effectLst/>
                          <a:latin typeface="Arial Narrow" panose="020B0606020202030204" pitchFamily="34" charset="0"/>
                        </a:rPr>
                        <a:t>7</a:t>
                      </a:r>
                      <a:endParaRPr lang="es-MX" sz="2000" b="1" i="0" u="none" strike="noStrike" dirty="0">
                        <a:solidFill>
                          <a:srgbClr val="000000"/>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MX" sz="2000" b="1" u="none" strike="noStrike" dirty="0">
                          <a:effectLst/>
                          <a:latin typeface="Arial Narrow" panose="020B0606020202030204" pitchFamily="34" charset="0"/>
                        </a:rPr>
                        <a:t>63.06</a:t>
                      </a:r>
                      <a:endParaRPr lang="es-MX" sz="2000" b="1" i="0" u="none" strike="noStrike" dirty="0">
                        <a:solidFill>
                          <a:srgbClr val="000000"/>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330112480"/>
                  </a:ext>
                </a:extLst>
              </a:tr>
              <a:tr h="358276">
                <a:tc>
                  <a:txBody>
                    <a:bodyPr/>
                    <a:lstStyle/>
                    <a:p>
                      <a:pPr algn="ctr" fontAlgn="ctr"/>
                      <a:r>
                        <a:rPr lang="es-MX" sz="2000" b="1" u="none" strike="noStrike" dirty="0">
                          <a:effectLst/>
                          <a:latin typeface="Arial Narrow" panose="020B0606020202030204" pitchFamily="34" charset="0"/>
                        </a:rPr>
                        <a:t>8</a:t>
                      </a:r>
                      <a:endParaRPr lang="es-MX" sz="2000" b="1" i="0" u="none" strike="noStrike" dirty="0">
                        <a:solidFill>
                          <a:srgbClr val="000000"/>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MX" sz="2000" b="1" u="none" strike="noStrike" dirty="0">
                          <a:effectLst/>
                          <a:latin typeface="Arial Narrow" panose="020B0606020202030204" pitchFamily="34" charset="0"/>
                        </a:rPr>
                        <a:t>72.06</a:t>
                      </a:r>
                      <a:endParaRPr lang="es-MX" sz="2000" b="1" i="0" u="none" strike="noStrike" dirty="0">
                        <a:solidFill>
                          <a:srgbClr val="000000"/>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708387280"/>
                  </a:ext>
                </a:extLst>
              </a:tr>
              <a:tr h="358276">
                <a:tc>
                  <a:txBody>
                    <a:bodyPr/>
                    <a:lstStyle/>
                    <a:p>
                      <a:pPr algn="ctr" fontAlgn="ctr"/>
                      <a:r>
                        <a:rPr lang="es-MX" sz="2000" b="1" u="none" strike="noStrike" dirty="0">
                          <a:effectLst/>
                          <a:latin typeface="Arial Narrow" panose="020B0606020202030204" pitchFamily="34" charset="0"/>
                        </a:rPr>
                        <a:t>9</a:t>
                      </a:r>
                      <a:endParaRPr lang="es-MX" sz="2000" b="1" i="0" u="none" strike="noStrike" dirty="0">
                        <a:solidFill>
                          <a:srgbClr val="000000"/>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MX" sz="2000" b="1" u="none" strike="noStrike" dirty="0">
                          <a:effectLst/>
                          <a:latin typeface="Arial Narrow" panose="020B0606020202030204" pitchFamily="34" charset="0"/>
                        </a:rPr>
                        <a:t>81.07</a:t>
                      </a:r>
                      <a:endParaRPr lang="es-MX" sz="2000" b="1" i="0" u="none" strike="noStrike" dirty="0">
                        <a:solidFill>
                          <a:srgbClr val="000000"/>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4276455438"/>
                  </a:ext>
                </a:extLst>
              </a:tr>
              <a:tr h="358276">
                <a:tc>
                  <a:txBody>
                    <a:bodyPr/>
                    <a:lstStyle/>
                    <a:p>
                      <a:pPr algn="ctr" fontAlgn="ctr"/>
                      <a:r>
                        <a:rPr lang="es-MX" sz="2000" b="1" u="none" strike="noStrike" dirty="0">
                          <a:effectLst/>
                          <a:latin typeface="Arial Narrow" panose="020B0606020202030204" pitchFamily="34" charset="0"/>
                        </a:rPr>
                        <a:t>10</a:t>
                      </a:r>
                      <a:endParaRPr lang="es-MX" sz="2000" b="1" i="0" u="none" strike="noStrike" dirty="0">
                        <a:solidFill>
                          <a:srgbClr val="000000"/>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MX" sz="2000" b="1" u="none" strike="noStrike" dirty="0">
                          <a:effectLst/>
                          <a:latin typeface="Arial Narrow" panose="020B0606020202030204" pitchFamily="34" charset="0"/>
                        </a:rPr>
                        <a:t>90.08</a:t>
                      </a:r>
                      <a:endParaRPr lang="es-MX" sz="2000" b="1" i="0" u="none" strike="noStrike" dirty="0">
                        <a:solidFill>
                          <a:srgbClr val="000000"/>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879578653"/>
                  </a:ext>
                </a:extLst>
              </a:tr>
            </a:tbl>
          </a:graphicData>
        </a:graphic>
      </p:graphicFrame>
      <p:graphicFrame>
        <p:nvGraphicFramePr>
          <p:cNvPr id="4" name="Tabla 3"/>
          <p:cNvGraphicFramePr>
            <a:graphicFrameLocks noGrp="1"/>
          </p:cNvGraphicFramePr>
          <p:nvPr/>
        </p:nvGraphicFramePr>
        <p:xfrm>
          <a:off x="4408226" y="2273819"/>
          <a:ext cx="2647666" cy="3941028"/>
        </p:xfrm>
        <a:graphic>
          <a:graphicData uri="http://schemas.openxmlformats.org/drawingml/2006/table">
            <a:tbl>
              <a:tblPr>
                <a:tableStyleId>{5C22544A-7EE6-4342-B048-85BDC9FD1C3A}</a:tableStyleId>
              </a:tblPr>
              <a:tblGrid>
                <a:gridCol w="1241946">
                  <a:extLst>
                    <a:ext uri="{9D8B030D-6E8A-4147-A177-3AD203B41FA5}">
                      <a16:colId xmlns:a16="http://schemas.microsoft.com/office/drawing/2014/main" xmlns="" val="1876673217"/>
                    </a:ext>
                  </a:extLst>
                </a:gridCol>
                <a:gridCol w="1405720">
                  <a:extLst>
                    <a:ext uri="{9D8B030D-6E8A-4147-A177-3AD203B41FA5}">
                      <a16:colId xmlns:a16="http://schemas.microsoft.com/office/drawing/2014/main" xmlns="" val="804772648"/>
                    </a:ext>
                  </a:extLst>
                </a:gridCol>
              </a:tblGrid>
              <a:tr h="328419">
                <a:tc>
                  <a:txBody>
                    <a:bodyPr/>
                    <a:lstStyle/>
                    <a:p>
                      <a:pPr algn="ctr" fontAlgn="ctr"/>
                      <a:r>
                        <a:rPr lang="es-MX" sz="2000" b="1" i="0" u="none" strike="noStrike" dirty="0">
                          <a:solidFill>
                            <a:srgbClr val="000000"/>
                          </a:solidFill>
                          <a:effectLst/>
                          <a:latin typeface="Arial Narrow" panose="020B0606020202030204" pitchFamily="34" charset="0"/>
                        </a:rPr>
                        <a:t> MMOL/L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MX" sz="2000" b="1" i="0" u="none" strike="noStrike" dirty="0">
                          <a:solidFill>
                            <a:srgbClr val="000000"/>
                          </a:solidFill>
                          <a:effectLst/>
                          <a:latin typeface="Arial Narrow" panose="020B0606020202030204" pitchFamily="34" charset="0"/>
                        </a:rPr>
                        <a:t>MG/DL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88424411"/>
                  </a:ext>
                </a:extLst>
              </a:tr>
              <a:tr h="328419">
                <a:tc>
                  <a:txBody>
                    <a:bodyPr/>
                    <a:lstStyle/>
                    <a:p>
                      <a:pPr algn="ctr" fontAlgn="ctr"/>
                      <a:r>
                        <a:rPr lang="es-MX" sz="2000" b="1" u="none" strike="noStrike" dirty="0">
                          <a:effectLst/>
                          <a:latin typeface="Arial Narrow" panose="020B0606020202030204" pitchFamily="34" charset="0"/>
                        </a:rPr>
                        <a:t>11</a:t>
                      </a:r>
                      <a:endParaRPr lang="es-MX" sz="2000" b="1" i="0" u="none" strike="noStrike" dirty="0">
                        <a:solidFill>
                          <a:srgbClr val="000000"/>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MX" sz="2000" b="1" u="none" strike="noStrike" dirty="0">
                          <a:effectLst/>
                          <a:latin typeface="Arial Narrow" panose="020B0606020202030204" pitchFamily="34" charset="0"/>
                        </a:rPr>
                        <a:t>99.09</a:t>
                      </a:r>
                      <a:endParaRPr lang="es-MX" sz="2000" b="1" i="0" u="none" strike="noStrike" dirty="0">
                        <a:solidFill>
                          <a:srgbClr val="000000"/>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743062767"/>
                  </a:ext>
                </a:extLst>
              </a:tr>
              <a:tr h="328419">
                <a:tc>
                  <a:txBody>
                    <a:bodyPr/>
                    <a:lstStyle/>
                    <a:p>
                      <a:pPr algn="ctr" fontAlgn="ctr"/>
                      <a:r>
                        <a:rPr lang="es-MX" sz="2000" b="1" u="none" strike="noStrike" dirty="0">
                          <a:effectLst/>
                          <a:latin typeface="Arial Narrow" panose="020B0606020202030204" pitchFamily="34" charset="0"/>
                        </a:rPr>
                        <a:t>12</a:t>
                      </a:r>
                      <a:endParaRPr lang="es-MX" sz="2000" b="1" i="0" u="none" strike="noStrike" dirty="0">
                        <a:solidFill>
                          <a:srgbClr val="000000"/>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MX" sz="2000" b="1" u="none" strike="noStrike" dirty="0">
                          <a:effectLst/>
                          <a:latin typeface="Arial Narrow" panose="020B0606020202030204" pitchFamily="34" charset="0"/>
                        </a:rPr>
                        <a:t>108.10</a:t>
                      </a:r>
                      <a:endParaRPr lang="es-MX" sz="2000" b="1" i="0" u="none" strike="noStrike" dirty="0">
                        <a:solidFill>
                          <a:srgbClr val="000000"/>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155407284"/>
                  </a:ext>
                </a:extLst>
              </a:tr>
              <a:tr h="328419">
                <a:tc>
                  <a:txBody>
                    <a:bodyPr/>
                    <a:lstStyle/>
                    <a:p>
                      <a:pPr algn="ctr" fontAlgn="ctr"/>
                      <a:r>
                        <a:rPr lang="es-MX" sz="2000" b="1" u="none" strike="noStrike" dirty="0">
                          <a:effectLst/>
                          <a:latin typeface="Arial Narrow" panose="020B0606020202030204" pitchFamily="34" charset="0"/>
                        </a:rPr>
                        <a:t>13</a:t>
                      </a:r>
                      <a:endParaRPr lang="es-MX" sz="2000" b="1" i="0" u="none" strike="noStrike" dirty="0">
                        <a:solidFill>
                          <a:srgbClr val="000000"/>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MX" sz="2000" b="1" u="none" strike="noStrike" dirty="0">
                          <a:effectLst/>
                          <a:latin typeface="Arial Narrow" panose="020B0606020202030204" pitchFamily="34" charset="0"/>
                        </a:rPr>
                        <a:t>117.10</a:t>
                      </a:r>
                      <a:endParaRPr lang="es-MX" sz="2000" b="1" i="0" u="none" strike="noStrike" dirty="0">
                        <a:solidFill>
                          <a:srgbClr val="000000"/>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407807398"/>
                  </a:ext>
                </a:extLst>
              </a:tr>
              <a:tr h="328419">
                <a:tc>
                  <a:txBody>
                    <a:bodyPr/>
                    <a:lstStyle/>
                    <a:p>
                      <a:pPr algn="ctr" fontAlgn="ctr"/>
                      <a:r>
                        <a:rPr lang="es-MX" sz="2000" b="1" u="none" strike="noStrike" dirty="0">
                          <a:effectLst/>
                          <a:latin typeface="Arial Narrow" panose="020B0606020202030204" pitchFamily="34" charset="0"/>
                        </a:rPr>
                        <a:t>14</a:t>
                      </a:r>
                      <a:endParaRPr lang="es-MX" sz="2000" b="1" i="0" u="none" strike="noStrike" dirty="0">
                        <a:solidFill>
                          <a:srgbClr val="000000"/>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MX" sz="2000" b="1" u="none" strike="noStrike" dirty="0">
                          <a:effectLst/>
                          <a:latin typeface="Arial Narrow" panose="020B0606020202030204" pitchFamily="34" charset="0"/>
                        </a:rPr>
                        <a:t>126.11</a:t>
                      </a:r>
                      <a:endParaRPr lang="es-MX" sz="2000" b="1" i="0" u="none" strike="noStrike" dirty="0">
                        <a:solidFill>
                          <a:srgbClr val="000000"/>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62633673"/>
                  </a:ext>
                </a:extLst>
              </a:tr>
              <a:tr h="328419">
                <a:tc>
                  <a:txBody>
                    <a:bodyPr/>
                    <a:lstStyle/>
                    <a:p>
                      <a:pPr algn="ctr" fontAlgn="ctr"/>
                      <a:r>
                        <a:rPr lang="es-MX" sz="2000" b="1" u="none" strike="noStrike" dirty="0">
                          <a:effectLst/>
                          <a:latin typeface="Arial Narrow" panose="020B0606020202030204" pitchFamily="34" charset="0"/>
                        </a:rPr>
                        <a:t>15</a:t>
                      </a:r>
                      <a:endParaRPr lang="es-MX" sz="2000" b="1" i="0" u="none" strike="noStrike" dirty="0">
                        <a:solidFill>
                          <a:srgbClr val="000000"/>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MX" sz="2000" b="1" u="none" strike="noStrike" dirty="0">
                          <a:effectLst/>
                          <a:latin typeface="Arial Narrow" panose="020B0606020202030204" pitchFamily="34" charset="0"/>
                        </a:rPr>
                        <a:t>135.12</a:t>
                      </a:r>
                      <a:endParaRPr lang="es-MX" sz="2000" b="1" i="0" u="none" strike="noStrike" dirty="0">
                        <a:solidFill>
                          <a:srgbClr val="000000"/>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562573595"/>
                  </a:ext>
                </a:extLst>
              </a:tr>
              <a:tr h="328419">
                <a:tc>
                  <a:txBody>
                    <a:bodyPr/>
                    <a:lstStyle/>
                    <a:p>
                      <a:pPr algn="ctr" fontAlgn="ctr"/>
                      <a:r>
                        <a:rPr lang="es-MX" sz="2000" b="1" u="none" strike="noStrike" dirty="0">
                          <a:effectLst/>
                          <a:latin typeface="Arial Narrow" panose="020B0606020202030204" pitchFamily="34" charset="0"/>
                        </a:rPr>
                        <a:t>16</a:t>
                      </a:r>
                      <a:endParaRPr lang="es-MX" sz="2000" b="1" i="0" u="none" strike="noStrike" dirty="0">
                        <a:solidFill>
                          <a:srgbClr val="000000"/>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MX" sz="2000" b="1" u="none" strike="noStrike" dirty="0">
                          <a:effectLst/>
                          <a:latin typeface="Arial Narrow" panose="020B0606020202030204" pitchFamily="34" charset="0"/>
                        </a:rPr>
                        <a:t>144.13</a:t>
                      </a:r>
                      <a:endParaRPr lang="es-MX" sz="2000" b="1" i="0" u="none" strike="noStrike" dirty="0">
                        <a:solidFill>
                          <a:srgbClr val="000000"/>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282420349"/>
                  </a:ext>
                </a:extLst>
              </a:tr>
              <a:tr h="328419">
                <a:tc>
                  <a:txBody>
                    <a:bodyPr/>
                    <a:lstStyle/>
                    <a:p>
                      <a:pPr algn="ctr" fontAlgn="ctr"/>
                      <a:r>
                        <a:rPr lang="es-MX" sz="2000" b="1" u="none" strike="noStrike" dirty="0">
                          <a:effectLst/>
                          <a:latin typeface="Arial Narrow" panose="020B0606020202030204" pitchFamily="34" charset="0"/>
                        </a:rPr>
                        <a:t>17</a:t>
                      </a:r>
                      <a:endParaRPr lang="es-MX" sz="2000" b="1" i="0" u="none" strike="noStrike" dirty="0">
                        <a:solidFill>
                          <a:srgbClr val="000000"/>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MX" sz="2000" b="1" u="none" strike="noStrike" dirty="0">
                          <a:effectLst/>
                          <a:latin typeface="Arial Narrow" panose="020B0606020202030204" pitchFamily="34" charset="0"/>
                        </a:rPr>
                        <a:t>153.14</a:t>
                      </a:r>
                      <a:endParaRPr lang="es-MX" sz="2000" b="1" i="0" u="none" strike="noStrike" dirty="0">
                        <a:solidFill>
                          <a:srgbClr val="000000"/>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476788637"/>
                  </a:ext>
                </a:extLst>
              </a:tr>
              <a:tr h="328419">
                <a:tc>
                  <a:txBody>
                    <a:bodyPr/>
                    <a:lstStyle/>
                    <a:p>
                      <a:pPr algn="ctr" fontAlgn="ctr"/>
                      <a:r>
                        <a:rPr lang="es-MX" sz="2000" b="1" u="none" strike="noStrike" dirty="0">
                          <a:effectLst/>
                          <a:latin typeface="Arial Narrow" panose="020B0606020202030204" pitchFamily="34" charset="0"/>
                        </a:rPr>
                        <a:t>18</a:t>
                      </a:r>
                      <a:endParaRPr lang="es-MX" sz="2000" b="1" i="0" u="none" strike="noStrike" dirty="0">
                        <a:solidFill>
                          <a:srgbClr val="000000"/>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MX" sz="2000" b="1" u="none" strike="noStrike" dirty="0">
                          <a:effectLst/>
                          <a:latin typeface="Arial Narrow" panose="020B0606020202030204" pitchFamily="34" charset="0"/>
                        </a:rPr>
                        <a:t>162.14</a:t>
                      </a:r>
                      <a:endParaRPr lang="es-MX" sz="2000" b="1" i="0" u="none" strike="noStrike" dirty="0">
                        <a:solidFill>
                          <a:srgbClr val="000000"/>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534588483"/>
                  </a:ext>
                </a:extLst>
              </a:tr>
              <a:tr h="328419">
                <a:tc>
                  <a:txBody>
                    <a:bodyPr/>
                    <a:lstStyle/>
                    <a:p>
                      <a:pPr algn="ctr" fontAlgn="ctr"/>
                      <a:r>
                        <a:rPr lang="es-MX" sz="2000" b="1" u="none" strike="noStrike" dirty="0">
                          <a:effectLst/>
                          <a:latin typeface="Arial Narrow" panose="020B0606020202030204" pitchFamily="34" charset="0"/>
                        </a:rPr>
                        <a:t>19</a:t>
                      </a:r>
                      <a:endParaRPr lang="es-MX" sz="2000" b="1" i="0" u="none" strike="noStrike" dirty="0">
                        <a:solidFill>
                          <a:srgbClr val="000000"/>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MX" sz="2000" b="1" u="none" strike="noStrike" dirty="0">
                          <a:effectLst/>
                          <a:latin typeface="Arial Narrow" panose="020B0606020202030204" pitchFamily="34" charset="0"/>
                        </a:rPr>
                        <a:t>171.15</a:t>
                      </a:r>
                      <a:endParaRPr lang="es-MX" sz="2000" b="1" i="0" u="none" strike="noStrike" dirty="0">
                        <a:solidFill>
                          <a:srgbClr val="000000"/>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98262530"/>
                  </a:ext>
                </a:extLst>
              </a:tr>
              <a:tr h="328419">
                <a:tc>
                  <a:txBody>
                    <a:bodyPr/>
                    <a:lstStyle/>
                    <a:p>
                      <a:pPr algn="ctr" fontAlgn="ctr"/>
                      <a:r>
                        <a:rPr lang="es-MX" sz="2000" b="1" u="none" strike="noStrike" dirty="0">
                          <a:effectLst/>
                          <a:latin typeface="Arial Narrow" panose="020B0606020202030204" pitchFamily="34" charset="0"/>
                        </a:rPr>
                        <a:t>20</a:t>
                      </a:r>
                      <a:endParaRPr lang="es-MX" sz="2000" b="1" i="0" u="none" strike="noStrike" dirty="0">
                        <a:solidFill>
                          <a:srgbClr val="000000"/>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MX" sz="2000" b="1" u="none" strike="noStrike" dirty="0">
                          <a:effectLst/>
                          <a:latin typeface="Arial Narrow" panose="020B0606020202030204" pitchFamily="34" charset="0"/>
                        </a:rPr>
                        <a:t>180.16</a:t>
                      </a:r>
                      <a:endParaRPr lang="es-MX" sz="2000" b="1" i="0" u="none" strike="noStrike" dirty="0">
                        <a:solidFill>
                          <a:srgbClr val="000000"/>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512492448"/>
                  </a:ext>
                </a:extLst>
              </a:tr>
              <a:tr h="328419">
                <a:tc>
                  <a:txBody>
                    <a:bodyPr/>
                    <a:lstStyle/>
                    <a:p>
                      <a:pPr algn="ctr" fontAlgn="ctr"/>
                      <a:r>
                        <a:rPr lang="es-MX" sz="2000" b="1" u="none" strike="noStrike" dirty="0">
                          <a:effectLst/>
                          <a:latin typeface="Arial Narrow" panose="020B0606020202030204" pitchFamily="34" charset="0"/>
                        </a:rPr>
                        <a:t>25</a:t>
                      </a:r>
                      <a:endParaRPr lang="es-MX" sz="2000" b="1" i="0" u="none" strike="noStrike" dirty="0">
                        <a:solidFill>
                          <a:srgbClr val="000000"/>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MX" sz="2000" b="1" u="none" strike="noStrike" dirty="0">
                          <a:effectLst/>
                          <a:latin typeface="Arial Narrow" panose="020B0606020202030204" pitchFamily="34" charset="0"/>
                        </a:rPr>
                        <a:t>225.20</a:t>
                      </a:r>
                      <a:endParaRPr lang="es-MX" sz="2000" b="1" i="0" u="none" strike="noStrike" dirty="0">
                        <a:solidFill>
                          <a:srgbClr val="000000"/>
                        </a:solidFill>
                        <a:effectLst/>
                        <a:latin typeface="Arial Narrow" panose="020B0606020202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431306867"/>
                  </a:ext>
                </a:extLst>
              </a:tr>
            </a:tbl>
          </a:graphicData>
        </a:graphic>
      </p:graphicFrame>
      <p:sp>
        <p:nvSpPr>
          <p:cNvPr id="5" name="Rectángulo 4"/>
          <p:cNvSpPr/>
          <p:nvPr/>
        </p:nvSpPr>
        <p:spPr>
          <a:xfrm>
            <a:off x="7447109" y="1761100"/>
            <a:ext cx="4403677" cy="4524315"/>
          </a:xfrm>
          <a:prstGeom prst="rect">
            <a:avLst/>
          </a:prstGeom>
        </p:spPr>
        <p:txBody>
          <a:bodyPr wrap="square">
            <a:spAutoFit/>
          </a:bodyPr>
          <a:lstStyle/>
          <a:p>
            <a:pPr marL="285750" indent="-285750" algn="just">
              <a:buFont typeface="Wingdings" panose="05000000000000000000" pitchFamily="2" charset="2"/>
              <a:buChar char="§"/>
            </a:pPr>
            <a:r>
              <a:rPr lang="es-MX" b="1" dirty="0">
                <a:solidFill>
                  <a:srgbClr val="000000"/>
                </a:solidFill>
                <a:latin typeface="Arial Narrow" panose="020B0606020202030204" pitchFamily="34" charset="0"/>
              </a:rPr>
              <a:t>El mol es una de las magnitudes estipuladas por el Sistema Internacional de Unidades. Su símbolo es “mol”. </a:t>
            </a:r>
          </a:p>
          <a:p>
            <a:pPr marL="285750" indent="-285750" algn="just">
              <a:buFont typeface="Wingdings" panose="05000000000000000000" pitchFamily="2" charset="2"/>
              <a:buChar char="§"/>
            </a:pPr>
            <a:endParaRPr lang="es-MX" b="1" dirty="0">
              <a:solidFill>
                <a:srgbClr val="000000"/>
              </a:solidFill>
              <a:latin typeface="Arial Narrow" panose="020B0606020202030204" pitchFamily="34" charset="0"/>
            </a:endParaRPr>
          </a:p>
          <a:p>
            <a:pPr marL="285750" indent="-285750" algn="just">
              <a:buFont typeface="Wingdings" panose="05000000000000000000" pitchFamily="2" charset="2"/>
              <a:buChar char="§"/>
            </a:pPr>
            <a:r>
              <a:rPr lang="es-MX" b="1" dirty="0">
                <a:solidFill>
                  <a:srgbClr val="000000"/>
                </a:solidFill>
                <a:latin typeface="Arial Narrow" panose="020B0606020202030204" pitchFamily="34" charset="0"/>
              </a:rPr>
              <a:t>El mol es definido como la cantidad de materia que poseen las partículas, es decir los átomos y las entidades elementales.</a:t>
            </a:r>
          </a:p>
          <a:p>
            <a:pPr marL="285750" indent="-285750" algn="just">
              <a:buFont typeface="Wingdings" panose="05000000000000000000" pitchFamily="2" charset="2"/>
              <a:buChar char="§"/>
            </a:pPr>
            <a:endParaRPr lang="es-MX" b="1" dirty="0">
              <a:solidFill>
                <a:srgbClr val="000000"/>
              </a:solidFill>
              <a:latin typeface="Arial Narrow" panose="020B0606020202030204" pitchFamily="34" charset="0"/>
            </a:endParaRPr>
          </a:p>
          <a:p>
            <a:pPr marL="285750" indent="-285750" algn="just">
              <a:buFont typeface="Wingdings" panose="05000000000000000000" pitchFamily="2" charset="2"/>
              <a:buChar char="§"/>
            </a:pPr>
            <a:r>
              <a:rPr lang="es-MX" b="1" dirty="0">
                <a:solidFill>
                  <a:srgbClr val="000000"/>
                </a:solidFill>
                <a:latin typeface="Arial Narrow" panose="020B0606020202030204" pitchFamily="34" charset="0"/>
              </a:rPr>
              <a:t>La masa de un mol de una sustancia, llamada masa molar, es equivalente a la masa atómica o molecular (según se haya considerado un mol de átomos o de moléculas expresada en gramos).</a:t>
            </a:r>
          </a:p>
          <a:p>
            <a:pPr algn="just"/>
            <a:r>
              <a:rPr lang="es-MX" b="1" dirty="0">
                <a:solidFill>
                  <a:srgbClr val="000000"/>
                </a:solidFill>
                <a:latin typeface="Arial Narrow" panose="020B0606020202030204" pitchFamily="34" charset="0"/>
              </a:rPr>
              <a:t/>
            </a:r>
            <a:br>
              <a:rPr lang="es-MX" b="1" dirty="0">
                <a:solidFill>
                  <a:srgbClr val="000000"/>
                </a:solidFill>
                <a:latin typeface="Arial Narrow" panose="020B0606020202030204" pitchFamily="34" charset="0"/>
              </a:rPr>
            </a:br>
            <a:r>
              <a:rPr lang="es-MX" b="1" dirty="0">
                <a:solidFill>
                  <a:srgbClr val="000000"/>
                </a:solidFill>
                <a:latin typeface="Arial Narrow" panose="020B0606020202030204" pitchFamily="34" charset="0"/>
              </a:rPr>
              <a:t/>
            </a:r>
            <a:br>
              <a:rPr lang="es-MX" b="1" dirty="0">
                <a:solidFill>
                  <a:srgbClr val="000000"/>
                </a:solidFill>
                <a:latin typeface="Arial Narrow" panose="020B0606020202030204" pitchFamily="34" charset="0"/>
              </a:rPr>
            </a:br>
            <a:r>
              <a:rPr lang="es-MX" b="1" dirty="0">
                <a:solidFill>
                  <a:srgbClr val="000000"/>
                </a:solidFill>
                <a:latin typeface="Arial Narrow" panose="020B0606020202030204" pitchFamily="34" charset="0"/>
              </a:rPr>
              <a:t>Fuente: </a:t>
            </a:r>
            <a:r>
              <a:rPr lang="es-MX" b="1" dirty="0">
                <a:solidFill>
                  <a:srgbClr val="003399"/>
                </a:solidFill>
                <a:latin typeface="Arial Narrow" panose="020B0606020202030204" pitchFamily="34" charset="0"/>
                <a:hlinkClick r:id="rId2"/>
              </a:rPr>
              <a:t>https://concepto.de/mol/#ixzz5j0vj7C00</a:t>
            </a:r>
            <a:endParaRPr lang="es-MX" b="1" dirty="0">
              <a:latin typeface="Arial Narrow" panose="020B0606020202030204" pitchFamily="34" charset="0"/>
            </a:endParaRPr>
          </a:p>
        </p:txBody>
      </p:sp>
    </p:spTree>
    <p:extLst>
      <p:ext uri="{BB962C8B-B14F-4D97-AF65-F5344CB8AC3E}">
        <p14:creationId xmlns:p14="http://schemas.microsoft.com/office/powerpoint/2010/main" val="31645086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0464" y="365760"/>
            <a:ext cx="11017655" cy="848891"/>
          </a:xfrm>
        </p:spPr>
        <p:txBody>
          <a:bodyPr>
            <a:noAutofit/>
          </a:bodyPr>
          <a:lstStyle/>
          <a:p>
            <a:pPr algn="just"/>
            <a:r>
              <a:rPr lang="es-CO" sz="2800" b="1" dirty="0">
                <a:solidFill>
                  <a:srgbClr val="FF0000"/>
                </a:solidFill>
                <a:latin typeface="Arial Narrow" pitchFamily="34" charset="0"/>
              </a:rPr>
              <a:t>APLICACIONES DE OTROS PROTOCOLOS DE CARGA CON MEDICION  DE LACTATEMIA:</a:t>
            </a:r>
          </a:p>
        </p:txBody>
      </p:sp>
      <p:sp>
        <p:nvSpPr>
          <p:cNvPr id="3" name="Rectángulo 2"/>
          <p:cNvSpPr/>
          <p:nvPr/>
        </p:nvSpPr>
        <p:spPr>
          <a:xfrm>
            <a:off x="610464" y="1825288"/>
            <a:ext cx="11170056" cy="2246769"/>
          </a:xfrm>
          <a:prstGeom prst="rect">
            <a:avLst/>
          </a:prstGeom>
        </p:spPr>
        <p:txBody>
          <a:bodyPr wrap="square">
            <a:spAutoFit/>
          </a:bodyPr>
          <a:lstStyle/>
          <a:p>
            <a:pPr marL="457200" indent="-457200" algn="just">
              <a:buFont typeface="Wingdings" panose="05000000000000000000" pitchFamily="2" charset="2"/>
              <a:buChar char="§"/>
            </a:pPr>
            <a:r>
              <a:rPr lang="es-MX" sz="2800" b="1" dirty="0">
                <a:latin typeface="Arial Narrow" pitchFamily="34" charset="0"/>
              </a:rPr>
              <a:t>Aplicación de t</a:t>
            </a:r>
            <a:r>
              <a:rPr lang="es-CO" sz="2800" b="1" dirty="0">
                <a:latin typeface="Arial Narrow" pitchFamily="34" charset="0"/>
              </a:rPr>
              <a:t>est para evaluar potencia y capacidad anaeróbica láctica</a:t>
            </a:r>
          </a:p>
          <a:p>
            <a:pPr marL="457200" indent="-457200" algn="just">
              <a:buFont typeface="Wingdings" panose="05000000000000000000" pitchFamily="2" charset="2"/>
              <a:buChar char="§"/>
            </a:pPr>
            <a:endParaRPr lang="es-MX" sz="2800" b="1" dirty="0">
              <a:latin typeface="Arial Narrow" pitchFamily="34" charset="0"/>
            </a:endParaRPr>
          </a:p>
          <a:p>
            <a:pPr marL="457200" indent="-457200" algn="just">
              <a:buFont typeface="Wingdings" panose="05000000000000000000" pitchFamily="2" charset="2"/>
              <a:buChar char="§"/>
            </a:pPr>
            <a:r>
              <a:rPr lang="es-MX" sz="2800" b="1" dirty="0">
                <a:latin typeface="Arial Narrow" pitchFamily="34" charset="0"/>
              </a:rPr>
              <a:t>Aplicación de t</a:t>
            </a:r>
            <a:r>
              <a:rPr lang="es-CO" sz="2800" b="1" dirty="0">
                <a:latin typeface="Arial Narrow" pitchFamily="34" charset="0"/>
              </a:rPr>
              <a:t>est para evaluar potencia y capacidad anaeróbica aláctica</a:t>
            </a:r>
          </a:p>
          <a:p>
            <a:pPr marL="457200" indent="-457200" algn="just">
              <a:buFont typeface="Wingdings" panose="05000000000000000000" pitchFamily="2" charset="2"/>
              <a:buChar char="§"/>
            </a:pPr>
            <a:endParaRPr lang="es-MX" sz="2800" b="1" dirty="0">
              <a:latin typeface="Arial Narrow" pitchFamily="34" charset="0"/>
            </a:endParaRPr>
          </a:p>
          <a:p>
            <a:pPr marL="457200" indent="-457200" algn="just">
              <a:buFont typeface="Wingdings" panose="05000000000000000000" pitchFamily="2" charset="2"/>
              <a:buChar char="§"/>
            </a:pPr>
            <a:r>
              <a:rPr lang="es-MX" sz="2800" b="1" dirty="0">
                <a:latin typeface="Arial Narrow" pitchFamily="34" charset="0"/>
              </a:rPr>
              <a:t>Estimación de resultados en competencias deportivas </a:t>
            </a:r>
            <a:endParaRPr lang="es-CO" sz="2800" b="1" dirty="0">
              <a:latin typeface="Arial Narrow" pitchFamily="34" charset="0"/>
            </a:endParaRPr>
          </a:p>
        </p:txBody>
      </p:sp>
    </p:spTree>
    <p:extLst>
      <p:ext uri="{BB962C8B-B14F-4D97-AF65-F5344CB8AC3E}">
        <p14:creationId xmlns:p14="http://schemas.microsoft.com/office/powerpoint/2010/main" val="31567649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xmlns="" id="{C7524397-1B82-4B23-B2A4-B81BD50D1544}"/>
              </a:ext>
            </a:extLst>
          </p:cNvPr>
          <p:cNvGraphicFramePr>
            <a:graphicFrameLocks noGrp="1"/>
          </p:cNvGraphicFramePr>
          <p:nvPr>
            <p:extLst>
              <p:ext uri="{D42A27DB-BD31-4B8C-83A1-F6EECF244321}">
                <p14:modId xmlns:p14="http://schemas.microsoft.com/office/powerpoint/2010/main" val="1923096739"/>
              </p:ext>
            </p:extLst>
          </p:nvPr>
        </p:nvGraphicFramePr>
        <p:xfrm>
          <a:off x="457200" y="305904"/>
          <a:ext cx="11460480" cy="6308253"/>
        </p:xfrm>
        <a:graphic>
          <a:graphicData uri="http://schemas.openxmlformats.org/drawingml/2006/table">
            <a:tbl>
              <a:tblPr>
                <a:tableStyleId>{5C22544A-7EE6-4342-B048-85BDC9FD1C3A}</a:tableStyleId>
              </a:tblPr>
              <a:tblGrid>
                <a:gridCol w="1393842">
                  <a:extLst>
                    <a:ext uri="{9D8B030D-6E8A-4147-A177-3AD203B41FA5}">
                      <a16:colId xmlns:a16="http://schemas.microsoft.com/office/drawing/2014/main" xmlns="" val="2703440269"/>
                    </a:ext>
                  </a:extLst>
                </a:gridCol>
                <a:gridCol w="2048577">
                  <a:extLst>
                    <a:ext uri="{9D8B030D-6E8A-4147-A177-3AD203B41FA5}">
                      <a16:colId xmlns:a16="http://schemas.microsoft.com/office/drawing/2014/main" xmlns="" val="409725945"/>
                    </a:ext>
                  </a:extLst>
                </a:gridCol>
                <a:gridCol w="1518086">
                  <a:extLst>
                    <a:ext uri="{9D8B030D-6E8A-4147-A177-3AD203B41FA5}">
                      <a16:colId xmlns:a16="http://schemas.microsoft.com/office/drawing/2014/main" xmlns="" val="1166727373"/>
                    </a:ext>
                  </a:extLst>
                </a:gridCol>
                <a:gridCol w="1667756">
                  <a:extLst>
                    <a:ext uri="{9D8B030D-6E8A-4147-A177-3AD203B41FA5}">
                      <a16:colId xmlns:a16="http://schemas.microsoft.com/office/drawing/2014/main" xmlns="" val="1026632918"/>
                    </a:ext>
                  </a:extLst>
                </a:gridCol>
                <a:gridCol w="1282890">
                  <a:extLst>
                    <a:ext uri="{9D8B030D-6E8A-4147-A177-3AD203B41FA5}">
                      <a16:colId xmlns:a16="http://schemas.microsoft.com/office/drawing/2014/main" xmlns="" val="414403554"/>
                    </a:ext>
                  </a:extLst>
                </a:gridCol>
                <a:gridCol w="1282890">
                  <a:extLst>
                    <a:ext uri="{9D8B030D-6E8A-4147-A177-3AD203B41FA5}">
                      <a16:colId xmlns:a16="http://schemas.microsoft.com/office/drawing/2014/main" xmlns="" val="1715320743"/>
                    </a:ext>
                  </a:extLst>
                </a:gridCol>
                <a:gridCol w="2266439">
                  <a:extLst>
                    <a:ext uri="{9D8B030D-6E8A-4147-A177-3AD203B41FA5}">
                      <a16:colId xmlns:a16="http://schemas.microsoft.com/office/drawing/2014/main" xmlns="" val="3816710076"/>
                    </a:ext>
                  </a:extLst>
                </a:gridCol>
              </a:tblGrid>
              <a:tr h="532947">
                <a:tc gridSpan="7">
                  <a:txBody>
                    <a:bodyPr/>
                    <a:lstStyle/>
                    <a:p>
                      <a:pPr algn="ctr" fontAlgn="ctr"/>
                      <a:r>
                        <a:rPr lang="es-MX" sz="1400" b="1" u="none" strike="noStrike" dirty="0">
                          <a:effectLst/>
                          <a:latin typeface="Arial Narrow" panose="020B0606020202030204" pitchFamily="34" charset="0"/>
                        </a:rPr>
                        <a:t>CARACTERISTICAS GENERALES DEL TEST ESTÁNDAR DE LACTATO</a:t>
                      </a:r>
                      <a:endParaRPr lang="es-MX" sz="1400" b="1" i="0" u="none" strike="noStrike" dirty="0">
                        <a:solidFill>
                          <a:srgbClr val="000000"/>
                        </a:solidFill>
                        <a:effectLst/>
                        <a:latin typeface="Arial Narrow" panose="020B0606020202030204"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1159969585"/>
                  </a:ext>
                </a:extLst>
              </a:tr>
              <a:tr h="1031305">
                <a:tc>
                  <a:txBody>
                    <a:bodyPr/>
                    <a:lstStyle/>
                    <a:p>
                      <a:pPr algn="ctr" fontAlgn="ctr"/>
                      <a:r>
                        <a:rPr lang="es-CO" sz="1400" b="1" u="none" strike="noStrike" dirty="0">
                          <a:effectLst/>
                          <a:latin typeface="Arial Narrow" panose="020B0606020202030204" pitchFamily="34" charset="0"/>
                        </a:rPr>
                        <a:t>FASES</a:t>
                      </a:r>
                      <a:endParaRPr lang="es-CO" sz="1400" b="1" i="0" u="none" strike="noStrike" dirty="0">
                        <a:solidFill>
                          <a:srgbClr val="000000"/>
                        </a:solidFill>
                        <a:effectLst/>
                        <a:latin typeface="Arial Narrow" panose="020B0606020202030204"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anose="020B0606020202030204" pitchFamily="34" charset="0"/>
                        </a:rPr>
                        <a:t>OBJETIVO</a:t>
                      </a:r>
                      <a:endParaRPr lang="es-CO" sz="1400" b="1" i="0" u="none" strike="noStrike" dirty="0">
                        <a:solidFill>
                          <a:srgbClr val="000000"/>
                        </a:solidFill>
                        <a:effectLst/>
                        <a:latin typeface="Arial Narrow" panose="020B0606020202030204"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anose="020B0606020202030204" pitchFamily="34" charset="0"/>
                        </a:rPr>
                        <a:t>ASPECTO EVALUADO</a:t>
                      </a:r>
                      <a:endParaRPr lang="es-CO" sz="1400" b="1" i="0" u="none" strike="noStrike" dirty="0">
                        <a:solidFill>
                          <a:srgbClr val="000000"/>
                        </a:solidFill>
                        <a:effectLst/>
                        <a:latin typeface="Arial Narrow" panose="020B0606020202030204"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anose="020B0606020202030204" pitchFamily="34" charset="0"/>
                        </a:rPr>
                        <a:t>CAPACIDAD EVALUADA</a:t>
                      </a:r>
                      <a:endParaRPr lang="es-CO" sz="1400" b="1" i="0" u="none" strike="noStrike" dirty="0">
                        <a:solidFill>
                          <a:srgbClr val="000000"/>
                        </a:solidFill>
                        <a:effectLst/>
                        <a:latin typeface="Arial Narrow" panose="020B0606020202030204"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anose="020B0606020202030204" pitchFamily="34" charset="0"/>
                        </a:rPr>
                        <a:t>TIEMPO, MIN.</a:t>
                      </a:r>
                      <a:endParaRPr lang="es-CO" sz="1400" b="1" i="0" u="none" strike="noStrike" dirty="0">
                        <a:solidFill>
                          <a:srgbClr val="000000"/>
                        </a:solidFill>
                        <a:effectLst/>
                        <a:latin typeface="Arial Narrow" panose="020B0606020202030204"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anose="020B0606020202030204" pitchFamily="34" charset="0"/>
                        </a:rPr>
                        <a:t># TIRAS REACTIVAS UTILIZADAS</a:t>
                      </a:r>
                      <a:endParaRPr lang="es-CO" sz="1400" b="1" i="0" u="none" strike="noStrike" dirty="0">
                        <a:solidFill>
                          <a:srgbClr val="000000"/>
                        </a:solidFill>
                        <a:effectLst/>
                        <a:latin typeface="Arial Narrow" panose="020B0606020202030204"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MX" sz="1400" b="1" u="none" strike="noStrike" dirty="0">
                          <a:effectLst/>
                          <a:latin typeface="Arial Narrow" panose="020B0606020202030204" pitchFamily="34" charset="0"/>
                        </a:rPr>
                        <a:t>INTERPRETACION DE VARIACION DURANTE CICLO ENTRENAMIENTO</a:t>
                      </a:r>
                      <a:endParaRPr lang="es-MX" sz="1400" b="1" i="0" u="none" strike="noStrike" dirty="0">
                        <a:solidFill>
                          <a:srgbClr val="000000"/>
                        </a:solidFill>
                        <a:effectLst/>
                        <a:latin typeface="Arial Narrow" panose="020B0606020202030204"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395842253"/>
                  </a:ext>
                </a:extLst>
              </a:tr>
              <a:tr h="1237566">
                <a:tc>
                  <a:txBody>
                    <a:bodyPr/>
                    <a:lstStyle/>
                    <a:p>
                      <a:pPr algn="ctr" fontAlgn="ctr"/>
                      <a:r>
                        <a:rPr lang="es-CO" sz="1400" b="1" u="none" strike="noStrike" dirty="0">
                          <a:effectLst/>
                          <a:latin typeface="Arial Narrow" panose="020B0606020202030204" pitchFamily="34" charset="0"/>
                        </a:rPr>
                        <a:t>1</a:t>
                      </a:r>
                      <a:endParaRPr lang="es-CO" sz="1400" b="1" i="0" u="none" strike="noStrike" dirty="0">
                        <a:solidFill>
                          <a:srgbClr val="000000"/>
                        </a:solidFill>
                        <a:effectLst/>
                        <a:latin typeface="Arial Narrow" panose="020B0606020202030204"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anose="020B0606020202030204" pitchFamily="34" charset="0"/>
                        </a:rPr>
                        <a:t>V4 (VELOCIDAD A 4 MMOL/L) INDICADOR DE UMBRAL LACTICO</a:t>
                      </a:r>
                      <a:endParaRPr lang="es-CO" sz="1400" b="1" i="0" u="none" strike="noStrike" dirty="0">
                        <a:solidFill>
                          <a:srgbClr val="000000"/>
                        </a:solidFill>
                        <a:effectLst/>
                        <a:latin typeface="Arial Narrow" panose="020B0606020202030204"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anose="020B0606020202030204" pitchFamily="34" charset="0"/>
                        </a:rPr>
                        <a:t>REMOCION LACTATO</a:t>
                      </a:r>
                      <a:endParaRPr lang="es-CO" sz="1400" b="1" i="0" u="none" strike="noStrike" dirty="0">
                        <a:solidFill>
                          <a:srgbClr val="000000"/>
                        </a:solidFill>
                        <a:effectLst/>
                        <a:latin typeface="Arial Narrow" panose="020B0606020202030204"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anose="020B0606020202030204" pitchFamily="34" charset="0"/>
                        </a:rPr>
                        <a:t>RESISTENCIA AEROBICA</a:t>
                      </a:r>
                      <a:endParaRPr lang="es-CO" sz="1400" b="1" i="0" u="none" strike="noStrike" dirty="0">
                        <a:solidFill>
                          <a:srgbClr val="000000"/>
                        </a:solidFill>
                        <a:effectLst/>
                        <a:latin typeface="Arial Narrow" panose="020B0606020202030204"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anose="020B0606020202030204" pitchFamily="34" charset="0"/>
                        </a:rPr>
                        <a:t>DE 5 A 25</a:t>
                      </a:r>
                      <a:endParaRPr lang="es-CO" sz="1400" b="1" i="0" u="none" strike="noStrike" dirty="0">
                        <a:solidFill>
                          <a:srgbClr val="000000"/>
                        </a:solidFill>
                        <a:effectLst/>
                        <a:latin typeface="Arial Narrow" panose="020B0606020202030204"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anose="020B0606020202030204" pitchFamily="34" charset="0"/>
                        </a:rPr>
                        <a:t>DE 2 A 5 </a:t>
                      </a:r>
                      <a:endParaRPr lang="es-CO" sz="1400" b="1" i="0" u="none" strike="noStrike" dirty="0">
                        <a:solidFill>
                          <a:srgbClr val="000000"/>
                        </a:solidFill>
                        <a:effectLst/>
                        <a:latin typeface="Arial Narrow" panose="020B0606020202030204"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anose="020B0606020202030204" pitchFamily="34" charset="0"/>
                        </a:rPr>
                        <a:t>SE DEBE INCREMENTAR MAS EN DEPORTES DE RESISTENCIA AEROBICA</a:t>
                      </a:r>
                      <a:endParaRPr lang="es-CO" sz="1400" b="1" i="0" u="none" strike="noStrike" dirty="0">
                        <a:solidFill>
                          <a:srgbClr val="000000"/>
                        </a:solidFill>
                        <a:effectLst/>
                        <a:latin typeface="Arial Narrow" panose="020B0606020202030204"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833144044"/>
                  </a:ext>
                </a:extLst>
              </a:tr>
              <a:tr h="412521">
                <a:tc>
                  <a:txBody>
                    <a:bodyPr/>
                    <a:lstStyle/>
                    <a:p>
                      <a:pPr algn="ctr" fontAlgn="ctr"/>
                      <a:r>
                        <a:rPr lang="es-CO" sz="1400" b="1" u="none" strike="noStrike" dirty="0">
                          <a:effectLst/>
                          <a:latin typeface="Arial Narrow" panose="020B0606020202030204" pitchFamily="34" charset="0"/>
                        </a:rPr>
                        <a:t>PAUSA ACTIVA</a:t>
                      </a:r>
                      <a:endParaRPr lang="es-CO" sz="1400" b="1" i="0" u="none" strike="noStrike" dirty="0">
                        <a:solidFill>
                          <a:srgbClr val="000000"/>
                        </a:solidFill>
                        <a:effectLst/>
                        <a:latin typeface="Arial Narrow" panose="020B0606020202030204"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anose="020B0606020202030204" pitchFamily="34" charset="0"/>
                        </a:rPr>
                        <a:t>OXIDAR LACTATO</a:t>
                      </a:r>
                      <a:endParaRPr lang="es-CO" sz="1400" b="1" i="0" u="none" strike="noStrike" dirty="0">
                        <a:solidFill>
                          <a:srgbClr val="000000"/>
                        </a:solidFill>
                        <a:effectLst/>
                        <a:latin typeface="Arial Narrow" panose="020B0606020202030204"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anose="020B0606020202030204" pitchFamily="34" charset="0"/>
                        </a:rPr>
                        <a:t> </a:t>
                      </a:r>
                      <a:endParaRPr lang="es-CO" sz="1400" b="1" i="0" u="none" strike="noStrike" dirty="0">
                        <a:solidFill>
                          <a:srgbClr val="000000"/>
                        </a:solidFill>
                        <a:effectLst/>
                        <a:latin typeface="Arial Narrow" panose="020B0606020202030204"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anose="020B0606020202030204" pitchFamily="34" charset="0"/>
                        </a:rPr>
                        <a:t> </a:t>
                      </a:r>
                      <a:endParaRPr lang="es-CO" sz="1400" b="1" i="0" u="none" strike="noStrike" dirty="0">
                        <a:solidFill>
                          <a:srgbClr val="000000"/>
                        </a:solidFill>
                        <a:effectLst/>
                        <a:latin typeface="Arial Narrow" panose="020B0606020202030204"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anose="020B0606020202030204" pitchFamily="34" charset="0"/>
                        </a:rPr>
                        <a:t>25</a:t>
                      </a:r>
                      <a:endParaRPr lang="es-CO" sz="1400" b="1" i="0" u="none" strike="noStrike" dirty="0">
                        <a:solidFill>
                          <a:srgbClr val="000000"/>
                        </a:solidFill>
                        <a:effectLst/>
                        <a:latin typeface="Arial Narrow" panose="020B0606020202030204"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anose="020B0606020202030204" pitchFamily="34" charset="0"/>
                        </a:rPr>
                        <a:t> </a:t>
                      </a:r>
                      <a:endParaRPr lang="es-CO" sz="1400" b="1" i="0" u="none" strike="noStrike" dirty="0">
                        <a:solidFill>
                          <a:srgbClr val="000000"/>
                        </a:solidFill>
                        <a:effectLst/>
                        <a:latin typeface="Arial Narrow" panose="020B0606020202030204"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anose="020B0606020202030204" pitchFamily="34" charset="0"/>
                        </a:rPr>
                        <a:t> </a:t>
                      </a:r>
                      <a:endParaRPr lang="es-CO" sz="1400" b="1" i="0" u="none" strike="noStrike" dirty="0">
                        <a:solidFill>
                          <a:srgbClr val="000000"/>
                        </a:solidFill>
                        <a:effectLst/>
                        <a:latin typeface="Arial Narrow" panose="020B0606020202030204"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442983395"/>
                  </a:ext>
                </a:extLst>
              </a:tr>
              <a:tr h="412521">
                <a:tc>
                  <a:txBody>
                    <a:bodyPr/>
                    <a:lstStyle/>
                    <a:p>
                      <a:pPr algn="ctr" fontAlgn="ctr"/>
                      <a:r>
                        <a:rPr lang="es-CO" sz="1400" b="1" u="none" strike="noStrike" dirty="0">
                          <a:effectLst/>
                          <a:latin typeface="Arial Narrow" panose="020B0606020202030204" pitchFamily="34" charset="0"/>
                        </a:rPr>
                        <a:t>PAUSA PASIVA</a:t>
                      </a:r>
                      <a:endParaRPr lang="es-CO" sz="1400" b="1" i="0" u="none" strike="noStrike" dirty="0">
                        <a:solidFill>
                          <a:srgbClr val="000000"/>
                        </a:solidFill>
                        <a:effectLst/>
                        <a:latin typeface="Arial Narrow" panose="020B0606020202030204"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anose="020B0606020202030204" pitchFamily="34" charset="0"/>
                        </a:rPr>
                        <a:t>DISMINUIR VO2</a:t>
                      </a:r>
                      <a:endParaRPr lang="es-CO" sz="1400" b="1" i="0" u="none" strike="noStrike" dirty="0">
                        <a:solidFill>
                          <a:srgbClr val="000000"/>
                        </a:solidFill>
                        <a:effectLst/>
                        <a:latin typeface="Arial Narrow" panose="020B0606020202030204"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anose="020B0606020202030204" pitchFamily="34" charset="0"/>
                        </a:rPr>
                        <a:t> </a:t>
                      </a:r>
                      <a:endParaRPr lang="es-CO" sz="1400" b="1" i="0" u="none" strike="noStrike" dirty="0">
                        <a:solidFill>
                          <a:srgbClr val="000000"/>
                        </a:solidFill>
                        <a:effectLst/>
                        <a:latin typeface="Arial Narrow" panose="020B0606020202030204"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anose="020B0606020202030204" pitchFamily="34" charset="0"/>
                        </a:rPr>
                        <a:t> </a:t>
                      </a:r>
                      <a:endParaRPr lang="es-CO" sz="1400" b="1" i="0" u="none" strike="noStrike" dirty="0">
                        <a:solidFill>
                          <a:srgbClr val="000000"/>
                        </a:solidFill>
                        <a:effectLst/>
                        <a:latin typeface="Arial Narrow" panose="020B0606020202030204"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anose="020B0606020202030204" pitchFamily="34" charset="0"/>
                        </a:rPr>
                        <a:t>5</a:t>
                      </a:r>
                      <a:endParaRPr lang="es-CO" sz="1400" b="1" i="0" u="none" strike="noStrike" dirty="0">
                        <a:solidFill>
                          <a:srgbClr val="000000"/>
                        </a:solidFill>
                        <a:effectLst/>
                        <a:latin typeface="Arial Narrow" panose="020B0606020202030204"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anose="020B0606020202030204" pitchFamily="34" charset="0"/>
                        </a:rPr>
                        <a:t> </a:t>
                      </a:r>
                      <a:endParaRPr lang="es-CO" sz="1400" b="1" i="0" u="none" strike="noStrike" dirty="0">
                        <a:solidFill>
                          <a:srgbClr val="000000"/>
                        </a:solidFill>
                        <a:effectLst/>
                        <a:latin typeface="Arial Narrow" panose="020B0606020202030204"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anose="020B0606020202030204" pitchFamily="34" charset="0"/>
                        </a:rPr>
                        <a:t> </a:t>
                      </a:r>
                      <a:endParaRPr lang="es-CO" sz="1400" b="1" i="0" u="none" strike="noStrike" dirty="0">
                        <a:solidFill>
                          <a:srgbClr val="000000"/>
                        </a:solidFill>
                        <a:effectLst/>
                        <a:latin typeface="Arial Narrow" panose="020B0606020202030204"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583299454"/>
                  </a:ext>
                </a:extLst>
              </a:tr>
              <a:tr h="1443827">
                <a:tc>
                  <a:txBody>
                    <a:bodyPr/>
                    <a:lstStyle/>
                    <a:p>
                      <a:pPr algn="ctr" fontAlgn="ctr"/>
                      <a:r>
                        <a:rPr lang="es-CO" sz="1400" b="1" u="none" strike="noStrike" dirty="0">
                          <a:effectLst/>
                          <a:latin typeface="Arial Narrow" panose="020B0606020202030204" pitchFamily="34" charset="0"/>
                        </a:rPr>
                        <a:t>2</a:t>
                      </a:r>
                      <a:endParaRPr lang="es-CO" sz="1400" b="1" i="0" u="none" strike="noStrike" dirty="0">
                        <a:solidFill>
                          <a:srgbClr val="000000"/>
                        </a:solidFill>
                        <a:effectLst/>
                        <a:latin typeface="Arial Narrow" panose="020B0606020202030204"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anose="020B0606020202030204" pitchFamily="34" charset="0"/>
                        </a:rPr>
                        <a:t>RITMO MAXIMO PRODUCCION LACTATO</a:t>
                      </a:r>
                      <a:endParaRPr lang="es-CO" sz="1400" b="1" i="0" u="none" strike="noStrike" dirty="0">
                        <a:solidFill>
                          <a:srgbClr val="000000"/>
                        </a:solidFill>
                        <a:effectLst/>
                        <a:latin typeface="Arial Narrow" panose="020B0606020202030204"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anose="020B0606020202030204" pitchFamily="34" charset="0"/>
                        </a:rPr>
                        <a:t>PRODUCCION LACTATO</a:t>
                      </a:r>
                      <a:endParaRPr lang="es-CO" sz="1400" b="1" i="0" u="none" strike="noStrike" dirty="0">
                        <a:solidFill>
                          <a:srgbClr val="000000"/>
                        </a:solidFill>
                        <a:effectLst/>
                        <a:latin typeface="Arial Narrow" panose="020B0606020202030204"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anose="020B0606020202030204" pitchFamily="34" charset="0"/>
                        </a:rPr>
                        <a:t>POTENCIA ANAEROBICA LACTICA</a:t>
                      </a:r>
                      <a:endParaRPr lang="es-CO" sz="1400" b="1" i="0" u="none" strike="noStrike" dirty="0">
                        <a:solidFill>
                          <a:srgbClr val="000000"/>
                        </a:solidFill>
                        <a:effectLst/>
                        <a:latin typeface="Arial Narrow" panose="020B0606020202030204"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anose="020B0606020202030204" pitchFamily="34" charset="0"/>
                        </a:rPr>
                        <a:t>DE 4 A 10  </a:t>
                      </a:r>
                      <a:endParaRPr lang="es-CO" sz="1400" b="1" i="0" u="none" strike="noStrike" dirty="0">
                        <a:solidFill>
                          <a:srgbClr val="000000"/>
                        </a:solidFill>
                        <a:effectLst/>
                        <a:latin typeface="Arial Narrow" panose="020B0606020202030204"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anose="020B0606020202030204" pitchFamily="34" charset="0"/>
                        </a:rPr>
                        <a:t>2 A 4</a:t>
                      </a:r>
                      <a:endParaRPr lang="es-CO" sz="1400" b="1" i="0" u="none" strike="noStrike" dirty="0">
                        <a:solidFill>
                          <a:srgbClr val="000000"/>
                        </a:solidFill>
                        <a:effectLst/>
                        <a:latin typeface="Arial Narrow" panose="020B0606020202030204"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anose="020B0606020202030204" pitchFamily="34" charset="0"/>
                        </a:rPr>
                        <a:t>SE DEBE INCREMENTAR MAS EN DEPORTES DE PREDOMINIO ANAEROBIO LACTICO</a:t>
                      </a:r>
                      <a:endParaRPr lang="es-CO" sz="1400" b="1" i="0" u="none" strike="noStrike" dirty="0">
                        <a:solidFill>
                          <a:srgbClr val="000000"/>
                        </a:solidFill>
                        <a:effectLst/>
                        <a:latin typeface="Arial Narrow" panose="020B0606020202030204"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871669070"/>
                  </a:ext>
                </a:extLst>
              </a:tr>
              <a:tr h="1237566">
                <a:tc>
                  <a:txBody>
                    <a:bodyPr/>
                    <a:lstStyle/>
                    <a:p>
                      <a:pPr algn="ctr" fontAlgn="ctr"/>
                      <a:r>
                        <a:rPr lang="es-CO" sz="1400" b="1" u="none" strike="noStrike" dirty="0">
                          <a:effectLst/>
                          <a:latin typeface="Arial Narrow" panose="020B0606020202030204" pitchFamily="34" charset="0"/>
                        </a:rPr>
                        <a:t>3 (OPCIONAL)</a:t>
                      </a:r>
                      <a:endParaRPr lang="es-CO" sz="1400" b="1" i="0" u="none" strike="noStrike" dirty="0">
                        <a:solidFill>
                          <a:srgbClr val="000000"/>
                        </a:solidFill>
                        <a:effectLst/>
                        <a:latin typeface="Arial Narrow" panose="020B0606020202030204"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anose="020B0606020202030204" pitchFamily="34" charset="0"/>
                        </a:rPr>
                        <a:t>% REMOCION LACTATO</a:t>
                      </a:r>
                      <a:endParaRPr lang="es-CO" sz="1400" b="1" i="0" u="none" strike="noStrike" dirty="0">
                        <a:solidFill>
                          <a:srgbClr val="000000"/>
                        </a:solidFill>
                        <a:effectLst/>
                        <a:latin typeface="Arial Narrow" panose="020B0606020202030204"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anose="020B0606020202030204" pitchFamily="34" charset="0"/>
                        </a:rPr>
                        <a:t>REMOCION LACTATO</a:t>
                      </a:r>
                      <a:endParaRPr lang="es-CO" sz="1400" b="1" i="0" u="none" strike="noStrike" dirty="0">
                        <a:solidFill>
                          <a:srgbClr val="000000"/>
                        </a:solidFill>
                        <a:effectLst/>
                        <a:latin typeface="Arial Narrow" panose="020B0606020202030204"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anose="020B0606020202030204" pitchFamily="34" charset="0"/>
                        </a:rPr>
                        <a:t>RESISTENCIA AEROBICA</a:t>
                      </a:r>
                      <a:endParaRPr lang="es-CO" sz="1400" b="1" i="0" u="none" strike="noStrike" dirty="0">
                        <a:solidFill>
                          <a:srgbClr val="000000"/>
                        </a:solidFill>
                        <a:effectLst/>
                        <a:latin typeface="Arial Narrow" panose="020B0606020202030204"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anose="020B0606020202030204" pitchFamily="34" charset="0"/>
                        </a:rPr>
                        <a:t> 20 DESPUES DE ENONTRAR VALOR PICO DE LACTATO</a:t>
                      </a:r>
                      <a:endParaRPr lang="es-CO" sz="1400" b="1" i="0" u="none" strike="noStrike" dirty="0">
                        <a:solidFill>
                          <a:srgbClr val="000000"/>
                        </a:solidFill>
                        <a:effectLst/>
                        <a:latin typeface="Arial Narrow" panose="020B0606020202030204"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anose="020B0606020202030204" pitchFamily="34" charset="0"/>
                        </a:rPr>
                        <a:t>1</a:t>
                      </a:r>
                      <a:endParaRPr lang="es-CO" sz="1400" b="1" i="0" u="none" strike="noStrike" dirty="0">
                        <a:solidFill>
                          <a:srgbClr val="000000"/>
                        </a:solidFill>
                        <a:effectLst/>
                        <a:latin typeface="Arial Narrow" panose="020B0606020202030204"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400" b="1" u="none" strike="noStrike" dirty="0">
                          <a:effectLst/>
                          <a:latin typeface="Arial Narrow" panose="020B0606020202030204" pitchFamily="34" charset="0"/>
                        </a:rPr>
                        <a:t>SE DEBE INCREMENTAR MAS EN DEPORTES DE RESISTENCIA AEROBICA</a:t>
                      </a:r>
                      <a:endParaRPr lang="es-CO" sz="1400" b="1" i="0" u="none" strike="noStrike" dirty="0">
                        <a:solidFill>
                          <a:srgbClr val="000000"/>
                        </a:solidFill>
                        <a:effectLst/>
                        <a:latin typeface="Arial Narrow" panose="020B0606020202030204"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712999234"/>
                  </a:ext>
                </a:extLst>
              </a:tr>
            </a:tbl>
          </a:graphicData>
        </a:graphic>
      </p:graphicFrame>
    </p:spTree>
    <p:extLst>
      <p:ext uri="{BB962C8B-B14F-4D97-AF65-F5344CB8AC3E}">
        <p14:creationId xmlns:p14="http://schemas.microsoft.com/office/powerpoint/2010/main" val="8056797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CCC41CD1-45A8-4409-9818-84A1D411D397}"/>
              </a:ext>
            </a:extLst>
          </p:cNvPr>
          <p:cNvSpPr/>
          <p:nvPr/>
        </p:nvSpPr>
        <p:spPr>
          <a:xfrm>
            <a:off x="603275" y="5717132"/>
            <a:ext cx="880930" cy="373436"/>
          </a:xfrm>
          <a:prstGeom prst="rect">
            <a:avLst/>
          </a:prstGeom>
          <a:solidFill>
            <a:srgbClr val="003399"/>
          </a:solidFill>
          <a:ln>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Rectángulo 2">
            <a:extLst>
              <a:ext uri="{FF2B5EF4-FFF2-40B4-BE49-F238E27FC236}">
                <a16:creationId xmlns:a16="http://schemas.microsoft.com/office/drawing/2014/main" xmlns="" id="{F9E2CEF2-B937-4236-AE1B-11CBA4F313F3}"/>
              </a:ext>
            </a:extLst>
          </p:cNvPr>
          <p:cNvSpPr/>
          <p:nvPr/>
        </p:nvSpPr>
        <p:spPr>
          <a:xfrm>
            <a:off x="1638462" y="5266965"/>
            <a:ext cx="880930" cy="823603"/>
          </a:xfrm>
          <a:prstGeom prst="rect">
            <a:avLst/>
          </a:prstGeom>
          <a:solidFill>
            <a:srgbClr val="003399"/>
          </a:solidFill>
          <a:ln>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 name="Rectángulo 3">
            <a:extLst>
              <a:ext uri="{FF2B5EF4-FFF2-40B4-BE49-F238E27FC236}">
                <a16:creationId xmlns:a16="http://schemas.microsoft.com/office/drawing/2014/main" xmlns="" id="{DEF67BD3-28BC-48AD-8430-0DB049F431C1}"/>
              </a:ext>
            </a:extLst>
          </p:cNvPr>
          <p:cNvSpPr/>
          <p:nvPr/>
        </p:nvSpPr>
        <p:spPr>
          <a:xfrm>
            <a:off x="2608437" y="4849306"/>
            <a:ext cx="965995" cy="1241262"/>
          </a:xfrm>
          <a:prstGeom prst="rect">
            <a:avLst/>
          </a:prstGeom>
          <a:solidFill>
            <a:srgbClr val="003399"/>
          </a:solidFill>
          <a:ln>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Rectángulo 4">
            <a:extLst>
              <a:ext uri="{FF2B5EF4-FFF2-40B4-BE49-F238E27FC236}">
                <a16:creationId xmlns:a16="http://schemas.microsoft.com/office/drawing/2014/main" xmlns="" id="{9A0DEA8F-17A4-433C-9C23-A2C3B7F2A578}"/>
              </a:ext>
            </a:extLst>
          </p:cNvPr>
          <p:cNvSpPr/>
          <p:nvPr/>
        </p:nvSpPr>
        <p:spPr>
          <a:xfrm>
            <a:off x="3632774" y="4420163"/>
            <a:ext cx="965995" cy="1670405"/>
          </a:xfrm>
          <a:prstGeom prst="rect">
            <a:avLst/>
          </a:prstGeom>
          <a:solidFill>
            <a:srgbClr val="003399"/>
          </a:solidFill>
          <a:ln>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Flecha: hacia abajo 6">
            <a:extLst>
              <a:ext uri="{FF2B5EF4-FFF2-40B4-BE49-F238E27FC236}">
                <a16:creationId xmlns:a16="http://schemas.microsoft.com/office/drawing/2014/main" xmlns="" id="{CEB54735-D578-450B-9D47-4DA2F5C11C3C}"/>
              </a:ext>
            </a:extLst>
          </p:cNvPr>
          <p:cNvSpPr/>
          <p:nvPr/>
        </p:nvSpPr>
        <p:spPr>
          <a:xfrm>
            <a:off x="1342671" y="2768769"/>
            <a:ext cx="337671" cy="2987343"/>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8" name="Flecha: hacia abajo 7">
            <a:extLst>
              <a:ext uri="{FF2B5EF4-FFF2-40B4-BE49-F238E27FC236}">
                <a16:creationId xmlns:a16="http://schemas.microsoft.com/office/drawing/2014/main" xmlns="" id="{5111F224-4387-4D75-8EF2-EE9DC5BB3750}"/>
              </a:ext>
            </a:extLst>
          </p:cNvPr>
          <p:cNvSpPr/>
          <p:nvPr/>
        </p:nvSpPr>
        <p:spPr>
          <a:xfrm>
            <a:off x="2355743" y="2768769"/>
            <a:ext cx="337671" cy="259648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9" name="Flecha: hacia abajo 8">
            <a:extLst>
              <a:ext uri="{FF2B5EF4-FFF2-40B4-BE49-F238E27FC236}">
                <a16:creationId xmlns:a16="http://schemas.microsoft.com/office/drawing/2014/main" xmlns="" id="{3029D681-8BB6-4C1D-B7F5-4DBA7777A920}"/>
              </a:ext>
            </a:extLst>
          </p:cNvPr>
          <p:cNvSpPr/>
          <p:nvPr/>
        </p:nvSpPr>
        <p:spPr>
          <a:xfrm>
            <a:off x="3489455" y="2768769"/>
            <a:ext cx="329816" cy="2207893"/>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Flecha: hacia abajo 9">
            <a:extLst>
              <a:ext uri="{FF2B5EF4-FFF2-40B4-BE49-F238E27FC236}">
                <a16:creationId xmlns:a16="http://schemas.microsoft.com/office/drawing/2014/main" xmlns="" id="{25E177D6-C783-4A6C-A0B4-1D3408DF6040}"/>
              </a:ext>
            </a:extLst>
          </p:cNvPr>
          <p:cNvSpPr/>
          <p:nvPr/>
        </p:nvSpPr>
        <p:spPr>
          <a:xfrm>
            <a:off x="4476705" y="2768770"/>
            <a:ext cx="329816" cy="182186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Rectángulo 10">
            <a:extLst>
              <a:ext uri="{FF2B5EF4-FFF2-40B4-BE49-F238E27FC236}">
                <a16:creationId xmlns:a16="http://schemas.microsoft.com/office/drawing/2014/main" xmlns="" id="{66122648-1206-421C-B211-7D3DB3F915A0}"/>
              </a:ext>
            </a:extLst>
          </p:cNvPr>
          <p:cNvSpPr/>
          <p:nvPr/>
        </p:nvSpPr>
        <p:spPr>
          <a:xfrm>
            <a:off x="540240" y="242262"/>
            <a:ext cx="10966836" cy="467179"/>
          </a:xfrm>
          <a:prstGeom prst="rect">
            <a:avLst/>
          </a:prstGeom>
        </p:spPr>
        <p:txBody>
          <a:bodyPr wrap="square">
            <a:spAutoFit/>
          </a:bodyPr>
          <a:lstStyle/>
          <a:p>
            <a:pPr algn="just">
              <a:lnSpc>
                <a:spcPct val="107000"/>
              </a:lnSpc>
              <a:spcAft>
                <a:spcPts val="800"/>
              </a:spcAft>
            </a:pPr>
            <a:r>
              <a:rPr lang="es-MX" sz="2400" b="1" dirty="0">
                <a:solidFill>
                  <a:srgbClr val="FF0000"/>
                </a:solidFill>
                <a:latin typeface="Arial Narrow" panose="020B0606020202030204" pitchFamily="34" charset="0"/>
                <a:ea typeface="Calibri" panose="020F0502020204030204" pitchFamily="34" charset="0"/>
                <a:cs typeface="Times New Roman" panose="02020603050405020304" pitchFamily="18" charset="0"/>
              </a:rPr>
              <a:t>ESQUEMA SECUENCIAL DEL TEST ESTÁNDAR DE LACTATO:</a:t>
            </a:r>
            <a:endParaRPr lang="es-MX" sz="24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ángulo 11">
            <a:extLst>
              <a:ext uri="{FF2B5EF4-FFF2-40B4-BE49-F238E27FC236}">
                <a16:creationId xmlns:a16="http://schemas.microsoft.com/office/drawing/2014/main" xmlns="" id="{CA5ED386-8573-4068-9135-4E9DE0403019}"/>
              </a:ext>
            </a:extLst>
          </p:cNvPr>
          <p:cNvSpPr/>
          <p:nvPr/>
        </p:nvSpPr>
        <p:spPr>
          <a:xfrm>
            <a:off x="816980" y="854217"/>
            <a:ext cx="4304576" cy="1815882"/>
          </a:xfrm>
          <a:prstGeom prst="rect">
            <a:avLst/>
          </a:prstGeom>
        </p:spPr>
        <p:txBody>
          <a:bodyPr wrap="square">
            <a:spAutoFit/>
          </a:bodyPr>
          <a:lstStyle/>
          <a:p>
            <a:pPr algn="ctr"/>
            <a:r>
              <a:rPr lang="es-MX" sz="1600" b="1" dirty="0">
                <a:solidFill>
                  <a:srgbClr val="FF0000"/>
                </a:solidFill>
                <a:latin typeface="Arial Narrow" panose="020B0606020202030204" pitchFamily="34" charset="0"/>
                <a:ea typeface="Calibri" panose="020F0502020204030204" pitchFamily="34" charset="0"/>
                <a:cs typeface="Times New Roman" panose="02020603050405020304" pitchFamily="18" charset="0"/>
              </a:rPr>
              <a:t>Fase 1:</a:t>
            </a:r>
          </a:p>
          <a:p>
            <a:pPr algn="ctr"/>
            <a:r>
              <a:rPr lang="es-MX" sz="1600" b="1" dirty="0">
                <a:latin typeface="Arial Narrow" panose="020B0606020202030204" pitchFamily="34" charset="0"/>
                <a:ea typeface="Calibri" panose="020F0502020204030204" pitchFamily="34" charset="0"/>
                <a:cs typeface="Times New Roman" panose="02020603050405020304" pitchFamily="18" charset="0"/>
              </a:rPr>
              <a:t>Al terminar cada una de estas cargas se mide:</a:t>
            </a:r>
          </a:p>
          <a:p>
            <a:pPr marL="285750" indent="-285750" algn="ctr">
              <a:buFont typeface="Wingdings" panose="05000000000000000000" pitchFamily="2" charset="2"/>
              <a:buChar char="§"/>
            </a:pPr>
            <a:r>
              <a:rPr lang="es-MX" sz="1600" b="1" dirty="0">
                <a:latin typeface="Arial Narrow" panose="020B0606020202030204" pitchFamily="34" charset="0"/>
                <a:ea typeface="Calibri" panose="020F0502020204030204" pitchFamily="34" charset="0"/>
                <a:cs typeface="Times New Roman" panose="02020603050405020304" pitchFamily="18" charset="0"/>
              </a:rPr>
              <a:t>Distancia., </a:t>
            </a:r>
          </a:p>
          <a:p>
            <a:pPr marL="285750" indent="-285750" algn="ctr">
              <a:buFont typeface="Wingdings" panose="05000000000000000000" pitchFamily="2" charset="2"/>
              <a:buChar char="§"/>
            </a:pPr>
            <a:r>
              <a:rPr lang="es-MX" sz="1600" b="1" dirty="0">
                <a:latin typeface="Arial Narrow" panose="020B0606020202030204" pitchFamily="34" charset="0"/>
                <a:ea typeface="Calibri" panose="020F0502020204030204" pitchFamily="34" charset="0"/>
                <a:cs typeface="Times New Roman" panose="02020603050405020304" pitchFamily="18" charset="0"/>
              </a:rPr>
              <a:t>Tiempo, min:s, inmediato</a:t>
            </a:r>
          </a:p>
          <a:p>
            <a:pPr marL="285750" indent="-285750" algn="ctr">
              <a:buFont typeface="Wingdings" panose="05000000000000000000" pitchFamily="2" charset="2"/>
              <a:buChar char="§"/>
            </a:pPr>
            <a:r>
              <a:rPr lang="es-MX" sz="1600" b="1" dirty="0">
                <a:latin typeface="Arial Narrow" panose="020B0606020202030204" pitchFamily="34" charset="0"/>
                <a:ea typeface="Calibri" panose="020F0502020204030204" pitchFamily="34" charset="0"/>
                <a:cs typeface="Times New Roman" panose="02020603050405020304" pitchFamily="18" charset="0"/>
              </a:rPr>
              <a:t>Lactato, mmol/l., Inmediato </a:t>
            </a:r>
          </a:p>
          <a:p>
            <a:pPr marL="285750" indent="-285750" algn="ctr">
              <a:buFont typeface="Wingdings" panose="05000000000000000000" pitchFamily="2" charset="2"/>
              <a:buChar char="§"/>
            </a:pPr>
            <a:r>
              <a:rPr lang="es-MX" sz="1600" b="1" dirty="0">
                <a:latin typeface="Arial Narrow" panose="020B0606020202030204" pitchFamily="34" charset="0"/>
                <a:cs typeface="Times New Roman" panose="02020603050405020304" pitchFamily="18" charset="0"/>
              </a:rPr>
              <a:t>Frec. Card (opcional)</a:t>
            </a:r>
          </a:p>
          <a:p>
            <a:pPr marL="285750" indent="-285750" algn="ctr">
              <a:buFont typeface="Wingdings" panose="05000000000000000000" pitchFamily="2" charset="2"/>
              <a:buChar char="§"/>
            </a:pPr>
            <a:r>
              <a:rPr lang="es-MX" sz="1600" b="1" dirty="0">
                <a:latin typeface="Arial Narrow" panose="020B0606020202030204" pitchFamily="34" charset="0"/>
                <a:cs typeface="Times New Roman" panose="02020603050405020304" pitchFamily="18" charset="0"/>
              </a:rPr>
              <a:t>Test psicológicos (opcional)</a:t>
            </a:r>
            <a:endParaRPr lang="es-CO" sz="1600" dirty="0"/>
          </a:p>
        </p:txBody>
      </p:sp>
      <p:cxnSp>
        <p:nvCxnSpPr>
          <p:cNvPr id="14" name="Conector recto de flecha 13">
            <a:extLst>
              <a:ext uri="{FF2B5EF4-FFF2-40B4-BE49-F238E27FC236}">
                <a16:creationId xmlns:a16="http://schemas.microsoft.com/office/drawing/2014/main" xmlns="" id="{B08140FC-E9C2-45E7-B360-6D1D32325EAB}"/>
              </a:ext>
            </a:extLst>
          </p:cNvPr>
          <p:cNvCxnSpPr>
            <a:cxnSpLocks/>
          </p:cNvCxnSpPr>
          <p:nvPr/>
        </p:nvCxnSpPr>
        <p:spPr>
          <a:xfrm flipV="1">
            <a:off x="477811" y="6115777"/>
            <a:ext cx="11091694" cy="387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ángulo 18">
            <a:extLst>
              <a:ext uri="{FF2B5EF4-FFF2-40B4-BE49-F238E27FC236}">
                <a16:creationId xmlns:a16="http://schemas.microsoft.com/office/drawing/2014/main" xmlns="" id="{48F51124-CFB7-4F3C-90D6-75C81D819F19}"/>
              </a:ext>
            </a:extLst>
          </p:cNvPr>
          <p:cNvSpPr/>
          <p:nvPr/>
        </p:nvSpPr>
        <p:spPr>
          <a:xfrm>
            <a:off x="6406351" y="2706689"/>
            <a:ext cx="215592" cy="3354117"/>
          </a:xfrm>
          <a:prstGeom prst="rect">
            <a:avLst/>
          </a:prstGeom>
          <a:solidFill>
            <a:srgbClr val="003399"/>
          </a:solidFill>
          <a:ln>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0" name="Flecha: hacia abajo 19">
            <a:extLst>
              <a:ext uri="{FF2B5EF4-FFF2-40B4-BE49-F238E27FC236}">
                <a16:creationId xmlns:a16="http://schemas.microsoft.com/office/drawing/2014/main" xmlns="" id="{89DA09BF-51B1-49F2-AA90-BAEAC3FE6B68}"/>
              </a:ext>
            </a:extLst>
          </p:cNvPr>
          <p:cNvSpPr/>
          <p:nvPr/>
        </p:nvSpPr>
        <p:spPr>
          <a:xfrm>
            <a:off x="7063785" y="4238945"/>
            <a:ext cx="329816" cy="182186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1" name="Flecha: hacia abajo 20">
            <a:extLst>
              <a:ext uri="{FF2B5EF4-FFF2-40B4-BE49-F238E27FC236}">
                <a16:creationId xmlns:a16="http://schemas.microsoft.com/office/drawing/2014/main" xmlns="" id="{5D5532B8-34BB-4B77-9399-E97FBAB1484D}"/>
              </a:ext>
            </a:extLst>
          </p:cNvPr>
          <p:cNvSpPr/>
          <p:nvPr/>
        </p:nvSpPr>
        <p:spPr>
          <a:xfrm>
            <a:off x="7608201" y="4228451"/>
            <a:ext cx="329816" cy="182186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2" name="Flecha: hacia abajo 21">
            <a:extLst>
              <a:ext uri="{FF2B5EF4-FFF2-40B4-BE49-F238E27FC236}">
                <a16:creationId xmlns:a16="http://schemas.microsoft.com/office/drawing/2014/main" xmlns="" id="{78F46ECB-1463-442D-AC4F-18DF71DEE214}"/>
              </a:ext>
            </a:extLst>
          </p:cNvPr>
          <p:cNvSpPr/>
          <p:nvPr/>
        </p:nvSpPr>
        <p:spPr>
          <a:xfrm>
            <a:off x="8120844" y="4248005"/>
            <a:ext cx="329816" cy="182186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3" name="Rectángulo 22">
            <a:extLst>
              <a:ext uri="{FF2B5EF4-FFF2-40B4-BE49-F238E27FC236}">
                <a16:creationId xmlns:a16="http://schemas.microsoft.com/office/drawing/2014/main" xmlns="" id="{21CF31A6-B433-4567-90F0-D15B9C5ECCC1}"/>
              </a:ext>
            </a:extLst>
          </p:cNvPr>
          <p:cNvSpPr/>
          <p:nvPr/>
        </p:nvSpPr>
        <p:spPr>
          <a:xfrm>
            <a:off x="5860952" y="857864"/>
            <a:ext cx="3779311" cy="2062103"/>
          </a:xfrm>
          <a:prstGeom prst="rect">
            <a:avLst/>
          </a:prstGeom>
        </p:spPr>
        <p:txBody>
          <a:bodyPr wrap="square">
            <a:spAutoFit/>
          </a:bodyPr>
          <a:lstStyle/>
          <a:p>
            <a:pPr algn="ctr"/>
            <a:r>
              <a:rPr lang="es-MX" sz="1600" b="1" dirty="0">
                <a:solidFill>
                  <a:srgbClr val="FF0000"/>
                </a:solidFill>
                <a:latin typeface="Arial Narrow" panose="020B0606020202030204" pitchFamily="34" charset="0"/>
                <a:ea typeface="Calibri" panose="020F0502020204030204" pitchFamily="34" charset="0"/>
                <a:cs typeface="Times New Roman" panose="02020603050405020304" pitchFamily="18" charset="0"/>
              </a:rPr>
              <a:t>Fase 2:</a:t>
            </a:r>
          </a:p>
          <a:p>
            <a:pPr algn="ctr"/>
            <a:r>
              <a:rPr lang="es-MX" sz="1600" b="1" dirty="0">
                <a:latin typeface="Arial Narrow" panose="020B0606020202030204" pitchFamily="34" charset="0"/>
                <a:ea typeface="Calibri" panose="020F0502020204030204" pitchFamily="34" charset="0"/>
                <a:cs typeface="Times New Roman" panose="02020603050405020304" pitchFamily="18" charset="0"/>
              </a:rPr>
              <a:t>Al terminar la única carga  de esta fase se mide:</a:t>
            </a:r>
          </a:p>
          <a:p>
            <a:pPr marL="285750" indent="-285750" algn="ctr">
              <a:buFont typeface="Wingdings" panose="05000000000000000000" pitchFamily="2" charset="2"/>
              <a:buChar char="§"/>
            </a:pPr>
            <a:r>
              <a:rPr lang="es-MX" sz="1600" b="1" dirty="0">
                <a:latin typeface="Arial Narrow" panose="020B0606020202030204" pitchFamily="34" charset="0"/>
                <a:ea typeface="Calibri" panose="020F0502020204030204" pitchFamily="34" charset="0"/>
                <a:cs typeface="Times New Roman" panose="02020603050405020304" pitchFamily="18" charset="0"/>
              </a:rPr>
              <a:t>Distancia.,  </a:t>
            </a:r>
          </a:p>
          <a:p>
            <a:pPr marL="285750" indent="-285750" algn="ctr">
              <a:buFont typeface="Wingdings" panose="05000000000000000000" pitchFamily="2" charset="2"/>
              <a:buChar char="§"/>
            </a:pPr>
            <a:r>
              <a:rPr lang="es-MX" sz="1600" b="1" dirty="0">
                <a:latin typeface="Arial Narrow" panose="020B0606020202030204" pitchFamily="34" charset="0"/>
                <a:ea typeface="Calibri" panose="020F0502020204030204" pitchFamily="34" charset="0"/>
                <a:cs typeface="Times New Roman" panose="02020603050405020304" pitchFamily="18" charset="0"/>
              </a:rPr>
              <a:t>Tiempo, min:s,  inmediato</a:t>
            </a:r>
          </a:p>
          <a:p>
            <a:pPr marL="285750" indent="-285750" algn="ctr">
              <a:buFont typeface="Wingdings" panose="05000000000000000000" pitchFamily="2" charset="2"/>
              <a:buChar char="§"/>
            </a:pPr>
            <a:r>
              <a:rPr lang="es-MX" sz="1600" b="1" dirty="0">
                <a:latin typeface="Arial Narrow" panose="020B0606020202030204" pitchFamily="34" charset="0"/>
                <a:ea typeface="Calibri" panose="020F0502020204030204" pitchFamily="34" charset="0"/>
                <a:cs typeface="Times New Roman" panose="02020603050405020304" pitchFamily="18" charset="0"/>
              </a:rPr>
              <a:t>Lactato, mmol/l  a los minutos 3, 5, 7 y 9</a:t>
            </a:r>
          </a:p>
          <a:p>
            <a:pPr marL="285750" indent="-285750" algn="ctr">
              <a:buFont typeface="Wingdings" panose="05000000000000000000" pitchFamily="2" charset="2"/>
              <a:buChar char="§"/>
            </a:pPr>
            <a:r>
              <a:rPr lang="es-MX" sz="1600" b="1" dirty="0">
                <a:latin typeface="Arial Narrow" panose="020B0606020202030204" pitchFamily="34" charset="0"/>
                <a:cs typeface="Times New Roman" panose="02020603050405020304" pitchFamily="18" charset="0"/>
              </a:rPr>
              <a:t>Frec. Card (opcional)</a:t>
            </a:r>
          </a:p>
          <a:p>
            <a:pPr marL="285750" indent="-285750" algn="ctr">
              <a:buFont typeface="Wingdings" panose="05000000000000000000" pitchFamily="2" charset="2"/>
              <a:buChar char="§"/>
            </a:pPr>
            <a:r>
              <a:rPr lang="es-MX" sz="1600" b="1" dirty="0">
                <a:latin typeface="Arial Narrow" panose="020B0606020202030204" pitchFamily="34" charset="0"/>
                <a:cs typeface="Times New Roman" panose="02020603050405020304" pitchFamily="18" charset="0"/>
              </a:rPr>
              <a:t>Test psicológicos (opcional)</a:t>
            </a:r>
            <a:endParaRPr lang="es-CO" sz="1600" dirty="0"/>
          </a:p>
        </p:txBody>
      </p:sp>
      <p:sp>
        <p:nvSpPr>
          <p:cNvPr id="24" name="Flecha: hacia abajo 23">
            <a:extLst>
              <a:ext uri="{FF2B5EF4-FFF2-40B4-BE49-F238E27FC236}">
                <a16:creationId xmlns:a16="http://schemas.microsoft.com/office/drawing/2014/main" xmlns="" id="{D312A626-AF03-4B26-AD17-0F26BBEFF9AD}"/>
              </a:ext>
            </a:extLst>
          </p:cNvPr>
          <p:cNvSpPr/>
          <p:nvPr/>
        </p:nvSpPr>
        <p:spPr>
          <a:xfrm>
            <a:off x="10360189" y="4270632"/>
            <a:ext cx="329816" cy="182186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5" name="Rectángulo 24">
            <a:extLst>
              <a:ext uri="{FF2B5EF4-FFF2-40B4-BE49-F238E27FC236}">
                <a16:creationId xmlns:a16="http://schemas.microsoft.com/office/drawing/2014/main" xmlns="" id="{BC310DD6-7182-4DF0-BE1C-C5D5C63FA7E6}"/>
              </a:ext>
            </a:extLst>
          </p:cNvPr>
          <p:cNvSpPr/>
          <p:nvPr/>
        </p:nvSpPr>
        <p:spPr>
          <a:xfrm>
            <a:off x="477811" y="6245316"/>
            <a:ext cx="11783995" cy="369332"/>
          </a:xfrm>
          <a:prstGeom prst="rect">
            <a:avLst/>
          </a:prstGeom>
        </p:spPr>
        <p:txBody>
          <a:bodyPr wrap="none">
            <a:spAutoFit/>
          </a:bodyPr>
          <a:lstStyle/>
          <a:p>
            <a:r>
              <a:rPr lang="es-MX" b="1" dirty="0">
                <a:latin typeface="Arial Narrow" panose="020B0606020202030204" pitchFamily="34" charset="0"/>
                <a:ea typeface="Calibri" panose="020F0502020204030204" pitchFamily="34" charset="0"/>
                <a:cs typeface="Times New Roman" panose="02020603050405020304" pitchFamily="18" charset="0"/>
              </a:rPr>
              <a:t>0               5                 10                15                20                               50           53      55      57                                       70  TIEMPO,MIN.</a:t>
            </a:r>
          </a:p>
        </p:txBody>
      </p:sp>
      <p:sp>
        <p:nvSpPr>
          <p:cNvPr id="26" name="Rectángulo 25">
            <a:extLst>
              <a:ext uri="{FF2B5EF4-FFF2-40B4-BE49-F238E27FC236}">
                <a16:creationId xmlns:a16="http://schemas.microsoft.com/office/drawing/2014/main" xmlns="" id="{FC9902BF-E246-49CC-9A82-AD11989B6832}"/>
              </a:ext>
            </a:extLst>
          </p:cNvPr>
          <p:cNvSpPr/>
          <p:nvPr/>
        </p:nvSpPr>
        <p:spPr>
          <a:xfrm>
            <a:off x="9956270" y="1970861"/>
            <a:ext cx="1786118" cy="1815882"/>
          </a:xfrm>
          <a:prstGeom prst="rect">
            <a:avLst/>
          </a:prstGeom>
        </p:spPr>
        <p:txBody>
          <a:bodyPr wrap="square">
            <a:spAutoFit/>
          </a:bodyPr>
          <a:lstStyle/>
          <a:p>
            <a:pPr algn="ctr"/>
            <a:r>
              <a:rPr lang="es-MX" sz="1600" b="1" dirty="0">
                <a:solidFill>
                  <a:srgbClr val="FF0000"/>
                </a:solidFill>
                <a:latin typeface="Arial Narrow" panose="020B0606020202030204" pitchFamily="34" charset="0"/>
                <a:ea typeface="Calibri" panose="020F0502020204030204" pitchFamily="34" charset="0"/>
                <a:cs typeface="Times New Roman" panose="02020603050405020304" pitchFamily="18" charset="0"/>
              </a:rPr>
              <a:t>Fase 3:</a:t>
            </a:r>
          </a:p>
          <a:p>
            <a:pPr marL="342900" indent="-342900" algn="ctr">
              <a:buFont typeface="Wingdings" panose="05000000000000000000" pitchFamily="2" charset="2"/>
              <a:buChar char="§"/>
            </a:pPr>
            <a:r>
              <a:rPr lang="es-MX" sz="1600" b="1" dirty="0">
                <a:latin typeface="Arial Narrow" panose="020B0606020202030204" pitchFamily="34" charset="0"/>
                <a:ea typeface="Calibri" panose="020F0502020204030204" pitchFamily="34" charset="0"/>
                <a:cs typeface="Times New Roman" panose="02020603050405020304" pitchFamily="18" charset="0"/>
              </a:rPr>
              <a:t>Se mide lactatemia al minuto 20 de finalizado es esfuerzo de la fase 2 </a:t>
            </a:r>
            <a:endParaRPr lang="es-MX" sz="1600" b="1" dirty="0">
              <a:solidFill>
                <a:srgbClr val="FF0000"/>
              </a:solidFill>
              <a:latin typeface="Arial Narrow" panose="020B0606020202030204" pitchFamily="34" charset="0"/>
              <a:ea typeface="Calibri" panose="020F0502020204030204" pitchFamily="34" charset="0"/>
              <a:cs typeface="Times New Roman" panose="02020603050405020304" pitchFamily="18" charset="0"/>
            </a:endParaRPr>
          </a:p>
        </p:txBody>
      </p:sp>
      <p:cxnSp>
        <p:nvCxnSpPr>
          <p:cNvPr id="13" name="Conector recto de flecha 12">
            <a:extLst>
              <a:ext uri="{FF2B5EF4-FFF2-40B4-BE49-F238E27FC236}">
                <a16:creationId xmlns:a16="http://schemas.microsoft.com/office/drawing/2014/main" xmlns="" id="{9A6AA340-CFEE-4EAA-A205-8B7CEF6B1C64}"/>
              </a:ext>
            </a:extLst>
          </p:cNvPr>
          <p:cNvCxnSpPr>
            <a:cxnSpLocks/>
          </p:cNvCxnSpPr>
          <p:nvPr/>
        </p:nvCxnSpPr>
        <p:spPr>
          <a:xfrm>
            <a:off x="4806521" y="5158091"/>
            <a:ext cx="1594279"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ángulo 15">
            <a:extLst>
              <a:ext uri="{FF2B5EF4-FFF2-40B4-BE49-F238E27FC236}">
                <a16:creationId xmlns:a16="http://schemas.microsoft.com/office/drawing/2014/main" xmlns="" id="{03BF6AB3-FB06-48AC-8AA2-35D603D080B0}"/>
              </a:ext>
            </a:extLst>
          </p:cNvPr>
          <p:cNvSpPr/>
          <p:nvPr/>
        </p:nvSpPr>
        <p:spPr>
          <a:xfrm>
            <a:off x="4774661" y="3872715"/>
            <a:ext cx="1594279" cy="1077218"/>
          </a:xfrm>
          <a:prstGeom prst="rect">
            <a:avLst/>
          </a:prstGeom>
        </p:spPr>
        <p:txBody>
          <a:bodyPr wrap="square">
            <a:spAutoFit/>
          </a:bodyPr>
          <a:lstStyle/>
          <a:p>
            <a:pPr algn="ctr"/>
            <a:r>
              <a:rPr lang="es-MX" sz="1600" b="1" dirty="0">
                <a:latin typeface="Arial Narrow" panose="020B0606020202030204" pitchFamily="34" charset="0"/>
                <a:ea typeface="Calibri" panose="020F0502020204030204" pitchFamily="34" charset="0"/>
                <a:cs typeface="Times New Roman" panose="02020603050405020304" pitchFamily="18" charset="0"/>
              </a:rPr>
              <a:t>Recuperación activa 25 min. Recuperación pasiva 5 min.</a:t>
            </a:r>
            <a:endParaRPr lang="es-CO" sz="1600" dirty="0"/>
          </a:p>
        </p:txBody>
      </p:sp>
      <p:sp>
        <p:nvSpPr>
          <p:cNvPr id="17" name="Rectángulo 16">
            <a:extLst>
              <a:ext uri="{FF2B5EF4-FFF2-40B4-BE49-F238E27FC236}">
                <a16:creationId xmlns:a16="http://schemas.microsoft.com/office/drawing/2014/main" xmlns="" id="{9F8D5034-C6EC-4694-9E1F-584EEBAF0F22}"/>
              </a:ext>
            </a:extLst>
          </p:cNvPr>
          <p:cNvSpPr/>
          <p:nvPr/>
        </p:nvSpPr>
        <p:spPr>
          <a:xfrm>
            <a:off x="7664231" y="3448189"/>
            <a:ext cx="1907895" cy="338554"/>
          </a:xfrm>
          <a:prstGeom prst="rect">
            <a:avLst/>
          </a:prstGeom>
        </p:spPr>
        <p:txBody>
          <a:bodyPr wrap="none">
            <a:spAutoFit/>
          </a:bodyPr>
          <a:lstStyle/>
          <a:p>
            <a:r>
              <a:rPr lang="es-MX" sz="1600" b="1" dirty="0">
                <a:latin typeface="Arial Narrow" panose="020B0606020202030204" pitchFamily="34" charset="0"/>
                <a:ea typeface="Calibri" panose="020F0502020204030204" pitchFamily="34" charset="0"/>
                <a:cs typeface="Times New Roman" panose="02020603050405020304" pitchFamily="18" charset="0"/>
              </a:rPr>
              <a:t>Recuperación pasiva </a:t>
            </a:r>
            <a:endParaRPr lang="es-CO" sz="1600" dirty="0"/>
          </a:p>
        </p:txBody>
      </p:sp>
      <p:cxnSp>
        <p:nvCxnSpPr>
          <p:cNvPr id="27" name="Conector recto de flecha 26">
            <a:extLst>
              <a:ext uri="{FF2B5EF4-FFF2-40B4-BE49-F238E27FC236}">
                <a16:creationId xmlns:a16="http://schemas.microsoft.com/office/drawing/2014/main" xmlns="" id="{697D6094-41D6-432D-99CA-323D698ED4BA}"/>
              </a:ext>
            </a:extLst>
          </p:cNvPr>
          <p:cNvCxnSpPr>
            <a:cxnSpLocks/>
          </p:cNvCxnSpPr>
          <p:nvPr/>
        </p:nvCxnSpPr>
        <p:spPr>
          <a:xfrm>
            <a:off x="6840000" y="4067013"/>
            <a:ext cx="3574492"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a:extLst>
              <a:ext uri="{FF2B5EF4-FFF2-40B4-BE49-F238E27FC236}">
                <a16:creationId xmlns:a16="http://schemas.microsoft.com/office/drawing/2014/main" xmlns="" id="{0115C83A-FD3E-47D5-8D9F-9D777412A7A6}"/>
              </a:ext>
            </a:extLst>
          </p:cNvPr>
          <p:cNvCxnSpPr>
            <a:cxnSpLocks/>
          </p:cNvCxnSpPr>
          <p:nvPr/>
        </p:nvCxnSpPr>
        <p:spPr>
          <a:xfrm flipV="1">
            <a:off x="477811" y="2064223"/>
            <a:ext cx="0" cy="40902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266432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8703</TotalTime>
  <Words>6668</Words>
  <Application>Microsoft Office PowerPoint</Application>
  <PresentationFormat>Personalizado</PresentationFormat>
  <Paragraphs>1440</Paragraphs>
  <Slides>69</Slides>
  <Notes>28</Notes>
  <HiddenSlides>0</HiddenSlides>
  <MMClips>0</MMClips>
  <ScaleCrop>false</ScaleCrop>
  <HeadingPairs>
    <vt:vector size="4" baseType="variant">
      <vt:variant>
        <vt:lpstr>Tema</vt:lpstr>
      </vt:variant>
      <vt:variant>
        <vt:i4>1</vt:i4>
      </vt:variant>
      <vt:variant>
        <vt:lpstr>Títulos de diapositiva</vt:lpstr>
      </vt:variant>
      <vt:variant>
        <vt:i4>69</vt:i4>
      </vt:variant>
    </vt:vector>
  </HeadingPairs>
  <TitlesOfParts>
    <vt:vector size="70" baseType="lpstr">
      <vt:lpstr>Tema de Office</vt:lpstr>
      <vt:lpstr>EVALUACION DE LOS MECANISMOS DE PRODUCCION Y DE REMOCION DE LACTATO:  PARTE III  “TEST ESTANDARD DE LACTATO”.</vt:lpstr>
      <vt:lpstr>Presentación de PowerPoint</vt:lpstr>
      <vt:lpstr>CARACTERISTICAS:  Es un test de campo que ha aplicado principalmente con el ejercicio especifico de deportes de tiempo y marca, tales como: carrera a pie, ciclismo, natación carrera, triatlón, canotaje, (patinaje por aplicar)  En deportes con pelotas y de combate se puede aplicar este test utilizando la carrera a pie, ya que este es un ejercicio que se emplea en estos casos como medio de preparación física general  En deportes paralímpicos: Es muy poca la información que existe en estos deportes, hemos intentado aplicar este test en deportistas que compiten alguna especialidad utilizando silla de ruedas   </vt:lpstr>
      <vt:lpstr>Presentación de PowerPoint</vt:lpstr>
      <vt:lpstr>Presentación de PowerPoint</vt:lpstr>
      <vt:lpstr>APLICACIONES PRACTICAS DE LOS RESULTADOS DEL TEST ESTANDAR LACTATO:</vt:lpstr>
      <vt:lpstr>APLICACIONES DE OTROS PROTOCOLOS DE CARGA CON MEDICION  DE LACTATEMIA: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TEST ESTANDARD DE LACTATO: FASE # 2  OBJETIVO:  Determinación del ritmo máximo de producción de lactato o potencia anaeróbica láctica (VLmax.)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TEST ESTANDARD DE LACTATO FASE # 3  OBJETIVO:  Determinación del % de remoción o aclaramiento del lactato</vt:lpstr>
      <vt:lpstr>FASE # 3 DEL TEST ESTANDARD DE LACTATO METODOLOGÍA:  A partir del momento en que el examinado termina el esfuerzo máximo de la fase 2 de este test, se le indica al mismo mantenerse sentado en recuperación pasiva durante 20 minutos.    Al llegar al minuto 20, se le realiza una ultima toma de muestra de lactatemia y se aplica la siguiente formula:   % REMOCIÓN LACTATO =  (valor pico de lactatemia determinado en la fase 2 – valor lactatemia al minuto 20) / valor pico de lactatemia determinado en la fase 2 x 100  Se clasifica este % de remoción según la siguiente escala:  &gt; 50 %   muy  bien entre 30 y 50 %  bueno    &lt; 30 %   pobre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EQUILIBRANDO LOS SISTEMAS ENERGETICOS PARA LOGRAR UN RENDIMIENTO DEPORTIVO OPTIMO EN EL DEPORTE DE ALTO RENDIMIENTO, SEGÚN EL MODELO DE OLBRECHT Y MADER.  UTILIZACION DEL TEST ESTANDAR DE LACTATO</dc:title>
  <dc:creator>Antonio</dc:creator>
  <cp:lastModifiedBy>admin</cp:lastModifiedBy>
  <cp:revision>537</cp:revision>
  <dcterms:created xsi:type="dcterms:W3CDTF">2015-10-19T22:05:54Z</dcterms:created>
  <dcterms:modified xsi:type="dcterms:W3CDTF">2024-04-24T16:29:06Z</dcterms:modified>
</cp:coreProperties>
</file>