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46" r:id="rId3"/>
    <p:sldId id="343" r:id="rId4"/>
    <p:sldId id="344" r:id="rId5"/>
    <p:sldId id="345" r:id="rId6"/>
    <p:sldId id="347" r:id="rId7"/>
    <p:sldId id="314" r:id="rId8"/>
    <p:sldId id="315" r:id="rId9"/>
    <p:sldId id="316" r:id="rId10"/>
    <p:sldId id="317" r:id="rId11"/>
    <p:sldId id="331" r:id="rId12"/>
    <p:sldId id="328" r:id="rId13"/>
    <p:sldId id="326" r:id="rId14"/>
    <p:sldId id="327" r:id="rId15"/>
    <p:sldId id="329" r:id="rId16"/>
    <p:sldId id="330" r:id="rId17"/>
    <p:sldId id="277" r:id="rId18"/>
    <p:sldId id="278" r:id="rId19"/>
    <p:sldId id="279" r:id="rId20"/>
    <p:sldId id="281" r:id="rId21"/>
    <p:sldId id="280" r:id="rId22"/>
    <p:sldId id="320" r:id="rId23"/>
    <p:sldId id="321" r:id="rId24"/>
    <p:sldId id="322" r:id="rId25"/>
    <p:sldId id="334" r:id="rId26"/>
    <p:sldId id="332" r:id="rId27"/>
    <p:sldId id="333" r:id="rId28"/>
    <p:sldId id="335" r:id="rId29"/>
    <p:sldId id="284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1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57" d="100"/>
          <a:sy n="57" d="100"/>
        </p:scale>
        <p:origin x="12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CB6BD-4567-423D-8B48-1516AF955E42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8163D-8F9C-4CCD-8FC1-2B42C1A470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5E2D29-1002-4721-83B8-54D667E0661F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1800" smtClean="0">
                <a:latin typeface="Arial" panose="020B0604020202020204" pitchFamily="34" charset="0"/>
              </a:rPr>
              <a:t>Induction is different from deduction and DBMS does not not support induction;</a:t>
            </a:r>
          </a:p>
          <a:p>
            <a:pPr eaLnBrk="1" hangingPunct="1"/>
            <a:r>
              <a:rPr lang="en-GB" altLang="en-US" sz="1800" smtClean="0">
                <a:latin typeface="Arial" panose="020B0604020202020204" pitchFamily="34" charset="0"/>
              </a:rPr>
              <a:t>The result of induction is higher-level information or knowledge: general statements about data</a:t>
            </a:r>
          </a:p>
          <a:p>
            <a:pPr eaLnBrk="1" hangingPunct="1"/>
            <a:r>
              <a:rPr lang="en-GB" altLang="en-US" sz="1800" smtClean="0">
                <a:latin typeface="Arial" panose="020B0604020202020204" pitchFamily="34" charset="0"/>
              </a:rPr>
              <a:t>There are many approaches. Refer to the lecture notes for CS3244 available at the Co-Op.</a:t>
            </a:r>
          </a:p>
          <a:p>
            <a:pPr eaLnBrk="1" hangingPunct="1"/>
            <a:r>
              <a:rPr lang="en-GB" altLang="en-US" sz="1800" smtClean="0">
                <a:latin typeface="Arial" panose="020B0604020202020204" pitchFamily="34" charset="0"/>
              </a:rPr>
              <a:t>We focus on  three approaches here, other examples:</a:t>
            </a:r>
          </a:p>
          <a:p>
            <a:pPr eaLnBrk="1" hangingPunct="1"/>
            <a:r>
              <a:rPr lang="en-GB" altLang="en-US" sz="1800" smtClean="0">
                <a:latin typeface="Arial" panose="020B0604020202020204" pitchFamily="34" charset="0"/>
              </a:rPr>
              <a:t>Other approaches</a:t>
            </a:r>
          </a:p>
          <a:p>
            <a:pPr eaLnBrk="1" hangingPunct="1">
              <a:buFontTx/>
              <a:buChar char="•"/>
            </a:pPr>
            <a:r>
              <a:rPr lang="en-GB" altLang="en-US" sz="1800" smtClean="0">
                <a:latin typeface="Arial" panose="020B0604020202020204" pitchFamily="34" charset="0"/>
              </a:rPr>
              <a:t>Instance-based learning</a:t>
            </a:r>
          </a:p>
          <a:p>
            <a:pPr eaLnBrk="1" hangingPunct="1">
              <a:buFontTx/>
              <a:buChar char="•"/>
            </a:pPr>
            <a:r>
              <a:rPr lang="en-GB" altLang="en-US" sz="1800" smtClean="0">
                <a:latin typeface="Arial" panose="020B0604020202020204" pitchFamily="34" charset="0"/>
              </a:rPr>
              <a:t>other neural networks</a:t>
            </a:r>
          </a:p>
          <a:p>
            <a:pPr eaLnBrk="1" hangingPunct="1">
              <a:buFontTx/>
              <a:buChar char="•"/>
            </a:pPr>
            <a:r>
              <a:rPr lang="en-GB" altLang="en-US" sz="1800" smtClean="0">
                <a:latin typeface="Arial" panose="020B0604020202020204" pitchFamily="34" charset="0"/>
              </a:rPr>
              <a:t>Concept learning (Version space, Focus, Aq11, …)</a:t>
            </a:r>
          </a:p>
          <a:p>
            <a:pPr eaLnBrk="1" hangingPunct="1">
              <a:buFontTx/>
              <a:buChar char="•"/>
            </a:pPr>
            <a:r>
              <a:rPr lang="en-GB" altLang="en-US" sz="1800" smtClean="0">
                <a:latin typeface="Arial" panose="020B0604020202020204" pitchFamily="34" charset="0"/>
              </a:rPr>
              <a:t>Genetic algorithms</a:t>
            </a:r>
          </a:p>
          <a:p>
            <a:pPr eaLnBrk="1" hangingPunct="1">
              <a:buFontTx/>
              <a:buChar char="•"/>
            </a:pPr>
            <a:r>
              <a:rPr lang="en-GB" altLang="en-US" sz="1800" smtClean="0">
                <a:latin typeface="Arial" panose="020B0604020202020204" pitchFamily="34" charset="0"/>
              </a:rPr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0434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94A-F70F-4496-AEDC-0BEA3217B3A1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00EA-FBFD-4D2E-8776-267C8B13A684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62B2-DE2F-4F24-86AD-083F494FD1A1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CS 361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C0FF0EE-AB1E-49EF-B0DE-E84AD2FD8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95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7C16-342A-4924-A921-AA676A275F01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B85D-FCB8-47F2-A2CA-8235641DCF9C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3D93-1E66-4E41-934E-4F19BADBCD38}" type="datetime5">
              <a:rPr lang="en-GB" smtClean="0"/>
              <a:t>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3140-54C7-4C94-8079-BEA6048E8908}" type="datetime5">
              <a:rPr lang="en-GB" smtClean="0"/>
              <a:t>1-Jan-23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A410-7E55-42D0-A202-740C8B433675}" type="datetime5">
              <a:rPr lang="en-GB" smtClean="0"/>
              <a:t>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90AB-6855-4D14-BD64-7A03EC4857AB}" type="datetime5">
              <a:rPr lang="en-GB" smtClean="0"/>
              <a:t>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C113-9EF2-47BC-81C0-791B691A7C11}" type="datetime5">
              <a:rPr lang="en-GB" smtClean="0"/>
              <a:t>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90A-9FCF-49B1-A489-F345AAB5E31C}" type="datetime5">
              <a:rPr lang="en-GB" smtClean="0"/>
              <a:t>1-Jan-23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953AC-2996-4DCF-A64C-1DA402C214E2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1104-48A6-49AB-BC65-F67C6EFFD0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ijit@iitg.ernet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ndipan.sarma@iitg.ac.in" TargetMode="External"/><Relationship Id="rId7" Type="http://schemas.openxmlformats.org/officeDocument/2006/relationships/hyperlink" Target="mailto:k.sagar@iitg.ac.in" TargetMode="External"/><Relationship Id="rId2" Type="http://schemas.openxmlformats.org/officeDocument/2006/relationships/hyperlink" Target="mailto:anirban2012@iitg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anshitabansal@iitg.ac.in" TargetMode="External"/><Relationship Id="rId5" Type="http://schemas.openxmlformats.org/officeDocument/2006/relationships/hyperlink" Target="mailto:k.sonal@iitg.ac.in" TargetMode="External"/><Relationship Id="rId4" Type="http://schemas.openxmlformats.org/officeDocument/2006/relationships/hyperlink" Target="mailto:p.alik@iitg.ac.i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610600" cy="2286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CS 361)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 – 0 – 0 – 6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January - April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2023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Slot - D1: Monday, Tuesday (4 to 4.55 PM), Friday (3 to 3.55 PM)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3849543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Arijit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Sur</a:t>
            </a:r>
          </a:p>
          <a:p>
            <a:pPr algn="ctr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Office: H-103</a:t>
            </a:r>
          </a:p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arijit@iitg.ac.in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Ph: 2361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3260725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kern="0" dirty="0" smtClean="0">
                <a:latin typeface="Times New Roman" pitchFamily="18" charset="0"/>
                <a:cs typeface="Times New Roman" pitchFamily="18" charset="0"/>
              </a:rPr>
              <a:t>Instructor</a:t>
            </a:r>
            <a:endParaRPr lang="en-US" sz="2400" kern="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3200" kern="0" dirty="0">
              <a:latin typeface="AR CENA" pitchFamily="2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3200" kern="0" dirty="0">
              <a:latin typeface="AR CENA" pitchFamily="2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6E44-6A19-4CFC-A064-5CFCA9072875}" type="datetime5">
              <a:rPr lang="en-GB" smtClean="0"/>
              <a:t>1-Jan-23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831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 Email program watches which emails you do or do not mark as a spam and based on that learns how to better filter spam.</a:t>
            </a:r>
          </a:p>
          <a:p>
            <a:endParaRPr lang="en-US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(T)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Classifying the emails as spam or not</a:t>
            </a:r>
          </a:p>
          <a:p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Experience (E)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Watching you label emails as spam or not spam</a:t>
            </a:r>
          </a:p>
          <a:p>
            <a:endParaRPr lang="en-US" sz="28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Performance (P)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number of emails correctly classified as spam / not spam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AD5E-E64A-49BB-9D4A-99F99A82D120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43759-8AD2-466F-8813-A4A6D1453F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Learning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 corresponding labels are given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data is given, no labels provided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(if not all) labels are present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agent interacting with the world makes observations, takes actions, and is rewarded or punished; it should learn to choose actions in such a way as to obtain a lot of reward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7482-7579-43DE-AF27-1202D4073BAB}" type="datetime5">
              <a:rPr lang="en-GB" smtClean="0"/>
              <a:t>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CS 361 Lecture 1</a:t>
            </a:r>
            <a:endParaRPr lang="en-US" altLang="en-US" dirty="0"/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2800" y="6356350"/>
            <a:ext cx="1828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72BF1F-0A20-485F-BF0F-67ED15DDEC3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51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F83F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is seen as supervised learning from examples.</a:t>
            </a:r>
            <a:r>
              <a:rPr lang="en-US" altLang="en-US" dirty="0" smtClean="0">
                <a:solidFill>
                  <a:srgbClr val="F83F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 (observations, measurements, etc.) are labeled with pre-defined classes. It is like that a “teacher” gives the classes (</a:t>
            </a:r>
            <a:r>
              <a:rPr lang="en-US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are classified into these classes too.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2E55-CFA5-4325-B86E-8D7A5F83A150}" type="datetime5">
              <a:rPr lang="en-GB" smtClean="0"/>
              <a:t>1-Jan-23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997613" y="631745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CS 361 Lecture 1</a:t>
            </a:r>
            <a:endParaRPr lang="en-US" altLang="en-US" dirty="0"/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38027" y="6317456"/>
            <a:ext cx="990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B09959-C5D3-4AF7-A68C-8B9E81B7FC8D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127" y="1456531"/>
            <a:ext cx="8064500" cy="4860925"/>
          </a:xfrm>
        </p:spPr>
        <p:txBody>
          <a:bodyPr/>
          <a:lstStyle/>
          <a:p>
            <a:pPr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human learning from past experiences.</a:t>
            </a:r>
          </a:p>
          <a:p>
            <a:pPr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does not have “experiences”.</a:t>
            </a:r>
          </a:p>
          <a:p>
            <a:pPr eaLnBrk="1" hangingPunct="1"/>
            <a:r>
              <a:rPr lang="en-US" altLang="en-US" sz="26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computer system learns from data,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represent some “past experiences” of an application domain. </a:t>
            </a:r>
          </a:p>
          <a:p>
            <a:pPr eaLnBrk="1" hangingPunct="1"/>
            <a:r>
              <a:rPr lang="en-US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focus: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US" altLang="en-US" sz="26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target function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used to predict the values of a discrete class attribute, e.g., </a:t>
            </a:r>
            <a:r>
              <a:rPr lang="en-US" altLang="en-US" sz="26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6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not-approved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6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high-risk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60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risk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commonly called: </a:t>
            </a:r>
            <a:r>
              <a:rPr lang="en-US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learning.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DD9F-BB6F-4726-A06E-AAA5001D3B1F}" type="datetime5">
              <a:rPr lang="en-GB" smtClean="0"/>
              <a:t>1-Jan-23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353464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CS 361 Lecture 1</a:t>
            </a:r>
            <a:endParaRPr lang="en-US" altLang="en-US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696200" y="6356350"/>
            <a:ext cx="990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4C3BEB-A790-4439-87AF-2EE7D1B0B20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4679950"/>
          </a:xfrm>
        </p:spPr>
        <p:txBody>
          <a:bodyPr/>
          <a:lstStyle/>
          <a:p>
            <a:pPr algn="just" eaLnBrk="1" hangingPunct="1"/>
            <a:r>
              <a:rPr lang="en-GB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data records (also called examples, instances or cases) described by</a:t>
            </a:r>
          </a:p>
          <a:p>
            <a:pPr marL="742950" lvl="1" indent="-285750" algn="just" eaLnBrk="1" hangingPunct="1"/>
            <a:r>
              <a:rPr lang="en-GB" altLang="en-US" i="1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attributes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r>
              <a:rPr lang="en-GB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 algn="just" eaLnBrk="1" hangingPunct="1"/>
            <a:r>
              <a:rPr lang="en-GB" altLang="en-US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Each example is labelled with a pre-defined class. </a:t>
            </a:r>
          </a:p>
          <a:p>
            <a:pPr marL="742950" lvl="1" indent="-285750" algn="just" eaLnBrk="1" hangingPunct="1"/>
            <a:endParaRPr lang="en-GB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a </a:t>
            </a:r>
            <a:r>
              <a:rPr lang="en-GB" altLang="en-US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data that can be used to predict the classes of new (future, or test) cases/instances.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and the goal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FCA8-F2C1-476C-912A-20D318917E0D}" type="datetime5">
              <a:rPr lang="en-GB" smtClean="0"/>
              <a:t>1-Jan-23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361 Lecture 1</a:t>
            </a:r>
            <a:endParaRPr lang="en-US" alt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20000" y="6325755"/>
            <a:ext cx="1066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0C22F-F663-446E-8B20-70B1B79D70F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99463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process: two steps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38" y="4149725"/>
            <a:ext cx="7740650" cy="2016125"/>
          </a:xfr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03238" y="123348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(training)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Learn a model using the </a:t>
            </a:r>
            <a:r>
              <a:rPr lang="en-US" altLang="en-US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model using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unseen</a:t>
            </a:r>
            <a:r>
              <a:rPr lang="en-US" altLang="en-US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data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model accuracy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5368" name="Object 10"/>
          <p:cNvGraphicFramePr>
            <a:graphicFrameLocks noChangeAspect="1"/>
          </p:cNvGraphicFramePr>
          <p:nvPr/>
        </p:nvGraphicFramePr>
        <p:xfrm>
          <a:off x="1042988" y="3141663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2489200" imgH="368300" progId="Equation.3">
                  <p:embed/>
                </p:oleObj>
              </mc:Choice>
              <mc:Fallback>
                <p:oleObj name="Equation" r:id="rId4" imgW="2489200" imgH="368300" progId="Equation.3">
                  <p:embed/>
                  <p:pic>
                    <p:nvPicPr>
                      <p:cNvPr id="1536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86200" y="6367318"/>
            <a:ext cx="1371600" cy="365125"/>
          </a:xfrm>
        </p:spPr>
        <p:txBody>
          <a:bodyPr/>
          <a:lstStyle/>
          <a:p>
            <a:fld id="{2C0A27B4-4B88-4899-B8CA-20A80DADE1AB}" type="datetime5">
              <a:rPr lang="en-GB" smtClean="0"/>
              <a:t>1-Jan-23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CS 361 Lecture 1</a:t>
            </a:r>
            <a:endParaRPr lang="en-US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23018" y="6356350"/>
            <a:ext cx="1143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166556-0DE3-47B8-AD15-5C96092A3FF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assumption of learning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127" y="1350963"/>
            <a:ext cx="8229600" cy="50053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Assumption: </a:t>
            </a:r>
            <a:r>
              <a:rPr lang="en-US" altLang="ja-JP" dirty="0" smtClean="0">
                <a:solidFill>
                  <a:srgbClr val="3333CC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distribution of training examples is </a:t>
            </a:r>
            <a:r>
              <a:rPr lang="en-US" altLang="ja-JP" dirty="0" smtClean="0">
                <a:solidFill>
                  <a:schemeClr val="accent2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identical</a:t>
            </a:r>
            <a:r>
              <a:rPr lang="en-US" altLang="ja-JP" dirty="0" smtClean="0">
                <a:solidFill>
                  <a:srgbClr val="3333CC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to the distribution of test examples (including future unseen examples).</a:t>
            </a:r>
            <a:r>
              <a:rPr lang="en-US" altLang="ja-JP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endParaRPr lang="en-US" altLang="ja-JP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ja-JP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 practice, this assumption is often violated to certain degree.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ja-JP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Strong violations will clearly result in poor classification accuracy.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ja-JP" dirty="0" smtClean="0">
                <a:solidFill>
                  <a:srgbClr val="3333CC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To achieve good accuracy on the test data, training examples must be sufficiently representative of the test data</a:t>
            </a:r>
            <a:r>
              <a:rPr lang="en-US" altLang="ja-JP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33800" y="6381173"/>
            <a:ext cx="2133600" cy="365125"/>
          </a:xfrm>
        </p:spPr>
        <p:txBody>
          <a:bodyPr/>
          <a:lstStyle/>
          <a:p>
            <a:fld id="{0A378E45-1583-4D57-8C35-3ADE200B9546}" type="datetime5">
              <a:rPr lang="en-GB" smtClean="0"/>
              <a:t>1-Jan-23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Learning: An example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6699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3352800" y="2362200"/>
            <a:ext cx="3962400" cy="1447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812345" y="2532185"/>
            <a:ext cx="3559126" cy="1420837"/>
          </a:xfrm>
          <a:custGeom>
            <a:avLst/>
            <a:gdLst>
              <a:gd name="connsiteX0" fmla="*/ 0 w 3559126"/>
              <a:gd name="connsiteY0" fmla="*/ 1420837 h 1420837"/>
              <a:gd name="connsiteX1" fmla="*/ 787790 w 3559126"/>
              <a:gd name="connsiteY1" fmla="*/ 295421 h 1420837"/>
              <a:gd name="connsiteX2" fmla="*/ 3559126 w 3559126"/>
              <a:gd name="connsiteY2" fmla="*/ 0 h 14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9126" h="1420837">
                <a:moveTo>
                  <a:pt x="0" y="1420837"/>
                </a:moveTo>
                <a:cubicBezTo>
                  <a:pt x="97301" y="976532"/>
                  <a:pt x="194602" y="532227"/>
                  <a:pt x="787790" y="295421"/>
                </a:cubicBezTo>
                <a:cubicBezTo>
                  <a:pt x="1380978" y="58615"/>
                  <a:pt x="2470052" y="29307"/>
                  <a:pt x="3559126" y="0"/>
                </a:cubicBezTo>
              </a:path>
            </a:pathLst>
          </a:cu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53340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Supervised Learning: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Right answer given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7200" y="5334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Regression: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Predict continuous valued output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076700" y="3848100"/>
            <a:ext cx="9906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971800" y="3352800"/>
            <a:ext cx="16002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CF41-2435-45AB-92E3-EEB5217A99DD}" type="datetime5">
              <a:rPr lang="en-GB" smtClean="0"/>
              <a:t>1-Jan-23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example </a:t>
            </a:r>
          </a:p>
        </p:txBody>
      </p:sp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 flipV="1">
            <a:off x="1887024" y="2307561"/>
            <a:ext cx="0" cy="363603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 flipV="1">
            <a:off x="1601632" y="5312439"/>
            <a:ext cx="7085168" cy="823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53" name="AutoShape 5"/>
          <p:cNvCxnSpPr>
            <a:cxnSpLocks noChangeShapeType="1"/>
          </p:cNvCxnSpPr>
          <p:nvPr/>
        </p:nvCxnSpPr>
        <p:spPr bwMode="auto">
          <a:xfrm>
            <a:off x="1713307" y="2993606"/>
            <a:ext cx="421884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762000" y="5092904"/>
            <a:ext cx="951307" cy="6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0(N)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24042" y="2691747"/>
            <a:ext cx="951307" cy="64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1(Y)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278414" y="1676400"/>
            <a:ext cx="3656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Fruit : Apple or not?</a:t>
            </a:r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2482625" y="2842677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2978959" y="2842677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3376026" y="2842677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4530003" y="2842677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4114800" y="5181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5998324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6382983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67056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6324600" y="1981200"/>
            <a:ext cx="2332770" cy="180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Classification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Discrete values output (0 or 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3352800"/>
            <a:ext cx="236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Binary classifier</a:t>
            </a:r>
          </a:p>
          <a:p>
            <a:endParaRPr lang="en-US" sz="2000" dirty="0" smtClean="0"/>
          </a:p>
          <a:p>
            <a:r>
              <a:rPr lang="en-US" sz="2000" dirty="0" smtClean="0"/>
              <a:t>Multi-class classifier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600200" y="6324600"/>
            <a:ext cx="7086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9"/>
          <p:cNvSpPr>
            <a:spLocks noChangeArrowheads="1"/>
          </p:cNvSpPr>
          <p:nvPr/>
        </p:nvSpPr>
        <p:spPr bwMode="auto">
          <a:xfrm>
            <a:off x="25146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>
            <a:off x="29718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35814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45720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2209800" y="2847536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22098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41148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7010400" y="6172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5998324" y="5181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82983" y="5181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>
            <a:off x="6705600" y="5181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3"/>
          <p:cNvSpPr>
            <a:spLocks noChangeArrowheads="1"/>
          </p:cNvSpPr>
          <p:nvPr/>
        </p:nvSpPr>
        <p:spPr bwMode="auto">
          <a:xfrm>
            <a:off x="7010400" y="5181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952500" y="4610100"/>
            <a:ext cx="2667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715294" y="4609306"/>
            <a:ext cx="2667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945022" y="5848434"/>
            <a:ext cx="5334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830094" y="5828506"/>
            <a:ext cx="5334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820694" y="5828506"/>
            <a:ext cx="5334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315494" y="4609306"/>
            <a:ext cx="2667000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819364" y="5353928"/>
            <a:ext cx="13874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Fruit size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DC4-ED6D-479B-8ECD-CD45110961EE}" type="datetime5">
              <a:rPr lang="en-GB" smtClean="0"/>
              <a:t>1-Jan-23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  <p:bldP spid="2063" grpId="0" animBg="1"/>
      <p:bldP spid="2064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371600" y="4648200"/>
            <a:ext cx="426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91294" y="3390106"/>
            <a:ext cx="3429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2895600" y="4648200"/>
            <a:ext cx="13874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Fruit size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14400" y="2819400"/>
            <a:ext cx="1387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Weight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114800" y="2286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4495800" y="2743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038600" y="2819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2819400" y="3429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3810000" y="2971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4343400" y="3276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3581400" y="2590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auto">
          <a:xfrm>
            <a:off x="2362200" y="3124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2133600" y="3733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048000" y="3810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2590800" y="3581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2514600" y="3962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819400" y="4114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>
            <a:off x="4038600" y="3200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2209800" y="2133600"/>
            <a:ext cx="2362200" cy="2209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590800" y="3124200"/>
            <a:ext cx="228600" cy="228600"/>
          </a:xfrm>
          <a:prstGeom prst="ellipse">
            <a:avLst/>
          </a:prstGeom>
          <a:solidFill>
            <a:srgbClr val="EE1E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7" idx="4"/>
          </p:cNvCxnSpPr>
          <p:nvPr/>
        </p:nvCxnSpPr>
        <p:spPr>
          <a:xfrm rot="16200000" flipH="1">
            <a:off x="2076450" y="3981450"/>
            <a:ext cx="1295400" cy="381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7" idx="2"/>
          </p:cNvCxnSpPr>
          <p:nvPr/>
        </p:nvCxnSpPr>
        <p:spPr>
          <a:xfrm flipV="1">
            <a:off x="1905000" y="3238500"/>
            <a:ext cx="685800" cy="381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2200" y="51816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Two features examples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5000" y="1905000"/>
            <a:ext cx="29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Features: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color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texture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cost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…..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example 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2514600" y="1295400"/>
            <a:ext cx="36563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Fruit : Apple or not?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5CF8-33D2-4C4F-8593-06B426B464B7}" type="datetime5">
              <a:rPr lang="en-GB" smtClean="0"/>
              <a:t>1-Jan-23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Anirban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Lekharu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anirban2012@iitg.ac.in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Sharma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sandipan.sarma@iitg.ac.in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Pramanik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p.alik@iitg.ac.in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k.sonal@iitg.ac.in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Vanshita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Bansal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vanshitabansal@iitg.ac.in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Kesarwani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k.sagar@iitg.ac.in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9D36-BE0D-4344-8B36-3F77DB8355A2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371600" y="4648200"/>
            <a:ext cx="426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rot="5400000" flipH="1" flipV="1">
            <a:off x="191294" y="3390106"/>
            <a:ext cx="3429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219200" y="2819400"/>
            <a:ext cx="60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362200" y="3124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133600" y="3733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3048000" y="3810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590800" y="3581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514600" y="3962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2819400" y="4114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352800" y="4724400"/>
            <a:ext cx="53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2895600" y="3429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4114800" y="2286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4495800" y="2743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3"/>
          <p:cNvSpPr>
            <a:spLocks noChangeArrowheads="1"/>
          </p:cNvSpPr>
          <p:nvPr/>
        </p:nvSpPr>
        <p:spPr bwMode="auto">
          <a:xfrm>
            <a:off x="4038600" y="2819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810000" y="2971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4343400" y="3276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/>
        </p:nvSpPr>
        <p:spPr bwMode="auto">
          <a:xfrm>
            <a:off x="3581400" y="2590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3962400" y="3429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Supervised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503D-BD62-4ABA-9B42-081B55092BE7}" type="datetime5">
              <a:rPr lang="en-GB" smtClean="0"/>
              <a:t>1-Jan-23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Un-supervised Learning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71600" y="4648200"/>
            <a:ext cx="42672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191294" y="3390106"/>
            <a:ext cx="34290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219200" y="2819400"/>
            <a:ext cx="60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>
            <a:off x="2362200" y="3124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>
            <a:off x="2133600" y="3733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3048000" y="3810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auto">
          <a:xfrm>
            <a:off x="2590800" y="3581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11"/>
          <p:cNvSpPr>
            <a:spLocks noChangeArrowheads="1"/>
          </p:cNvSpPr>
          <p:nvPr/>
        </p:nvSpPr>
        <p:spPr bwMode="auto">
          <a:xfrm>
            <a:off x="2514600" y="3962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>
            <a:off x="2819400" y="4114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3352800" y="4724400"/>
            <a:ext cx="533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2895600" y="3429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>
            <a:off x="4114800" y="2286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AutoShape 13"/>
          <p:cNvSpPr>
            <a:spLocks noChangeArrowheads="1"/>
          </p:cNvSpPr>
          <p:nvPr/>
        </p:nvSpPr>
        <p:spPr bwMode="auto">
          <a:xfrm>
            <a:off x="4495800" y="27432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4038600" y="28194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 bwMode="auto">
          <a:xfrm>
            <a:off x="3810000" y="2971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13"/>
          <p:cNvSpPr>
            <a:spLocks noChangeArrowheads="1"/>
          </p:cNvSpPr>
          <p:nvPr/>
        </p:nvSpPr>
        <p:spPr bwMode="auto">
          <a:xfrm>
            <a:off x="4343400" y="32766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AutoShape 13"/>
          <p:cNvSpPr>
            <a:spLocks noChangeArrowheads="1"/>
          </p:cNvSpPr>
          <p:nvPr/>
        </p:nvSpPr>
        <p:spPr bwMode="auto">
          <a:xfrm>
            <a:off x="3581400" y="25908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13"/>
          <p:cNvSpPr>
            <a:spLocks noChangeArrowheads="1"/>
          </p:cNvSpPr>
          <p:nvPr/>
        </p:nvSpPr>
        <p:spPr bwMode="auto">
          <a:xfrm>
            <a:off x="3962400" y="3429000"/>
            <a:ext cx="186125" cy="288139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67400" y="1447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   No  label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429000" y="1981200"/>
            <a:ext cx="1676400" cy="19812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57400" y="2743200"/>
            <a:ext cx="1295400" cy="17526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ine Callout 1 (Accent Bar) 54"/>
          <p:cNvSpPr/>
          <p:nvPr/>
        </p:nvSpPr>
        <p:spPr>
          <a:xfrm>
            <a:off x="6019800" y="2286000"/>
            <a:ext cx="2438400" cy="762000"/>
          </a:xfrm>
          <a:prstGeom prst="accentCallout1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943600" y="2438400"/>
            <a:ext cx="2895600" cy="4001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Clustering Algorithm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71F0-F2E0-4D04-8717-0B43C5B9B63C}" type="datetime5">
              <a:rPr lang="en-GB" smtClean="0"/>
              <a:t>1-Jan-23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CS 361 Lecture 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99350" y="6356350"/>
            <a:ext cx="1295400" cy="365125"/>
          </a:xfrm>
        </p:spPr>
        <p:txBody>
          <a:bodyPr/>
          <a:lstStyle/>
          <a:p>
            <a:fld id="{AC84E4B8-FB7F-4681-A47C-6FCF83698F59}" type="slidenum">
              <a:rPr lang="en-US" altLang="en-US"/>
              <a:pPr/>
              <a:t>22</a:t>
            </a:fld>
            <a:endParaRPr lang="en-US" altLang="en-US" dirty="0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15888"/>
            <a:ext cx="8435975" cy="153035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unsupervised learning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183563" cy="4708525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</a:t>
            </a:r>
            <a:r>
              <a:rPr lang="en-US" altLang="ja-JP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These patterns are then utilized to predict the values of the target attribute in future data instances. </a:t>
            </a:r>
          </a:p>
          <a:p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Unsupervised learning</a:t>
            </a:r>
            <a:r>
              <a:rPr lang="en-US" altLang="ja-JP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 The data have no target attribute. 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We want to explore the data to find some intrinsic structures in them.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85202" y="6356349"/>
            <a:ext cx="2133600" cy="365125"/>
          </a:xfrm>
        </p:spPr>
        <p:txBody>
          <a:bodyPr/>
          <a:lstStyle/>
          <a:p>
            <a:fld id="{D0BA1815-BAA5-4A71-9264-C1288A3D8E55}" type="datetime5">
              <a:rPr lang="en-GB" smtClean="0"/>
              <a:t>1-Jan-23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86200" y="6356350"/>
            <a:ext cx="2133600" cy="365125"/>
          </a:xfrm>
        </p:spPr>
        <p:txBody>
          <a:bodyPr/>
          <a:lstStyle/>
          <a:p>
            <a:r>
              <a:rPr lang="en-US" altLang="en-US" dirty="0" smtClean="0"/>
              <a:t>CS 361 Lecture 1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723188" y="6356350"/>
            <a:ext cx="1066800" cy="365125"/>
          </a:xfrm>
        </p:spPr>
        <p:txBody>
          <a:bodyPr/>
          <a:lstStyle/>
          <a:p>
            <a:fld id="{FF670314-5EBC-49B1-8522-426606E8FFE9}" type="slidenum">
              <a:rPr lang="en-US" altLang="en-US"/>
              <a:pPr/>
              <a:t>23</a:t>
            </a:fld>
            <a:endParaRPr lang="en-US" altLang="en-US" dirty="0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5825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60463"/>
            <a:ext cx="8394700" cy="50149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Clustering is a technique for finding </a:t>
            </a:r>
            <a:r>
              <a:rPr lang="en-US" altLang="ja-JP" sz="2600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similarity groups</a:t>
            </a:r>
            <a:r>
              <a:rPr lang="en-US" altLang="ja-JP" sz="2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clusters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 </a:t>
            </a:r>
            <a:r>
              <a:rPr lang="en-US" altLang="ja-JP" sz="26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i.e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., 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altLang="ja-JP" sz="22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it groups data instances that are similar to (near) each other in one cluster and data instances that are very different (far away) from each other into different clusters. </a:t>
            </a:r>
            <a:endParaRPr lang="en-US" altLang="ja-JP" sz="2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90000"/>
              </a:lnSpc>
            </a:pPr>
            <a:endParaRPr lang="en-US" altLang="ja-JP" sz="22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unsupervised learning</a:t>
            </a:r>
            <a:r>
              <a:rPr lang="en-US" altLang="ja-JP" sz="2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task</a:t>
            </a:r>
            <a:r>
              <a:rPr lang="en-US" altLang="ja-JP" sz="2600" b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as no class values denoting an </a:t>
            </a:r>
            <a:r>
              <a:rPr lang="en-US" altLang="ja-JP" sz="2600" i="1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 priori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grouping of the data instances are given, which is the case in supervised learning. </a:t>
            </a:r>
            <a:endParaRPr lang="en-US" altLang="ja-JP" sz="26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ja-JP" sz="2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historical reasons, clustering is often considered </a:t>
            </a:r>
            <a:r>
              <a:rPr lang="en-US" altLang="ja-JP" sz="26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synonymous with unsupervised learning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9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association rule mining is also </a:t>
            </a:r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3CC4-84F6-4084-ADD5-CC4E40F742BC}" type="datetime5">
              <a:rPr lang="en-GB" smtClean="0"/>
              <a:t>1-Jan-23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3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810000" y="6248400"/>
            <a:ext cx="2209800" cy="457200"/>
          </a:xfrm>
        </p:spPr>
        <p:txBody>
          <a:bodyPr/>
          <a:lstStyle/>
          <a:p>
            <a:r>
              <a:rPr lang="en-US" altLang="en-US" dirty="0" smtClean="0"/>
              <a:t>CS 361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D8EF1-640B-475E-8E01-963E988FD20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illustration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5137"/>
            <a:ext cx="8291513" cy="4933950"/>
          </a:xfrm>
        </p:spPr>
        <p:txBody>
          <a:bodyPr/>
          <a:lstStyle/>
          <a:p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has three natural groups of data points, i.e., 3 natural clusters. </a:t>
            </a:r>
          </a:p>
        </p:txBody>
      </p:sp>
      <p:pic>
        <p:nvPicPr>
          <p:cNvPr id="7557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514962"/>
            <a:ext cx="4427538" cy="36925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1"/>
          <p:cNvSpPr txBox="1">
            <a:spLocks/>
          </p:cNvSpPr>
          <p:nvPr/>
        </p:nvSpPr>
        <p:spPr>
          <a:xfrm>
            <a:off x="152400" y="6335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603A35-BB86-4112-A019-7A4ACBEB2CAC}" type="datetime5">
              <a:rPr lang="en-GB" smtClean="0"/>
              <a:pPr/>
              <a:t>1-Jan-23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2743200"/>
            <a:ext cx="1295400" cy="1447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3842112"/>
            <a:ext cx="1295400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71109" y="4251938"/>
            <a:ext cx="1295400" cy="14478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clustering for? 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C2D8-95EA-472C-BBC5-209D1DA8049E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Untitled Docu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96856"/>
            <a:ext cx="5638800" cy="440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0" y="2645198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for Animal Kingdom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0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982" y="1306368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752600" y="1524000"/>
            <a:ext cx="48006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News: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3010-F860-47EF-A855-8843BA887CF6}" type="datetime5">
              <a:rPr lang="en-GB" smtClean="0"/>
              <a:t>1-Jan-23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4876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2019300" y="2476500"/>
            <a:ext cx="685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24200"/>
            <a:ext cx="3581400" cy="352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676400"/>
            <a:ext cx="31718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4343400" y="2286000"/>
            <a:ext cx="1143000" cy="1143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E39D-8735-42C9-943A-D73212AE902E}" type="datetime5">
              <a:rPr lang="en-GB" smtClean="0"/>
              <a:t>1-Jan-23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1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for Gene Expression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CD0E-1FA5-46E9-8A97-CD689E02E5CE}" type="datetime5">
              <a:rPr lang="en-GB" smtClean="0"/>
              <a:t>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417638"/>
            <a:ext cx="8096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Clustering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Organizing computer clusters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network analysis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segmentation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Astronomical image/data analysis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Speaker recognition and many more…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A442-5A62-4E8C-A38B-DC5960038856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229600" cy="57785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types of Learning,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Supervised Learning: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and logistic regression, similarity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learning (NN, K-NN), probability based learning (Bayes methods), error based learning (Neural Networks), discriminant function based learning (SVM), evaluation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based learning (Decision trees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generalization. Bias-variance trade-off.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Clustering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(hierarchical clustering,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partitional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clustering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density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methods, graph based methods, non-negative matrix factorization, probabilistic methods, evaluation measures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Dimensionality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reduction (linear, non-linear): evaluation measures.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Methods: SVR, logistic regression.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Density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estimation methods: parametric, non-parametric, ensemble methods.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Reinforcement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learning.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  <a:p>
            <a:pPr lvl="1">
              <a:lnSpc>
                <a:spcPct val="80000"/>
              </a:lnSpc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EDEFA15-38BE-4B9E-9463-0D903814B7F5}" type="datetime5">
              <a:rPr lang="en-GB" smtClean="0"/>
              <a:t>1-Jan-23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 smtClean="0"/>
              <a:t>CS 361 Lecture 1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BD18191-99BA-4B75-9F3A-607A0496C54B}" type="slidenum">
              <a:rPr lang="en-GB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6912768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5536" y="1412776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involving an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numeric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Learn how to take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to maximize reward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DB52-EA64-4AEB-837A-3B1EEF39F9C3}" type="datetime5">
              <a:rPr lang="en-GB" smtClean="0"/>
              <a:t>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943" y="1812005"/>
            <a:ext cx="2674971" cy="2939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B902-D25A-46D9-8C46-BF7CDD6CD9E4}" type="datetime5">
              <a:rPr lang="en-GB" smtClean="0"/>
              <a:t>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5544616" cy="316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D7D8-C05E-4CB5-91E7-73DC49FB48D6}" type="datetime5">
              <a:rPr lang="en-GB" smtClean="0"/>
              <a:t>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84" y="1566715"/>
            <a:ext cx="8575645" cy="318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2418-2E81-4230-A6B4-BF46AD3D230C}" type="datetime5">
              <a:rPr lang="en-GB" smtClean="0"/>
              <a:t>1-Jan-23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906" y="1589611"/>
            <a:ext cx="8640960" cy="308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236E-A229-4A92-9C28-8814231E6396}" type="datetime5">
              <a:rPr lang="en-GB" smtClean="0"/>
              <a:t>1-Jan-23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426" y="1569855"/>
            <a:ext cx="8460432" cy="312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3468-A723-4A0D-AA0D-6BE39B44C1E6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Cart-Pole Problem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412776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Objective 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Balance a pole on top of a movable cart</a:t>
            </a:r>
          </a:p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State        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angle, angular speed, position, horizontal velocity</a:t>
            </a:r>
          </a:p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Action      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horizontal force applied on the cart</a:t>
            </a:r>
          </a:p>
          <a:p>
            <a:r>
              <a:rPr lang="en-IN" sz="2000" b="1" dirty="0" smtClean="0">
                <a:latin typeface="Arial" pitchFamily="34" charset="0"/>
                <a:cs typeface="Arial" pitchFamily="34" charset="0"/>
              </a:rPr>
              <a:t>Reward    :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1 at each time step if the pole is upright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852936"/>
            <a:ext cx="35433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9964-E4D9-4ED6-91B9-3E90A89CE6CF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D00-9560-4E18-804C-D68B3C0F3F79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0637" y="2967335"/>
            <a:ext cx="4122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… to continue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Books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788" y="1143000"/>
            <a:ext cx="83820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Text Books: 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P. E. Hart, D.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Strok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Pattern classification, 2nd edition, Wiley, 2000.</a:t>
            </a:r>
          </a:p>
          <a:p>
            <a:pPr lvl="1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Alpaydin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Introduction to Machine Learning, MIT Press, 2014.</a:t>
            </a: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 Books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Bishop, Pattern Recognition and Machine Learning, Springer, 2011.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Kelleher, B. Mac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Namee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D`arcy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Fundamentals of Machine Learning for Predictive Data Analytics - Algorithms, Worked Examples, and Case Studies, MIT Press, 2015.</a:t>
            </a:r>
          </a:p>
          <a:p>
            <a:pPr lvl="1" algn="just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Shalev-Shwartz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S. Ben-David, Understanding Machine Learning From Theory to Algorithms, Cambridge University Press, 2014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Mitchell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Machine Learning,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McGr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00CD91C0-7789-4681-BF07-2D16DCFF5C4C}" type="datetime5">
              <a:rPr lang="en-GB" smtClean="0"/>
              <a:t>1-Jan-23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GB" smtClean="0"/>
              <a:t>CS 361 Lecture 1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BD18191-99BA-4B75-9F3A-607A0496C54B}" type="slidenum">
              <a:rPr lang="en-GB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7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460"/>
            <a:ext cx="8229600" cy="456614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Percentage of Grade : TBA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Date of Test: TBA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MID and END Semester Exams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Quiz (Tentative)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Online Mode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MCQ (Tentative)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6637-6075-43A4-9959-35625B6DC4D7}" type="datetime5">
              <a:rPr lang="en-GB" smtClean="0"/>
              <a:t>1-Jan-23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Machine Learning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learning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Brief introduction of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0EF4-FFE7-4A5A-8DE7-2BCBC103D9F1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7964" y="1219200"/>
            <a:ext cx="4711546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4800" dirty="0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US" sz="480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25908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Field of study that gives computers the ability to learn without being explicitly programmed.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By: Arthur Samuel (1959)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B7DB-060A-4224-BC80-DE01400CD74C}" type="datetime5">
              <a:rPr lang="en-GB" smtClean="0"/>
              <a:t>1-Jan-23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mining: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click data, medical records, biology, engineering etc.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that can’t be programmed by hand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Autonomous helicopter, handwriting recognition, NLP, computer vision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 Customizing Programs Recommendation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Amazon, Netflix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human learning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Brain, real AI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3CD9-70AC-4C3D-9D99-5800D2F3F042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7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Learning Problem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Well-posed learning problem: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computer program is said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respect to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task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some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performance measure</a:t>
            </a:r>
            <a:r>
              <a:rPr lang="en-US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if its performance 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as measured by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improves 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experience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Tome Mitchell (1998)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5E95-1EC7-4228-85DC-F23EF282C71E}" type="datetime5">
              <a:rPr lang="en-GB" smtClean="0"/>
              <a:t>1-Jan-23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1104-48A6-49AB-BC65-F67C6EFFD0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361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34309</TotalTime>
  <Words>1602</Words>
  <Application>Microsoft Office PowerPoint</Application>
  <PresentationFormat>On-screen Show (4:3)</PresentationFormat>
  <Paragraphs>316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MS PGothic</vt:lpstr>
      <vt:lpstr>AR CENA</vt:lpstr>
      <vt:lpstr>Arial</vt:lpstr>
      <vt:lpstr>Calibri</vt:lpstr>
      <vt:lpstr>Garamond</vt:lpstr>
      <vt:lpstr>Times New Roman</vt:lpstr>
      <vt:lpstr>Wingdings</vt:lpstr>
      <vt:lpstr>Office Theme</vt:lpstr>
      <vt:lpstr>Equation</vt:lpstr>
      <vt:lpstr> Machine Learning (CS 361) 3 – 0 – 0 – 6 January - April 2023  Slot - D1: Monday, Tuesday (4 to 4.55 PM), Friday (3 to 3.55 PM)</vt:lpstr>
      <vt:lpstr>TA Members</vt:lpstr>
      <vt:lpstr>Syllabus</vt:lpstr>
      <vt:lpstr>Books</vt:lpstr>
      <vt:lpstr>Evaluation</vt:lpstr>
      <vt:lpstr>Today </vt:lpstr>
      <vt:lpstr>PowerPoint Presentation</vt:lpstr>
      <vt:lpstr>Applications</vt:lpstr>
      <vt:lpstr>Learning Problem</vt:lpstr>
      <vt:lpstr>Example</vt:lpstr>
      <vt:lpstr>Different Types of Learning</vt:lpstr>
      <vt:lpstr>Supervised Learning</vt:lpstr>
      <vt:lpstr>Supervised learning</vt:lpstr>
      <vt:lpstr>The data and the goal</vt:lpstr>
      <vt:lpstr>Supervised learning process: two steps</vt:lpstr>
      <vt:lpstr>Fundamental assumption of learning</vt:lpstr>
      <vt:lpstr>Supervised Learning: An example </vt:lpstr>
      <vt:lpstr>Supervised Learning: An example </vt:lpstr>
      <vt:lpstr>Supervised Learning: An example </vt:lpstr>
      <vt:lpstr>Supervised Learning</vt:lpstr>
      <vt:lpstr>Un-supervised Learning</vt:lpstr>
      <vt:lpstr>Supervised vs. unsupervised learning</vt:lpstr>
      <vt:lpstr>Clustering</vt:lpstr>
      <vt:lpstr>An illustration</vt:lpstr>
      <vt:lpstr> What is clustering for?  </vt:lpstr>
      <vt:lpstr>Google News:</vt:lpstr>
      <vt:lpstr>PowerPoint Presentation</vt:lpstr>
      <vt:lpstr>Clustering for Gene Expression</vt:lpstr>
      <vt:lpstr>Application of Clustering Algorithms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Cart-Pole Problem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CS 346 3 – 0 – 0 – 6</dc:title>
  <dc:creator>arijit</dc:creator>
  <cp:lastModifiedBy>Multimedia</cp:lastModifiedBy>
  <cp:revision>735</cp:revision>
  <dcterms:created xsi:type="dcterms:W3CDTF">2014-12-24T03:48:14Z</dcterms:created>
  <dcterms:modified xsi:type="dcterms:W3CDTF">2023-01-01T12:57:08Z</dcterms:modified>
</cp:coreProperties>
</file>