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827" y="252479"/>
            <a:ext cx="6168390" cy="935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7465">
              <a:lnSpc>
                <a:spcPts val="2355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INDIAN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INSTITUTE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TECHNOLOGY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GUWAHATI</a:t>
            </a:r>
            <a:endParaRPr sz="2000">
              <a:latin typeface="Times New Roman"/>
              <a:cs typeface="Times New Roman"/>
            </a:endParaRPr>
          </a:p>
          <a:p>
            <a:pPr algn="ctr" marL="37465">
              <a:lnSpc>
                <a:spcPts val="1839"/>
              </a:lnSpc>
            </a:pPr>
            <a:r>
              <a:rPr dirty="0" sz="1600" spc="-5">
                <a:latin typeface="Times New Roman"/>
                <a:cs typeface="Times New Roman"/>
              </a:rPr>
              <a:t>Department 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Computer Science</a:t>
            </a:r>
            <a:r>
              <a:rPr dirty="0" sz="1600">
                <a:latin typeface="Times New Roman"/>
                <a:cs typeface="Times New Roman"/>
              </a:rPr>
              <a:t> 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Engineering</a:t>
            </a:r>
            <a:endParaRPr sz="1600">
              <a:latin typeface="Times New Roman"/>
              <a:cs typeface="Times New Roman"/>
            </a:endParaRPr>
          </a:p>
          <a:p>
            <a:pPr algn="ctr" marL="38735">
              <a:lnSpc>
                <a:spcPts val="1650"/>
              </a:lnSpc>
              <a:tabLst>
                <a:tab pos="2663190" algn="l"/>
              </a:tabLst>
            </a:pPr>
            <a:r>
              <a:rPr dirty="0" sz="1400">
                <a:latin typeface="Times New Roman"/>
                <a:cs typeface="Times New Roman"/>
              </a:rPr>
              <a:t>CS528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Computing</a:t>
            </a:r>
            <a:r>
              <a:rPr dirty="0" sz="1400" spc="-5">
                <a:latin typeface="Times New Roman"/>
                <a:cs typeface="Times New Roman"/>
              </a:rPr>
              <a:t>)	</a:t>
            </a:r>
            <a:r>
              <a:rPr dirty="0" sz="1400">
                <a:latin typeface="Times New Roman"/>
                <a:cs typeface="Times New Roman"/>
              </a:rPr>
              <a:t>Mid </a:t>
            </a:r>
            <a:r>
              <a:rPr dirty="0" sz="1400" spc="-5">
                <a:latin typeface="Times New Roman"/>
                <a:cs typeface="Times New Roman"/>
              </a:rPr>
              <a:t>Semester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Examination</a:t>
            </a:r>
            <a:endParaRPr sz="1400">
              <a:latin typeface="Times New Roman"/>
              <a:cs typeface="Times New Roman"/>
            </a:endParaRPr>
          </a:p>
          <a:p>
            <a:pPr algn="ctr" marL="37465">
              <a:lnSpc>
                <a:spcPct val="100000"/>
              </a:lnSpc>
              <a:tabLst>
                <a:tab pos="1866264" algn="l"/>
                <a:tab pos="3237865" algn="l"/>
                <a:tab pos="4609465" algn="l"/>
              </a:tabLst>
            </a:pPr>
            <a:r>
              <a:rPr dirty="0" sz="1100" b="1">
                <a:latin typeface="Times New Roman"/>
                <a:cs typeface="Times New Roman"/>
              </a:rPr>
              <a:t>Date: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29</a:t>
            </a:r>
            <a:r>
              <a:rPr dirty="0" baseline="39682" sz="1050" spc="-15" b="1">
                <a:latin typeface="Times New Roman"/>
                <a:cs typeface="Times New Roman"/>
              </a:rPr>
              <a:t>th</a:t>
            </a:r>
            <a:r>
              <a:rPr dirty="0" baseline="39682" sz="1050" spc="1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Feb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2020	</a:t>
            </a:r>
            <a:r>
              <a:rPr dirty="0" sz="1100" spc="-5" b="1">
                <a:latin typeface="Times New Roman"/>
                <a:cs typeface="Times New Roman"/>
              </a:rPr>
              <a:t>Timing: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 </a:t>
            </a:r>
            <a:r>
              <a:rPr dirty="0" sz="1100" spc="-5" b="1">
                <a:latin typeface="Times New Roman"/>
                <a:cs typeface="Times New Roman"/>
              </a:rPr>
              <a:t>Hours	</a:t>
            </a:r>
            <a:r>
              <a:rPr dirty="0" sz="1100" b="1">
                <a:latin typeface="Times New Roman"/>
                <a:cs typeface="Times New Roman"/>
              </a:rPr>
              <a:t>Full</a:t>
            </a:r>
            <a:r>
              <a:rPr dirty="0" sz="1100" spc="-5" b="1">
                <a:latin typeface="Times New Roman"/>
                <a:cs typeface="Times New Roman"/>
              </a:rPr>
              <a:t> Marks: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40	</a:t>
            </a:r>
            <a:r>
              <a:rPr dirty="0" sz="1100" spc="-5" b="1">
                <a:latin typeface="Times New Roman"/>
                <a:cs typeface="Times New Roman"/>
              </a:rPr>
              <a:t>Answer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all the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questions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8912" y="1190243"/>
            <a:ext cx="6894830" cy="27940"/>
          </a:xfrm>
          <a:custGeom>
            <a:avLst/>
            <a:gdLst/>
            <a:ahLst/>
            <a:cxnLst/>
            <a:rect l="l" t="t" r="r" b="b"/>
            <a:pathLst>
              <a:path w="6894830" h="27940">
                <a:moveTo>
                  <a:pt x="6894576" y="18288"/>
                </a:moveTo>
                <a:lnTo>
                  <a:pt x="0" y="18288"/>
                </a:lnTo>
                <a:lnTo>
                  <a:pt x="0" y="27432"/>
                </a:lnTo>
                <a:lnTo>
                  <a:pt x="6894576" y="27432"/>
                </a:lnTo>
                <a:lnTo>
                  <a:pt x="6894576" y="18288"/>
                </a:lnTo>
                <a:close/>
              </a:path>
              <a:path w="6894830" h="27940">
                <a:moveTo>
                  <a:pt x="6894576" y="0"/>
                </a:moveTo>
                <a:lnTo>
                  <a:pt x="0" y="0"/>
                </a:lnTo>
                <a:lnTo>
                  <a:pt x="0" y="9144"/>
                </a:lnTo>
                <a:lnTo>
                  <a:pt x="6894576" y="9144"/>
                </a:lnTo>
                <a:lnTo>
                  <a:pt x="689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4499" y="1300991"/>
            <a:ext cx="68402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Times New Roman"/>
                <a:cs typeface="Times New Roman"/>
              </a:rPr>
              <a:t>=============================================================================================================================================================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499" y="1384811"/>
            <a:ext cx="28702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100" b="1">
                <a:latin typeface="Times New Roman"/>
                <a:cs typeface="Times New Roman"/>
              </a:rPr>
              <a:t>Q1	[6 </a:t>
            </a:r>
            <a:r>
              <a:rPr dirty="0" sz="1100" spc="-5" b="1">
                <a:latin typeface="Times New Roman"/>
                <a:cs typeface="Times New Roman"/>
              </a:rPr>
              <a:t>Marks]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[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Topic:</a:t>
            </a:r>
            <a:r>
              <a:rPr dirty="0" sz="1100" spc="27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Code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Optimization</a:t>
            </a:r>
            <a:r>
              <a:rPr dirty="0" sz="1100" b="1">
                <a:latin typeface="Times New Roman"/>
                <a:cs typeface="Times New Roman"/>
              </a:rPr>
              <a:t> ]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099" y="1858775"/>
            <a:ext cx="37128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Times New Roman"/>
                <a:cs typeface="Times New Roman"/>
              </a:rPr>
              <a:t>A.</a:t>
            </a:r>
            <a:r>
              <a:rPr dirty="0" sz="1200" spc="45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[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 </a:t>
            </a:r>
            <a:r>
              <a:rPr dirty="0" sz="1100" spc="-5" b="1">
                <a:latin typeface="Times New Roman"/>
                <a:cs typeface="Times New Roman"/>
              </a:rPr>
              <a:t>marks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]</a:t>
            </a:r>
            <a:r>
              <a:rPr dirty="0" sz="1100" spc="2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Calculate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balance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baseline="-13227" sz="1575">
                <a:latin typeface="Times New Roman"/>
                <a:cs typeface="Times New Roman"/>
              </a:rPr>
              <a:t>c</a:t>
            </a:r>
            <a:r>
              <a:rPr dirty="0" sz="1600">
                <a:latin typeface="Times New Roman"/>
                <a:cs typeface="Times New Roman"/>
              </a:rPr>
              <a:t>)</a:t>
            </a:r>
            <a:r>
              <a:rPr dirty="0" sz="1600" spc="-1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shown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code.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85800" y="2284476"/>
          <a:ext cx="6638925" cy="42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5235"/>
                <a:gridCol w="2589529"/>
                <a:gridCol w="2344419"/>
                <a:gridCol w="461009"/>
              </a:tblGrid>
              <a:tr h="160019">
                <a:tc gridSpan="4"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Sol:</a:t>
                      </a:r>
                      <a:r>
                        <a:rPr dirty="0" sz="1100" spc="3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balance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11904" sz="1050" spc="-7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11904" sz="105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dirty="0" sz="11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arithmetic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operations.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above</a:t>
                      </a:r>
                      <a:r>
                        <a:rPr dirty="0" sz="11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11904" sz="1050" spc="-7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*8</a:t>
                      </a:r>
                      <a:r>
                        <a:rPr dirty="0" sz="11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Byte/2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3651">
                <a:tc>
                  <a:txBody>
                    <a:bodyPr/>
                    <a:lstStyle/>
                    <a:p>
                      <a:pPr>
                        <a:lnSpc>
                          <a:spcPts val="19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32B/2F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dirty="0" sz="18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B/F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Assuming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writing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A[i]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be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buffered than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975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11904" sz="1050" spc="-7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*8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Byte/2 F=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24B/2F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B/F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975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44499" y="2768603"/>
            <a:ext cx="6885305" cy="36639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41300" marR="5080" indent="-229235">
              <a:lnSpc>
                <a:spcPts val="1260"/>
              </a:lnSpc>
              <a:spcBef>
                <a:spcPts val="290"/>
              </a:spcBef>
            </a:pPr>
            <a:r>
              <a:rPr dirty="0" sz="1200" b="1">
                <a:latin typeface="Times New Roman"/>
                <a:cs typeface="Times New Roman"/>
              </a:rPr>
              <a:t>B.</a:t>
            </a:r>
            <a:r>
              <a:rPr dirty="0" sz="1200" spc="114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[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</a:t>
            </a:r>
            <a:r>
              <a:rPr dirty="0" sz="1100" spc="6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marks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]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Assuming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same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code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execute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processor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having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32KB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L1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cache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64B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line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size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(or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block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size),</a:t>
            </a:r>
            <a:r>
              <a:rPr dirty="0" sz="1100" spc="-5">
                <a:latin typeface="Times New Roman"/>
                <a:cs typeface="Times New Roman"/>
              </a:rPr>
              <a:t> Re-calculate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balance.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128772"/>
            <a:ext cx="6629400" cy="17018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Sol:  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executed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processor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32KB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L1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cache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64B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line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size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(or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block).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Number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data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3298909"/>
            <a:ext cx="6629400" cy="1504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35"/>
              </a:lnSpc>
            </a:pPr>
            <a:r>
              <a:rPr dirty="0" sz="1100">
                <a:latin typeface="Times New Roman"/>
                <a:cs typeface="Times New Roman"/>
              </a:rPr>
              <a:t>block of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cache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64B/8B=8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there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will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8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access,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which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number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miss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access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=1/8.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miss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3448811"/>
            <a:ext cx="5147310" cy="2641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0"/>
              </a:lnSpc>
            </a:pPr>
            <a:r>
              <a:rPr dirty="0" sz="1100" spc="-5">
                <a:latin typeface="Times New Roman"/>
                <a:cs typeface="Times New Roman"/>
              </a:rPr>
              <a:t>rate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1/8.</a:t>
            </a:r>
            <a:r>
              <a:rPr dirty="0" sz="1100" spc="2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Hence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above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code </a:t>
            </a:r>
            <a:r>
              <a:rPr dirty="0" sz="1100" spc="-5">
                <a:latin typeface="Times New Roman"/>
                <a:cs typeface="Times New Roman"/>
              </a:rPr>
              <a:t>b</a:t>
            </a:r>
            <a:r>
              <a:rPr dirty="0" baseline="-11904" sz="1050" spc="-7">
                <a:latin typeface="Times New Roman"/>
                <a:cs typeface="Times New Roman"/>
              </a:rPr>
              <a:t>c</a:t>
            </a:r>
            <a:r>
              <a:rPr dirty="0" sz="1100" spc="-5">
                <a:latin typeface="Times New Roman"/>
                <a:cs typeface="Times New Roman"/>
              </a:rPr>
              <a:t>= </a:t>
            </a:r>
            <a:r>
              <a:rPr dirty="0" sz="1100">
                <a:latin typeface="Times New Roman"/>
                <a:cs typeface="Times New Roman"/>
              </a:rPr>
              <a:t>1/8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(3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*8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Byte/2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F)=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(1/8) </a:t>
            </a:r>
            <a:r>
              <a:rPr dirty="0" sz="1100">
                <a:latin typeface="Times New Roman"/>
                <a:cs typeface="Times New Roman"/>
              </a:rPr>
              <a:t>24B/2F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1.5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B/F</a:t>
            </a:r>
            <a:r>
              <a:rPr dirty="0" sz="110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499" y="3772918"/>
            <a:ext cx="6885305" cy="36766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41300" marR="5080" indent="-228600">
              <a:lnSpc>
                <a:spcPts val="1270"/>
              </a:lnSpc>
              <a:spcBef>
                <a:spcPts val="280"/>
              </a:spcBef>
            </a:pPr>
            <a:r>
              <a:rPr dirty="0" sz="1200" spc="-5" b="1">
                <a:latin typeface="Times New Roman"/>
                <a:cs typeface="Times New Roman"/>
              </a:rPr>
              <a:t>C.</a:t>
            </a:r>
            <a:r>
              <a:rPr dirty="0" sz="1200" spc="55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[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</a:t>
            </a:r>
            <a:r>
              <a:rPr dirty="0" sz="1100" spc="6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Marks</a:t>
            </a:r>
            <a:r>
              <a:rPr dirty="0" sz="1100" spc="55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]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Assuming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same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execute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processor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having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32KB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L1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cache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64B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line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size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(or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block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size)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L1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cache uses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No-Write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Allocation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Policy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Re-calculate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code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balance.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85800" y="4133088"/>
          <a:ext cx="6648450" cy="74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555"/>
                <a:gridCol w="5509260"/>
              </a:tblGrid>
              <a:tr h="170136">
                <a:tc gridSpan="2">
                  <a:txBody>
                    <a:bodyPr/>
                    <a:lstStyle/>
                    <a:p>
                      <a:pPr marL="34925">
                        <a:lnSpc>
                          <a:spcPts val="121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Sol:  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executed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processor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32KB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L1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cache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64B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(or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block).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miss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rate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1/8.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781">
                <a:tc gridSpan="2">
                  <a:txBody>
                    <a:bodyPr/>
                    <a:lstStyle/>
                    <a:p>
                      <a:pPr>
                        <a:lnSpc>
                          <a:spcPts val="113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cache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1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No-Write</a:t>
                      </a:r>
                      <a:r>
                        <a:rPr dirty="0" sz="11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Allocation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Policy,</a:t>
                      </a:r>
                      <a:r>
                        <a:rPr dirty="0" sz="11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means</a:t>
                      </a:r>
                      <a:r>
                        <a:rPr dirty="0" sz="11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cache</a:t>
                      </a:r>
                      <a:r>
                        <a:rPr dirty="0" sz="11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1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1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1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allocated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1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array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dirty="0" sz="11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write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1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array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665">
                <a:tc gridSpan="2">
                  <a:txBody>
                    <a:bodyPr/>
                    <a:lstStyle/>
                    <a:p>
                      <a:pPr>
                        <a:lnSpc>
                          <a:spcPts val="108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1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buffered</a:t>
                      </a:r>
                      <a:r>
                        <a:rPr dirty="0" sz="11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1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dirty="0" sz="11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1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array</a:t>
                      </a:r>
                      <a:r>
                        <a:rPr dirty="0" sz="11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1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1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1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counted.</a:t>
                      </a:r>
                      <a:r>
                        <a:rPr dirty="0" sz="1100" spc="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Hence</a:t>
                      </a:r>
                      <a:r>
                        <a:rPr dirty="0" sz="11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1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above</a:t>
                      </a:r>
                      <a:r>
                        <a:rPr dirty="0" sz="11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1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11904" sz="1050" spc="-7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1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1/8</a:t>
                      </a:r>
                      <a:r>
                        <a:rPr dirty="0" sz="11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dirty="0" sz="11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*8</a:t>
                      </a:r>
                      <a:r>
                        <a:rPr dirty="0" sz="11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Byte/2</a:t>
                      </a:r>
                      <a:r>
                        <a:rPr dirty="0" sz="11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F)=</a:t>
                      </a:r>
                      <a:r>
                        <a:rPr dirty="0" sz="11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(1/8)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3651">
                <a:tc>
                  <a:txBody>
                    <a:bodyPr/>
                    <a:lstStyle/>
                    <a:p>
                      <a:pPr>
                        <a:lnSpc>
                          <a:spcPts val="19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16B/2F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B/F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06399" y="4931158"/>
            <a:ext cx="6961505" cy="873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ts val="815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========================================================================================================================================</a:t>
            </a:r>
            <a:endParaRPr sz="700">
              <a:latin typeface="Times New Roman"/>
              <a:cs typeface="Times New Roman"/>
            </a:endParaRPr>
          </a:p>
          <a:p>
            <a:pPr marL="50800">
              <a:lnSpc>
                <a:spcPts val="1295"/>
              </a:lnSpc>
              <a:tabLst>
                <a:tab pos="507365" algn="l"/>
              </a:tabLst>
            </a:pPr>
            <a:r>
              <a:rPr dirty="0" sz="1100" b="1">
                <a:latin typeface="Times New Roman"/>
                <a:cs typeface="Times New Roman"/>
              </a:rPr>
              <a:t>Q2	[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14 </a:t>
            </a:r>
            <a:r>
              <a:rPr dirty="0" sz="1100" spc="-5" b="1">
                <a:latin typeface="Times New Roman"/>
                <a:cs typeface="Times New Roman"/>
              </a:rPr>
              <a:t>Marks </a:t>
            </a:r>
            <a:r>
              <a:rPr dirty="0" sz="1100" b="1">
                <a:latin typeface="Times New Roman"/>
                <a:cs typeface="Times New Roman"/>
              </a:rPr>
              <a:t>]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[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Topic: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Implicit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Threading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Programming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algn="just" marL="279400" marR="43180" indent="-228600">
              <a:lnSpc>
                <a:spcPct val="95900"/>
              </a:lnSpc>
              <a:spcBef>
                <a:spcPts val="775"/>
              </a:spcBef>
            </a:pPr>
            <a:r>
              <a:rPr dirty="0" sz="1100" spc="-5" b="1">
                <a:latin typeface="Times New Roman"/>
                <a:cs typeface="Times New Roman"/>
              </a:rPr>
              <a:t>A.</a:t>
            </a:r>
            <a:r>
              <a:rPr dirty="0" sz="1100" spc="535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[ </a:t>
            </a:r>
            <a:r>
              <a:rPr dirty="0" sz="1100" spc="-5" b="1">
                <a:latin typeface="Times New Roman"/>
                <a:cs typeface="Times New Roman"/>
              </a:rPr>
              <a:t>3+3 marks </a:t>
            </a:r>
            <a:r>
              <a:rPr dirty="0" sz="1100">
                <a:latin typeface="Times New Roman"/>
                <a:cs typeface="Times New Roman"/>
              </a:rPr>
              <a:t>] </a:t>
            </a:r>
            <a:r>
              <a:rPr dirty="0" sz="1100" spc="-5">
                <a:latin typeface="Times New Roman"/>
                <a:cs typeface="Times New Roman"/>
              </a:rPr>
              <a:t>Calculate the expected execution </a:t>
            </a:r>
            <a:r>
              <a:rPr dirty="0" sz="1100" spc="-10">
                <a:latin typeface="Times New Roman"/>
                <a:cs typeface="Times New Roman"/>
              </a:rPr>
              <a:t>time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following OpenMP </a:t>
            </a:r>
            <a:r>
              <a:rPr dirty="0" sz="1100">
                <a:latin typeface="Times New Roman"/>
                <a:cs typeface="Times New Roman"/>
              </a:rPr>
              <a:t>code on 2 </a:t>
            </a:r>
            <a:r>
              <a:rPr dirty="0" sz="1100" spc="-5">
                <a:latin typeface="Times New Roman"/>
                <a:cs typeface="Times New Roman"/>
              </a:rPr>
              <a:t>processors for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given </a:t>
            </a:r>
            <a:r>
              <a:rPr dirty="0" sz="1100">
                <a:latin typeface="Times New Roman"/>
                <a:cs typeface="Times New Roman"/>
              </a:rPr>
              <a:t> code in term of N and R for two </a:t>
            </a:r>
            <a:r>
              <a:rPr dirty="0" sz="1100" spc="-5">
                <a:latin typeface="Times New Roman"/>
                <a:cs typeface="Times New Roman"/>
              </a:rPr>
              <a:t>scheduling </a:t>
            </a:r>
            <a:r>
              <a:rPr dirty="0" sz="1100">
                <a:latin typeface="Times New Roman"/>
                <a:cs typeface="Times New Roman"/>
              </a:rPr>
              <a:t>policy (a) </a:t>
            </a:r>
            <a:r>
              <a:rPr dirty="0" sz="1100" spc="-5">
                <a:latin typeface="Times New Roman"/>
                <a:cs typeface="Times New Roman"/>
              </a:rPr>
              <a:t>schedule (static,1) and </a:t>
            </a:r>
            <a:r>
              <a:rPr dirty="0" sz="1100">
                <a:latin typeface="Times New Roman"/>
                <a:cs typeface="Times New Roman"/>
              </a:rPr>
              <a:t>(b) </a:t>
            </a:r>
            <a:r>
              <a:rPr dirty="0" sz="1100" spc="-5">
                <a:latin typeface="Times New Roman"/>
                <a:cs typeface="Times New Roman"/>
              </a:rPr>
              <a:t>schedule (dynamic,1). Assume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FindScaledSumX(X,s)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calls</a:t>
            </a:r>
            <a:r>
              <a:rPr dirty="0" sz="1100">
                <a:latin typeface="Times New Roman"/>
                <a:cs typeface="Times New Roman"/>
              </a:rPr>
              <a:t> are</a:t>
            </a:r>
            <a:r>
              <a:rPr dirty="0" sz="1100" spc="-5">
                <a:latin typeface="Times New Roman"/>
                <a:cs typeface="Times New Roman"/>
              </a:rPr>
              <a:t> independent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all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</a:t>
            </a:r>
            <a:r>
              <a:rPr dirty="0" baseline="39682" sz="1050" spc="-7">
                <a:latin typeface="Times New Roman"/>
                <a:cs typeface="Times New Roman"/>
              </a:rPr>
              <a:t>th</a:t>
            </a:r>
            <a:r>
              <a:rPr dirty="0" baseline="39682" sz="1050" spc="12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iteration.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(Chunk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size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=1)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800" y="7039356"/>
            <a:ext cx="662940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Sol: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above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generate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number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independent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indScaledSum(X,s).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FindScaledSum(X,s)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will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take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800" y="7199376"/>
            <a:ext cx="4811395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5">
                <a:latin typeface="Times New Roman"/>
                <a:cs typeface="Times New Roman"/>
              </a:rPr>
              <a:t>proportional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 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 is</a:t>
            </a:r>
            <a:r>
              <a:rPr dirty="0" sz="1100" spc="-5">
                <a:latin typeface="Times New Roman"/>
                <a:cs typeface="Times New Roman"/>
              </a:rPr>
              <a:t> randomly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distributed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between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R,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say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random(0,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R)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85800" y="7520940"/>
          <a:ext cx="6638925" cy="1708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/>
                <a:gridCol w="485140"/>
                <a:gridCol w="5554345"/>
              </a:tblGrid>
              <a:tr h="170897">
                <a:tc gridSpan="3">
                  <a:txBody>
                    <a:bodyPr/>
                    <a:lstStyle/>
                    <a:p>
                      <a:pPr marL="104775">
                        <a:lnSpc>
                          <a:spcPts val="1215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1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dirty="0" sz="11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schedule</a:t>
                      </a:r>
                      <a:r>
                        <a:rPr dirty="0" sz="1100" spc="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(static,</a:t>
                      </a:r>
                      <a:r>
                        <a:rPr dirty="0" sz="11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1):</a:t>
                      </a:r>
                      <a:r>
                        <a:rPr dirty="0" sz="1100" spc="6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scheduler</a:t>
                      </a:r>
                      <a:r>
                        <a:rPr dirty="0" sz="1100" spc="20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takes</a:t>
                      </a:r>
                      <a:r>
                        <a:rPr dirty="0" sz="11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1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tasks</a:t>
                      </a:r>
                      <a:r>
                        <a:rPr dirty="0" sz="11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1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1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executes</a:t>
                      </a:r>
                      <a:r>
                        <a:rPr dirty="0" sz="11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dirty="0" sz="1100" spc="20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1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dirty="0" sz="11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processor.</a:t>
                      </a:r>
                      <a:r>
                        <a:rPr dirty="0" sz="11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Once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9959">
                <a:tc gridSpan="3">
                  <a:txBody>
                    <a:bodyPr/>
                    <a:lstStyle/>
                    <a:p>
                      <a:pPr>
                        <a:lnSpc>
                          <a:spcPts val="114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execution</a:t>
                      </a:r>
                      <a:r>
                        <a:rPr dirty="0" sz="11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1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dirty="0" sz="11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tasks</a:t>
                      </a:r>
                      <a:r>
                        <a:rPr dirty="0" sz="11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finished,</a:t>
                      </a:r>
                      <a:r>
                        <a:rPr dirty="0" sz="11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1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picks</a:t>
                      </a:r>
                      <a:r>
                        <a:rPr dirty="0" sz="11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dirty="0" sz="11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dirty="0" sz="11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tasks</a:t>
                      </a:r>
                      <a:r>
                        <a:rPr dirty="0" sz="11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1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continue</a:t>
                      </a:r>
                      <a:r>
                        <a:rPr dirty="0" sz="11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till</a:t>
                      </a:r>
                      <a:r>
                        <a:rPr dirty="0" sz="11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execute</a:t>
                      </a:r>
                      <a:r>
                        <a:rPr dirty="0" sz="11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1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tasks</a:t>
                      </a:r>
                      <a:r>
                        <a:rPr dirty="0" sz="11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executed.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019">
                <a:tc gridSpan="3">
                  <a:txBody>
                    <a:bodyPr/>
                    <a:lstStyle/>
                    <a:p>
                      <a:pPr>
                        <a:lnSpc>
                          <a:spcPts val="1145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Every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tasks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picked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ceil</a:t>
                      </a:r>
                      <a:r>
                        <a:rPr dirty="0" sz="1100" spc="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(N/2)</a:t>
                      </a:r>
                      <a:r>
                        <a:rPr dirty="0" sz="110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phases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execution.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Execution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tasks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305">
                <a:tc gridSpan="3">
                  <a:txBody>
                    <a:bodyPr/>
                    <a:lstStyle/>
                    <a:p>
                      <a:pPr>
                        <a:lnSpc>
                          <a:spcPts val="114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phases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maximum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execution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tasks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dirty="0" sz="11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(random</a:t>
                      </a:r>
                      <a:r>
                        <a:rPr dirty="0" sz="110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(0,</a:t>
                      </a:r>
                      <a:r>
                        <a:rPr dirty="0" sz="110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R),</a:t>
                      </a:r>
                      <a:r>
                        <a:rPr dirty="0" sz="11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dirty="0" sz="1100" spc="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(0,</a:t>
                      </a:r>
                      <a:r>
                        <a:rPr dirty="0" sz="110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R))</a:t>
                      </a:r>
                      <a:r>
                        <a:rPr dirty="0" sz="11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the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999">
                <a:tc gridSpan="3">
                  <a:txBody>
                    <a:bodyPr/>
                    <a:lstStyle/>
                    <a:p>
                      <a:pPr>
                        <a:lnSpc>
                          <a:spcPts val="1090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dirty="0" sz="1100" spc="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100" spc="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100" spc="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100" spc="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100" spc="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(2/3)R</a:t>
                      </a:r>
                      <a:r>
                        <a:rPr dirty="0" sz="1100" spc="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(look</a:t>
                      </a:r>
                      <a:r>
                        <a:rPr dirty="0" sz="1100" spc="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100" spc="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dirty="0" sz="1100" spc="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probability</a:t>
                      </a:r>
                      <a:r>
                        <a:rPr dirty="0" sz="1100" spc="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100" spc="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explanation</a:t>
                      </a:r>
                      <a:r>
                        <a:rPr dirty="0" sz="1100" spc="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100" spc="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intuition</a:t>
                      </a:r>
                      <a:r>
                        <a:rPr dirty="0" sz="1100" spc="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100" spc="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google</a:t>
                      </a:r>
                      <a:r>
                        <a:rPr dirty="0" sz="1100" spc="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“expected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509">
                <a:tc gridSpan="3"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1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maximum</a:t>
                      </a:r>
                      <a:r>
                        <a:rPr dirty="0" sz="11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dirty="0" sz="11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variable”</a:t>
                      </a:r>
                      <a:r>
                        <a:rPr dirty="0" sz="1100" spc="-5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n/(n+1)</a:t>
                      </a:r>
                      <a:r>
                        <a:rPr dirty="0" sz="11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So the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execution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N/2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Phases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(2/3)R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2127">
                <a:tc>
                  <a:txBody>
                    <a:bodyPr/>
                    <a:lstStyle/>
                    <a:p>
                      <a:pPr>
                        <a:lnSpc>
                          <a:spcPts val="1964"/>
                        </a:lnSpc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4572">
                <a:tc gridSpan="3">
                  <a:txBody>
                    <a:bodyPr/>
                    <a:lstStyle/>
                    <a:p>
                      <a:pPr>
                        <a:lnSpc>
                          <a:spcPts val="1195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Another</a:t>
                      </a:r>
                      <a:r>
                        <a:rPr dirty="0" sz="11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explanation</a:t>
                      </a:r>
                      <a:r>
                        <a:rPr dirty="0" sz="11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1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dirty="0" sz="11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1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dirty="0" sz="11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RV</a:t>
                      </a:r>
                      <a:r>
                        <a:rPr dirty="0" sz="11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1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E(Z≥z)=∫</a:t>
                      </a:r>
                      <a:r>
                        <a:rPr dirty="0" baseline="-11904" sz="1050" spc="-7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39682" sz="1050" spc="-7">
                          <a:latin typeface="Times New Roman"/>
                          <a:cs typeface="Times New Roman"/>
                        </a:rPr>
                        <a:t>+∞</a:t>
                      </a:r>
                      <a:r>
                        <a:rPr dirty="0" baseline="39682" sz="1050" spc="66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(1-P(Z≤z)</a:t>
                      </a:r>
                      <a:r>
                        <a:rPr dirty="0" baseline="39682" sz="1050" spc="-7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dz.</a:t>
                      </a:r>
                      <a:r>
                        <a:rPr dirty="0" sz="110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dirty="0" sz="11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dirty="0" sz="11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independent</a:t>
                      </a:r>
                      <a:r>
                        <a:rPr dirty="0" sz="110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uniform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6991">
                <a:tc gridSpan="3">
                  <a:txBody>
                    <a:bodyPr/>
                    <a:lstStyle/>
                    <a:p>
                      <a:pPr marR="3175">
                        <a:lnSpc>
                          <a:spcPts val="113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variable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P(max(X,Y)≤z)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=P(X≤z).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P(Y≤z).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Suppose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distribution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uniform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[0-1]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E(max(X,Y))=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019">
                <a:tc gridSpan="2"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)=∫</a:t>
                      </a:r>
                      <a:r>
                        <a:rPr dirty="0" baseline="-11904" sz="1050" spc="-7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39682" sz="1050" spc="-7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39682" sz="1050" spc="39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(1-z)</a:t>
                      </a:r>
                      <a:r>
                        <a:rPr dirty="0" baseline="39682" sz="1050" spc="-7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dz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=2/3.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139184" y="1414271"/>
            <a:ext cx="3258820" cy="599440"/>
          </a:xfrm>
          <a:custGeom>
            <a:avLst/>
            <a:gdLst/>
            <a:ahLst/>
            <a:cxnLst/>
            <a:rect l="l" t="t" r="r" b="b"/>
            <a:pathLst>
              <a:path w="3258820" h="599439">
                <a:moveTo>
                  <a:pt x="3258312" y="0"/>
                </a:moveTo>
                <a:lnTo>
                  <a:pt x="0" y="0"/>
                </a:lnTo>
                <a:lnTo>
                  <a:pt x="0" y="598932"/>
                </a:lnTo>
                <a:lnTo>
                  <a:pt x="3258312" y="598932"/>
                </a:lnTo>
                <a:lnTo>
                  <a:pt x="3258312" y="594360"/>
                </a:lnTo>
                <a:lnTo>
                  <a:pt x="9144" y="594360"/>
                </a:lnTo>
                <a:lnTo>
                  <a:pt x="4572" y="589788"/>
                </a:lnTo>
                <a:lnTo>
                  <a:pt x="9144" y="589788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3258312" y="4572"/>
                </a:lnTo>
                <a:lnTo>
                  <a:pt x="3258312" y="0"/>
                </a:lnTo>
                <a:close/>
              </a:path>
              <a:path w="3258820" h="599439">
                <a:moveTo>
                  <a:pt x="9144" y="589788"/>
                </a:moveTo>
                <a:lnTo>
                  <a:pt x="4572" y="589788"/>
                </a:lnTo>
                <a:lnTo>
                  <a:pt x="9144" y="594360"/>
                </a:lnTo>
                <a:lnTo>
                  <a:pt x="9144" y="589788"/>
                </a:lnTo>
                <a:close/>
              </a:path>
              <a:path w="3258820" h="599439">
                <a:moveTo>
                  <a:pt x="3247644" y="589788"/>
                </a:moveTo>
                <a:lnTo>
                  <a:pt x="9144" y="589788"/>
                </a:lnTo>
                <a:lnTo>
                  <a:pt x="9144" y="594360"/>
                </a:lnTo>
                <a:lnTo>
                  <a:pt x="3247644" y="594360"/>
                </a:lnTo>
                <a:lnTo>
                  <a:pt x="3247644" y="589788"/>
                </a:lnTo>
                <a:close/>
              </a:path>
              <a:path w="3258820" h="599439">
                <a:moveTo>
                  <a:pt x="3247644" y="4572"/>
                </a:moveTo>
                <a:lnTo>
                  <a:pt x="3247644" y="594360"/>
                </a:lnTo>
                <a:lnTo>
                  <a:pt x="3252216" y="589788"/>
                </a:lnTo>
                <a:lnTo>
                  <a:pt x="3258312" y="589788"/>
                </a:lnTo>
                <a:lnTo>
                  <a:pt x="3258312" y="9144"/>
                </a:lnTo>
                <a:lnTo>
                  <a:pt x="3252216" y="9144"/>
                </a:lnTo>
                <a:lnTo>
                  <a:pt x="3247644" y="4572"/>
                </a:lnTo>
                <a:close/>
              </a:path>
              <a:path w="3258820" h="599439">
                <a:moveTo>
                  <a:pt x="3258312" y="589788"/>
                </a:moveTo>
                <a:lnTo>
                  <a:pt x="3252216" y="589788"/>
                </a:lnTo>
                <a:lnTo>
                  <a:pt x="3247644" y="594360"/>
                </a:lnTo>
                <a:lnTo>
                  <a:pt x="3258312" y="594360"/>
                </a:lnTo>
                <a:lnTo>
                  <a:pt x="3258312" y="589788"/>
                </a:lnTo>
                <a:close/>
              </a:path>
              <a:path w="3258820" h="599439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3258820" h="599439">
                <a:moveTo>
                  <a:pt x="3247644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3247644" y="9144"/>
                </a:lnTo>
                <a:lnTo>
                  <a:pt x="3247644" y="4572"/>
                </a:lnTo>
                <a:close/>
              </a:path>
              <a:path w="3258820" h="599439">
                <a:moveTo>
                  <a:pt x="3258312" y="4572"/>
                </a:moveTo>
                <a:lnTo>
                  <a:pt x="3247644" y="4572"/>
                </a:lnTo>
                <a:lnTo>
                  <a:pt x="3252216" y="9144"/>
                </a:lnTo>
                <a:lnTo>
                  <a:pt x="3258312" y="9144"/>
                </a:lnTo>
                <a:lnTo>
                  <a:pt x="325831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27066" y="1429007"/>
            <a:ext cx="279209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dirty="0" sz="1100" spc="-5" b="1">
                <a:latin typeface="Courier New"/>
                <a:cs typeface="Courier New"/>
              </a:rPr>
              <a:t>double</a:t>
            </a:r>
            <a:r>
              <a:rPr dirty="0" sz="1100" spc="-10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A[N],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B[N],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C[N];</a:t>
            </a:r>
            <a:endParaRPr sz="1100">
              <a:latin typeface="Courier New"/>
              <a:cs typeface="Courier New"/>
            </a:endParaRPr>
          </a:p>
          <a:p>
            <a:pPr marL="515620" marR="5080" indent="-502920">
              <a:lnSpc>
                <a:spcPts val="1220"/>
              </a:lnSpc>
              <a:spcBef>
                <a:spcPts val="90"/>
              </a:spcBef>
            </a:pPr>
            <a:r>
              <a:rPr dirty="0" sz="1100" spc="-5" b="1">
                <a:latin typeface="Courier New"/>
                <a:cs typeface="Courier New"/>
              </a:rPr>
              <a:t>for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 b="1">
                <a:latin typeface="Courier New"/>
                <a:cs typeface="Courier New"/>
              </a:rPr>
              <a:t>int </a:t>
            </a:r>
            <a:r>
              <a:rPr dirty="0" sz="1100" spc="-5">
                <a:latin typeface="Courier New"/>
                <a:cs typeface="Courier New"/>
              </a:rPr>
              <a:t>i=0;i&lt;N; i++)//N is Large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A[i]=B[i]+s*C[i];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36008" y="5864351"/>
            <a:ext cx="2825750" cy="1125220"/>
          </a:xfrm>
          <a:custGeom>
            <a:avLst/>
            <a:gdLst/>
            <a:ahLst/>
            <a:cxnLst/>
            <a:rect l="l" t="t" r="r" b="b"/>
            <a:pathLst>
              <a:path w="2825750" h="1125220">
                <a:moveTo>
                  <a:pt x="2825496" y="0"/>
                </a:moveTo>
                <a:lnTo>
                  <a:pt x="0" y="0"/>
                </a:lnTo>
                <a:lnTo>
                  <a:pt x="0" y="1124712"/>
                </a:lnTo>
                <a:lnTo>
                  <a:pt x="2825496" y="1124712"/>
                </a:lnTo>
                <a:lnTo>
                  <a:pt x="2825496" y="1118616"/>
                </a:lnTo>
                <a:lnTo>
                  <a:pt x="10668" y="1118616"/>
                </a:lnTo>
                <a:lnTo>
                  <a:pt x="4572" y="1114044"/>
                </a:lnTo>
                <a:lnTo>
                  <a:pt x="10668" y="1114044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2825496" y="4572"/>
                </a:lnTo>
                <a:lnTo>
                  <a:pt x="2825496" y="0"/>
                </a:lnTo>
                <a:close/>
              </a:path>
              <a:path w="2825750" h="1125220">
                <a:moveTo>
                  <a:pt x="10668" y="1114044"/>
                </a:moveTo>
                <a:lnTo>
                  <a:pt x="4572" y="1114044"/>
                </a:lnTo>
                <a:lnTo>
                  <a:pt x="10668" y="1118616"/>
                </a:lnTo>
                <a:lnTo>
                  <a:pt x="10668" y="1114044"/>
                </a:lnTo>
                <a:close/>
              </a:path>
              <a:path w="2825750" h="1125220">
                <a:moveTo>
                  <a:pt x="2816352" y="1114044"/>
                </a:moveTo>
                <a:lnTo>
                  <a:pt x="10668" y="1114044"/>
                </a:lnTo>
                <a:lnTo>
                  <a:pt x="10668" y="1118616"/>
                </a:lnTo>
                <a:lnTo>
                  <a:pt x="2816352" y="1118616"/>
                </a:lnTo>
                <a:lnTo>
                  <a:pt x="2816352" y="1114044"/>
                </a:lnTo>
                <a:close/>
              </a:path>
              <a:path w="2825750" h="1125220">
                <a:moveTo>
                  <a:pt x="2816352" y="4572"/>
                </a:moveTo>
                <a:lnTo>
                  <a:pt x="2816352" y="1118616"/>
                </a:lnTo>
                <a:lnTo>
                  <a:pt x="2820924" y="1114044"/>
                </a:lnTo>
                <a:lnTo>
                  <a:pt x="2825496" y="1114044"/>
                </a:lnTo>
                <a:lnTo>
                  <a:pt x="2825496" y="9144"/>
                </a:lnTo>
                <a:lnTo>
                  <a:pt x="2820924" y="9144"/>
                </a:lnTo>
                <a:lnTo>
                  <a:pt x="2816352" y="4572"/>
                </a:lnTo>
                <a:close/>
              </a:path>
              <a:path w="2825750" h="1125220">
                <a:moveTo>
                  <a:pt x="2825496" y="1114044"/>
                </a:moveTo>
                <a:lnTo>
                  <a:pt x="2820924" y="1114044"/>
                </a:lnTo>
                <a:lnTo>
                  <a:pt x="2816352" y="1118616"/>
                </a:lnTo>
                <a:lnTo>
                  <a:pt x="2825496" y="1118616"/>
                </a:lnTo>
                <a:lnTo>
                  <a:pt x="2825496" y="1114044"/>
                </a:lnTo>
                <a:close/>
              </a:path>
              <a:path w="2825750" h="1125220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2825750" h="1125220">
                <a:moveTo>
                  <a:pt x="2816352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2816352" y="9144"/>
                </a:lnTo>
                <a:lnTo>
                  <a:pt x="2816352" y="4572"/>
                </a:lnTo>
                <a:close/>
              </a:path>
              <a:path w="2825750" h="1125220">
                <a:moveTo>
                  <a:pt x="2825496" y="4572"/>
                </a:moveTo>
                <a:lnTo>
                  <a:pt x="2816352" y="4572"/>
                </a:lnTo>
                <a:lnTo>
                  <a:pt x="2820924" y="9144"/>
                </a:lnTo>
                <a:lnTo>
                  <a:pt x="2825496" y="9144"/>
                </a:lnTo>
                <a:lnTo>
                  <a:pt x="28254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723889" y="5877561"/>
            <a:ext cx="2624455" cy="1033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05"/>
              </a:lnSpc>
              <a:spcBef>
                <a:spcPts val="100"/>
              </a:spcBef>
            </a:pPr>
            <a:r>
              <a:rPr dirty="0" sz="1100" spc="-5" b="1">
                <a:latin typeface="Courier New"/>
                <a:cs typeface="Courier New"/>
              </a:rPr>
              <a:t>int</a:t>
            </a:r>
            <a:r>
              <a:rPr dirty="0" sz="1100" spc="-50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Data[R];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dirty="0" sz="1100" spc="-5" b="1">
                <a:latin typeface="Courier New"/>
                <a:cs typeface="Courier New"/>
              </a:rPr>
              <a:t>int</a:t>
            </a:r>
            <a:r>
              <a:rPr dirty="0" sz="1100" spc="-10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FindScaledSum(</a:t>
            </a:r>
            <a:r>
              <a:rPr dirty="0" sz="1100" spc="-5" b="1">
                <a:latin typeface="Courier New"/>
                <a:cs typeface="Courier New"/>
              </a:rPr>
              <a:t>int</a:t>
            </a:r>
            <a:r>
              <a:rPr dirty="0" sz="1100" spc="-10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X,</a:t>
            </a:r>
            <a:r>
              <a:rPr dirty="0" sz="1100" spc="-5" b="1">
                <a:latin typeface="Courier New"/>
                <a:cs typeface="Courier New"/>
              </a:rPr>
              <a:t>int</a:t>
            </a:r>
            <a:r>
              <a:rPr dirty="0" sz="1100" spc="-10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s){</a:t>
            </a:r>
            <a:endParaRPr sz="1100">
              <a:latin typeface="Courier New"/>
              <a:cs typeface="Courier New"/>
            </a:endParaRPr>
          </a:p>
          <a:p>
            <a:pPr marL="263525">
              <a:lnSpc>
                <a:spcPts val="1105"/>
              </a:lnSpc>
            </a:pPr>
            <a:r>
              <a:rPr dirty="0" sz="1100" spc="-5" b="1">
                <a:latin typeface="Courier New"/>
                <a:cs typeface="Courier New"/>
              </a:rPr>
              <a:t>int</a:t>
            </a:r>
            <a:r>
              <a:rPr dirty="0" sz="1100" spc="-35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i,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T=0;</a:t>
            </a:r>
            <a:endParaRPr sz="1100">
              <a:latin typeface="Courier New"/>
              <a:cs typeface="Courier New"/>
            </a:endParaRPr>
          </a:p>
          <a:p>
            <a:pPr marL="469265" marR="805815" indent="-205740">
              <a:lnSpc>
                <a:spcPts val="1090"/>
              </a:lnSpc>
              <a:spcBef>
                <a:spcPts val="120"/>
              </a:spcBef>
            </a:pPr>
            <a:r>
              <a:rPr dirty="0" sz="1100" spc="-5" b="1">
                <a:latin typeface="Courier New"/>
                <a:cs typeface="Courier New"/>
              </a:rPr>
              <a:t>for</a:t>
            </a:r>
            <a:r>
              <a:rPr dirty="0" sz="1100" spc="-5">
                <a:latin typeface="Courier New"/>
                <a:cs typeface="Courier New"/>
              </a:rPr>
              <a:t>(i=0; i&lt;X; i++)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=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T+s*Data[i];</a:t>
            </a:r>
            <a:endParaRPr sz="1100">
              <a:latin typeface="Courier New"/>
              <a:cs typeface="Courier New"/>
            </a:endParaRPr>
          </a:p>
          <a:p>
            <a:pPr marL="263525">
              <a:lnSpc>
                <a:spcPts val="1005"/>
              </a:lnSpc>
            </a:pPr>
            <a:r>
              <a:rPr dirty="0" sz="1100" spc="-5" b="1">
                <a:latin typeface="Courier New"/>
                <a:cs typeface="Courier New"/>
              </a:rPr>
              <a:t>return</a:t>
            </a:r>
            <a:r>
              <a:rPr dirty="0" sz="1100" spc="-55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0"/>
              </a:lnSpc>
            </a:pPr>
            <a:r>
              <a:rPr dirty="0" sz="110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5195" y="5862827"/>
            <a:ext cx="4191000" cy="1125220"/>
          </a:xfrm>
          <a:custGeom>
            <a:avLst/>
            <a:gdLst/>
            <a:ahLst/>
            <a:cxnLst/>
            <a:rect l="l" t="t" r="r" b="b"/>
            <a:pathLst>
              <a:path w="4191000" h="1125220">
                <a:moveTo>
                  <a:pt x="4191000" y="0"/>
                </a:moveTo>
                <a:lnTo>
                  <a:pt x="0" y="0"/>
                </a:lnTo>
                <a:lnTo>
                  <a:pt x="0" y="1124712"/>
                </a:lnTo>
                <a:lnTo>
                  <a:pt x="4191000" y="1124712"/>
                </a:lnTo>
                <a:lnTo>
                  <a:pt x="4191000" y="1120140"/>
                </a:lnTo>
                <a:lnTo>
                  <a:pt x="9144" y="1120140"/>
                </a:lnTo>
                <a:lnTo>
                  <a:pt x="4572" y="1114044"/>
                </a:lnTo>
                <a:lnTo>
                  <a:pt x="9144" y="1114044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4191000" y="4572"/>
                </a:lnTo>
                <a:lnTo>
                  <a:pt x="4191000" y="0"/>
                </a:lnTo>
                <a:close/>
              </a:path>
              <a:path w="4191000" h="1125220">
                <a:moveTo>
                  <a:pt x="9144" y="1114044"/>
                </a:moveTo>
                <a:lnTo>
                  <a:pt x="4572" y="1114044"/>
                </a:lnTo>
                <a:lnTo>
                  <a:pt x="9144" y="1120140"/>
                </a:lnTo>
                <a:lnTo>
                  <a:pt x="9144" y="1114044"/>
                </a:lnTo>
                <a:close/>
              </a:path>
              <a:path w="4191000" h="1125220">
                <a:moveTo>
                  <a:pt x="4180332" y="1114044"/>
                </a:moveTo>
                <a:lnTo>
                  <a:pt x="9144" y="1114044"/>
                </a:lnTo>
                <a:lnTo>
                  <a:pt x="9144" y="1120140"/>
                </a:lnTo>
                <a:lnTo>
                  <a:pt x="4180332" y="1120140"/>
                </a:lnTo>
                <a:lnTo>
                  <a:pt x="4180332" y="1114044"/>
                </a:lnTo>
                <a:close/>
              </a:path>
              <a:path w="4191000" h="1125220">
                <a:moveTo>
                  <a:pt x="4180332" y="4572"/>
                </a:moveTo>
                <a:lnTo>
                  <a:pt x="4180332" y="1120140"/>
                </a:lnTo>
                <a:lnTo>
                  <a:pt x="4184904" y="1114044"/>
                </a:lnTo>
                <a:lnTo>
                  <a:pt x="4191000" y="1114044"/>
                </a:lnTo>
                <a:lnTo>
                  <a:pt x="4191000" y="9144"/>
                </a:lnTo>
                <a:lnTo>
                  <a:pt x="4184904" y="9144"/>
                </a:lnTo>
                <a:lnTo>
                  <a:pt x="4180332" y="4572"/>
                </a:lnTo>
                <a:close/>
              </a:path>
              <a:path w="4191000" h="1125220">
                <a:moveTo>
                  <a:pt x="4191000" y="1114044"/>
                </a:moveTo>
                <a:lnTo>
                  <a:pt x="4184904" y="1114044"/>
                </a:lnTo>
                <a:lnTo>
                  <a:pt x="4180332" y="1120140"/>
                </a:lnTo>
                <a:lnTo>
                  <a:pt x="4191000" y="1120140"/>
                </a:lnTo>
                <a:lnTo>
                  <a:pt x="4191000" y="1114044"/>
                </a:lnTo>
                <a:close/>
              </a:path>
              <a:path w="4191000" h="1125220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4191000" h="1125220">
                <a:moveTo>
                  <a:pt x="4180332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4180332" y="9144"/>
                </a:lnTo>
                <a:lnTo>
                  <a:pt x="4180332" y="4572"/>
                </a:lnTo>
                <a:close/>
              </a:path>
              <a:path w="4191000" h="1125220">
                <a:moveTo>
                  <a:pt x="4191000" y="4572"/>
                </a:moveTo>
                <a:lnTo>
                  <a:pt x="4180332" y="4572"/>
                </a:lnTo>
                <a:lnTo>
                  <a:pt x="4184904" y="9144"/>
                </a:lnTo>
                <a:lnTo>
                  <a:pt x="4191000" y="9144"/>
                </a:lnTo>
                <a:lnTo>
                  <a:pt x="419100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11555" y="5863845"/>
            <a:ext cx="3988435" cy="10458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</a:pPr>
            <a:r>
              <a:rPr dirty="0" sz="1100" spc="-5" b="1">
                <a:latin typeface="Courier New"/>
                <a:cs typeface="Courier New"/>
              </a:rPr>
              <a:t>#omp</a:t>
            </a:r>
            <a:r>
              <a:rPr dirty="0" sz="1100" spc="5" b="1">
                <a:latin typeface="Courier New"/>
                <a:cs typeface="Courier New"/>
              </a:rPr>
              <a:t> </a:t>
            </a:r>
            <a:r>
              <a:rPr dirty="0" sz="1100" spc="-5" b="1">
                <a:latin typeface="Courier New"/>
                <a:cs typeface="Courier New"/>
              </a:rPr>
              <a:t>parallel</a:t>
            </a:r>
            <a:r>
              <a:rPr dirty="0" sz="1100" spc="5" b="1">
                <a:latin typeface="Courier New"/>
                <a:cs typeface="Courier New"/>
              </a:rPr>
              <a:t> </a:t>
            </a:r>
            <a:r>
              <a:rPr dirty="0" sz="1100" spc="-5" b="1">
                <a:latin typeface="Courier New"/>
                <a:cs typeface="Courier New"/>
              </a:rPr>
              <a:t>for</a:t>
            </a:r>
            <a:r>
              <a:rPr dirty="0" sz="1100" spc="5" b="1">
                <a:latin typeface="Courier New"/>
                <a:cs typeface="Courier New"/>
              </a:rPr>
              <a:t> </a:t>
            </a:r>
            <a:r>
              <a:rPr dirty="0" sz="1100" spc="-5" b="1">
                <a:latin typeface="Courier New"/>
                <a:cs typeface="Courier New"/>
              </a:rPr>
              <a:t>schedule</a:t>
            </a:r>
            <a:r>
              <a:rPr dirty="0" sz="1100" spc="10" b="1">
                <a:latin typeface="Courier New"/>
                <a:cs typeface="Courier New"/>
              </a:rPr>
              <a:t> </a:t>
            </a:r>
            <a:r>
              <a:rPr dirty="0" sz="1100" spc="-5" b="1">
                <a:latin typeface="Courier New"/>
                <a:cs typeface="Courier New"/>
              </a:rPr>
              <a:t>(</a:t>
            </a:r>
            <a:r>
              <a:rPr dirty="0" sz="1200" spc="-5" b="1">
                <a:latin typeface="Courier New"/>
                <a:cs typeface="Courier New"/>
              </a:rPr>
              <a:t>static/dynamic</a:t>
            </a:r>
            <a:r>
              <a:rPr dirty="0" sz="1100" spc="-5" b="1">
                <a:latin typeface="Courier New"/>
                <a:cs typeface="Courier New"/>
              </a:rPr>
              <a:t>,</a:t>
            </a:r>
            <a:r>
              <a:rPr dirty="0" sz="1100" spc="5" b="1">
                <a:latin typeface="Courier New"/>
                <a:cs typeface="Courier New"/>
              </a:rPr>
              <a:t> </a:t>
            </a:r>
            <a:r>
              <a:rPr dirty="0" sz="1100" spc="-5" b="1">
                <a:latin typeface="Courier New"/>
                <a:cs typeface="Courier New"/>
              </a:rPr>
              <a:t>1)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dirty="0" sz="110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26465" marR="958215" indent="-457200">
              <a:lnSpc>
                <a:spcPts val="1100"/>
              </a:lnSpc>
              <a:spcBef>
                <a:spcPts val="105"/>
              </a:spcBef>
            </a:pPr>
            <a:r>
              <a:rPr dirty="0" sz="1100" spc="-5" b="1">
                <a:latin typeface="Courier New"/>
                <a:cs typeface="Courier New"/>
              </a:rPr>
              <a:t>for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 b="1">
                <a:latin typeface="Courier New"/>
                <a:cs typeface="Courier New"/>
              </a:rPr>
              <a:t>int </a:t>
            </a:r>
            <a:r>
              <a:rPr dirty="0" sz="1100" spc="-5">
                <a:latin typeface="Courier New"/>
                <a:cs typeface="Courier New"/>
              </a:rPr>
              <a:t>i=0; i&lt;N; i++) </a:t>
            </a:r>
            <a:r>
              <a:rPr dirty="0" sz="1100">
                <a:latin typeface="Courier New"/>
                <a:cs typeface="Courier New"/>
              </a:rPr>
              <a:t>{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X=rand()%R; s=rand()%200;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Sum=FindScaledSum(X,s);</a:t>
            </a:r>
            <a:endParaRPr sz="1100">
              <a:latin typeface="Courier New"/>
              <a:cs typeface="Courier New"/>
            </a:endParaRPr>
          </a:p>
          <a:p>
            <a:pPr marL="469265">
              <a:lnSpc>
                <a:spcPts val="1000"/>
              </a:lnSpc>
            </a:pPr>
            <a:r>
              <a:rPr dirty="0" sz="110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0"/>
              </a:lnSpc>
            </a:pPr>
            <a:r>
              <a:rPr dirty="0" sz="110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7323" y="288036"/>
          <a:ext cx="6638925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7790"/>
                <a:gridCol w="2731769"/>
              </a:tblGrid>
              <a:tr h="170138">
                <a:tc gridSpan="2"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schedule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(dynamic,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1):</a:t>
                      </a:r>
                      <a:r>
                        <a:rPr dirty="0" sz="1100" spc="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scheduler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takes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task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executes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processor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execution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019">
                <a:tc gridSpan="2">
                  <a:txBody>
                    <a:bodyPr/>
                    <a:lstStyle/>
                    <a:p>
                      <a:pPr>
                        <a:lnSpc>
                          <a:spcPts val="113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previous</a:t>
                      </a:r>
                      <a:r>
                        <a:rPr dirty="0" sz="11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task</a:t>
                      </a:r>
                      <a:r>
                        <a:rPr dirty="0" sz="11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finished.</a:t>
                      </a:r>
                      <a:r>
                        <a:rPr dirty="0" sz="1100" spc="5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1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processor</a:t>
                      </a:r>
                      <a:r>
                        <a:rPr dirty="0" sz="11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get</a:t>
                      </a:r>
                      <a:r>
                        <a:rPr dirty="0" sz="110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shorter</a:t>
                      </a:r>
                      <a:r>
                        <a:rPr dirty="0" sz="11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task</a:t>
                      </a:r>
                      <a:r>
                        <a:rPr dirty="0" sz="11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dirty="0" sz="11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1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1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1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get</a:t>
                      </a:r>
                      <a:r>
                        <a:rPr dirty="0" sz="11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another</a:t>
                      </a:r>
                      <a:r>
                        <a:rPr dirty="0" sz="110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task</a:t>
                      </a:r>
                      <a:r>
                        <a:rPr dirty="0" sz="11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immediately.</a:t>
                      </a:r>
                      <a:r>
                        <a:rPr dirty="0" sz="11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dirty="0" sz="11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the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425">
                <a:tc gridSpan="2">
                  <a:txBody>
                    <a:bodyPr/>
                    <a:lstStyle/>
                    <a:p>
                      <a:pPr>
                        <a:lnSpc>
                          <a:spcPts val="109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processors</a:t>
                      </a:r>
                      <a:r>
                        <a:rPr dirty="0" sz="11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get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almost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task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(=N/2)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probabilistically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1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N-&gt;infinity.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dirty="0" sz="11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expected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2127">
                <a:tc>
                  <a:txBody>
                    <a:bodyPr/>
                    <a:lstStyle/>
                    <a:p>
                      <a:pPr>
                        <a:lnSpc>
                          <a:spcPts val="1964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execution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N/2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E(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random(0,R))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 =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(N/2)</a:t>
                      </a:r>
                      <a:r>
                        <a:rPr dirty="0" sz="11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 (R/2)</a:t>
                      </a:r>
                      <a:r>
                        <a:rPr dirty="0" sz="11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N.R/4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20621" y="1166879"/>
            <a:ext cx="6948805" cy="6756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266700" marR="43180" indent="-229235">
              <a:lnSpc>
                <a:spcPct val="95800"/>
              </a:lnSpc>
              <a:spcBef>
                <a:spcPts val="160"/>
              </a:spcBef>
            </a:pPr>
            <a:r>
              <a:rPr dirty="0" sz="1100" b="1">
                <a:latin typeface="Times New Roman"/>
                <a:cs typeface="Times New Roman"/>
              </a:rPr>
              <a:t>B.</a:t>
            </a:r>
            <a:r>
              <a:rPr dirty="0" sz="1100" spc="275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[ </a:t>
            </a:r>
            <a:r>
              <a:rPr dirty="0" sz="1100" spc="-5" b="1">
                <a:latin typeface="Times New Roman"/>
                <a:cs typeface="Times New Roman"/>
              </a:rPr>
              <a:t>3+3+2 </a:t>
            </a:r>
            <a:r>
              <a:rPr dirty="0" sz="1100" b="1">
                <a:latin typeface="Times New Roman"/>
                <a:cs typeface="Times New Roman"/>
              </a:rPr>
              <a:t>Marks </a:t>
            </a:r>
            <a:r>
              <a:rPr dirty="0" sz="1100">
                <a:latin typeface="Times New Roman"/>
                <a:cs typeface="Times New Roman"/>
              </a:rPr>
              <a:t>] </a:t>
            </a:r>
            <a:r>
              <a:rPr dirty="0" sz="1100" spc="-5">
                <a:latin typeface="Times New Roman"/>
                <a:cs typeface="Times New Roman"/>
              </a:rPr>
              <a:t>Given </a:t>
            </a:r>
            <a:r>
              <a:rPr dirty="0" sz="1100" spc="-1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Cilk like Pseudo code for the Heat Flow Simulation (HFS) Application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two </a:t>
            </a:r>
            <a:r>
              <a:rPr dirty="0" sz="1100" spc="-5">
                <a:latin typeface="Times New Roman"/>
                <a:cs typeface="Times New Roman"/>
              </a:rPr>
              <a:t>text </a:t>
            </a:r>
            <a:r>
              <a:rPr dirty="0" sz="1100">
                <a:latin typeface="Times New Roman"/>
                <a:cs typeface="Times New Roman"/>
              </a:rPr>
              <a:t> boxes. This </a:t>
            </a:r>
            <a:r>
              <a:rPr dirty="0" sz="1100" spc="-5">
                <a:latin typeface="Times New Roman"/>
                <a:cs typeface="Times New Roman"/>
              </a:rPr>
              <a:t>code does HFS </a:t>
            </a:r>
            <a:r>
              <a:rPr dirty="0" sz="1100">
                <a:latin typeface="Times New Roman"/>
                <a:cs typeface="Times New Roman"/>
              </a:rPr>
              <a:t>for M </a:t>
            </a:r>
            <a:r>
              <a:rPr dirty="0" sz="1100" spc="-10">
                <a:latin typeface="Times New Roman"/>
                <a:cs typeface="Times New Roman"/>
              </a:rPr>
              <a:t>time </a:t>
            </a:r>
            <a:r>
              <a:rPr dirty="0" sz="1100">
                <a:latin typeface="Times New Roman"/>
                <a:cs typeface="Times New Roman"/>
              </a:rPr>
              <a:t>iterations and </a:t>
            </a:r>
            <a:r>
              <a:rPr dirty="0" sz="1100" spc="-5">
                <a:latin typeface="Times New Roman"/>
                <a:cs typeface="Times New Roman"/>
              </a:rPr>
              <a:t>in </a:t>
            </a:r>
            <a:r>
              <a:rPr dirty="0" sz="1100">
                <a:latin typeface="Times New Roman"/>
                <a:cs typeface="Times New Roman"/>
              </a:rPr>
              <a:t>each </a:t>
            </a:r>
            <a:r>
              <a:rPr dirty="0" sz="1100" spc="-5">
                <a:latin typeface="Times New Roman"/>
                <a:cs typeface="Times New Roman"/>
              </a:rPr>
              <a:t>iteration it spawn HFS function. Calculate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amount </a:t>
            </a:r>
            <a:r>
              <a:rPr dirty="0" sz="1100">
                <a:latin typeface="Times New Roman"/>
                <a:cs typeface="Times New Roman"/>
              </a:rPr>
              <a:t>of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Work (</a:t>
            </a:r>
            <a:r>
              <a:rPr dirty="0" sz="1100" b="1" i="1">
                <a:latin typeface="Times New Roman"/>
                <a:cs typeface="Times New Roman"/>
              </a:rPr>
              <a:t>T</a:t>
            </a:r>
            <a:r>
              <a:rPr dirty="0" baseline="-11904" sz="1050" b="1" i="1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), </a:t>
            </a:r>
            <a:r>
              <a:rPr dirty="0" sz="1100" spc="-5">
                <a:latin typeface="Times New Roman"/>
                <a:cs typeface="Times New Roman"/>
              </a:rPr>
              <a:t>Span (</a:t>
            </a:r>
            <a:r>
              <a:rPr dirty="0" sz="1100" spc="-5" b="1" i="1">
                <a:latin typeface="Times New Roman"/>
                <a:cs typeface="Times New Roman"/>
              </a:rPr>
              <a:t>T</a:t>
            </a:r>
            <a:r>
              <a:rPr dirty="0" baseline="-11904" sz="1050" spc="-7" b="1" i="1">
                <a:latin typeface="Times New Roman"/>
                <a:cs typeface="Times New Roman"/>
              </a:rPr>
              <a:t>∞</a:t>
            </a:r>
            <a:r>
              <a:rPr dirty="0" sz="1100" spc="-5">
                <a:latin typeface="Times New Roman"/>
                <a:cs typeface="Times New Roman"/>
              </a:rPr>
              <a:t>)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available Parallelism </a:t>
            </a:r>
            <a:r>
              <a:rPr dirty="0" sz="1100">
                <a:latin typeface="Times New Roman"/>
                <a:cs typeface="Times New Roman"/>
              </a:rPr>
              <a:t>(</a:t>
            </a:r>
            <a:r>
              <a:rPr dirty="0" sz="1100" b="1" i="1">
                <a:latin typeface="Times New Roman"/>
                <a:cs typeface="Times New Roman"/>
              </a:rPr>
              <a:t>P</a:t>
            </a:r>
            <a:r>
              <a:rPr dirty="0" sz="1100">
                <a:latin typeface="Times New Roman"/>
                <a:cs typeface="Times New Roman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for the Heat Flow Simulation </a:t>
            </a:r>
            <a:r>
              <a:rPr dirty="0" sz="1100">
                <a:latin typeface="Times New Roman"/>
                <a:cs typeface="Times New Roman"/>
              </a:rPr>
              <a:t>Application </a:t>
            </a:r>
            <a:r>
              <a:rPr dirty="0" sz="1100" spc="-5">
                <a:latin typeface="Times New Roman"/>
                <a:cs typeface="Times New Roman"/>
              </a:rPr>
              <a:t>using order notation 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Assume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value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BASE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constant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case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takes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O(N)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computation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723" y="3585972"/>
            <a:ext cx="2816860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Sol: </a:t>
            </a:r>
            <a:r>
              <a:rPr dirty="0" sz="1100" spc="-10">
                <a:latin typeface="Times New Roman"/>
                <a:cs typeface="Times New Roman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main(), </a:t>
            </a:r>
            <a:r>
              <a:rPr dirty="0" sz="1100" spc="-5">
                <a:latin typeface="Times New Roman"/>
                <a:cs typeface="Times New Roman"/>
              </a:rPr>
              <a:t>HFS()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repeated serially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 </a:t>
            </a:r>
            <a:r>
              <a:rPr dirty="0" sz="1100" spc="-5">
                <a:latin typeface="Times New Roman"/>
                <a:cs typeface="Times New Roman"/>
              </a:rPr>
              <a:t>times.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323" y="3747516"/>
            <a:ext cx="6059805" cy="1708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27965" indent="-227965">
              <a:lnSpc>
                <a:spcPts val="1290"/>
              </a:lnSpc>
              <a:buFont typeface="Symbol"/>
              <a:buChar char=""/>
              <a:tabLst>
                <a:tab pos="227965" algn="l"/>
                <a:tab pos="228600" algn="l"/>
              </a:tabLst>
            </a:pPr>
            <a:r>
              <a:rPr dirty="0" sz="1100">
                <a:latin typeface="Times New Roman"/>
                <a:cs typeface="Times New Roman"/>
              </a:rPr>
              <a:t>Work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one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iteration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HFS </a:t>
            </a:r>
            <a:r>
              <a:rPr dirty="0" sz="1100">
                <a:latin typeface="Times New Roman"/>
                <a:cs typeface="Times New Roman"/>
              </a:rPr>
              <a:t>will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multiplication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number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base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case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call</a:t>
            </a:r>
            <a:r>
              <a:rPr dirty="0" sz="1100" spc="2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baseline="-11904" sz="1050" spc="-7">
                <a:latin typeface="Times New Roman"/>
                <a:cs typeface="Times New Roman"/>
              </a:rPr>
              <a:t>1b</a:t>
            </a:r>
            <a:r>
              <a:rPr dirty="0" sz="1100" spc="-5">
                <a:latin typeface="Times New Roman"/>
                <a:cs typeface="Times New Roman"/>
              </a:rPr>
              <a:t>(N)=[2T</a:t>
            </a:r>
            <a:r>
              <a:rPr dirty="0" baseline="-11904" sz="1050" spc="-7">
                <a:latin typeface="Times New Roman"/>
                <a:cs typeface="Times New Roman"/>
              </a:rPr>
              <a:t>1b</a:t>
            </a:r>
            <a:r>
              <a:rPr dirty="0" sz="1100" spc="-5">
                <a:latin typeface="Times New Roman"/>
                <a:cs typeface="Times New Roman"/>
              </a:rPr>
              <a:t>(N/2)+c] </a:t>
            </a:r>
            <a:r>
              <a:rPr dirty="0" sz="110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923" y="3918204"/>
            <a:ext cx="625602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5">
                <a:latin typeface="Times New Roman"/>
                <a:cs typeface="Times New Roman"/>
              </a:rPr>
              <a:t>BaseCase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Number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case</a:t>
            </a:r>
            <a:r>
              <a:rPr dirty="0" sz="1100" spc="-5">
                <a:latin typeface="Times New Roman"/>
                <a:cs typeface="Times New Roman"/>
              </a:rPr>
              <a:t> call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will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-5">
                <a:latin typeface="Times New Roman"/>
                <a:cs typeface="Times New Roman"/>
              </a:rPr>
              <a:t> T</a:t>
            </a:r>
            <a:r>
              <a:rPr dirty="0" baseline="-11904" sz="1050" spc="-7">
                <a:latin typeface="Times New Roman"/>
                <a:cs typeface="Times New Roman"/>
              </a:rPr>
              <a:t>1b</a:t>
            </a:r>
            <a:r>
              <a:rPr dirty="0" sz="1100" spc="-5">
                <a:latin typeface="Times New Roman"/>
                <a:cs typeface="Times New Roman"/>
              </a:rPr>
              <a:t>(N)=O(N)</a:t>
            </a:r>
            <a:r>
              <a:rPr dirty="0" sz="1100">
                <a:latin typeface="Times New Roman"/>
                <a:cs typeface="Times New Roman"/>
              </a:rPr>
              <a:t> 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base case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will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O(N),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work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923" y="4078224"/>
            <a:ext cx="5436235" cy="262255"/>
          </a:xfrm>
          <a:custGeom>
            <a:avLst/>
            <a:gdLst/>
            <a:ahLst/>
            <a:cxnLst/>
            <a:rect l="l" t="t" r="r" b="b"/>
            <a:pathLst>
              <a:path w="5436235" h="262254">
                <a:moveTo>
                  <a:pt x="5436107" y="0"/>
                </a:moveTo>
                <a:lnTo>
                  <a:pt x="0" y="0"/>
                </a:lnTo>
                <a:lnTo>
                  <a:pt x="0" y="262127"/>
                </a:lnTo>
                <a:lnTo>
                  <a:pt x="5436107" y="262127"/>
                </a:lnTo>
                <a:lnTo>
                  <a:pt x="543610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59507" y="4208782"/>
            <a:ext cx="6089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07365" algn="l"/>
              </a:tabLst>
            </a:pPr>
            <a:r>
              <a:rPr dirty="0" sz="700" spc="-5">
                <a:latin typeface="Times New Roman"/>
                <a:cs typeface="Times New Roman"/>
              </a:rPr>
              <a:t>1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Times New Roman"/>
                <a:cs typeface="Times New Roman"/>
              </a:rPr>
              <a:t>1b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5886" y="4124962"/>
            <a:ext cx="571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5125" y="4163062"/>
            <a:ext cx="857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7625" y="4028950"/>
            <a:ext cx="857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923" y="4048762"/>
            <a:ext cx="5448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one </a:t>
            </a:r>
            <a:r>
              <a:rPr dirty="0" sz="1100" spc="-5">
                <a:latin typeface="Times New Roman"/>
                <a:cs typeface="Times New Roman"/>
              </a:rPr>
              <a:t>iteration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will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3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(N)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4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(N)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*O(N)=O(N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total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work </a:t>
            </a:r>
            <a:r>
              <a:rPr dirty="0" sz="1100">
                <a:latin typeface="Times New Roman"/>
                <a:cs typeface="Times New Roman"/>
              </a:rPr>
              <a:t>will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800" spc="1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=O(M*N</a:t>
            </a:r>
            <a:r>
              <a:rPr dirty="0" sz="1800" spc="1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7323" y="4340352"/>
            <a:ext cx="6602095" cy="260985"/>
          </a:xfrm>
          <a:custGeom>
            <a:avLst/>
            <a:gdLst/>
            <a:ahLst/>
            <a:cxnLst/>
            <a:rect l="l" t="t" r="r" b="b"/>
            <a:pathLst>
              <a:path w="6602095" h="260985">
                <a:moveTo>
                  <a:pt x="6601967" y="0"/>
                </a:moveTo>
                <a:lnTo>
                  <a:pt x="0" y="0"/>
                </a:lnTo>
                <a:lnTo>
                  <a:pt x="0" y="260603"/>
                </a:lnTo>
                <a:lnTo>
                  <a:pt x="6601967" y="260603"/>
                </a:lnTo>
                <a:lnTo>
                  <a:pt x="660196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25850" y="4484626"/>
            <a:ext cx="45758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61975" algn="l"/>
                <a:tab pos="4518025" algn="l"/>
              </a:tabLst>
            </a:pPr>
            <a:r>
              <a:rPr dirty="0" sz="700" spc="-5">
                <a:latin typeface="Times New Roman"/>
                <a:cs typeface="Times New Roman"/>
              </a:rPr>
              <a:t>1b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Times New Roman"/>
                <a:cs typeface="Times New Roman"/>
              </a:rPr>
              <a:t>1b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7323" y="4412998"/>
            <a:ext cx="66154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100"/>
              </a:spcBef>
              <a:buSzPct val="163636"/>
              <a:buFont typeface="Symbol"/>
              <a:buChar char=""/>
              <a:tabLst>
                <a:tab pos="228600" algn="l"/>
              </a:tabLst>
            </a:pPr>
            <a:r>
              <a:rPr dirty="0" sz="1100" spc="-5">
                <a:latin typeface="Times New Roman"/>
                <a:cs typeface="Times New Roman"/>
              </a:rPr>
              <a:t>Span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one</a:t>
            </a:r>
            <a:r>
              <a:rPr dirty="0" sz="1100" spc="-5">
                <a:latin typeface="Times New Roman"/>
                <a:cs typeface="Times New Roman"/>
              </a:rPr>
              <a:t> iteration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will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43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(N)=[1T</a:t>
            </a:r>
            <a:r>
              <a:rPr dirty="0" sz="1100" spc="4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(N/2)+c]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BaseCase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span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one </a:t>
            </a:r>
            <a:r>
              <a:rPr dirty="0" sz="1100" spc="-5">
                <a:latin typeface="Times New Roman"/>
                <a:cs typeface="Times New Roman"/>
              </a:rPr>
              <a:t>iteration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will </a:t>
            </a:r>
            <a:r>
              <a:rPr dirty="0" sz="1100">
                <a:latin typeface="Times New Roman"/>
                <a:cs typeface="Times New Roman"/>
              </a:rPr>
              <a:t>be </a:t>
            </a:r>
            <a:r>
              <a:rPr dirty="0" sz="1100" spc="-5">
                <a:latin typeface="Times New Roman"/>
                <a:cs typeface="Times New Roman"/>
              </a:rPr>
              <a:t>log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5923" y="4600955"/>
            <a:ext cx="4679315" cy="2641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0"/>
              </a:lnSpc>
            </a:pPr>
            <a:r>
              <a:rPr dirty="0" sz="1100" spc="-5">
                <a:latin typeface="Times New Roman"/>
                <a:cs typeface="Times New Roman"/>
              </a:rPr>
              <a:t>+N.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all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iteration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will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T</a:t>
            </a:r>
            <a:r>
              <a:rPr dirty="0" baseline="-12077" sz="1725" b="1" i="1">
                <a:latin typeface="Times New Roman"/>
                <a:cs typeface="Times New Roman"/>
              </a:rPr>
              <a:t>∞</a:t>
            </a:r>
            <a:r>
              <a:rPr dirty="0" baseline="-12077" sz="1725" spc="-7" b="1" i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=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O(M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*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(N +Log</a:t>
            </a:r>
            <a:r>
              <a:rPr dirty="0" baseline="-12077" sz="1725" spc="-7" b="1">
                <a:latin typeface="Times New Roman"/>
                <a:cs typeface="Times New Roman"/>
              </a:rPr>
              <a:t>2</a:t>
            </a:r>
            <a:r>
              <a:rPr dirty="0" sz="1800" spc="-5" b="1">
                <a:latin typeface="Times New Roman"/>
                <a:cs typeface="Times New Roman"/>
              </a:rPr>
              <a:t>N)).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7323" y="4864608"/>
            <a:ext cx="6471285" cy="279400"/>
          </a:xfrm>
          <a:custGeom>
            <a:avLst/>
            <a:gdLst/>
            <a:ahLst/>
            <a:cxnLst/>
            <a:rect l="l" t="t" r="r" b="b"/>
            <a:pathLst>
              <a:path w="6471284" h="279400">
                <a:moveTo>
                  <a:pt x="6470903" y="0"/>
                </a:moveTo>
                <a:lnTo>
                  <a:pt x="0" y="0"/>
                </a:lnTo>
                <a:lnTo>
                  <a:pt x="0" y="278891"/>
                </a:lnTo>
                <a:lnTo>
                  <a:pt x="6470903" y="278891"/>
                </a:lnTo>
                <a:lnTo>
                  <a:pt x="64709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218430" y="4928110"/>
            <a:ext cx="571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4126" y="5011930"/>
            <a:ext cx="571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8065" y="4832098"/>
            <a:ext cx="857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66557" y="4966210"/>
            <a:ext cx="857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7323" y="4851910"/>
            <a:ext cx="6483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100"/>
              </a:spcBef>
              <a:buSzPct val="163636"/>
              <a:buFont typeface="Symbol"/>
              <a:buChar char=""/>
              <a:tabLst>
                <a:tab pos="228600" algn="l"/>
              </a:tabLst>
            </a:pPr>
            <a:r>
              <a:rPr dirty="0" sz="1100" spc="-5">
                <a:latin typeface="Times New Roman"/>
                <a:cs typeface="Times New Roman"/>
              </a:rPr>
              <a:t>Parallelism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available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application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will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Tp=M*O(N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/MNLog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Tp=O(N</a:t>
            </a:r>
            <a:r>
              <a:rPr dirty="0" sz="1800" spc="13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/(N+Log</a:t>
            </a:r>
            <a:r>
              <a:rPr dirty="0" sz="1800" spc="1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N))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7923" y="5166152"/>
            <a:ext cx="6961505" cy="113728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45"/>
              </a:spcBef>
            </a:pPr>
            <a:r>
              <a:rPr dirty="0" sz="600" spc="-5">
                <a:latin typeface="Times New Roman"/>
                <a:cs typeface="Times New Roman"/>
              </a:rPr>
              <a:t>==============================================================================================================================================================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507365" algn="l"/>
              </a:tabLst>
            </a:pPr>
            <a:r>
              <a:rPr dirty="0" sz="1100" b="1">
                <a:latin typeface="Times New Roman"/>
                <a:cs typeface="Times New Roman"/>
              </a:rPr>
              <a:t>Q3	[10 </a:t>
            </a:r>
            <a:r>
              <a:rPr dirty="0" sz="1100" spc="-5" b="1">
                <a:latin typeface="Times New Roman"/>
                <a:cs typeface="Times New Roman"/>
              </a:rPr>
              <a:t>Marks]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[Topic: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Static Network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and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Embedding]</a:t>
            </a:r>
            <a:endParaRPr sz="1100">
              <a:latin typeface="Times New Roman"/>
              <a:cs typeface="Times New Roman"/>
            </a:endParaRPr>
          </a:p>
          <a:p>
            <a:pPr algn="just" marL="278765" marR="43180" indent="-228600">
              <a:lnSpc>
                <a:spcPct val="95800"/>
              </a:lnSpc>
              <a:spcBef>
                <a:spcPts val="670"/>
              </a:spcBef>
            </a:pPr>
            <a:r>
              <a:rPr dirty="0" sz="1100" spc="-5" b="1">
                <a:latin typeface="Times New Roman"/>
                <a:cs typeface="Times New Roman"/>
              </a:rPr>
              <a:t>A.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[ </a:t>
            </a:r>
            <a:r>
              <a:rPr dirty="0" sz="1100" spc="-5" b="1">
                <a:latin typeface="Times New Roman"/>
                <a:cs typeface="Times New Roman"/>
              </a:rPr>
              <a:t>4+3 Marks </a:t>
            </a:r>
            <a:r>
              <a:rPr dirty="0" sz="1100">
                <a:latin typeface="Times New Roman"/>
                <a:cs typeface="Times New Roman"/>
              </a:rPr>
              <a:t>] </a:t>
            </a:r>
            <a:r>
              <a:rPr dirty="0" sz="1100" spc="-5">
                <a:latin typeface="Times New Roman"/>
                <a:cs typeface="Times New Roman"/>
              </a:rPr>
              <a:t>Given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parallel application written and optimized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 b="1" i="1">
                <a:latin typeface="Times New Roman"/>
                <a:cs typeface="Times New Roman"/>
              </a:rPr>
              <a:t>Ring Network </a:t>
            </a:r>
            <a:r>
              <a:rPr dirty="0" sz="1100" spc="-5">
                <a:latin typeface="Times New Roman"/>
                <a:cs typeface="Times New Roman"/>
              </a:rPr>
              <a:t>(of size </a:t>
            </a:r>
            <a:r>
              <a:rPr dirty="0" sz="1100">
                <a:latin typeface="Times New Roman"/>
                <a:cs typeface="Times New Roman"/>
              </a:rPr>
              <a:t>N nodes, </a:t>
            </a:r>
            <a:r>
              <a:rPr dirty="0" sz="1100" spc="-5">
                <a:latin typeface="Times New Roman"/>
                <a:cs typeface="Times New Roman"/>
              </a:rPr>
              <a:t>N=k</a:t>
            </a:r>
            <a:r>
              <a:rPr dirty="0" baseline="39682" sz="1050" spc="-7">
                <a:latin typeface="Times New Roman"/>
                <a:cs typeface="Times New Roman"/>
              </a:rPr>
              <a:t>2</a:t>
            </a:r>
            <a:r>
              <a:rPr dirty="0" sz="1100" spc="-5">
                <a:latin typeface="Times New Roman"/>
                <a:cs typeface="Times New Roman"/>
              </a:rPr>
              <a:t>),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same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parallel application needed </a:t>
            </a:r>
            <a:r>
              <a:rPr dirty="0" sz="1100">
                <a:latin typeface="Times New Roman"/>
                <a:cs typeface="Times New Roman"/>
              </a:rPr>
              <a:t>to be </a:t>
            </a:r>
            <a:r>
              <a:rPr dirty="0" sz="1100" spc="-5">
                <a:latin typeface="Times New Roman"/>
                <a:cs typeface="Times New Roman"/>
              </a:rPr>
              <a:t>re-implemented </a:t>
            </a:r>
            <a:r>
              <a:rPr dirty="0" sz="1100">
                <a:latin typeface="Times New Roman"/>
                <a:cs typeface="Times New Roman"/>
              </a:rPr>
              <a:t>on a </a:t>
            </a:r>
            <a:r>
              <a:rPr dirty="0" sz="1100" spc="-5" b="1" i="1">
                <a:latin typeface="Times New Roman"/>
                <a:cs typeface="Times New Roman"/>
              </a:rPr>
              <a:t>2D-Torus</a:t>
            </a:r>
            <a:r>
              <a:rPr dirty="0" sz="1100" spc="265" b="1" i="1">
                <a:latin typeface="Times New Roman"/>
                <a:cs typeface="Times New Roman"/>
              </a:rPr>
              <a:t> </a:t>
            </a:r>
            <a:r>
              <a:rPr dirty="0" sz="1100" spc="-5" b="1" i="1">
                <a:latin typeface="Times New Roman"/>
                <a:cs typeface="Times New Roman"/>
              </a:rPr>
              <a:t>Network </a:t>
            </a:r>
            <a:r>
              <a:rPr dirty="0" sz="1100" spc="-5">
                <a:latin typeface="Times New Roman"/>
                <a:cs typeface="Times New Roman"/>
              </a:rPr>
              <a:t>(of size </a:t>
            </a:r>
            <a:r>
              <a:rPr dirty="0" sz="1100">
                <a:latin typeface="Times New Roman"/>
                <a:cs typeface="Times New Roman"/>
              </a:rPr>
              <a:t>N </a:t>
            </a:r>
            <a:r>
              <a:rPr dirty="0" sz="1100" spc="-5">
                <a:latin typeface="Times New Roman"/>
                <a:cs typeface="Times New Roman"/>
              </a:rPr>
              <a:t>nodes, N=k</a:t>
            </a:r>
            <a:r>
              <a:rPr dirty="0" baseline="39682" sz="1050" spc="-7">
                <a:latin typeface="Times New Roman"/>
                <a:cs typeface="Times New Roman"/>
              </a:rPr>
              <a:t>2</a:t>
            </a:r>
            <a:r>
              <a:rPr dirty="0" sz="1100" spc="-5">
                <a:latin typeface="Times New Roman"/>
                <a:cs typeface="Times New Roman"/>
              </a:rPr>
              <a:t>).</a:t>
            </a:r>
            <a:r>
              <a:rPr dirty="0" sz="1100" spc="5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Provide an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efficient</a:t>
            </a:r>
            <a:r>
              <a:rPr dirty="0" sz="1100" spc="2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network </a:t>
            </a:r>
            <a:r>
              <a:rPr dirty="0" sz="1100" spc="-5">
                <a:latin typeface="Times New Roman"/>
                <a:cs typeface="Times New Roman"/>
              </a:rPr>
              <a:t>embedding (mapping </a:t>
            </a:r>
            <a:r>
              <a:rPr dirty="0" sz="1100">
                <a:latin typeface="Times New Roman"/>
                <a:cs typeface="Times New Roman"/>
              </a:rPr>
              <a:t>function of </a:t>
            </a:r>
            <a:r>
              <a:rPr dirty="0" sz="1100" spc="-10">
                <a:latin typeface="Times New Roman"/>
                <a:cs typeface="Times New Roman"/>
              </a:rPr>
              <a:t>i</a:t>
            </a:r>
            <a:r>
              <a:rPr dirty="0" baseline="39682" sz="1050" spc="-15">
                <a:latin typeface="Times New Roman"/>
                <a:cs typeface="Times New Roman"/>
              </a:rPr>
              <a:t>th</a:t>
            </a:r>
            <a:r>
              <a:rPr dirty="0" baseline="39682" sz="1050" spc="4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node of Ring to </a:t>
            </a:r>
            <a:r>
              <a:rPr dirty="0" sz="1100" spc="-5">
                <a:latin typeface="Times New Roman"/>
                <a:cs typeface="Times New Roman"/>
              </a:rPr>
              <a:t>(j,</a:t>
            </a:r>
            <a:r>
              <a:rPr dirty="0" sz="1100" spc="2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k)</a:t>
            </a:r>
            <a:r>
              <a:rPr dirty="0" baseline="39682" sz="1050" spc="-7">
                <a:latin typeface="Times New Roman"/>
                <a:cs typeface="Times New Roman"/>
              </a:rPr>
              <a:t>th</a:t>
            </a:r>
            <a:r>
              <a:rPr dirty="0" baseline="39682" sz="1050" spc="25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node </a:t>
            </a:r>
            <a:r>
              <a:rPr dirty="0" sz="1100" spc="-10">
                <a:latin typeface="Times New Roman"/>
                <a:cs typeface="Times New Roman"/>
              </a:rPr>
              <a:t>of</a:t>
            </a:r>
            <a:r>
              <a:rPr dirty="0" sz="1100" spc="25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2D Torus) and calculate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dilation,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congestion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load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factor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your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embedding.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7323" y="6297167"/>
            <a:ext cx="6642100" cy="17018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Sol: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Number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nodes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both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Ring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torus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same.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embedding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fairly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simple: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convert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torus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7323" y="6467304"/>
            <a:ext cx="6642100" cy="1517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35"/>
              </a:lnSpc>
            </a:pP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virtually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removing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extra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edges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torus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keep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essential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edges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torus.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approach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demonstrated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7323" y="6618732"/>
            <a:ext cx="75057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figures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7323" y="8673083"/>
            <a:ext cx="4011295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5">
                <a:latin typeface="Times New Roman"/>
                <a:cs typeface="Times New Roman"/>
              </a:rPr>
              <a:t>Assuming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baseline="39682" sz="1050">
                <a:latin typeface="Times New Roman"/>
                <a:cs typeface="Times New Roman"/>
              </a:rPr>
              <a:t>st</a:t>
            </a:r>
            <a:r>
              <a:rPr dirty="0" baseline="39682" sz="105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row is </a:t>
            </a:r>
            <a:r>
              <a:rPr dirty="0" sz="1100" spc="-5">
                <a:latin typeface="Times New Roman"/>
                <a:cs typeface="Times New Roman"/>
              </a:rPr>
              <a:t>0th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row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(even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row)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Mapping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R(i)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2DT(l,m)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7323" y="8833104"/>
            <a:ext cx="4988560" cy="1752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804545">
              <a:lnSpc>
                <a:spcPts val="1345"/>
              </a:lnSpc>
            </a:pPr>
            <a:r>
              <a:rPr dirty="0" sz="1200" spc="-10" b="1">
                <a:latin typeface="Times New Roman"/>
                <a:cs typeface="Times New Roman"/>
              </a:rPr>
              <a:t>if</a:t>
            </a:r>
            <a:r>
              <a:rPr dirty="0" sz="1200" spc="30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i/k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even</a:t>
            </a:r>
            <a:r>
              <a:rPr dirty="0" sz="1200" spc="30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baseline="-10416" sz="1200" spc="-7" b="1">
                <a:latin typeface="Times New Roman"/>
                <a:cs typeface="Times New Roman"/>
              </a:rPr>
              <a:t>th</a:t>
            </a:r>
            <a:r>
              <a:rPr dirty="0" baseline="-10416" sz="1200" spc="1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node</a:t>
            </a:r>
            <a:r>
              <a:rPr dirty="0" sz="1200" spc="-5" b="1">
                <a:latin typeface="Times New Roman"/>
                <a:cs typeface="Times New Roman"/>
              </a:rPr>
              <a:t> of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Ring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R(i) mapped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to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2DT(i/l,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i%k) </a:t>
            </a:r>
            <a:r>
              <a:rPr dirty="0" sz="1200" b="1">
                <a:latin typeface="Times New Roman"/>
                <a:cs typeface="Times New Roman"/>
              </a:rPr>
              <a:t>node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7323" y="9008364"/>
            <a:ext cx="5334635" cy="1752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837565">
              <a:lnSpc>
                <a:spcPts val="1345"/>
              </a:lnSpc>
            </a:pPr>
            <a:r>
              <a:rPr dirty="0" sz="1200" spc="-5" b="1">
                <a:latin typeface="Times New Roman"/>
                <a:cs typeface="Times New Roman"/>
              </a:rPr>
              <a:t>if</a:t>
            </a:r>
            <a:r>
              <a:rPr dirty="0" sz="1200" spc="3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i/k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odd</a:t>
            </a:r>
            <a:r>
              <a:rPr dirty="0" sz="1200" spc="3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baseline="-10416" sz="1200" spc="-7" b="1">
                <a:latin typeface="Times New Roman"/>
                <a:cs typeface="Times New Roman"/>
              </a:rPr>
              <a:t>th</a:t>
            </a:r>
            <a:r>
              <a:rPr dirty="0" baseline="-10416" sz="1200" spc="1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node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of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Ring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R(i) mapped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to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2DT(i/l,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(k-1)-i%k)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node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7323" y="9183623"/>
            <a:ext cx="4358005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10">
                <a:latin typeface="Times New Roman"/>
                <a:cs typeface="Times New Roman"/>
              </a:rPr>
              <a:t>If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even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dilation,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load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factor</a:t>
            </a:r>
            <a:r>
              <a:rPr dirty="0" sz="1100" spc="2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congestion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 spc="2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(depicted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left </a:t>
            </a:r>
            <a:r>
              <a:rPr dirty="0" sz="1100" spc="-5">
                <a:latin typeface="Times New Roman"/>
                <a:cs typeface="Times New Roman"/>
              </a:rPr>
              <a:t>figure)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7323" y="9345168"/>
            <a:ext cx="664210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10">
                <a:latin typeface="Times New Roman"/>
                <a:cs typeface="Times New Roman"/>
              </a:rPr>
              <a:t>If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odd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: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load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factor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1,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congestion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but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dilation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(one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edge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ring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need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mapped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two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edges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7323" y="9505188"/>
            <a:ext cx="1751964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5">
                <a:latin typeface="Times New Roman"/>
                <a:cs typeface="Times New Roman"/>
              </a:rPr>
              <a:t>torus)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(depicted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right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figure)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95400" y="6775704"/>
            <a:ext cx="5410200" cy="1737360"/>
            <a:chOff x="1295400" y="6775704"/>
            <a:chExt cx="5410200" cy="173736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6775704"/>
              <a:ext cx="3584448" cy="17373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4420" y="6775704"/>
              <a:ext cx="1821180" cy="1732788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3796" y="1850135"/>
            <a:ext cx="3857244" cy="1656588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741679" y="1864871"/>
            <a:ext cx="3546475" cy="159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05"/>
              </a:lnSpc>
              <a:spcBef>
                <a:spcPts val="100"/>
              </a:spcBef>
            </a:pPr>
            <a:r>
              <a:rPr dirty="0" sz="1100" spc="-5" b="1">
                <a:latin typeface="Courier New"/>
                <a:cs typeface="Courier New"/>
              </a:rPr>
              <a:t>double</a:t>
            </a:r>
            <a:r>
              <a:rPr dirty="0" sz="1100" spc="-20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P[N][N],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C[N][N];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dirty="0" sz="1100" spc="-5" b="1">
                <a:latin typeface="Courier New"/>
                <a:cs typeface="Courier New"/>
              </a:rPr>
              <a:t>cilk</a:t>
            </a:r>
            <a:r>
              <a:rPr dirty="0" sz="1100" spc="-10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HFS(</a:t>
            </a:r>
            <a:r>
              <a:rPr dirty="0" sz="1100" spc="-5" b="1">
                <a:latin typeface="Courier New"/>
                <a:cs typeface="Courier New"/>
              </a:rPr>
              <a:t>double </a:t>
            </a:r>
            <a:r>
              <a:rPr dirty="0" sz="1100" spc="-5">
                <a:latin typeface="Courier New"/>
                <a:cs typeface="Courier New"/>
              </a:rPr>
              <a:t>**P,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 b="1">
                <a:latin typeface="Courier New"/>
                <a:cs typeface="Courier New"/>
              </a:rPr>
              <a:t>double </a:t>
            </a:r>
            <a:r>
              <a:rPr dirty="0" sz="1100" spc="-5">
                <a:latin typeface="Courier New"/>
                <a:cs typeface="Courier New"/>
              </a:rPr>
              <a:t>**C,</a:t>
            </a:r>
            <a:endParaRPr sz="1100">
              <a:latin typeface="Courier New"/>
              <a:cs typeface="Courier New"/>
            </a:endParaRPr>
          </a:p>
          <a:p>
            <a:pPr marL="1185545">
              <a:lnSpc>
                <a:spcPts val="1105"/>
              </a:lnSpc>
            </a:pPr>
            <a:r>
              <a:rPr dirty="0" sz="1100" spc="-5" b="1">
                <a:latin typeface="Courier New"/>
                <a:cs typeface="Courier New"/>
              </a:rPr>
              <a:t>int</a:t>
            </a:r>
            <a:r>
              <a:rPr dirty="0" sz="1100" spc="-15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 b="1">
                <a:latin typeface="Courier New"/>
                <a:cs typeface="Courier New"/>
              </a:rPr>
              <a:t>int</a:t>
            </a:r>
            <a:r>
              <a:rPr dirty="0" sz="1100" spc="-10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 b="1">
                <a:latin typeface="Courier New"/>
                <a:cs typeface="Courier New"/>
              </a:rPr>
              <a:t>int</a:t>
            </a:r>
            <a:r>
              <a:rPr dirty="0" sz="1100" spc="-10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TS){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dirty="0" sz="1100" spc="-5" b="1">
                <a:latin typeface="Courier New"/>
                <a:cs typeface="Courier New"/>
              </a:rPr>
              <a:t>if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(l-u)&lt;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BASE)</a:t>
            </a:r>
            <a:endParaRPr sz="1100">
              <a:latin typeface="Courier New"/>
              <a:cs typeface="Courier New"/>
            </a:endParaRPr>
          </a:p>
          <a:p>
            <a:pPr marL="347345">
              <a:lnSpc>
                <a:spcPts val="1100"/>
              </a:lnSpc>
            </a:pPr>
            <a:r>
              <a:rPr dirty="0" sz="1100" spc="-5">
                <a:latin typeface="Courier New"/>
                <a:cs typeface="Courier New"/>
              </a:rPr>
              <a:t>BASECaseF(){..}//do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Base*N Operations.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05"/>
              </a:lnSpc>
            </a:pPr>
            <a:r>
              <a:rPr dirty="0" sz="1100" spc="-5" b="1">
                <a:latin typeface="Courier New"/>
                <a:cs typeface="Courier New"/>
              </a:rPr>
              <a:t>else</a:t>
            </a:r>
            <a:r>
              <a:rPr dirty="0" sz="1100" spc="-30" b="1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{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m=(l+u)/2;</a:t>
            </a:r>
            <a:endParaRPr sz="1100">
              <a:latin typeface="Courier New"/>
              <a:cs typeface="Courier New"/>
            </a:endParaRPr>
          </a:p>
          <a:p>
            <a:pPr marL="553085">
              <a:lnSpc>
                <a:spcPts val="1100"/>
              </a:lnSpc>
            </a:pPr>
            <a:r>
              <a:rPr dirty="0" sz="1100" spc="-5" b="1">
                <a:latin typeface="Courier New"/>
                <a:cs typeface="Courier New"/>
              </a:rPr>
              <a:t>spawn</a:t>
            </a:r>
            <a:r>
              <a:rPr dirty="0" sz="1100" spc="-10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HFS(P,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m, TS);</a:t>
            </a:r>
            <a:endParaRPr sz="1100">
              <a:latin typeface="Courier New"/>
              <a:cs typeface="Courier New"/>
            </a:endParaRPr>
          </a:p>
          <a:p>
            <a:pPr marL="553085">
              <a:lnSpc>
                <a:spcPts val="1100"/>
              </a:lnSpc>
            </a:pPr>
            <a:r>
              <a:rPr dirty="0" sz="1100" spc="-5" b="1">
                <a:latin typeface="Courier New"/>
                <a:cs typeface="Courier New"/>
              </a:rPr>
              <a:t>spawn</a:t>
            </a:r>
            <a:r>
              <a:rPr dirty="0" sz="1100" spc="-10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HFS(P,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C, m+1,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TS);</a:t>
            </a:r>
            <a:endParaRPr sz="1100">
              <a:latin typeface="Courier New"/>
              <a:cs typeface="Courier New"/>
            </a:endParaRPr>
          </a:p>
          <a:p>
            <a:pPr marL="553085">
              <a:lnSpc>
                <a:spcPts val="1105"/>
              </a:lnSpc>
            </a:pPr>
            <a:r>
              <a:rPr dirty="0" sz="1100" spc="-5" b="1">
                <a:latin typeface="Courier New"/>
                <a:cs typeface="Courier New"/>
              </a:rPr>
              <a:t>sync</a:t>
            </a:r>
            <a:r>
              <a:rPr dirty="0" sz="1100" spc="-5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95885">
              <a:lnSpc>
                <a:spcPts val="1100"/>
              </a:lnSpc>
            </a:pPr>
            <a:r>
              <a:rPr dirty="0" sz="110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05"/>
              </a:lnSpc>
            </a:pPr>
            <a:r>
              <a:rPr dirty="0" sz="110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16196" y="1869947"/>
            <a:ext cx="2743200" cy="1057656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4704077" y="1887731"/>
            <a:ext cx="2540635" cy="983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dirty="0" sz="1100" spc="-5" b="1">
                <a:latin typeface="Courier New"/>
                <a:cs typeface="Courier New"/>
              </a:rPr>
              <a:t>cilk</a:t>
            </a:r>
            <a:r>
              <a:rPr dirty="0" sz="1100" spc="-10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main(){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//TS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 TimeStamp</a:t>
            </a:r>
            <a:endParaRPr sz="1100">
              <a:latin typeface="Courier New"/>
              <a:cs typeface="Courier New"/>
            </a:endParaRPr>
          </a:p>
          <a:p>
            <a:pPr marL="95885">
              <a:lnSpc>
                <a:spcPts val="1250"/>
              </a:lnSpc>
            </a:pPr>
            <a:r>
              <a:rPr dirty="0" sz="1100" spc="-5" b="1">
                <a:latin typeface="Courier New"/>
                <a:cs typeface="Courier New"/>
              </a:rPr>
              <a:t>for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 b="1">
                <a:latin typeface="Courier New"/>
                <a:cs typeface="Courier New"/>
              </a:rPr>
              <a:t>int</a:t>
            </a:r>
            <a:r>
              <a:rPr dirty="0" sz="1100" spc="-15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TS=0;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TS&lt;M;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TS++){</a:t>
            </a:r>
            <a:endParaRPr sz="1100">
              <a:latin typeface="Courier New"/>
              <a:cs typeface="Courier New"/>
            </a:endParaRPr>
          </a:p>
          <a:p>
            <a:pPr marL="263525">
              <a:lnSpc>
                <a:spcPts val="1240"/>
              </a:lnSpc>
            </a:pPr>
            <a:r>
              <a:rPr dirty="0" sz="1100" spc="-5" b="1">
                <a:latin typeface="Courier New"/>
                <a:cs typeface="Courier New"/>
              </a:rPr>
              <a:t>spawn</a:t>
            </a:r>
            <a:r>
              <a:rPr dirty="0" sz="1100" spc="-10" b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HFS(P,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N, TS);</a:t>
            </a:r>
            <a:endParaRPr sz="1100">
              <a:latin typeface="Courier New"/>
              <a:cs typeface="Courier New"/>
            </a:endParaRPr>
          </a:p>
          <a:p>
            <a:pPr marL="263525">
              <a:lnSpc>
                <a:spcPts val="1260"/>
              </a:lnSpc>
            </a:pPr>
            <a:r>
              <a:rPr dirty="0" sz="1100" spc="-5" b="1">
                <a:latin typeface="Courier New"/>
                <a:cs typeface="Courier New"/>
              </a:rPr>
              <a:t>sync</a:t>
            </a:r>
            <a:r>
              <a:rPr dirty="0" sz="1100" spc="-5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40"/>
              </a:lnSpc>
            </a:pPr>
            <a:r>
              <a:rPr dirty="0" sz="110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60"/>
              </a:lnSpc>
            </a:pPr>
            <a:r>
              <a:rPr dirty="0" sz="110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213" y="261624"/>
            <a:ext cx="6707505" cy="6756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38100" marR="30480">
              <a:lnSpc>
                <a:spcPct val="95800"/>
              </a:lnSpc>
              <a:spcBef>
                <a:spcPts val="160"/>
              </a:spcBef>
            </a:pPr>
            <a:r>
              <a:rPr dirty="0" sz="1100">
                <a:latin typeface="Times New Roman"/>
                <a:cs typeface="Times New Roman"/>
              </a:rPr>
              <a:t>Another: </a:t>
            </a:r>
            <a:r>
              <a:rPr dirty="0" sz="1100" spc="-5">
                <a:latin typeface="Times New Roman"/>
                <a:cs typeface="Times New Roman"/>
              </a:rPr>
              <a:t>Elegant solution in converting k</a:t>
            </a:r>
            <a:r>
              <a:rPr dirty="0" baseline="-11904" sz="1050" spc="-7">
                <a:latin typeface="Times New Roman"/>
                <a:cs typeface="Times New Roman"/>
              </a:rPr>
              <a:t>1_even </a:t>
            </a:r>
            <a:r>
              <a:rPr dirty="0" sz="1100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k</a:t>
            </a:r>
            <a:r>
              <a:rPr dirty="0" baseline="-11904" sz="1050" spc="-7">
                <a:latin typeface="Times New Roman"/>
                <a:cs typeface="Times New Roman"/>
              </a:rPr>
              <a:t>2_even</a:t>
            </a:r>
            <a:r>
              <a:rPr dirty="0" baseline="-11904" sz="10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2D </a:t>
            </a:r>
            <a:r>
              <a:rPr dirty="0" sz="1100" spc="-5">
                <a:latin typeface="Times New Roman"/>
                <a:cs typeface="Times New Roman"/>
              </a:rPr>
              <a:t>torus </a:t>
            </a:r>
            <a:r>
              <a:rPr dirty="0" sz="110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easy </a:t>
            </a:r>
            <a:r>
              <a:rPr dirty="0" sz="1100">
                <a:latin typeface="Times New Roman"/>
                <a:cs typeface="Times New Roman"/>
              </a:rPr>
              <a:t>using </a:t>
            </a:r>
            <a:r>
              <a:rPr dirty="0" sz="1100" spc="-5">
                <a:latin typeface="Times New Roman"/>
                <a:cs typeface="Times New Roman"/>
              </a:rPr>
              <a:t>above method, but </a:t>
            </a:r>
            <a:r>
              <a:rPr dirty="0" sz="1100">
                <a:latin typeface="Times New Roman"/>
                <a:cs typeface="Times New Roman"/>
              </a:rPr>
              <a:t>it is </a:t>
            </a:r>
            <a:r>
              <a:rPr dirty="0" sz="1100" spc="-5">
                <a:latin typeface="Times New Roman"/>
                <a:cs typeface="Times New Roman"/>
              </a:rPr>
              <a:t>possible </a:t>
            </a:r>
            <a:r>
              <a:rPr dirty="0" sz="1100">
                <a:latin typeface="Times New Roman"/>
                <a:cs typeface="Times New Roman"/>
              </a:rPr>
              <a:t>to do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k</a:t>
            </a:r>
            <a:r>
              <a:rPr dirty="0" baseline="-11904" sz="1050" spc="-7">
                <a:latin typeface="Times New Roman"/>
                <a:cs typeface="Times New Roman"/>
              </a:rPr>
              <a:t>1_odd</a:t>
            </a:r>
            <a:r>
              <a:rPr dirty="0" baseline="-11904" sz="10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k</a:t>
            </a:r>
            <a:r>
              <a:rPr dirty="0" baseline="-11904" sz="1050" spc="-7">
                <a:latin typeface="Times New Roman"/>
                <a:cs typeface="Times New Roman"/>
              </a:rPr>
              <a:t>2_odd</a:t>
            </a:r>
            <a:r>
              <a:rPr dirty="0" sz="1100" spc="-5">
                <a:latin typeface="Times New Roman"/>
                <a:cs typeface="Times New Roman"/>
              </a:rPr>
              <a:t>, k</a:t>
            </a:r>
            <a:r>
              <a:rPr dirty="0" baseline="-11904" sz="1050" spc="-7">
                <a:latin typeface="Times New Roman"/>
                <a:cs typeface="Times New Roman"/>
              </a:rPr>
              <a:t>1_oven </a:t>
            </a:r>
            <a:r>
              <a:rPr dirty="0" sz="1100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k</a:t>
            </a:r>
            <a:r>
              <a:rPr dirty="0" baseline="-11904" sz="1050" spc="-7">
                <a:latin typeface="Times New Roman"/>
                <a:cs typeface="Times New Roman"/>
              </a:rPr>
              <a:t>2_odd</a:t>
            </a:r>
            <a:r>
              <a:rPr dirty="0" baseline="-11904" sz="10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k</a:t>
            </a:r>
            <a:r>
              <a:rPr dirty="0" baseline="-11904" sz="1050" spc="-7">
                <a:latin typeface="Times New Roman"/>
                <a:cs typeface="Times New Roman"/>
              </a:rPr>
              <a:t>1_even</a:t>
            </a:r>
            <a:r>
              <a:rPr dirty="0" baseline="-11904" sz="10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k</a:t>
            </a:r>
            <a:r>
              <a:rPr dirty="0" baseline="-11904" sz="1050" spc="-7">
                <a:latin typeface="Times New Roman"/>
                <a:cs typeface="Times New Roman"/>
              </a:rPr>
              <a:t>2_odd</a:t>
            </a:r>
            <a:r>
              <a:rPr dirty="0" baseline="-11904" sz="1050" spc="24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2D </a:t>
            </a:r>
            <a:r>
              <a:rPr dirty="0" sz="1100" spc="-5">
                <a:latin typeface="Times New Roman"/>
                <a:cs typeface="Times New Roman"/>
              </a:rPr>
              <a:t>torus </a:t>
            </a:r>
            <a:r>
              <a:rPr dirty="0" sz="1100">
                <a:latin typeface="Times New Roman"/>
                <a:cs typeface="Times New Roman"/>
              </a:rPr>
              <a:t>to ring by doing it for </a:t>
            </a:r>
            <a:r>
              <a:rPr dirty="0" sz="1100" spc="-5">
                <a:latin typeface="Times New Roman"/>
                <a:cs typeface="Times New Roman"/>
              </a:rPr>
              <a:t>lower </a:t>
            </a:r>
            <a:r>
              <a:rPr dirty="0" sz="1100">
                <a:latin typeface="Times New Roman"/>
                <a:cs typeface="Times New Roman"/>
              </a:rPr>
              <a:t>one.</a:t>
            </a:r>
            <a:r>
              <a:rPr dirty="0" sz="1100" spc="2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4x4 </a:t>
            </a:r>
            <a:r>
              <a:rPr dirty="0" sz="1100" spc="-5">
                <a:latin typeface="Times New Roman"/>
                <a:cs typeface="Times New Roman"/>
              </a:rPr>
              <a:t>torus </a:t>
            </a:r>
            <a:r>
              <a:rPr dirty="0" sz="1100">
                <a:latin typeface="Times New Roman"/>
                <a:cs typeface="Times New Roman"/>
              </a:rPr>
              <a:t>ring </a:t>
            </a:r>
            <a:r>
              <a:rPr dirty="0" sz="1100" spc="-5">
                <a:latin typeface="Times New Roman"/>
                <a:cs typeface="Times New Roman"/>
              </a:rPr>
              <a:t>can </a:t>
            </a:r>
            <a:r>
              <a:rPr dirty="0" sz="1100">
                <a:latin typeface="Times New Roman"/>
                <a:cs typeface="Times New Roman"/>
              </a:rPr>
              <a:t>be part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 5x5, 5x4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>
                <a:latin typeface="Times New Roman"/>
                <a:cs typeface="Times New Roman"/>
              </a:rPr>
              <a:t>4x5 </a:t>
            </a:r>
            <a:r>
              <a:rPr dirty="0" sz="1100" spc="-5">
                <a:latin typeface="Times New Roman"/>
                <a:cs typeface="Times New Roman"/>
              </a:rPr>
              <a:t>torus ring.</a:t>
            </a:r>
            <a:r>
              <a:rPr dirty="0" sz="1100">
                <a:latin typeface="Times New Roman"/>
                <a:cs typeface="Times New Roman"/>
              </a:rPr>
              <a:t> This is </a:t>
            </a:r>
            <a:r>
              <a:rPr dirty="0" sz="1100" spc="-5">
                <a:latin typeface="Times New Roman"/>
                <a:cs typeface="Times New Roman"/>
              </a:rPr>
              <a:t>depicted </a:t>
            </a:r>
            <a:r>
              <a:rPr dirty="0" sz="1100">
                <a:latin typeface="Times New Roman"/>
                <a:cs typeface="Times New Roman"/>
              </a:rPr>
              <a:t>in bellow </a:t>
            </a:r>
            <a:r>
              <a:rPr dirty="0" sz="1100" spc="-5">
                <a:latin typeface="Times New Roman"/>
                <a:cs typeface="Times New Roman"/>
              </a:rPr>
              <a:t>figure where k</a:t>
            </a:r>
            <a:r>
              <a:rPr dirty="0" baseline="-11904" sz="1050" spc="-7">
                <a:latin typeface="Times New Roman"/>
                <a:cs typeface="Times New Roman"/>
              </a:rPr>
              <a:t>o</a:t>
            </a:r>
            <a:r>
              <a:rPr dirty="0" sz="1100" spc="-5">
                <a:latin typeface="Times New Roman"/>
                <a:cs typeface="Times New Roman"/>
              </a:rPr>
              <a:t>=k</a:t>
            </a:r>
            <a:r>
              <a:rPr dirty="0" baseline="-11904" sz="1050" spc="-7">
                <a:latin typeface="Times New Roman"/>
                <a:cs typeface="Times New Roman"/>
              </a:rPr>
              <a:t>e+1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 this case, dilation, congestion and </a:t>
            </a:r>
            <a:r>
              <a:rPr dirty="0" sz="1100">
                <a:latin typeface="Times New Roman"/>
                <a:cs typeface="Times New Roman"/>
              </a:rPr>
              <a:t> load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factor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will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be</a:t>
            </a:r>
            <a:r>
              <a:rPr dirty="0" sz="1100">
                <a:latin typeface="Times New Roman"/>
                <a:cs typeface="Times New Roman"/>
              </a:rPr>
              <a:t> one.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023" y="2130047"/>
            <a:ext cx="56965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Times New Roman"/>
                <a:cs typeface="Times New Roman"/>
              </a:rPr>
              <a:t>B.</a:t>
            </a:r>
            <a:r>
              <a:rPr dirty="0" sz="1100" spc="52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[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3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Marks </a:t>
            </a:r>
            <a:r>
              <a:rPr dirty="0" sz="1100">
                <a:latin typeface="Times New Roman"/>
                <a:cs typeface="Times New Roman"/>
              </a:rPr>
              <a:t>]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Write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benefit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demerits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Hypercube network</a:t>
            </a:r>
            <a:r>
              <a:rPr dirty="0" sz="1100">
                <a:latin typeface="Times New Roman"/>
                <a:cs typeface="Times New Roman"/>
              </a:rPr>
              <a:t> as</a:t>
            </a:r>
            <a:r>
              <a:rPr dirty="0" sz="1100" spc="-5">
                <a:latin typeface="Times New Roman"/>
                <a:cs typeface="Times New Roman"/>
              </a:rPr>
              <a:t> compared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Mesh </a:t>
            </a:r>
            <a:r>
              <a:rPr dirty="0" sz="1100" spc="-5">
                <a:latin typeface="Times New Roman"/>
                <a:cs typeface="Times New Roman"/>
              </a:rPr>
              <a:t>network.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7323" y="2478024"/>
          <a:ext cx="6648450" cy="641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930"/>
                <a:gridCol w="512445"/>
                <a:gridCol w="1870075"/>
              </a:tblGrid>
              <a:tr h="160019">
                <a:tc gridSpan="3"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Sol:</a:t>
                      </a:r>
                      <a:r>
                        <a:rPr dirty="0" sz="11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Benefit:</a:t>
                      </a:r>
                      <a:r>
                        <a:rPr dirty="0" sz="11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Hypercube</a:t>
                      </a:r>
                      <a:r>
                        <a:rPr dirty="0" sz="11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diameter</a:t>
                      </a:r>
                      <a:r>
                        <a:rPr dirty="0" sz="11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sz="11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N,</a:t>
                      </a:r>
                      <a:r>
                        <a:rPr dirty="0" sz="11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1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pair</a:t>
                      </a:r>
                      <a:r>
                        <a:rPr dirty="0" sz="11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dirty="0" sz="11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easy,</a:t>
                      </a:r>
                      <a:r>
                        <a:rPr dirty="0" sz="11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Bisection</a:t>
                      </a:r>
                      <a:r>
                        <a:rPr dirty="0" sz="11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N/2</a:t>
                      </a:r>
                      <a:r>
                        <a:rPr dirty="0" sz="11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Bisection</a:t>
                      </a:r>
                      <a:r>
                        <a:rPr dirty="0" sz="11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BW</a:t>
                      </a:r>
                      <a:r>
                        <a:rPr dirty="0" sz="11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019">
                <a:tc gridSpan="2"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N/2*link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BW,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robust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as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compared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Mesh,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require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(N*LogN)/2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links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connect.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1543">
                <a:tc gridSpan="3"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2D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mesh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diameter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2*sqrt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(N)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higher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Log(N)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HC.</a:t>
                      </a:r>
                      <a:r>
                        <a:rPr dirty="0" sz="1100" spc="3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BS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sqrt(N)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N/2.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dirty="0" sz="11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require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019"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N*2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(bi-dir)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links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2D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mesh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which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costly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compared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HC.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6020" y="3580894"/>
            <a:ext cx="6883400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00"/>
              </a:lnSpc>
              <a:spcBef>
                <a:spcPts val="100"/>
              </a:spcBef>
            </a:pPr>
            <a:r>
              <a:rPr dirty="0" sz="600" spc="-5">
                <a:latin typeface="Times New Roman"/>
                <a:cs typeface="Times New Roman"/>
              </a:rPr>
              <a:t>==============================================================================================================================================================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  <a:tabLst>
                <a:tab pos="469265" algn="l"/>
              </a:tabLst>
            </a:pPr>
            <a:r>
              <a:rPr dirty="0" sz="1100" b="1">
                <a:latin typeface="Times New Roman"/>
                <a:cs typeface="Times New Roman"/>
              </a:rPr>
              <a:t>Q4	[ 10</a:t>
            </a:r>
            <a:r>
              <a:rPr dirty="0" sz="1100" spc="-5" b="1">
                <a:latin typeface="Times New Roman"/>
                <a:cs typeface="Times New Roman"/>
              </a:rPr>
              <a:t> Marks</a:t>
            </a:r>
            <a:r>
              <a:rPr dirty="0" sz="1100" spc="254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]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[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Topic: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Scheduling </a:t>
            </a:r>
            <a:r>
              <a:rPr dirty="0" sz="1100" b="1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575"/>
              </a:spcBef>
            </a:pPr>
            <a:r>
              <a:rPr dirty="0" sz="1100">
                <a:latin typeface="Times New Roman"/>
                <a:cs typeface="Times New Roman"/>
              </a:rPr>
              <a:t>[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2+2+3+3</a:t>
            </a:r>
            <a:r>
              <a:rPr dirty="0" sz="1100" spc="19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Marks</a:t>
            </a:r>
            <a:r>
              <a:rPr dirty="0" sz="1100" spc="18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]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Describe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meaning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these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two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scheduling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problems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given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bellow.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Propose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efficient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solution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scheme</a:t>
            </a:r>
            <a:r>
              <a:rPr dirty="0" sz="1100">
                <a:latin typeface="Times New Roman"/>
                <a:cs typeface="Times New Roman"/>
              </a:rPr>
              <a:t> 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them,</a:t>
            </a:r>
            <a:r>
              <a:rPr dirty="0" sz="1100">
                <a:latin typeface="Times New Roman"/>
                <a:cs typeface="Times New Roman"/>
              </a:rPr>
              <a:t> and </a:t>
            </a: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possible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provide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prove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idea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proposed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solution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schemes.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9623" y="4291077"/>
            <a:ext cx="45402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556895" algn="l"/>
                <a:tab pos="2801620" algn="l"/>
                <a:tab pos="340804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A.	</a:t>
            </a:r>
            <a:r>
              <a:rPr dirty="0" sz="1400" b="1">
                <a:latin typeface="Times New Roman"/>
                <a:cs typeface="Times New Roman"/>
              </a:rPr>
              <a:t>P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|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</a:t>
            </a:r>
            <a:r>
              <a:rPr dirty="0" baseline="-12345" sz="1350" b="1">
                <a:latin typeface="Times New Roman"/>
                <a:cs typeface="Times New Roman"/>
              </a:rPr>
              <a:t>j</a:t>
            </a:r>
            <a:r>
              <a:rPr dirty="0" sz="1400" b="1">
                <a:latin typeface="Times New Roman"/>
                <a:cs typeface="Times New Roman"/>
              </a:rPr>
              <a:t>=1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|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Σ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</a:t>
            </a:r>
            <a:r>
              <a:rPr dirty="0" baseline="-12345" sz="1350" b="1">
                <a:latin typeface="Times New Roman"/>
                <a:cs typeface="Times New Roman"/>
              </a:rPr>
              <a:t>j</a:t>
            </a:r>
            <a:r>
              <a:rPr dirty="0" sz="1400" b="1">
                <a:latin typeface="Times New Roman"/>
                <a:cs typeface="Times New Roman"/>
              </a:rPr>
              <a:t>U</a:t>
            </a:r>
            <a:r>
              <a:rPr dirty="0" baseline="-12345" sz="1350" b="1">
                <a:latin typeface="Times New Roman"/>
                <a:cs typeface="Times New Roman"/>
              </a:rPr>
              <a:t>j	</a:t>
            </a:r>
            <a:r>
              <a:rPr dirty="0" sz="1400" b="1">
                <a:latin typeface="Times New Roman"/>
                <a:cs typeface="Times New Roman"/>
              </a:rPr>
              <a:t>B.	Q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|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ptmn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|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ΣC</a:t>
            </a:r>
            <a:r>
              <a:rPr dirty="0" baseline="-12345" sz="1350" spc="-7" b="1">
                <a:latin typeface="Times New Roman"/>
                <a:cs typeface="Times New Roman"/>
              </a:rPr>
              <a:t>j</a:t>
            </a:r>
            <a:endParaRPr baseline="-12345"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75" y="4521708"/>
            <a:ext cx="20193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5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527" y="4495294"/>
            <a:ext cx="6476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023" y="4693413"/>
            <a:ext cx="901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775" y="4681728"/>
            <a:ext cx="6835775" cy="2057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27965">
              <a:lnSpc>
                <a:spcPts val="1575"/>
              </a:lnSpc>
            </a:pPr>
            <a:r>
              <a:rPr dirty="0" sz="1100" spc="-5">
                <a:latin typeface="Times New Roman"/>
                <a:cs typeface="Times New Roman"/>
              </a:rPr>
              <a:t>Meaning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P|pi=1|</a:t>
            </a:r>
            <a:r>
              <a:rPr dirty="0" sz="1400" spc="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Σ</a:t>
            </a:r>
            <a:r>
              <a:rPr dirty="0" sz="1400" spc="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</a:t>
            </a:r>
            <a:r>
              <a:rPr dirty="0" baseline="-12345" sz="1350" b="1">
                <a:latin typeface="Times New Roman"/>
                <a:cs typeface="Times New Roman"/>
              </a:rPr>
              <a:t>j</a:t>
            </a:r>
            <a:r>
              <a:rPr dirty="0" sz="1400" b="1">
                <a:latin typeface="Times New Roman"/>
                <a:cs typeface="Times New Roman"/>
              </a:rPr>
              <a:t>U</a:t>
            </a:r>
            <a:r>
              <a:rPr dirty="0" baseline="-12345" sz="1350" b="1">
                <a:latin typeface="Times New Roman"/>
                <a:cs typeface="Times New Roman"/>
              </a:rPr>
              <a:t>j</a:t>
            </a:r>
            <a:r>
              <a:rPr dirty="0" baseline="-12345" sz="1350" spc="7" b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there</a:t>
            </a:r>
            <a:r>
              <a:rPr dirty="0" sz="1100">
                <a:latin typeface="Times New Roman"/>
                <a:cs typeface="Times New Roman"/>
              </a:rPr>
              <a:t> 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homogenous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processor</a:t>
            </a:r>
            <a:r>
              <a:rPr dirty="0" sz="1100">
                <a:latin typeface="Times New Roman"/>
                <a:cs typeface="Times New Roman"/>
              </a:rPr>
              <a:t> 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system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 </a:t>
            </a:r>
            <a:r>
              <a:rPr dirty="0" sz="1100" spc="-5">
                <a:latin typeface="Times New Roman"/>
                <a:cs typeface="Times New Roman"/>
              </a:rPr>
              <a:t>independent</a:t>
            </a:r>
            <a:r>
              <a:rPr dirty="0" sz="1100" spc="-15">
                <a:latin typeface="Times New Roman"/>
                <a:cs typeface="Times New Roman"/>
              </a:rPr>
              <a:t> tasks </a:t>
            </a:r>
            <a:r>
              <a:rPr dirty="0" sz="1100" spc="-10">
                <a:latin typeface="Times New Roman"/>
                <a:cs typeface="Times New Roman"/>
              </a:rPr>
              <a:t>with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325" y="4887467"/>
            <a:ext cx="6621780" cy="17399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5">
                <a:latin typeface="Times New Roman"/>
                <a:cs typeface="Times New Roman"/>
              </a:rPr>
              <a:t>execution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every </a:t>
            </a:r>
            <a:r>
              <a:rPr dirty="0" sz="1100">
                <a:latin typeface="Times New Roman"/>
                <a:cs typeface="Times New Roman"/>
              </a:rPr>
              <a:t>task</a:t>
            </a:r>
            <a:r>
              <a:rPr dirty="0" sz="1100" spc="-5">
                <a:latin typeface="Times New Roman"/>
                <a:cs typeface="Times New Roman"/>
              </a:rPr>
              <a:t> have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deadline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baseline="-11904" sz="1050" spc="-7">
                <a:latin typeface="Times New Roman"/>
                <a:cs typeface="Times New Roman"/>
              </a:rPr>
              <a:t>j</a:t>
            </a:r>
            <a:r>
              <a:rPr dirty="0" baseline="-11904" sz="1050" spc="142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each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task</a:t>
            </a:r>
            <a:r>
              <a:rPr dirty="0" sz="1100" spc="-5">
                <a:latin typeface="Times New Roman"/>
                <a:cs typeface="Times New Roman"/>
              </a:rPr>
              <a:t> have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some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weight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</a:t>
            </a:r>
            <a:r>
              <a:rPr dirty="0" baseline="-11904" sz="1050" spc="-7">
                <a:latin typeface="Times New Roman"/>
                <a:cs typeface="Times New Roman"/>
              </a:rPr>
              <a:t>j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arrived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time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325" y="5061276"/>
            <a:ext cx="6634480" cy="1466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pre-emption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not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allowed.</a:t>
            </a:r>
            <a:r>
              <a:rPr dirty="0" sz="1100" spc="5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tasks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needed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be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scheduled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before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their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deadline.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If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missed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325" y="5207508"/>
            <a:ext cx="6461760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deadline</a:t>
            </a:r>
            <a:r>
              <a:rPr dirty="0" sz="1100" spc="-5">
                <a:latin typeface="Times New Roman"/>
                <a:cs typeface="Times New Roman"/>
              </a:rPr>
              <a:t> (completion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time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baseline="-11904" sz="1050" spc="-7">
                <a:latin typeface="Times New Roman"/>
                <a:cs typeface="Times New Roman"/>
              </a:rPr>
              <a:t>j</a:t>
            </a:r>
            <a:r>
              <a:rPr dirty="0" sz="1100" spc="-5">
                <a:latin typeface="Times New Roman"/>
                <a:cs typeface="Times New Roman"/>
              </a:rPr>
              <a:t>&gt;d</a:t>
            </a:r>
            <a:r>
              <a:rPr dirty="0" baseline="-11904" sz="1050" spc="-7">
                <a:latin typeface="Times New Roman"/>
                <a:cs typeface="Times New Roman"/>
              </a:rPr>
              <a:t>j</a:t>
            </a:r>
            <a:r>
              <a:rPr dirty="0" sz="1100" spc="-5">
                <a:latin typeface="Times New Roman"/>
                <a:cs typeface="Times New Roman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</a:t>
            </a:r>
            <a:r>
              <a:rPr dirty="0" baseline="-11904" sz="1050" spc="-7">
                <a:latin typeface="Times New Roman"/>
                <a:cs typeface="Times New Roman"/>
              </a:rPr>
              <a:t>j</a:t>
            </a:r>
            <a:r>
              <a:rPr dirty="0" sz="1100" spc="-5">
                <a:latin typeface="Times New Roman"/>
                <a:cs typeface="Times New Roman"/>
              </a:rPr>
              <a:t>=1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otherwise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</a:t>
            </a:r>
            <a:r>
              <a:rPr dirty="0" baseline="-11904" sz="1050" spc="-7">
                <a:latin typeface="Times New Roman"/>
                <a:cs typeface="Times New Roman"/>
              </a:rPr>
              <a:t>j</a:t>
            </a:r>
            <a:r>
              <a:rPr dirty="0" sz="1100" spc="-5">
                <a:latin typeface="Times New Roman"/>
                <a:cs typeface="Times New Roman"/>
              </a:rPr>
              <a:t>=0.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need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minimize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weighted</a:t>
            </a:r>
            <a:r>
              <a:rPr dirty="0" sz="1100">
                <a:latin typeface="Times New Roman"/>
                <a:cs typeface="Times New Roman"/>
              </a:rPr>
              <a:t> sum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missed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325" y="5529072"/>
            <a:ext cx="5200015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5">
                <a:latin typeface="Times New Roman"/>
                <a:cs typeface="Times New Roman"/>
              </a:rPr>
              <a:t>Model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Scheduling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Approach: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[[Ref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Page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118,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Sec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5.1 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Bruker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Book]. </a:t>
            </a:r>
            <a:r>
              <a:rPr dirty="0" sz="1100" spc="-5" b="1">
                <a:latin typeface="Times New Roman"/>
                <a:cs typeface="Times New Roman"/>
              </a:rPr>
              <a:t>//Greedy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Approach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923" y="5690616"/>
            <a:ext cx="2362835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1.  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Sort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jobs</a:t>
            </a:r>
            <a:r>
              <a:rPr dirty="0" sz="1100" spc="2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 d</a:t>
            </a:r>
            <a:r>
              <a:rPr dirty="0" baseline="-11904" sz="1050" spc="-7">
                <a:latin typeface="Times New Roman"/>
                <a:cs typeface="Times New Roman"/>
              </a:rPr>
              <a:t>1</a:t>
            </a:r>
            <a:r>
              <a:rPr dirty="0" baseline="-11904" sz="1050" spc="12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≤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baseline="-11904" sz="1050" spc="-7">
                <a:latin typeface="Times New Roman"/>
                <a:cs typeface="Times New Roman"/>
              </a:rPr>
              <a:t>2</a:t>
            </a:r>
            <a:r>
              <a:rPr dirty="0" baseline="-11904" sz="105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≤ </a:t>
            </a:r>
            <a:r>
              <a:rPr dirty="0" sz="1100" spc="-5">
                <a:latin typeface="Times New Roman"/>
                <a:cs typeface="Times New Roman"/>
              </a:rPr>
              <a:t>…≤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baseline="-11904" sz="1050" spc="-7">
                <a:latin typeface="Times New Roman"/>
                <a:cs typeface="Times New Roman"/>
              </a:rPr>
              <a:t>n</a:t>
            </a:r>
            <a:endParaRPr baseline="-11904"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5923" y="5850635"/>
            <a:ext cx="71374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2.  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Set S=Φ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5923" y="6010655"/>
            <a:ext cx="1081405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3.  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i=1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5923" y="6172200"/>
            <a:ext cx="4418965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4.  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</a:t>
            </a:r>
            <a:r>
              <a:rPr dirty="0" baseline="-11904" sz="1050" spc="-7">
                <a:latin typeface="Times New Roman"/>
                <a:cs typeface="Times New Roman"/>
              </a:rPr>
              <a:t>th</a:t>
            </a:r>
            <a:r>
              <a:rPr dirty="0" baseline="-11904" sz="105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task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late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when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scheduled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earliest 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slot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machine)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3123" y="6332220"/>
            <a:ext cx="5121275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  <a:tabLst>
                <a:tab pos="227965" algn="l"/>
              </a:tabLst>
            </a:pPr>
            <a:r>
              <a:rPr dirty="0" sz="1100">
                <a:latin typeface="Times New Roman"/>
                <a:cs typeface="Times New Roman"/>
              </a:rPr>
              <a:t>a.	Find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task </a:t>
            </a:r>
            <a:r>
              <a:rPr dirty="0" sz="1100">
                <a:latin typeface="Times New Roman"/>
                <a:cs typeface="Times New Roman"/>
              </a:rPr>
              <a:t>i*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</a:t>
            </a:r>
            <a:r>
              <a:rPr dirty="0" baseline="-11904" sz="1050" spc="-15">
                <a:latin typeface="Times New Roman"/>
                <a:cs typeface="Times New Roman"/>
              </a:rPr>
              <a:t>i</a:t>
            </a:r>
            <a:r>
              <a:rPr dirty="0" sz="1100" spc="-10">
                <a:latin typeface="Times New Roman"/>
                <a:cs typeface="Times New Roman"/>
              </a:rPr>
              <a:t>*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weight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tasks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already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scheduled tasks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3123" y="6493764"/>
            <a:ext cx="360045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b.  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(w</a:t>
            </a:r>
            <a:r>
              <a:rPr dirty="0" baseline="-11904" sz="1050" spc="-7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*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&lt; </a:t>
            </a:r>
            <a:r>
              <a:rPr dirty="0" sz="1100" spc="-5">
                <a:latin typeface="Times New Roman"/>
                <a:cs typeface="Times New Roman"/>
              </a:rPr>
              <a:t>w</a:t>
            </a:r>
            <a:r>
              <a:rPr dirty="0" baseline="-11904" sz="1050" spc="-7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)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replace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i*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</a:t>
            </a:r>
            <a:r>
              <a:rPr dirty="0" baseline="-11904" sz="1050" spc="-7">
                <a:latin typeface="Times New Roman"/>
                <a:cs typeface="Times New Roman"/>
              </a:rPr>
              <a:t>th</a:t>
            </a:r>
            <a:r>
              <a:rPr dirty="0" baseline="-11904" sz="1050" spc="12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task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schedule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5923" y="6653783"/>
            <a:ext cx="3923665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5.  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else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add</a:t>
            </a:r>
            <a:r>
              <a:rPr dirty="0" sz="1100" spc="-5">
                <a:latin typeface="Times New Roman"/>
                <a:cs typeface="Times New Roman"/>
              </a:rPr>
              <a:t> i</a:t>
            </a:r>
            <a:r>
              <a:rPr dirty="0" baseline="-11904" sz="1050" spc="-7">
                <a:latin typeface="Times New Roman"/>
                <a:cs typeface="Times New Roman"/>
              </a:rPr>
              <a:t>th</a:t>
            </a:r>
            <a:r>
              <a:rPr dirty="0" baseline="-11904" sz="1050" spc="12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task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 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schedule</a:t>
            </a:r>
            <a:r>
              <a:rPr dirty="0" sz="1100" spc="2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earliest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slot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5325" y="6975347"/>
            <a:ext cx="663448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approach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takes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O(nlogn)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time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produce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optimal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result.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Optimality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prove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contradiction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assuming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325" y="7135368"/>
            <a:ext cx="1630680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10">
                <a:latin typeface="Times New Roman"/>
                <a:cs typeface="Times New Roman"/>
              </a:rPr>
              <a:t>some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other</a:t>
            </a:r>
            <a:r>
              <a:rPr dirty="0" sz="1100" spc="-5">
                <a:latin typeface="Times New Roman"/>
                <a:cs typeface="Times New Roman"/>
              </a:rPr>
              <a:t> set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optimal.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0503" y="929644"/>
            <a:ext cx="1438655" cy="10590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723" y="288036"/>
            <a:ext cx="6870700" cy="2044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63525" indent="-264795">
              <a:lnSpc>
                <a:spcPts val="1575"/>
              </a:lnSpc>
              <a:buFont typeface="Symbol"/>
              <a:buChar char=""/>
              <a:tabLst>
                <a:tab pos="263525" algn="l"/>
                <a:tab pos="264160" algn="l"/>
              </a:tabLst>
            </a:pPr>
            <a:r>
              <a:rPr dirty="0" sz="1100" spc="-5">
                <a:latin typeface="Times New Roman"/>
                <a:cs typeface="Times New Roman"/>
              </a:rPr>
              <a:t>Meaning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Q|ptmn|</a:t>
            </a:r>
            <a:r>
              <a:rPr dirty="0" sz="1400" spc="17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ΣC</a:t>
            </a:r>
            <a:r>
              <a:rPr dirty="0" baseline="-12345" sz="1350" spc="-7" b="1">
                <a:latin typeface="Times New Roman"/>
                <a:cs typeface="Times New Roman"/>
              </a:rPr>
              <a:t>j</a:t>
            </a:r>
            <a:r>
              <a:rPr dirty="0" baseline="-12345" sz="1350" spc="127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uniform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processor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(processor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different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speed)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system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323" y="492252"/>
            <a:ext cx="664210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independent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tasks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different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execution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(p</a:t>
            </a:r>
            <a:r>
              <a:rPr dirty="0" baseline="-11904" sz="1050">
                <a:latin typeface="Times New Roman"/>
                <a:cs typeface="Times New Roman"/>
              </a:rPr>
              <a:t>j</a:t>
            </a:r>
            <a:r>
              <a:rPr dirty="0" sz="1100">
                <a:latin typeface="Times New Roman"/>
                <a:cs typeface="Times New Roman"/>
              </a:rPr>
              <a:t>),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all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tasks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arrived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at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time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pre-emption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323" y="652272"/>
            <a:ext cx="419735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5">
                <a:latin typeface="Times New Roman"/>
                <a:cs typeface="Times New Roman"/>
              </a:rPr>
              <a:t>allowed.</a:t>
            </a:r>
            <a:r>
              <a:rPr dirty="0" sz="1100" spc="2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need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minimize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completion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all</a:t>
            </a:r>
            <a:r>
              <a:rPr dirty="0" sz="1100">
                <a:latin typeface="Times New Roman"/>
                <a:cs typeface="Times New Roman"/>
              </a:rPr>
              <a:t> the</a:t>
            </a:r>
            <a:r>
              <a:rPr dirty="0" sz="1100" spc="-5">
                <a:latin typeface="Times New Roman"/>
                <a:cs typeface="Times New Roman"/>
              </a:rPr>
              <a:t> tasks.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323" y="973836"/>
            <a:ext cx="4010025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5">
                <a:latin typeface="Times New Roman"/>
                <a:cs typeface="Times New Roman"/>
              </a:rPr>
              <a:t>Model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Scheduling Approach: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[[Ref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Page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134,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Sec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5.1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Bruker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Book].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323" y="1133856"/>
            <a:ext cx="6642100" cy="1714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problem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solved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using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modified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version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of</a:t>
            </a:r>
            <a:r>
              <a:rPr dirty="0" sz="1100" spc="7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SPT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(shortest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remaining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time)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rule.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Order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according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323" y="1304756"/>
            <a:ext cx="6642100" cy="1511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non-decreasing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processing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Schedule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available</a:t>
            </a:r>
            <a:r>
              <a:rPr dirty="0" sz="1100" spc="3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highest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speed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machine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up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baseline="-11904" sz="1050" spc="-7">
                <a:latin typeface="Times New Roman"/>
                <a:cs typeface="Times New Roman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=p</a:t>
            </a:r>
            <a:r>
              <a:rPr dirty="0" baseline="-11904" sz="1050" spc="-7">
                <a:latin typeface="Times New Roman"/>
                <a:cs typeface="Times New Roman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/s</a:t>
            </a:r>
            <a:r>
              <a:rPr dirty="0" baseline="-11904" sz="1050" spc="-7">
                <a:latin typeface="Times New Roman"/>
                <a:cs typeface="Times New Roman"/>
              </a:rPr>
              <a:t>1</a:t>
            </a:r>
            <a:r>
              <a:rPr dirty="0" baseline="-11904" sz="1050" spc="209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Schedule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323" y="1455420"/>
            <a:ext cx="6629400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10">
                <a:latin typeface="Times New Roman"/>
                <a:cs typeface="Times New Roman"/>
              </a:rPr>
              <a:t>2</a:t>
            </a:r>
            <a:r>
              <a:rPr dirty="0" baseline="39682" sz="1050" spc="-15">
                <a:latin typeface="Times New Roman"/>
                <a:cs typeface="Times New Roman"/>
              </a:rPr>
              <a:t>nd</a:t>
            </a:r>
            <a:r>
              <a:rPr dirty="0" baseline="39682" sz="1050" spc="15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task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M2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baseline="-11904" sz="1050">
                <a:latin typeface="Times New Roman"/>
                <a:cs typeface="Times New Roman"/>
              </a:rPr>
              <a:t>1</a:t>
            </a:r>
            <a:r>
              <a:rPr dirty="0" baseline="-11904" sz="1050" spc="1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5">
                <a:latin typeface="Times New Roman"/>
                <a:cs typeface="Times New Roman"/>
              </a:rPr>
              <a:t> M</a:t>
            </a:r>
            <a:r>
              <a:rPr dirty="0" baseline="-11904" sz="1050" spc="-7">
                <a:latin typeface="Times New Roman"/>
                <a:cs typeface="Times New Roman"/>
              </a:rPr>
              <a:t>1</a:t>
            </a:r>
            <a:r>
              <a:rPr dirty="0" baseline="-11904" sz="1050" spc="157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t1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baseline="-11904" sz="1050">
                <a:latin typeface="Times New Roman"/>
                <a:cs typeface="Times New Roman"/>
              </a:rPr>
              <a:t>2</a:t>
            </a:r>
            <a:r>
              <a:rPr dirty="0" baseline="-11904" sz="1050" spc="3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≥t</a:t>
            </a:r>
            <a:r>
              <a:rPr dirty="0" baseline="-11904" sz="1050" spc="-7">
                <a:latin typeface="Times New Roman"/>
                <a:cs typeface="Times New Roman"/>
              </a:rPr>
              <a:t>1</a:t>
            </a:r>
            <a:r>
              <a:rPr dirty="0" baseline="-11904" sz="1050" spc="157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until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completed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same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process</a:t>
            </a:r>
            <a:r>
              <a:rPr dirty="0" sz="1100" spc="-5">
                <a:latin typeface="Times New Roman"/>
                <a:cs typeface="Times New Roman"/>
              </a:rPr>
              <a:t> continues.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923" y="1937004"/>
            <a:ext cx="2360930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1.  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Sort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jobs</a:t>
            </a:r>
            <a:r>
              <a:rPr dirty="0" sz="1100" spc="2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 p</a:t>
            </a:r>
            <a:r>
              <a:rPr dirty="0" baseline="-11904" sz="1050" spc="-7">
                <a:latin typeface="Times New Roman"/>
                <a:cs typeface="Times New Roman"/>
              </a:rPr>
              <a:t>1</a:t>
            </a:r>
            <a:r>
              <a:rPr dirty="0" baseline="-11904" sz="1050" spc="12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≤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</a:t>
            </a:r>
            <a:r>
              <a:rPr dirty="0" baseline="-11904" sz="1050" spc="-7">
                <a:latin typeface="Times New Roman"/>
                <a:cs typeface="Times New Roman"/>
              </a:rPr>
              <a:t>2</a:t>
            </a:r>
            <a:r>
              <a:rPr dirty="0" baseline="-11904" sz="105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≤ </a:t>
            </a:r>
            <a:r>
              <a:rPr dirty="0" sz="1100" spc="-5">
                <a:latin typeface="Times New Roman"/>
                <a:cs typeface="Times New Roman"/>
              </a:rPr>
              <a:t>…≤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</a:t>
            </a:r>
            <a:r>
              <a:rPr dirty="0" baseline="-11904" sz="1050" spc="-7">
                <a:latin typeface="Times New Roman"/>
                <a:cs typeface="Times New Roman"/>
              </a:rPr>
              <a:t>n</a:t>
            </a:r>
            <a:endParaRPr baseline="-11904"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923" y="2098548"/>
            <a:ext cx="448309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2.  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a=0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5923" y="2258568"/>
            <a:ext cx="3792220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3.  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while</a:t>
            </a:r>
            <a:r>
              <a:rPr dirty="0" sz="1100" spc="-5">
                <a:latin typeface="Times New Roman"/>
                <a:cs typeface="Times New Roman"/>
              </a:rPr>
              <a:t> (p</a:t>
            </a:r>
            <a:r>
              <a:rPr dirty="0" baseline="-11904" sz="1050" spc="-7">
                <a:latin typeface="Times New Roman"/>
                <a:cs typeface="Times New Roman"/>
              </a:rPr>
              <a:t>n</a:t>
            </a:r>
            <a:r>
              <a:rPr dirty="0" sz="1100" spc="-5">
                <a:latin typeface="Times New Roman"/>
                <a:cs typeface="Times New Roman"/>
              </a:rPr>
              <a:t>&gt;0)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// largest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remaining</a:t>
            </a:r>
            <a:r>
              <a:rPr dirty="0" sz="1100" spc="-5">
                <a:latin typeface="Times New Roman"/>
                <a:cs typeface="Times New Roman"/>
              </a:rPr>
              <a:t> execution 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zero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923" y="2420112"/>
            <a:ext cx="3620135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4.  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Find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smallest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index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</a:t>
            </a:r>
            <a:r>
              <a:rPr dirty="0" baseline="-11904" sz="1050" spc="-7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&gt;0//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current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shortest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3979" y="2580132"/>
            <a:ext cx="733425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8890">
              <a:lnSpc>
                <a:spcPts val="1215"/>
              </a:lnSpc>
              <a:tabLst>
                <a:tab pos="237490" algn="l"/>
              </a:tabLst>
            </a:pPr>
            <a:r>
              <a:rPr dirty="0" sz="1100">
                <a:latin typeface="Times New Roman"/>
                <a:cs typeface="Times New Roman"/>
              </a:rPr>
              <a:t>a.	dt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=p</a:t>
            </a:r>
            <a:r>
              <a:rPr dirty="0" baseline="-11904" sz="1050" spc="-7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/s</a:t>
            </a:r>
            <a:r>
              <a:rPr dirty="0" baseline="-11904" sz="1050" spc="-7">
                <a:latin typeface="Times New Roman"/>
                <a:cs typeface="Times New Roman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3979" y="2740152"/>
            <a:ext cx="1899920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8890"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b.  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 </a:t>
            </a:r>
            <a:r>
              <a:rPr dirty="0" sz="1100" spc="-5">
                <a:latin typeface="Times New Roman"/>
                <a:cs typeface="Times New Roman"/>
              </a:rPr>
              <a:t>k=i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k=min{n,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i+m-1}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1660" y="2901696"/>
            <a:ext cx="3079115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19685"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i.  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Schedule </a:t>
            </a:r>
            <a:r>
              <a:rPr dirty="0" sz="1100">
                <a:latin typeface="Times New Roman"/>
                <a:cs typeface="Times New Roman"/>
              </a:rPr>
              <a:t>task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 </a:t>
            </a:r>
            <a:r>
              <a:rPr dirty="0" sz="1100" spc="-5">
                <a:latin typeface="Times New Roman"/>
                <a:cs typeface="Times New Roman"/>
              </a:rPr>
              <a:t>machine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</a:t>
            </a:r>
            <a:r>
              <a:rPr dirty="0" baseline="-11904" sz="1050" spc="-7">
                <a:latin typeface="Times New Roman"/>
                <a:cs typeface="Times New Roman"/>
              </a:rPr>
              <a:t>1+i-k</a:t>
            </a:r>
            <a:r>
              <a:rPr dirty="0" baseline="-11904" sz="1050" spc="157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during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[a, </a:t>
            </a:r>
            <a:r>
              <a:rPr dirty="0" sz="1100" spc="-5">
                <a:latin typeface="Times New Roman"/>
                <a:cs typeface="Times New Roman"/>
              </a:rPr>
              <a:t>a+dt];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9147" y="3035302"/>
            <a:ext cx="6476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1660" y="3061716"/>
            <a:ext cx="1036319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19685"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i.  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Pk=pk-dt.s</a:t>
            </a:r>
            <a:r>
              <a:rPr dirty="0" baseline="-11904" sz="1050" spc="-7">
                <a:latin typeface="Times New Roman"/>
                <a:cs typeface="Times New Roman"/>
              </a:rPr>
              <a:t>1+i-k;</a:t>
            </a:r>
            <a:endParaRPr baseline="-11904"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5923" y="3223260"/>
            <a:ext cx="66675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5.  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a=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a+dt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323" y="3543300"/>
            <a:ext cx="6642100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approach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takes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O(nlogn+mn)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produce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optimal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result.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Simple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interchange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argument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prove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7323" y="3704844"/>
            <a:ext cx="60960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op</a:t>
            </a:r>
            <a:r>
              <a:rPr dirty="0" sz="1100" spc="5">
                <a:latin typeface="Times New Roman"/>
                <a:cs typeface="Times New Roman"/>
              </a:rPr>
              <a:t>ti</a:t>
            </a:r>
            <a:r>
              <a:rPr dirty="0" sz="1100" spc="-20">
                <a:latin typeface="Times New Roman"/>
                <a:cs typeface="Times New Roman"/>
              </a:rPr>
              <a:t>m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l</a:t>
            </a:r>
            <a:r>
              <a:rPr dirty="0" sz="1100" spc="-10">
                <a:latin typeface="Times New Roman"/>
                <a:cs typeface="Times New Roman"/>
              </a:rPr>
              <a:t>i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 spc="-15">
                <a:latin typeface="Times New Roman"/>
                <a:cs typeface="Times New Roman"/>
              </a:rPr>
              <a:t>y</a:t>
            </a:r>
            <a:r>
              <a:rPr dirty="0" sz="110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7323" y="4026408"/>
            <a:ext cx="382270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5">
                <a:latin typeface="Times New Roman"/>
                <a:cs typeface="Times New Roman"/>
              </a:rPr>
              <a:t>Example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m=3,</a:t>
            </a:r>
            <a:r>
              <a:rPr dirty="0" sz="1100">
                <a:latin typeface="Times New Roman"/>
                <a:cs typeface="Times New Roman"/>
              </a:rPr>
              <a:t> s1=3, </a:t>
            </a:r>
            <a:r>
              <a:rPr dirty="0" sz="1100" spc="-5">
                <a:latin typeface="Times New Roman"/>
                <a:cs typeface="Times New Roman"/>
              </a:rPr>
              <a:t>s2=2,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s3=1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n=4,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p1=10,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p2=8,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p3=8, </a:t>
            </a:r>
            <a:r>
              <a:rPr dirty="0" sz="1100" spc="-5">
                <a:latin typeface="Times New Roman"/>
                <a:cs typeface="Times New Roman"/>
              </a:rPr>
              <a:t>p4=3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7323" y="4346448"/>
            <a:ext cx="6642100" cy="161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5">
                <a:latin typeface="Times New Roman"/>
                <a:cs typeface="Times New Roman"/>
              </a:rPr>
              <a:t>SRT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Job</a:t>
            </a:r>
            <a:r>
              <a:rPr dirty="0" sz="1100" spc="5">
                <a:latin typeface="Times New Roman"/>
                <a:cs typeface="Times New Roman"/>
              </a:rPr>
              <a:t> J</a:t>
            </a:r>
            <a:r>
              <a:rPr dirty="0" baseline="-11904" sz="1050" spc="7">
                <a:latin typeface="Times New Roman"/>
                <a:cs typeface="Times New Roman"/>
              </a:rPr>
              <a:t>4</a:t>
            </a:r>
            <a:r>
              <a:rPr dirty="0" baseline="-11904" sz="1050" spc="1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scheduled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M1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speed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s1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time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unit.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Job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scheduled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</a:t>
            </a:r>
            <a:r>
              <a:rPr dirty="0" baseline="-11904" sz="1050" spc="-7">
                <a:latin typeface="Times New Roman"/>
                <a:cs typeface="Times New Roman"/>
              </a:rPr>
              <a:t>2</a:t>
            </a:r>
            <a:r>
              <a:rPr dirty="0" baseline="-11904" sz="1050" spc="172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upto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shifted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7323" y="4507992"/>
            <a:ext cx="2641600" cy="1600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M1.</a:t>
            </a:r>
            <a:r>
              <a:rPr dirty="0" sz="1100" spc="2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Gant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given</a:t>
            </a:r>
            <a:r>
              <a:rPr dirty="0" sz="1100">
                <a:latin typeface="Times New Roman"/>
                <a:cs typeface="Times New Roman"/>
              </a:rPr>
              <a:t> bellow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 </a:t>
            </a:r>
            <a:r>
              <a:rPr dirty="0" sz="1100">
                <a:latin typeface="Times New Roman"/>
                <a:cs typeface="Times New Roman"/>
              </a:rPr>
              <a:t>ΣC</a:t>
            </a:r>
            <a:r>
              <a:rPr dirty="0" baseline="-11904" sz="1050">
                <a:latin typeface="Times New Roman"/>
                <a:cs typeface="Times New Roman"/>
              </a:rPr>
              <a:t>j</a:t>
            </a:r>
            <a:r>
              <a:rPr dirty="0" baseline="-11904" sz="105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=14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023" y="6014721"/>
            <a:ext cx="6800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Times New Roman"/>
                <a:cs typeface="Times New Roman"/>
              </a:rPr>
              <a:t>========================================================================================================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6832" y="4664964"/>
            <a:ext cx="2301240" cy="1286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abs</dc:creator>
  <dc:title>Microsoft Word - CS528.MidSem2020-SOL</dc:title>
  <dcterms:created xsi:type="dcterms:W3CDTF">2023-02-27T07:14:04Z</dcterms:created>
  <dcterms:modified xsi:type="dcterms:W3CDTF">2023-02-27T07:14:04Z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2023-02-27T00:00:00Z</vt:filetime>
  </property>
</Properties>
</file>