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4" r:id="rId1"/>
  </p:sldMasterIdLst>
  <p:notesMasterIdLst>
    <p:notesMasterId r:id="rId31"/>
  </p:notesMasterIdLst>
  <p:sldIdLst>
    <p:sldId id="256" r:id="rId2"/>
    <p:sldId id="257" r:id="rId3"/>
    <p:sldId id="276" r:id="rId4"/>
    <p:sldId id="281" r:id="rId5"/>
    <p:sldId id="282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83" r:id="rId22"/>
    <p:sldId id="280" r:id="rId23"/>
    <p:sldId id="278" r:id="rId24"/>
    <p:sldId id="284" r:id="rId25"/>
    <p:sldId id="273" r:id="rId26"/>
    <p:sldId id="285" r:id="rId27"/>
    <p:sldId id="274" r:id="rId28"/>
    <p:sldId id="275" r:id="rId29"/>
    <p:sldId id="277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9F6606-5BDC-4DA2-A69F-9E615C81F52B}">
  <a:tblStyle styleId="{E19F6606-5BDC-4DA2-A69F-9E615C81F5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J DAS" userId="6e5d133c-78a9-4a27-b093-3c265d809266" providerId="ADAL" clId="{529865EA-9141-4CBF-9A22-04E7DBECEAFF}"/>
    <pc:docChg chg="undo custSel addSld delSld modSld sldOrd">
      <pc:chgData name="MANOJ DAS" userId="6e5d133c-78a9-4a27-b093-3c265d809266" providerId="ADAL" clId="{529865EA-9141-4CBF-9A22-04E7DBECEAFF}" dt="2023-01-27T08:20:28.602" v="287" actId="1076"/>
      <pc:docMkLst>
        <pc:docMk/>
      </pc:docMkLst>
      <pc:sldChg chg="ord">
        <pc:chgData name="MANOJ DAS" userId="6e5d133c-78a9-4a27-b093-3c265d809266" providerId="ADAL" clId="{529865EA-9141-4CBF-9A22-04E7DBECEAFF}" dt="2023-01-24T18:24:05.901" v="145"/>
        <pc:sldMkLst>
          <pc:docMk/>
          <pc:sldMk cId="0" sldId="258"/>
        </pc:sldMkLst>
      </pc:sldChg>
      <pc:sldChg chg="addSp modSp modAnim">
        <pc:chgData name="MANOJ DAS" userId="6e5d133c-78a9-4a27-b093-3c265d809266" providerId="ADAL" clId="{529865EA-9141-4CBF-9A22-04E7DBECEAFF}" dt="2023-01-25T04:23:28.311" v="260" actId="1076"/>
        <pc:sldMkLst>
          <pc:docMk/>
          <pc:sldMk cId="0" sldId="259"/>
        </pc:sldMkLst>
        <pc:spChg chg="add mod">
          <ac:chgData name="MANOJ DAS" userId="6e5d133c-78a9-4a27-b093-3c265d809266" providerId="ADAL" clId="{529865EA-9141-4CBF-9A22-04E7DBECEAFF}" dt="2023-01-25T04:23:28.311" v="260" actId="1076"/>
          <ac:spMkLst>
            <pc:docMk/>
            <pc:sldMk cId="0" sldId="259"/>
            <ac:spMk id="2" creationId="{B2E4A785-7F30-4211-AFF9-B558502E773A}"/>
          </ac:spMkLst>
        </pc:spChg>
        <pc:spChg chg="mod">
          <ac:chgData name="MANOJ DAS" userId="6e5d133c-78a9-4a27-b093-3c265d809266" providerId="ADAL" clId="{529865EA-9141-4CBF-9A22-04E7DBECEAFF}" dt="2023-01-25T04:19:47.923" v="187" actId="20577"/>
          <ac:spMkLst>
            <pc:docMk/>
            <pc:sldMk cId="0" sldId="259"/>
            <ac:spMk id="101" creationId="{00000000-0000-0000-0000-000000000000}"/>
          </ac:spMkLst>
        </pc:spChg>
        <pc:spChg chg="mod">
          <ac:chgData name="MANOJ DAS" userId="6e5d133c-78a9-4a27-b093-3c265d809266" providerId="ADAL" clId="{529865EA-9141-4CBF-9A22-04E7DBECEAFF}" dt="2023-01-25T04:20:28.077" v="226" actId="20577"/>
          <ac:spMkLst>
            <pc:docMk/>
            <pc:sldMk cId="0" sldId="259"/>
            <ac:spMk id="102" creationId="{00000000-0000-0000-0000-000000000000}"/>
          </ac:spMkLst>
        </pc:spChg>
        <pc:spChg chg="mod">
          <ac:chgData name="MANOJ DAS" userId="6e5d133c-78a9-4a27-b093-3c265d809266" providerId="ADAL" clId="{529865EA-9141-4CBF-9A22-04E7DBECEAFF}" dt="2023-01-24T18:37:30.856" v="165" actId="13822"/>
          <ac:spMkLst>
            <pc:docMk/>
            <pc:sldMk cId="0" sldId="259"/>
            <ac:spMk id="103" creationId="{00000000-0000-0000-0000-000000000000}"/>
          </ac:spMkLst>
        </pc:spChg>
        <pc:spChg chg="mod">
          <ac:chgData name="MANOJ DAS" userId="6e5d133c-78a9-4a27-b093-3c265d809266" providerId="ADAL" clId="{529865EA-9141-4CBF-9A22-04E7DBECEAFF}" dt="2023-01-24T18:37:38.695" v="166" actId="13822"/>
          <ac:spMkLst>
            <pc:docMk/>
            <pc:sldMk cId="0" sldId="259"/>
            <ac:spMk id="104" creationId="{00000000-0000-0000-0000-000000000000}"/>
          </ac:spMkLst>
        </pc:spChg>
      </pc:sldChg>
      <pc:sldChg chg="modSp">
        <pc:chgData name="MANOJ DAS" userId="6e5d133c-78a9-4a27-b093-3c265d809266" providerId="ADAL" clId="{529865EA-9141-4CBF-9A22-04E7DBECEAFF}" dt="2023-01-25T04:20:05.941" v="216" actId="20577"/>
        <pc:sldMkLst>
          <pc:docMk/>
          <pc:sldMk cId="0" sldId="273"/>
        </pc:sldMkLst>
        <pc:spChg chg="mod">
          <ac:chgData name="MANOJ DAS" userId="6e5d133c-78a9-4a27-b093-3c265d809266" providerId="ADAL" clId="{529865EA-9141-4CBF-9A22-04E7DBECEAFF}" dt="2023-01-25T04:20:05.941" v="216" actId="20577"/>
          <ac:spMkLst>
            <pc:docMk/>
            <pc:sldMk cId="0" sldId="273"/>
            <ac:spMk id="186" creationId="{00000000-0000-0000-0000-000000000000}"/>
          </ac:spMkLst>
        </pc:spChg>
      </pc:sldChg>
      <pc:sldChg chg="modSp">
        <pc:chgData name="MANOJ DAS" userId="6e5d133c-78a9-4a27-b093-3c265d809266" providerId="ADAL" clId="{529865EA-9141-4CBF-9A22-04E7DBECEAFF}" dt="2023-01-24T17:56:19.866" v="1" actId="1076"/>
        <pc:sldMkLst>
          <pc:docMk/>
          <pc:sldMk cId="1082710265" sldId="275"/>
        </pc:sldMkLst>
        <pc:picChg chg="mod">
          <ac:chgData name="MANOJ DAS" userId="6e5d133c-78a9-4a27-b093-3c265d809266" providerId="ADAL" clId="{529865EA-9141-4CBF-9A22-04E7DBECEAFF}" dt="2023-01-24T17:56:19.866" v="1" actId="1076"/>
          <ac:picMkLst>
            <pc:docMk/>
            <pc:sldMk cId="1082710265" sldId="275"/>
            <ac:picMk id="5" creationId="{6CC0E17D-8CA4-4024-9527-E30D844A83B5}"/>
          </ac:picMkLst>
        </pc:picChg>
      </pc:sldChg>
      <pc:sldChg chg="modSp">
        <pc:chgData name="MANOJ DAS" userId="6e5d133c-78a9-4a27-b093-3c265d809266" providerId="ADAL" clId="{529865EA-9141-4CBF-9A22-04E7DBECEAFF}" dt="2023-01-24T18:23:12.113" v="144" actId="20577"/>
        <pc:sldMkLst>
          <pc:docMk/>
          <pc:sldMk cId="3995277353" sldId="276"/>
        </pc:sldMkLst>
        <pc:spChg chg="mod">
          <ac:chgData name="MANOJ DAS" userId="6e5d133c-78a9-4a27-b093-3c265d809266" providerId="ADAL" clId="{529865EA-9141-4CBF-9A22-04E7DBECEAFF}" dt="2023-01-24T18:23:12.113" v="144" actId="20577"/>
          <ac:spMkLst>
            <pc:docMk/>
            <pc:sldMk cId="3995277353" sldId="276"/>
            <ac:spMk id="3" creationId="{31EA972F-D60D-4B48-B85E-0A5AE5556F52}"/>
          </ac:spMkLst>
        </pc:spChg>
      </pc:sldChg>
      <pc:sldChg chg="modSp">
        <pc:chgData name="MANOJ DAS" userId="6e5d133c-78a9-4a27-b093-3c265d809266" providerId="ADAL" clId="{529865EA-9141-4CBF-9A22-04E7DBECEAFF}" dt="2023-01-24T18:25:59.581" v="146" actId="207"/>
        <pc:sldMkLst>
          <pc:docMk/>
          <pc:sldMk cId="1050413917" sldId="281"/>
        </pc:sldMkLst>
        <pc:spChg chg="mod">
          <ac:chgData name="MANOJ DAS" userId="6e5d133c-78a9-4a27-b093-3c265d809266" providerId="ADAL" clId="{529865EA-9141-4CBF-9A22-04E7DBECEAFF}" dt="2023-01-24T18:25:59.581" v="146" actId="207"/>
          <ac:spMkLst>
            <pc:docMk/>
            <pc:sldMk cId="1050413917" sldId="281"/>
            <ac:spMk id="3" creationId="{AB3968A0-7C81-4F7A-85F3-D02742018A29}"/>
          </ac:spMkLst>
        </pc:spChg>
      </pc:sldChg>
      <pc:sldChg chg="modSp">
        <pc:chgData name="MANOJ DAS" userId="6e5d133c-78a9-4a27-b093-3c265d809266" providerId="ADAL" clId="{529865EA-9141-4CBF-9A22-04E7DBECEAFF}" dt="2023-01-25T04:19:42.189" v="180" actId="20577"/>
        <pc:sldMkLst>
          <pc:docMk/>
          <pc:sldMk cId="285750242" sldId="282"/>
        </pc:sldMkLst>
        <pc:spChg chg="mod">
          <ac:chgData name="MANOJ DAS" userId="6e5d133c-78a9-4a27-b093-3c265d809266" providerId="ADAL" clId="{529865EA-9141-4CBF-9A22-04E7DBECEAFF}" dt="2023-01-25T04:19:42.189" v="180" actId="20577"/>
          <ac:spMkLst>
            <pc:docMk/>
            <pc:sldMk cId="285750242" sldId="282"/>
            <ac:spMk id="2" creationId="{441E25D7-E8B6-4545-BA35-4FB43B1EFAAC}"/>
          </ac:spMkLst>
        </pc:spChg>
        <pc:spChg chg="mod">
          <ac:chgData name="MANOJ DAS" userId="6e5d133c-78a9-4a27-b093-3c265d809266" providerId="ADAL" clId="{529865EA-9141-4CBF-9A22-04E7DBECEAFF}" dt="2023-01-25T04:19:40.658" v="179" actId="20577"/>
          <ac:spMkLst>
            <pc:docMk/>
            <pc:sldMk cId="285750242" sldId="282"/>
            <ac:spMk id="3" creationId="{DEE35F8A-73E2-4530-8094-C036CCA794E6}"/>
          </ac:spMkLst>
        </pc:spChg>
      </pc:sldChg>
      <pc:sldChg chg="add">
        <pc:chgData name="MANOJ DAS" userId="6e5d133c-78a9-4a27-b093-3c265d809266" providerId="ADAL" clId="{529865EA-9141-4CBF-9A22-04E7DBECEAFF}" dt="2023-01-24T18:12:52.717" v="69"/>
        <pc:sldMkLst>
          <pc:docMk/>
          <pc:sldMk cId="212029803" sldId="283"/>
        </pc:sldMkLst>
      </pc:sldChg>
      <pc:sldChg chg="modSp add">
        <pc:chgData name="MANOJ DAS" userId="6e5d133c-78a9-4a27-b093-3c265d809266" providerId="ADAL" clId="{529865EA-9141-4CBF-9A22-04E7DBECEAFF}" dt="2023-01-24T18:16:28.108" v="130" actId="114"/>
        <pc:sldMkLst>
          <pc:docMk/>
          <pc:sldMk cId="133094254" sldId="284"/>
        </pc:sldMkLst>
        <pc:spChg chg="mod">
          <ac:chgData name="MANOJ DAS" userId="6e5d133c-78a9-4a27-b093-3c265d809266" providerId="ADAL" clId="{529865EA-9141-4CBF-9A22-04E7DBECEAFF}" dt="2023-01-24T18:16:28.108" v="130" actId="114"/>
          <ac:spMkLst>
            <pc:docMk/>
            <pc:sldMk cId="133094254" sldId="284"/>
            <ac:spMk id="2" creationId="{3F9DC299-8007-4A38-BE55-D190083EA0DA}"/>
          </ac:spMkLst>
        </pc:spChg>
        <pc:spChg chg="mod">
          <ac:chgData name="MANOJ DAS" userId="6e5d133c-78a9-4a27-b093-3c265d809266" providerId="ADAL" clId="{529865EA-9141-4CBF-9A22-04E7DBECEAFF}" dt="2023-01-24T18:16:24.583" v="128" actId="20577"/>
          <ac:spMkLst>
            <pc:docMk/>
            <pc:sldMk cId="133094254" sldId="284"/>
            <ac:spMk id="3" creationId="{1B877E82-39F7-49F0-A3E3-2D66ED190EB9}"/>
          </ac:spMkLst>
        </pc:spChg>
      </pc:sldChg>
      <pc:sldChg chg="addSp delSp modSp add">
        <pc:chgData name="MANOJ DAS" userId="6e5d133c-78a9-4a27-b093-3c265d809266" providerId="ADAL" clId="{529865EA-9141-4CBF-9A22-04E7DBECEAFF}" dt="2023-01-27T08:20:28.602" v="287" actId="1076"/>
        <pc:sldMkLst>
          <pc:docMk/>
          <pc:sldMk cId="764686103" sldId="285"/>
        </pc:sldMkLst>
        <pc:spChg chg="mod">
          <ac:chgData name="MANOJ DAS" userId="6e5d133c-78a9-4a27-b093-3c265d809266" providerId="ADAL" clId="{529865EA-9141-4CBF-9A22-04E7DBECEAFF}" dt="2023-01-27T08:20:13.628" v="284" actId="114"/>
          <ac:spMkLst>
            <pc:docMk/>
            <pc:sldMk cId="764686103" sldId="285"/>
            <ac:spMk id="2" creationId="{5F1ED2AD-FE21-407A-8DC4-4013DCACE46A}"/>
          </ac:spMkLst>
        </pc:spChg>
        <pc:spChg chg="del">
          <ac:chgData name="MANOJ DAS" userId="6e5d133c-78a9-4a27-b093-3c265d809266" providerId="ADAL" clId="{529865EA-9141-4CBF-9A22-04E7DBECEAFF}" dt="2023-01-27T08:20:17.876" v="285" actId="478"/>
          <ac:spMkLst>
            <pc:docMk/>
            <pc:sldMk cId="764686103" sldId="285"/>
            <ac:spMk id="3" creationId="{CDBC730D-A1D8-49B6-972B-BF40360370AC}"/>
          </ac:spMkLst>
        </pc:spChg>
        <pc:picChg chg="add mod">
          <ac:chgData name="MANOJ DAS" userId="6e5d133c-78a9-4a27-b093-3c265d809266" providerId="ADAL" clId="{529865EA-9141-4CBF-9A22-04E7DBECEAFF}" dt="2023-01-27T08:20:28.602" v="287" actId="1076"/>
          <ac:picMkLst>
            <pc:docMk/>
            <pc:sldMk cId="764686103" sldId="285"/>
            <ac:picMk id="5" creationId="{A1FE8E45-64FF-46F5-A000-26AFEE13870B}"/>
          </ac:picMkLst>
        </pc:picChg>
      </pc:sldChg>
      <pc:sldChg chg="add del">
        <pc:chgData name="MANOJ DAS" userId="6e5d133c-78a9-4a27-b093-3c265d809266" providerId="ADAL" clId="{529865EA-9141-4CBF-9A22-04E7DBECEAFF}" dt="2023-01-27T08:19:36.226" v="262" actId="2696"/>
        <pc:sldMkLst>
          <pc:docMk/>
          <pc:sldMk cId="4221481908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28d080d0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28d080d0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28d080d0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28d080d0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28d080d0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28d080d0b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28d080d0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28d080d0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28d080d0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28d080d0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28d080d0b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28d080d0b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28d080d0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28d080d0b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28d080d0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28d080d0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1fdfce37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1fdfce37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28d080d0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28d080d0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06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fdfce37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fdfce37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03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28d080d0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28d080d0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1fdfce37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1fdfce37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28d080d0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28d080d0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28d080d0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28d080d0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28d080d0b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28d080d0b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28d080d0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28d080d0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28d080d0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28d080d0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0322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039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29705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8619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74948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2056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6207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53224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6622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420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1644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3863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623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4891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465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6975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197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  <p:sldLayoutId id="2147483872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057900" cy="26880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b="1" i="1" dirty="0">
                <a:solidFill>
                  <a:schemeClr val="tx1"/>
                </a:solidFill>
              </a:rPr>
            </a:br>
            <a:r>
              <a:rPr lang="en-GB" b="1" i="1" dirty="0">
                <a:solidFill>
                  <a:schemeClr val="tx1"/>
                </a:solidFill>
              </a:rPr>
              <a:t>2 Pass Assemblers</a:t>
            </a:r>
            <a:br>
              <a:rPr lang="en-GB" b="1" i="1" dirty="0">
                <a:solidFill>
                  <a:schemeClr val="tx1"/>
                </a:solidFill>
              </a:rPr>
            </a:br>
            <a:r>
              <a:rPr lang="en-GB" sz="2000" b="1" i="1" dirty="0">
                <a:solidFill>
                  <a:schemeClr val="tx1"/>
                </a:solidFill>
              </a:rPr>
              <a:t>CS 348</a:t>
            </a:r>
            <a:br>
              <a:rPr lang="en-GB" sz="2000" b="1" i="1" dirty="0">
                <a:solidFill>
                  <a:schemeClr val="tx1"/>
                </a:solidFill>
              </a:rPr>
            </a:br>
            <a:r>
              <a:rPr lang="en-GB" sz="2000" b="1" i="1" dirty="0">
                <a:solidFill>
                  <a:schemeClr val="tx1"/>
                </a:solidFill>
              </a:rPr>
              <a:t>Implementation of Programming Languages Lab</a:t>
            </a:r>
            <a:br>
              <a:rPr lang="en-GB" sz="2000" b="1" i="1" dirty="0">
                <a:solidFill>
                  <a:schemeClr val="tx1"/>
                </a:solidFill>
              </a:rPr>
            </a:br>
            <a:r>
              <a:rPr lang="en-GB" sz="2000" b="1" i="1" dirty="0">
                <a:solidFill>
                  <a:schemeClr val="tx1"/>
                </a:solidFill>
              </a:rPr>
              <a:t>Department of CSE</a:t>
            </a:r>
            <a:br>
              <a:rPr lang="en-GB" sz="2000" b="1" i="1" dirty="0">
                <a:solidFill>
                  <a:schemeClr val="tx1"/>
                </a:solidFill>
              </a:rPr>
            </a:br>
            <a:r>
              <a:rPr lang="en-GB" sz="2000" b="1" i="1" dirty="0">
                <a:solidFill>
                  <a:schemeClr val="tx1"/>
                </a:solidFill>
              </a:rPr>
              <a:t>IIT Guwahati</a:t>
            </a:r>
            <a:endParaRPr b="1" i="1" dirty="0">
              <a:solidFill>
                <a:schemeClr val="tx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562750" y="3884150"/>
            <a:ext cx="401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 dirty="0"/>
              <a:t>Pass 1 </a:t>
            </a:r>
            <a:r>
              <a:rPr lang="en-GB" b="1" i="1" dirty="0">
                <a:solidFill>
                  <a:srgbClr val="FF0000"/>
                </a:solidFill>
              </a:rPr>
              <a:t>Analysis</a:t>
            </a:r>
            <a:endParaRPr b="1" i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 dirty="0"/>
              <a:t>walkthrough</a:t>
            </a:r>
            <a:endParaRPr b="1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20"/>
          <p:cNvGraphicFramePr/>
          <p:nvPr>
            <p:extLst>
              <p:ext uri="{D42A27DB-BD31-4B8C-83A1-F6EECF244321}">
                <p14:modId xmlns:p14="http://schemas.microsoft.com/office/powerpoint/2010/main" val="2019811803"/>
              </p:ext>
            </p:extLst>
          </p:nvPr>
        </p:nvGraphicFramePr>
        <p:xfrm>
          <a:off x="260200" y="118338"/>
          <a:ext cx="3794325" cy="4876320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26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ORG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#100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/>
                        <a:t>BeginProg</a:t>
                      </a:r>
                      <a:r>
                        <a:rPr lang="en-GB" sz="800" dirty="0"/>
                        <a:t>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LDV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OUTCH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Finish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JNE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MoveOn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MoveOn: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INC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STO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BeginProg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Finish: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LDM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#25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END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/>
                        <a:t>countUp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20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27" name="Google Shape;127;p20"/>
          <p:cNvGraphicFramePr/>
          <p:nvPr/>
        </p:nvGraphicFramePr>
        <p:xfrm>
          <a:off x="6267525" y="169925"/>
          <a:ext cx="2240450" cy="2090718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12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3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Symbol Table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1"/>
          <p:cNvGraphicFramePr/>
          <p:nvPr>
            <p:extLst>
              <p:ext uri="{D42A27DB-BD31-4B8C-83A1-F6EECF244321}">
                <p14:modId xmlns:p14="http://schemas.microsoft.com/office/powerpoint/2010/main" val="618942677"/>
              </p:ext>
            </p:extLst>
          </p:nvPr>
        </p:nvGraphicFramePr>
        <p:xfrm>
          <a:off x="260200" y="118338"/>
          <a:ext cx="3794325" cy="4876320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26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ORG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FFFF00"/>
                          </a:highlight>
                        </a:rPr>
                        <a:t>#100</a:t>
                      </a:r>
                      <a:endParaRPr sz="8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>
                          <a:highlight>
                            <a:srgbClr val="FFFF00"/>
                          </a:highlight>
                        </a:rPr>
                        <a:t>BeginProg</a:t>
                      </a:r>
                      <a:r>
                        <a:rPr lang="en-GB" sz="800" dirty="0">
                          <a:highlight>
                            <a:srgbClr val="FFFF00"/>
                          </a:highlight>
                        </a:rPr>
                        <a:t>:</a:t>
                      </a:r>
                      <a:endParaRPr sz="800" dirty="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LDV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OUTCH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Finish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JNE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MoveOn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MoveOn: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INC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STO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BeginProg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Finish: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LDM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#25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END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20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33" name="Google Shape;133;p21"/>
          <p:cNvGraphicFramePr/>
          <p:nvPr/>
        </p:nvGraphicFramePr>
        <p:xfrm>
          <a:off x="6267525" y="169925"/>
          <a:ext cx="2240450" cy="2090718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12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3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Symbol Table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00"/>
                          </a:highlight>
                        </a:rPr>
                        <a:t>BeginProg</a:t>
                      </a:r>
                      <a:endParaRPr sz="9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00"/>
                          </a:highlight>
                        </a:rPr>
                        <a:t>100</a:t>
                      </a:r>
                      <a:endParaRPr sz="9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22"/>
          <p:cNvGraphicFramePr/>
          <p:nvPr>
            <p:extLst>
              <p:ext uri="{D42A27DB-BD31-4B8C-83A1-F6EECF244321}">
                <p14:modId xmlns:p14="http://schemas.microsoft.com/office/powerpoint/2010/main" val="2029600464"/>
              </p:ext>
            </p:extLst>
          </p:nvPr>
        </p:nvGraphicFramePr>
        <p:xfrm>
          <a:off x="260200" y="118338"/>
          <a:ext cx="3794325" cy="4876320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26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ORG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#100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/>
                        <a:t>BeginProg</a:t>
                      </a:r>
                      <a:r>
                        <a:rPr lang="en-GB" sz="800" dirty="0"/>
                        <a:t>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LDV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FFFF00"/>
                          </a:highlight>
                        </a:rPr>
                        <a:t>#countUp</a:t>
                      </a:r>
                      <a:endParaRPr sz="8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OUTCH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Finish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JNE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MoveOn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MoveOn: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INC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STO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BeginProg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Finish: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LDM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#25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END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20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39" name="Google Shape;139;p22"/>
          <p:cNvGraphicFramePr/>
          <p:nvPr/>
        </p:nvGraphicFramePr>
        <p:xfrm>
          <a:off x="6267525" y="169925"/>
          <a:ext cx="2240450" cy="2090718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12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3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Symbol Table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BeginProg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100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00"/>
                          </a:highlight>
                        </a:rPr>
                        <a:t>countUp</a:t>
                      </a:r>
                      <a:endParaRPr sz="9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3"/>
          <p:cNvGraphicFramePr/>
          <p:nvPr>
            <p:extLst>
              <p:ext uri="{D42A27DB-BD31-4B8C-83A1-F6EECF244321}">
                <p14:modId xmlns:p14="http://schemas.microsoft.com/office/powerpoint/2010/main" val="1409207327"/>
              </p:ext>
            </p:extLst>
          </p:nvPr>
        </p:nvGraphicFramePr>
        <p:xfrm>
          <a:off x="260200" y="118338"/>
          <a:ext cx="3794325" cy="4876320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26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ORG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#100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/>
                        <a:t>BeginProg</a:t>
                      </a:r>
                      <a:r>
                        <a:rPr lang="en-GB" sz="800" dirty="0"/>
                        <a:t>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LDV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OUTCH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FFFF00"/>
                          </a:highlight>
                        </a:rPr>
                        <a:t>NumA</a:t>
                      </a:r>
                      <a:endParaRPr sz="8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Finish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JNE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MoveOn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MoveOn: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INC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STO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BeginProg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Finish: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LDM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#25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END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20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45" name="Google Shape;145;p23"/>
          <p:cNvGraphicFramePr/>
          <p:nvPr/>
        </p:nvGraphicFramePr>
        <p:xfrm>
          <a:off x="6267525" y="169925"/>
          <a:ext cx="2240450" cy="2090718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12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3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Symbol Table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BeginProg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100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countUp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00"/>
                          </a:highlight>
                        </a:rPr>
                        <a:t>NumA</a:t>
                      </a:r>
                      <a:endParaRPr sz="9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24"/>
          <p:cNvGraphicFramePr/>
          <p:nvPr>
            <p:extLst>
              <p:ext uri="{D42A27DB-BD31-4B8C-83A1-F6EECF244321}">
                <p14:modId xmlns:p14="http://schemas.microsoft.com/office/powerpoint/2010/main" val="3300446403"/>
              </p:ext>
            </p:extLst>
          </p:nvPr>
        </p:nvGraphicFramePr>
        <p:xfrm>
          <a:off x="260200" y="118338"/>
          <a:ext cx="3794325" cy="4876320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26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ORG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#100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/>
                        <a:t>BeginProg</a:t>
                      </a:r>
                      <a:r>
                        <a:rPr lang="en-GB" sz="800" dirty="0"/>
                        <a:t>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LDV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OUTCH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FFFF00"/>
                          </a:highlight>
                        </a:rPr>
                        <a:t>Finish</a:t>
                      </a:r>
                      <a:endParaRPr sz="8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JNE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MoveOn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MoveOn: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INC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STO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BeginProg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Finish: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LDM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#25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END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20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51" name="Google Shape;151;p24"/>
          <p:cNvGraphicFramePr/>
          <p:nvPr/>
        </p:nvGraphicFramePr>
        <p:xfrm>
          <a:off x="6267525" y="169925"/>
          <a:ext cx="2240450" cy="2090718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12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3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Symbol Table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BeginProg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100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countUp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NumA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00"/>
                          </a:highlight>
                        </a:rPr>
                        <a:t>Finish</a:t>
                      </a:r>
                      <a:endParaRPr sz="9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p25"/>
          <p:cNvGraphicFramePr/>
          <p:nvPr>
            <p:extLst>
              <p:ext uri="{D42A27DB-BD31-4B8C-83A1-F6EECF244321}">
                <p14:modId xmlns:p14="http://schemas.microsoft.com/office/powerpoint/2010/main" val="4052595564"/>
              </p:ext>
            </p:extLst>
          </p:nvPr>
        </p:nvGraphicFramePr>
        <p:xfrm>
          <a:off x="260200" y="118338"/>
          <a:ext cx="3794325" cy="4876320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26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ORG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#100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/>
                        <a:t>BeginProg</a:t>
                      </a:r>
                      <a:r>
                        <a:rPr lang="en-GB" sz="800" dirty="0"/>
                        <a:t>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LDV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OUTCH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Finish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JNE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FFFF00"/>
                          </a:highlight>
                        </a:rPr>
                        <a:t>MoveOn</a:t>
                      </a:r>
                      <a:endParaRPr sz="8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MoveOn: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INC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STO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BeginProg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Finish: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LDM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#25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END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20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57" name="Google Shape;157;p25"/>
          <p:cNvGraphicFramePr/>
          <p:nvPr/>
        </p:nvGraphicFramePr>
        <p:xfrm>
          <a:off x="6267525" y="169925"/>
          <a:ext cx="2240450" cy="2090718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12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3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Symbol Table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BeginProg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100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countUp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NumA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Finish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00"/>
                          </a:highlight>
                        </a:rPr>
                        <a:t>MoveOn</a:t>
                      </a:r>
                      <a:endParaRPr sz="9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Google Shape;162;p26"/>
          <p:cNvGraphicFramePr/>
          <p:nvPr>
            <p:extLst>
              <p:ext uri="{D42A27DB-BD31-4B8C-83A1-F6EECF244321}">
                <p14:modId xmlns:p14="http://schemas.microsoft.com/office/powerpoint/2010/main" val="549674419"/>
              </p:ext>
            </p:extLst>
          </p:nvPr>
        </p:nvGraphicFramePr>
        <p:xfrm>
          <a:off x="260200" y="118338"/>
          <a:ext cx="3794325" cy="4876320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26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ORG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#100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/>
                        <a:t>BeginProg</a:t>
                      </a:r>
                      <a:r>
                        <a:rPr lang="en-GB" sz="800" dirty="0"/>
                        <a:t>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LDV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OUTCH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Finish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JNE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MoveOn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>
                          <a:highlight>
                            <a:srgbClr val="FFFF00"/>
                          </a:highlight>
                        </a:rPr>
                        <a:t>MoveOn:</a:t>
                      </a:r>
                      <a:endParaRPr sz="800" dirty="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INC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STO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BeginProg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Finish: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LDM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#25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END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20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63" name="Google Shape;163;p26"/>
          <p:cNvGraphicFramePr/>
          <p:nvPr/>
        </p:nvGraphicFramePr>
        <p:xfrm>
          <a:off x="6267525" y="169925"/>
          <a:ext cx="2240450" cy="2090718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12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3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Symbol Table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BeginProg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100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countUp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NumA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Finish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MoveOn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00"/>
                          </a:highlight>
                        </a:rPr>
                        <a:t>105</a:t>
                      </a:r>
                      <a:endParaRPr sz="9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27"/>
          <p:cNvGraphicFramePr/>
          <p:nvPr>
            <p:extLst>
              <p:ext uri="{D42A27DB-BD31-4B8C-83A1-F6EECF244321}">
                <p14:modId xmlns:p14="http://schemas.microsoft.com/office/powerpoint/2010/main" val="745771332"/>
              </p:ext>
            </p:extLst>
          </p:nvPr>
        </p:nvGraphicFramePr>
        <p:xfrm>
          <a:off x="260200" y="118338"/>
          <a:ext cx="3794325" cy="4876320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26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ORG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#100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/>
                        <a:t>BeginProg</a:t>
                      </a:r>
                      <a:r>
                        <a:rPr lang="en-GB" sz="800" dirty="0"/>
                        <a:t>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LDV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OUTCH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Finish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JNE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MoveOn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MoveOn: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INC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STO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BeginProg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>
                          <a:highlight>
                            <a:srgbClr val="FFFF00"/>
                          </a:highlight>
                        </a:rPr>
                        <a:t>Finish:</a:t>
                      </a:r>
                      <a:endParaRPr sz="800" dirty="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LDM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#25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END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20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69" name="Google Shape;169;p27"/>
          <p:cNvGraphicFramePr/>
          <p:nvPr/>
        </p:nvGraphicFramePr>
        <p:xfrm>
          <a:off x="6267525" y="169925"/>
          <a:ext cx="2240450" cy="2090718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12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3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Symbol Table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BeginProg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100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countUp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NumA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Finish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00"/>
                          </a:highlight>
                        </a:rPr>
                        <a:t>109</a:t>
                      </a:r>
                      <a:endParaRPr sz="9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MoveOn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105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28"/>
          <p:cNvGraphicFramePr/>
          <p:nvPr>
            <p:extLst>
              <p:ext uri="{D42A27DB-BD31-4B8C-83A1-F6EECF244321}">
                <p14:modId xmlns:p14="http://schemas.microsoft.com/office/powerpoint/2010/main" val="3388885653"/>
              </p:ext>
            </p:extLst>
          </p:nvPr>
        </p:nvGraphicFramePr>
        <p:xfrm>
          <a:off x="260200" y="118338"/>
          <a:ext cx="3794325" cy="4876320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26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ORG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#100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/>
                        <a:t>BeginProg</a:t>
                      </a:r>
                      <a:r>
                        <a:rPr lang="en-GB" sz="800" dirty="0"/>
                        <a:t>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LDV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OUTCH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Finish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JNE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MoveOn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MoveOn: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INC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STO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BeginProg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Finish: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LDM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#25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END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FFFF00"/>
                          </a:highlight>
                        </a:rPr>
                        <a:t>countUp</a:t>
                      </a:r>
                      <a:endParaRPr sz="8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20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75" name="Google Shape;175;p28"/>
          <p:cNvGraphicFramePr/>
          <p:nvPr/>
        </p:nvGraphicFramePr>
        <p:xfrm>
          <a:off x="6267525" y="169925"/>
          <a:ext cx="2240450" cy="2090718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12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3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Symbol Table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BeginProg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100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countUp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00"/>
                          </a:highlight>
                        </a:rPr>
                        <a:t>111</a:t>
                      </a:r>
                      <a:endParaRPr sz="9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NumA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Finish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109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MoveOn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105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003941" y="305874"/>
            <a:ext cx="2260572" cy="1061718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High Level Programming Languages</a:t>
            </a:r>
            <a:endParaRPr sz="105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rgbClr val="38761D"/>
                </a:solidFill>
              </a:rPr>
              <a:t>Python / C ++</a:t>
            </a:r>
            <a:endParaRPr sz="105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rgbClr val="1155CC"/>
                </a:solidFill>
              </a:rPr>
              <a:t>print("Hello World")</a:t>
            </a:r>
            <a:endParaRPr sz="1050" dirty="0">
              <a:solidFill>
                <a:srgbClr val="1155CC"/>
              </a:solidFill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003941" y="2320830"/>
            <a:ext cx="2260572" cy="614119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Interpreter / Compiler</a:t>
            </a:r>
            <a:endParaRPr sz="1200" dirty="0"/>
          </a:p>
        </p:txBody>
      </p:sp>
      <p:sp>
        <p:nvSpPr>
          <p:cNvPr id="62" name="Google Shape;62;p14"/>
          <p:cNvSpPr/>
          <p:nvPr/>
        </p:nvSpPr>
        <p:spPr>
          <a:xfrm>
            <a:off x="1003940" y="3439620"/>
            <a:ext cx="6026057" cy="105477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Executable Machine Code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Executable by the CPU / Different for every machine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0100 01101001</a:t>
            </a:r>
            <a:endParaRPr sz="1200" dirty="0"/>
          </a:p>
        </p:txBody>
      </p:sp>
      <p:sp>
        <p:nvSpPr>
          <p:cNvPr id="63" name="Google Shape;63;p14"/>
          <p:cNvSpPr/>
          <p:nvPr/>
        </p:nvSpPr>
        <p:spPr>
          <a:xfrm>
            <a:off x="2059162" y="1484867"/>
            <a:ext cx="150130" cy="529719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14"/>
          <p:cNvSpPr/>
          <p:nvPr/>
        </p:nvSpPr>
        <p:spPr>
          <a:xfrm>
            <a:off x="2059162" y="3070540"/>
            <a:ext cx="150130" cy="223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14"/>
          <p:cNvSpPr/>
          <p:nvPr/>
        </p:nvSpPr>
        <p:spPr>
          <a:xfrm>
            <a:off x="4769425" y="305874"/>
            <a:ext cx="2249940" cy="1061718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Low Level Assembly Language</a:t>
            </a:r>
            <a:endParaRPr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274E13"/>
                </a:solidFill>
              </a:rPr>
              <a:t>(Device Drivers / Embedded Systems / Real-time systems</a:t>
            </a:r>
            <a:endParaRPr sz="1100" dirty="0">
              <a:solidFill>
                <a:srgbClr val="274E1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1155CC"/>
                </a:solidFill>
              </a:rPr>
              <a:t>e.g.  STR 5</a:t>
            </a:r>
            <a:endParaRPr sz="1100" dirty="0">
              <a:solidFill>
                <a:srgbClr val="1155CC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769425" y="2320829"/>
            <a:ext cx="2260573" cy="614119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Assembler</a:t>
            </a:r>
            <a:endParaRPr sz="1200" dirty="0"/>
          </a:p>
        </p:txBody>
      </p:sp>
      <p:sp>
        <p:nvSpPr>
          <p:cNvPr id="68" name="Google Shape;68;p14"/>
          <p:cNvSpPr/>
          <p:nvPr/>
        </p:nvSpPr>
        <p:spPr>
          <a:xfrm>
            <a:off x="5816190" y="3070540"/>
            <a:ext cx="179129" cy="223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63;p14">
            <a:extLst>
              <a:ext uri="{FF2B5EF4-FFF2-40B4-BE49-F238E27FC236}">
                <a16:creationId xmlns:a16="http://schemas.microsoft.com/office/drawing/2014/main" id="{325340F5-5178-4AD0-B12B-111CDBDFCF32}"/>
              </a:ext>
            </a:extLst>
          </p:cNvPr>
          <p:cNvSpPr/>
          <p:nvPr/>
        </p:nvSpPr>
        <p:spPr>
          <a:xfrm>
            <a:off x="5804830" y="1484866"/>
            <a:ext cx="150130" cy="529719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29"/>
          <p:cNvGraphicFramePr/>
          <p:nvPr>
            <p:extLst>
              <p:ext uri="{D42A27DB-BD31-4B8C-83A1-F6EECF244321}">
                <p14:modId xmlns:p14="http://schemas.microsoft.com/office/powerpoint/2010/main" val="3250533896"/>
              </p:ext>
            </p:extLst>
          </p:nvPr>
        </p:nvGraphicFramePr>
        <p:xfrm>
          <a:off x="260200" y="118338"/>
          <a:ext cx="3794325" cy="4876320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26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ORG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#100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 err="1"/>
                        <a:t>BeginProg</a:t>
                      </a:r>
                      <a:r>
                        <a:rPr lang="en-GB" sz="800" dirty="0"/>
                        <a:t>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LDV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OUTCH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Finish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JNE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MoveOn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MoveOn: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INC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STO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BeginProg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Finish: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LDM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#25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END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FFFF00"/>
                          </a:highlight>
                        </a:rPr>
                        <a:t>NumA</a:t>
                      </a:r>
                      <a:endParaRPr sz="8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/>
                        <a:t>20</a:t>
                      </a:r>
                      <a:endParaRPr sz="8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1" name="Google Shape;181;p29"/>
          <p:cNvGraphicFramePr/>
          <p:nvPr/>
        </p:nvGraphicFramePr>
        <p:xfrm>
          <a:off x="6267525" y="169925"/>
          <a:ext cx="2240450" cy="2090718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12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3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/>
                        <a:t>Symbol Table</a:t>
                      </a:r>
                      <a:endParaRPr sz="10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BeginProg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100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countUp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111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NumA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00"/>
                          </a:highlight>
                        </a:rPr>
                        <a:t>114</a:t>
                      </a:r>
                      <a:endParaRPr sz="9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Finish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109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MoveOn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105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7CD0-FF65-4A58-B1A6-48B1F8C3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SYMTAB</a:t>
            </a:r>
            <a:endParaRPr lang="en-IN" b="1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B030E-7695-4021-B101-EAB95D67A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Content: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Label name, value, flag, (type, length) etc.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b="1" dirty="0"/>
              <a:t>Characteristic: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Dynamic table (insert, delete, search)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b="1" dirty="0"/>
              <a:t>Implementation: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Hash table</a:t>
            </a:r>
          </a:p>
          <a:p>
            <a:endParaRPr lang="en-IN" dirty="0"/>
          </a:p>
        </p:txBody>
      </p:sp>
      <p:graphicFrame>
        <p:nvGraphicFramePr>
          <p:cNvPr id="6" name="Google Shape;181;p29">
            <a:extLst>
              <a:ext uri="{FF2B5EF4-FFF2-40B4-BE49-F238E27FC236}">
                <a16:creationId xmlns:a16="http://schemas.microsoft.com/office/drawing/2014/main" id="{86C76488-3824-4575-9B21-952AA35744CA}"/>
              </a:ext>
            </a:extLst>
          </p:cNvPr>
          <p:cNvGraphicFramePr/>
          <p:nvPr>
            <p:extLst/>
          </p:nvPr>
        </p:nvGraphicFramePr>
        <p:xfrm>
          <a:off x="5400190" y="1526391"/>
          <a:ext cx="1894840" cy="2090718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94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0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/>
                        <a:t>Symbol Table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84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BeginProg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100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84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countUp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111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84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NumA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highlight>
                            <a:srgbClr val="FFFF00"/>
                          </a:highlight>
                        </a:rPr>
                        <a:t>114</a:t>
                      </a:r>
                      <a:endParaRPr sz="9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84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Finish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109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84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MoveOn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105</a:t>
                      </a: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84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29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149D-E899-4ABD-B986-B69DE710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LITTAB</a:t>
            </a:r>
            <a:endParaRPr lang="en-IN" b="1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FE6BB-272C-412D-9CC6-053F56B20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zh-TW" sz="1200" b="1" dirty="0">
                <a:latin typeface="Times New Roman" panose="02020603050405020304" pitchFamily="18" charset="0"/>
              </a:rPr>
              <a:t>Contents: </a:t>
            </a:r>
            <a:r>
              <a:rPr lang="en-US" altLang="zh-TW" sz="1200" dirty="0">
                <a:latin typeface="Times New Roman" panose="02020603050405020304" pitchFamily="18" charset="0"/>
              </a:rPr>
              <a:t>L</a:t>
            </a:r>
            <a:r>
              <a:rPr lang="en-US" altLang="zh-TW" dirty="0">
                <a:latin typeface="Times New Roman" panose="02020603050405020304" pitchFamily="18" charset="0"/>
              </a:rPr>
              <a:t>iteral name, the operand value, and length, the address assigned to the operand </a:t>
            </a:r>
            <a:br>
              <a:rPr lang="en-US" altLang="zh-TW" dirty="0">
                <a:latin typeface="Times New Roman" panose="02020603050405020304" pitchFamily="18" charset="0"/>
              </a:rPr>
            </a:br>
            <a:endParaRPr lang="en-US" altLang="zh-TW" dirty="0">
              <a:latin typeface="Times New Roman" panose="02020603050405020304" pitchFamily="18" charset="0"/>
            </a:endParaRPr>
          </a:p>
          <a:p>
            <a:pPr lvl="1"/>
            <a:r>
              <a:rPr lang="en-US" altLang="zh-TW" b="1" dirty="0">
                <a:latin typeface="Times New Roman" panose="02020603050405020304" pitchFamily="18" charset="0"/>
              </a:rPr>
              <a:t>How to build?</a:t>
            </a:r>
            <a:br>
              <a:rPr lang="en-US" altLang="zh-TW" b="1" dirty="0">
                <a:latin typeface="Times New Roman" panose="02020603050405020304" pitchFamily="18" charset="0"/>
              </a:rPr>
            </a:br>
            <a:endParaRPr lang="en-US" altLang="zh-TW" b="1" dirty="0">
              <a:latin typeface="Times New Roman" panose="02020603050405020304" pitchFamily="18" charset="0"/>
            </a:endParaRPr>
          </a:p>
          <a:p>
            <a:pPr marL="596900" lvl="1" indent="0">
              <a:buNone/>
            </a:pPr>
            <a:r>
              <a:rPr lang="en-US" altLang="zh-TW" dirty="0">
                <a:latin typeface="Times New Roman" panose="02020603050405020304" pitchFamily="18" charset="0"/>
              </a:rPr>
              <a:t>Build LITTAB with literal name, operand value, and length, leaving the address unassigned</a:t>
            </a:r>
          </a:p>
          <a:p>
            <a:pPr marL="596900" lvl="1" indent="0">
              <a:buNone/>
            </a:pPr>
            <a:r>
              <a:rPr lang="en-US" altLang="zh-TW" dirty="0">
                <a:latin typeface="Times New Roman" panose="02020603050405020304" pitchFamily="18" charset="0"/>
              </a:rPr>
              <a:t>When an LTORG statement is encountered, assign an address to each literal not yet assigned an address.</a:t>
            </a:r>
            <a:br>
              <a:rPr lang="en-US" altLang="zh-TW" dirty="0">
                <a:latin typeface="Times New Roman" panose="02020603050405020304" pitchFamily="18" charset="0"/>
              </a:rPr>
            </a:br>
            <a:br>
              <a:rPr lang="en-US" altLang="zh-TW" dirty="0">
                <a:latin typeface="Times New Roman" panose="02020603050405020304" pitchFamily="18" charset="0"/>
              </a:rPr>
            </a:br>
            <a:endParaRPr lang="en-IN" sz="900" dirty="0"/>
          </a:p>
          <a:p>
            <a:pPr lvl="1"/>
            <a:endParaRPr lang="en-US" altLang="zh-TW" dirty="0"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FD34B-2300-415E-8360-578442F42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290" y="3288775"/>
            <a:ext cx="1741394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60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5121-B424-41FB-B945-5BBEAF61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OPTAB</a:t>
            </a:r>
            <a:endParaRPr lang="en-IN" b="1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E75FA-66E4-4710-9A9D-FDA74F8DD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Content:</a:t>
            </a:r>
          </a:p>
          <a:p>
            <a:pPr marL="114300" indent="0">
              <a:buNone/>
            </a:pPr>
            <a:br>
              <a:rPr lang="en-US" altLang="zh-TW" dirty="0"/>
            </a:br>
            <a:r>
              <a:rPr lang="en-US" altLang="zh-TW" dirty="0"/>
              <a:t>Mnemonic, machine code (instruction format, length) etc.</a:t>
            </a:r>
          </a:p>
          <a:p>
            <a:pPr marL="114300" indent="0">
              <a:buNone/>
            </a:pPr>
            <a:endParaRPr lang="en-US" altLang="zh-TW" dirty="0"/>
          </a:p>
          <a:p>
            <a:r>
              <a:rPr lang="en-US" altLang="zh-TW" b="1" dirty="0"/>
              <a:t>Characteristic:</a:t>
            </a:r>
          </a:p>
          <a:p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>Static Table</a:t>
            </a:r>
          </a:p>
          <a:p>
            <a:pPr marL="114300" indent="0">
              <a:buNone/>
            </a:pPr>
            <a:endParaRPr lang="en-US" altLang="zh-TW" dirty="0"/>
          </a:p>
          <a:p>
            <a:r>
              <a:rPr lang="en-US" altLang="zh-TW" b="1" dirty="0"/>
              <a:t>Implementation:</a:t>
            </a:r>
          </a:p>
          <a:p>
            <a:pPr marL="114300" indent="0">
              <a:buNone/>
            </a:pPr>
            <a:br>
              <a:rPr lang="en-US" altLang="zh-TW" dirty="0"/>
            </a:br>
            <a:r>
              <a:rPr lang="en-US" altLang="zh-TW" dirty="0"/>
              <a:t>Array or hash table, easy for search</a:t>
            </a:r>
            <a:endParaRPr lang="en-IN" altLang="zh-TW" b="1" dirty="0"/>
          </a:p>
          <a:p>
            <a:endParaRPr lang="en-US" altLang="zh-T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40C2BB-8AD6-48D9-9CA4-706D33DF4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072" y="631164"/>
            <a:ext cx="751659" cy="341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23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C299-8007-4A38-BE55-D190083E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Possible Errors in Pass 1</a:t>
            </a:r>
            <a:endParaRPr lang="en-IN" b="1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77E82-39F7-49F0-A3E3-2D66ED190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Duplicate label</a:t>
            </a:r>
            <a:br>
              <a:rPr lang="en-IN" dirty="0"/>
            </a:br>
            <a:r>
              <a:rPr lang="en-IN" dirty="0"/>
              <a:t> </a:t>
            </a:r>
          </a:p>
          <a:p>
            <a:r>
              <a:rPr lang="en-IN" dirty="0"/>
              <a:t>Invalid operand</a:t>
            </a:r>
          </a:p>
          <a:p>
            <a:endParaRPr lang="en-US" dirty="0"/>
          </a:p>
          <a:p>
            <a:r>
              <a:rPr lang="en-US" dirty="0"/>
              <a:t>Unrecognized entry in opcode field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94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 dirty="0"/>
              <a:t>Pass 2 – Synthesis Phase </a:t>
            </a:r>
            <a:endParaRPr b="1" i="1" dirty="0"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808518" cy="3022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If no errors are found in pass one, then the second pass assembles the code into object code.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dirty="0"/>
              <a:t>This process often includes the following:</a:t>
            </a:r>
            <a:endParaRPr lang="en-US" sz="18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Symbolic addresses are replaced with relative addresses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Symbolic opcodes are replaced with binary opcodes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D2AD-FE21-407A-8DC4-4013DCAC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Linker vs Loader</a:t>
            </a:r>
            <a:endParaRPr lang="en-IN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E8E45-64FF-46F5-A000-26AFEE138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177" y="1199540"/>
            <a:ext cx="3126384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86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753BCC7-4E69-4ABB-8524-0D7C39439D16}"/>
              </a:ext>
            </a:extLst>
          </p:cNvPr>
          <p:cNvSpPr/>
          <p:nvPr/>
        </p:nvSpPr>
        <p:spPr>
          <a:xfrm>
            <a:off x="6360459" y="3596675"/>
            <a:ext cx="2548218" cy="139812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 defTabSz="914400">
              <a:defRPr/>
            </a:pPr>
            <a:r>
              <a:rPr lang="en-GB" dirty="0">
                <a:solidFill>
                  <a:schemeClr val="tx1"/>
                </a:solidFill>
                <a:latin typeface="Calibri" panose="020F0502020204030204"/>
              </a:rPr>
              <a:t>At Run Time</a:t>
            </a:r>
          </a:p>
        </p:txBody>
      </p:sp>
      <p:sp>
        <p:nvSpPr>
          <p:cNvPr id="74" name="Google Shape;74;p15"/>
          <p:cNvSpPr/>
          <p:nvPr/>
        </p:nvSpPr>
        <p:spPr>
          <a:xfrm>
            <a:off x="1894050" y="2324200"/>
            <a:ext cx="1047900" cy="6750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Pass 1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434343"/>
                </a:solidFill>
              </a:rPr>
              <a:t>Analysis</a:t>
            </a:r>
            <a:endParaRPr sz="1200" dirty="0">
              <a:solidFill>
                <a:srgbClr val="434343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699750" y="2338600"/>
            <a:ext cx="829200" cy="646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Object Code</a:t>
            </a:r>
            <a:endParaRPr sz="1200" dirty="0"/>
          </a:p>
        </p:txBody>
      </p:sp>
      <p:sp>
        <p:nvSpPr>
          <p:cNvPr id="76" name="Google Shape;76;p15"/>
          <p:cNvSpPr/>
          <p:nvPr/>
        </p:nvSpPr>
        <p:spPr>
          <a:xfrm>
            <a:off x="311700" y="2324200"/>
            <a:ext cx="1121100" cy="675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Assembly Code</a:t>
            </a:r>
            <a:endParaRPr sz="1200" dirty="0"/>
          </a:p>
        </p:txBody>
      </p:sp>
      <p:sp>
        <p:nvSpPr>
          <p:cNvPr id="77" name="Google Shape;77;p15"/>
          <p:cNvSpPr/>
          <p:nvPr/>
        </p:nvSpPr>
        <p:spPr>
          <a:xfrm>
            <a:off x="3371874" y="2309725"/>
            <a:ext cx="1047900" cy="6750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Pass 2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434343"/>
                </a:solidFill>
              </a:rPr>
              <a:t>Synthesis</a:t>
            </a:r>
            <a:endParaRPr sz="1200" dirty="0">
              <a:solidFill>
                <a:srgbClr val="434343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492250" y="827175"/>
            <a:ext cx="1305600" cy="5241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Symbol Table</a:t>
            </a:r>
            <a:endParaRPr sz="105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rgbClr val="434343"/>
                </a:solidFill>
              </a:rPr>
              <a:t>Variables / Labels</a:t>
            </a:r>
            <a:endParaRPr sz="1050" dirty="0">
              <a:solidFill>
                <a:srgbClr val="434343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2492250" y="1400250"/>
            <a:ext cx="1305600" cy="5241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Literal Table</a:t>
            </a:r>
            <a:endParaRPr sz="105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rgbClr val="434343"/>
                </a:solidFill>
              </a:rPr>
              <a:t>Constants</a:t>
            </a:r>
            <a:endParaRPr sz="1050" dirty="0">
              <a:solidFill>
                <a:srgbClr val="434343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399200" y="3810525"/>
            <a:ext cx="1305600" cy="675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Opcode Table</a:t>
            </a:r>
            <a:endParaRPr sz="105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rgbClr val="434343"/>
                </a:solidFill>
              </a:rPr>
              <a:t>opcode → binary</a:t>
            </a:r>
            <a:endParaRPr sz="1050" dirty="0">
              <a:solidFill>
                <a:srgbClr val="434343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1515075" y="2493525"/>
            <a:ext cx="296700" cy="2508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992511" y="2521825"/>
            <a:ext cx="328800" cy="2508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443648" y="2536300"/>
            <a:ext cx="248100" cy="2508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 rot="-5401403">
            <a:off x="3631375" y="3273724"/>
            <a:ext cx="735000" cy="247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6506450" y="4226725"/>
            <a:ext cx="1042950" cy="6201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Executable</a:t>
            </a:r>
            <a:endParaRPr sz="1200" dirty="0"/>
          </a:p>
        </p:txBody>
      </p:sp>
      <p:sp>
        <p:nvSpPr>
          <p:cNvPr id="86" name="Google Shape;86;p15"/>
          <p:cNvSpPr/>
          <p:nvPr/>
        </p:nvSpPr>
        <p:spPr>
          <a:xfrm>
            <a:off x="5867775" y="2375350"/>
            <a:ext cx="757500" cy="572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Linker</a:t>
            </a:r>
            <a:endParaRPr sz="1200" dirty="0"/>
          </a:p>
        </p:txBody>
      </p:sp>
      <p:sp>
        <p:nvSpPr>
          <p:cNvPr id="87" name="Google Shape;87;p15"/>
          <p:cNvSpPr/>
          <p:nvPr/>
        </p:nvSpPr>
        <p:spPr>
          <a:xfrm>
            <a:off x="7973850" y="4252825"/>
            <a:ext cx="829200" cy="594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Loader</a:t>
            </a:r>
            <a:endParaRPr sz="1200" dirty="0"/>
          </a:p>
        </p:txBody>
      </p:sp>
      <p:sp>
        <p:nvSpPr>
          <p:cNvPr id="88" name="Google Shape;88;p15"/>
          <p:cNvSpPr/>
          <p:nvPr/>
        </p:nvSpPr>
        <p:spPr>
          <a:xfrm>
            <a:off x="5561850" y="2536300"/>
            <a:ext cx="296700" cy="2508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7578024" y="4424425"/>
            <a:ext cx="367200" cy="2508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311700" y="148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 dirty="0"/>
              <a:t>2 Pass Assembler Process</a:t>
            </a:r>
            <a:endParaRPr b="1" i="1" dirty="0"/>
          </a:p>
        </p:txBody>
      </p:sp>
      <p:sp>
        <p:nvSpPr>
          <p:cNvPr id="91" name="Google Shape;91;p15"/>
          <p:cNvSpPr/>
          <p:nvPr/>
        </p:nvSpPr>
        <p:spPr>
          <a:xfrm>
            <a:off x="7000625" y="2383925"/>
            <a:ext cx="1276040" cy="5641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Executable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434343"/>
                </a:solidFill>
              </a:rPr>
              <a:t>Machine Code</a:t>
            </a:r>
            <a:endParaRPr sz="1200" dirty="0">
              <a:solidFill>
                <a:srgbClr val="434343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2294350" y="1712525"/>
            <a:ext cx="198000" cy="5727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2167000" y="1032950"/>
            <a:ext cx="296700" cy="12522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 rot="5400000">
            <a:off x="3385700" y="1501800"/>
            <a:ext cx="1209900" cy="328800"/>
          </a:xfrm>
          <a:prstGeom prst="bentArrow">
            <a:avLst>
              <a:gd name="adj1" fmla="val 25000"/>
              <a:gd name="adj2" fmla="val 22403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 rot="5400000">
            <a:off x="3592800" y="1840275"/>
            <a:ext cx="629100" cy="219000"/>
          </a:xfrm>
          <a:prstGeom prst="bentArrow">
            <a:avLst>
              <a:gd name="adj1" fmla="val 25000"/>
              <a:gd name="adj2" fmla="val 22403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625275" y="2536300"/>
            <a:ext cx="296700" cy="2508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771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773F-B8EE-4FA9-B372-A8432B1D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One Pass vs Two Pass Assembler</a:t>
            </a:r>
            <a:endParaRPr lang="en-IN" b="1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8A474-6E97-4EE8-9820-5EB554D4C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0E17D-8CA4-4024-9527-E30D844A8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35" y="1152475"/>
            <a:ext cx="5873947" cy="34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10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84E3-8B36-46D0-B513-D6BE0EC87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7" y="1990165"/>
            <a:ext cx="6447501" cy="990600"/>
          </a:xfrm>
        </p:spPr>
        <p:txBody>
          <a:bodyPr/>
          <a:lstStyle/>
          <a:p>
            <a:pPr algn="ctr"/>
            <a:r>
              <a:rPr lang="en-US" b="1" dirty="0"/>
              <a:t>Thank you!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8350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60D7-82F7-42D6-95EA-60D11826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A972F-D60D-4B48-B85E-0A5AE5556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Assembler</a:t>
            </a:r>
            <a:r>
              <a:rPr lang="en-US" dirty="0"/>
              <a:t> is a program for converting instructions written in low-level assembly code into relocatable object code and generating information for the loader.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It generates machine-level instructions by evaluating the mnemonics (symbols) in the operation field and finds the value of symbols and literals to produce object code.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4D1FE-56D4-472C-8AD0-789B46D82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002" y="3176723"/>
            <a:ext cx="4789403" cy="12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7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2060-39F9-4D97-8C9C-345529DE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Assembler Directives</a:t>
            </a:r>
            <a:endParaRPr lang="en-IN" b="1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968A0-7C81-4F7A-85F3-D02742018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Assembler Directives are Pseudo-Instructions. They are not translated into machine instructions. They provide instructions to the assembler.</a:t>
            </a:r>
            <a:br>
              <a:rPr lang="en-US" altLang="zh-TW" sz="1200" dirty="0"/>
            </a:br>
            <a:endParaRPr lang="en-US" altLang="zh-TW" sz="1200" dirty="0"/>
          </a:p>
          <a:p>
            <a:r>
              <a:rPr lang="en-US" altLang="zh-TW" sz="1200" dirty="0"/>
              <a:t>Basic </a:t>
            </a:r>
            <a:r>
              <a:rPr lang="en-US" altLang="zh-TW" sz="1200" dirty="0">
                <a:solidFill>
                  <a:schemeClr val="accent2"/>
                </a:solidFill>
              </a:rPr>
              <a:t>assembler directives</a:t>
            </a:r>
            <a:r>
              <a:rPr lang="en-US" altLang="zh-TW" sz="1200" dirty="0"/>
              <a:t>:</a:t>
            </a:r>
          </a:p>
          <a:p>
            <a:pPr lvl="1"/>
            <a:r>
              <a:rPr lang="en-US" altLang="zh-TW" dirty="0"/>
              <a:t>START</a:t>
            </a:r>
          </a:p>
          <a:p>
            <a:pPr lvl="1"/>
            <a:r>
              <a:rPr lang="en-US" altLang="zh-TW" dirty="0"/>
              <a:t>END</a:t>
            </a:r>
          </a:p>
          <a:p>
            <a:pPr lvl="1"/>
            <a:r>
              <a:rPr lang="en-US" altLang="zh-TW" dirty="0"/>
              <a:t>BYTE</a:t>
            </a:r>
          </a:p>
          <a:p>
            <a:pPr lvl="1"/>
            <a:r>
              <a:rPr lang="en-US" altLang="zh-TW" dirty="0"/>
              <a:t>WORD</a:t>
            </a:r>
          </a:p>
          <a:p>
            <a:pPr lvl="1"/>
            <a:r>
              <a:rPr lang="en-US" altLang="zh-TW" dirty="0"/>
              <a:t>RESB</a:t>
            </a:r>
          </a:p>
          <a:p>
            <a:pPr lvl="1"/>
            <a:r>
              <a:rPr lang="en-US" altLang="zh-TW" dirty="0"/>
              <a:t>RESW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05041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25D7-E8B6-4545-BA35-4FB43B1E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Symbols, Literals, Opcodes and Operands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35F8A-73E2-4530-8094-C036CCA79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700941" cy="3416400"/>
          </a:xfrm>
        </p:spPr>
        <p:txBody>
          <a:bodyPr/>
          <a:lstStyle/>
          <a:p>
            <a:r>
              <a:rPr lang="en-US" b="1" dirty="0"/>
              <a:t>Symbols: </a:t>
            </a:r>
            <a:r>
              <a:rPr lang="en-US" dirty="0"/>
              <a:t>A symbol is a single character or combination of characters used as a label or operand.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	-Symbols may consist of numeric digits, underscores, periods, uppercase or lowercase letters, or any combination of these.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	-The symbol cannot contain any blanks or special characters, and cannot begin with a digit. Uppercase and lowercase letters are distinct.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b="1" dirty="0"/>
              <a:t>Literals: </a:t>
            </a:r>
            <a:r>
              <a:rPr lang="en-US" dirty="0"/>
              <a:t>Constants.</a:t>
            </a:r>
            <a:r>
              <a:rPr lang="en-US" b="1" dirty="0"/>
              <a:t> </a:t>
            </a:r>
            <a:r>
              <a:rPr lang="en-US" dirty="0"/>
              <a:t>Assembly language source code can contain numeric, string, Boolean, and single character literals.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Opcodes and Operands: </a:t>
            </a:r>
            <a:r>
              <a:rPr lang="en-US" dirty="0"/>
              <a:t>The opcode is the instruction that is executed by the CPU and the operand is the data or memory location used to execute that instruction.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575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753BCC7-4E69-4ABB-8524-0D7C39439D16}"/>
              </a:ext>
            </a:extLst>
          </p:cNvPr>
          <p:cNvSpPr/>
          <p:nvPr/>
        </p:nvSpPr>
        <p:spPr>
          <a:xfrm>
            <a:off x="6360459" y="3596675"/>
            <a:ext cx="2548218" cy="139812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 defTabSz="914400">
              <a:defRPr/>
            </a:pPr>
            <a:r>
              <a:rPr lang="en-GB" dirty="0">
                <a:solidFill>
                  <a:schemeClr val="tx1"/>
                </a:solidFill>
                <a:latin typeface="Calibri" panose="020F0502020204030204"/>
              </a:rPr>
              <a:t>At Run Time</a:t>
            </a:r>
          </a:p>
        </p:txBody>
      </p:sp>
      <p:sp>
        <p:nvSpPr>
          <p:cNvPr id="74" name="Google Shape;74;p15"/>
          <p:cNvSpPr/>
          <p:nvPr/>
        </p:nvSpPr>
        <p:spPr>
          <a:xfrm>
            <a:off x="1894050" y="2324200"/>
            <a:ext cx="1047900" cy="6750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Pass 1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434343"/>
                </a:solidFill>
              </a:rPr>
              <a:t>Analysis</a:t>
            </a:r>
            <a:endParaRPr sz="1200" dirty="0">
              <a:solidFill>
                <a:srgbClr val="434343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749400" y="2348757"/>
            <a:ext cx="829200" cy="646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Object Code</a:t>
            </a:r>
            <a:endParaRPr sz="1200" dirty="0"/>
          </a:p>
        </p:txBody>
      </p:sp>
      <p:sp>
        <p:nvSpPr>
          <p:cNvPr id="76" name="Google Shape;76;p15"/>
          <p:cNvSpPr/>
          <p:nvPr/>
        </p:nvSpPr>
        <p:spPr>
          <a:xfrm>
            <a:off x="369169" y="2324200"/>
            <a:ext cx="1121100" cy="675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Assembly Code</a:t>
            </a:r>
            <a:endParaRPr sz="1200" dirty="0"/>
          </a:p>
        </p:txBody>
      </p:sp>
      <p:sp>
        <p:nvSpPr>
          <p:cNvPr id="77" name="Google Shape;77;p15"/>
          <p:cNvSpPr/>
          <p:nvPr/>
        </p:nvSpPr>
        <p:spPr>
          <a:xfrm>
            <a:off x="3351999" y="2309675"/>
            <a:ext cx="1047900" cy="6750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Pass 2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434343"/>
                </a:solidFill>
              </a:rPr>
              <a:t>Synthesis</a:t>
            </a:r>
            <a:endParaRPr sz="1200" dirty="0">
              <a:solidFill>
                <a:srgbClr val="434343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492250" y="827175"/>
            <a:ext cx="1305600" cy="5241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Symbol Table</a:t>
            </a:r>
            <a:endParaRPr sz="105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rgbClr val="434343"/>
                </a:solidFill>
              </a:rPr>
              <a:t>Variables / Labels</a:t>
            </a:r>
            <a:endParaRPr sz="1050" dirty="0">
              <a:solidFill>
                <a:srgbClr val="434343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2492250" y="1400250"/>
            <a:ext cx="1305600" cy="5241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Literal Table</a:t>
            </a:r>
            <a:endParaRPr sz="105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rgbClr val="434343"/>
                </a:solidFill>
              </a:rPr>
              <a:t>Constants</a:t>
            </a:r>
            <a:endParaRPr sz="1050" dirty="0">
              <a:solidFill>
                <a:srgbClr val="434343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399200" y="3810525"/>
            <a:ext cx="1305600" cy="675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/>
              <a:t>Opcode Table</a:t>
            </a:r>
            <a:endParaRPr sz="105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rgbClr val="434343"/>
                </a:solidFill>
              </a:rPr>
              <a:t>opcode → binary</a:t>
            </a:r>
            <a:endParaRPr sz="1050" dirty="0">
              <a:solidFill>
                <a:srgbClr val="434343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1540676" y="2521775"/>
            <a:ext cx="296700" cy="2508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992511" y="2521825"/>
            <a:ext cx="328800" cy="2508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430587" y="2536300"/>
            <a:ext cx="295112" cy="2508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 rot="-5401403">
            <a:off x="3631375" y="3273724"/>
            <a:ext cx="735000" cy="247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6506450" y="4226725"/>
            <a:ext cx="1042950" cy="6201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Executable</a:t>
            </a:r>
            <a:endParaRPr sz="1200" dirty="0"/>
          </a:p>
        </p:txBody>
      </p:sp>
      <p:sp>
        <p:nvSpPr>
          <p:cNvPr id="86" name="Google Shape;86;p15"/>
          <p:cNvSpPr/>
          <p:nvPr/>
        </p:nvSpPr>
        <p:spPr>
          <a:xfrm>
            <a:off x="5922702" y="2388640"/>
            <a:ext cx="757500" cy="572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Linker</a:t>
            </a:r>
            <a:endParaRPr sz="1200" dirty="0"/>
          </a:p>
        </p:txBody>
      </p:sp>
      <p:sp>
        <p:nvSpPr>
          <p:cNvPr id="87" name="Google Shape;87;p15"/>
          <p:cNvSpPr/>
          <p:nvPr/>
        </p:nvSpPr>
        <p:spPr>
          <a:xfrm>
            <a:off x="7973850" y="4252825"/>
            <a:ext cx="829200" cy="594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Loader</a:t>
            </a:r>
            <a:endParaRPr sz="1200" dirty="0"/>
          </a:p>
        </p:txBody>
      </p:sp>
      <p:sp>
        <p:nvSpPr>
          <p:cNvPr id="88" name="Google Shape;88;p15"/>
          <p:cNvSpPr/>
          <p:nvPr/>
        </p:nvSpPr>
        <p:spPr>
          <a:xfrm>
            <a:off x="5602301" y="2536300"/>
            <a:ext cx="296700" cy="2508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7578024" y="4424425"/>
            <a:ext cx="367200" cy="2508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311700" y="148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 dirty="0"/>
              <a:t>2 Pass Assembler Process</a:t>
            </a:r>
            <a:endParaRPr b="1" i="1" dirty="0"/>
          </a:p>
        </p:txBody>
      </p:sp>
      <p:sp>
        <p:nvSpPr>
          <p:cNvPr id="91" name="Google Shape;91;p15"/>
          <p:cNvSpPr/>
          <p:nvPr/>
        </p:nvSpPr>
        <p:spPr>
          <a:xfrm>
            <a:off x="7123604" y="2383925"/>
            <a:ext cx="1276040" cy="564125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Executable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434343"/>
                </a:solidFill>
              </a:rPr>
              <a:t>Machine Code</a:t>
            </a:r>
            <a:endParaRPr sz="1200" dirty="0">
              <a:solidFill>
                <a:srgbClr val="434343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2294350" y="1712525"/>
            <a:ext cx="198000" cy="5727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2167000" y="1032950"/>
            <a:ext cx="296700" cy="12522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 rot="5400000">
            <a:off x="3385700" y="1501800"/>
            <a:ext cx="1209900" cy="328800"/>
          </a:xfrm>
          <a:prstGeom prst="bentArrow">
            <a:avLst>
              <a:gd name="adj1" fmla="val 25000"/>
              <a:gd name="adj2" fmla="val 22403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 rot="5400000">
            <a:off x="3592800" y="1840275"/>
            <a:ext cx="629100" cy="219000"/>
          </a:xfrm>
          <a:prstGeom prst="bentArrow">
            <a:avLst>
              <a:gd name="adj1" fmla="val 25000"/>
              <a:gd name="adj2" fmla="val 22403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726089" y="2536300"/>
            <a:ext cx="296700" cy="2508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 dirty="0"/>
              <a:t>Pass 1 – Analysis Phase</a:t>
            </a:r>
            <a:endParaRPr b="1" i="1" dirty="0"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7958241" cy="2565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This part scans the program looking for symbols, labels, variables, etc, and organises them in tables</a:t>
            </a:r>
            <a:endParaRPr sz="16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400" dirty="0"/>
              <a:t>Passes through the instructions in sequence, looking for symbol addresses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400" dirty="0"/>
              <a:t>Create a symbol and literal table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400" dirty="0"/>
              <a:t>Keep track of the location counter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400" dirty="0"/>
              <a:t>Process Pseudo operations (macros / directives)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400" dirty="0"/>
              <a:t>Error Checking</a:t>
            </a:r>
            <a:endParaRPr sz="1400" dirty="0"/>
          </a:p>
        </p:txBody>
      </p:sp>
      <p:sp>
        <p:nvSpPr>
          <p:cNvPr id="103" name="Google Shape;103;p16"/>
          <p:cNvSpPr/>
          <p:nvPr/>
        </p:nvSpPr>
        <p:spPr>
          <a:xfrm>
            <a:off x="520341" y="3781035"/>
            <a:ext cx="3258282" cy="1274094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Macros</a:t>
            </a:r>
            <a:endParaRPr sz="1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Names, subroutines can </a:t>
            </a:r>
            <a:r>
              <a:rPr lang="en-GB" sz="1400" dirty="0" err="1"/>
              <a:t>can</a:t>
            </a:r>
            <a:r>
              <a:rPr lang="en-GB" sz="1400" dirty="0"/>
              <a:t> be used more than once. Designed to make programming easier and more module</a:t>
            </a:r>
            <a:endParaRPr sz="1400" dirty="0"/>
          </a:p>
        </p:txBody>
      </p:sp>
      <p:sp>
        <p:nvSpPr>
          <p:cNvPr id="104" name="Google Shape;104;p16"/>
          <p:cNvSpPr/>
          <p:nvPr/>
        </p:nvSpPr>
        <p:spPr>
          <a:xfrm>
            <a:off x="3917221" y="3794762"/>
            <a:ext cx="2896315" cy="1274094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Directives</a:t>
            </a:r>
            <a:endParaRPr sz="1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Configuration instructions for assembler (such as memory allocation)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Not a program instruction itself.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E4A785-7F30-4211-AFF9-B558502E773A}"/>
              </a:ext>
            </a:extLst>
          </p:cNvPr>
          <p:cNvSpPr/>
          <p:nvPr/>
        </p:nvSpPr>
        <p:spPr>
          <a:xfrm>
            <a:off x="7254688" y="1526101"/>
            <a:ext cx="1741394" cy="20912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Tokenization: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Read the input one ASCII char at a time; i.e. as a stream of char. The first step is to group characters into meaningful tokens.</a:t>
            </a:r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17"/>
          <p:cNvGraphicFramePr/>
          <p:nvPr/>
        </p:nvGraphicFramePr>
        <p:xfrm>
          <a:off x="260200" y="118338"/>
          <a:ext cx="3794325" cy="4876320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26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ORG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#100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00FF00"/>
                          </a:highlight>
                        </a:rPr>
                        <a:t>BeginProg</a:t>
                      </a:r>
                      <a:endParaRPr sz="80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LDV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OUTCH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Finish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JNE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MoveOn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00FF00"/>
                          </a:highlight>
                        </a:rPr>
                        <a:t>MoveOn</a:t>
                      </a:r>
                      <a:endParaRPr sz="80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INC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STO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BeginProg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00FF00"/>
                          </a:highlight>
                        </a:rPr>
                        <a:t>Finish</a:t>
                      </a:r>
                      <a:endParaRPr sz="80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LDM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#25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END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10" name="Google Shape;110;p17"/>
          <p:cNvSpPr txBox="1"/>
          <p:nvPr/>
        </p:nvSpPr>
        <p:spPr>
          <a:xfrm>
            <a:off x="4670775" y="219599"/>
            <a:ext cx="4092300" cy="3115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1" dirty="0"/>
              <a:t>Labels</a:t>
            </a:r>
            <a:endParaRPr sz="2400"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programmer uses these to refer to specific lines in the code rather than to refer to them by a line number.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makes the program easier to read for humans, allowing the code to be broken down into sections.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18"/>
          <p:cNvGraphicFramePr/>
          <p:nvPr/>
        </p:nvGraphicFramePr>
        <p:xfrm>
          <a:off x="260200" y="118338"/>
          <a:ext cx="3794325" cy="4876320"/>
        </p:xfrm>
        <a:graphic>
          <a:graphicData uri="http://schemas.openxmlformats.org/drawingml/2006/table">
            <a:tbl>
              <a:tblPr>
                <a:noFill/>
                <a:tableStyleId>{E19F6606-5BDC-4DA2-A69F-9E615C81F52B}</a:tableStyleId>
              </a:tblPr>
              <a:tblGrid>
                <a:gridCol w="126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ORG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#100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00FF00"/>
                          </a:highlight>
                        </a:rPr>
                        <a:t>BeginProg</a:t>
                      </a:r>
                      <a:endParaRPr sz="80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LDV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OUTCH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Finish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JNE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MoveOn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00FF00"/>
                          </a:highlight>
                        </a:rPr>
                        <a:t>MoveOn</a:t>
                      </a:r>
                      <a:endParaRPr sz="80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INC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STO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JMP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BeginProg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highlight>
                            <a:srgbClr val="00FF00"/>
                          </a:highlight>
                        </a:rPr>
                        <a:t>Finish</a:t>
                      </a:r>
                      <a:endParaRPr sz="80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LDM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#25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END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countUp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35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NumA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</a:t>
                      </a:r>
                      <a:endParaRPr sz="8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16" name="Google Shape;116;p18"/>
          <p:cNvSpPr txBox="1"/>
          <p:nvPr/>
        </p:nvSpPr>
        <p:spPr>
          <a:xfrm>
            <a:off x="4670775" y="219600"/>
            <a:ext cx="4092300" cy="30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b="1" i="1" dirty="0"/>
              <a:t>Labels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programmer uses these to refer to specific lines in the code rather than to refer to them by a line number.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This makes the program easier to read for humans, allowing the code to be broken down into sections.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3017</TotalTime>
  <Words>1302</Words>
  <Application>Microsoft Office PowerPoint</Application>
  <PresentationFormat>On-screen Show (16:9)</PresentationFormat>
  <Paragraphs>565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微軟正黑體</vt:lpstr>
      <vt:lpstr>Arial</vt:lpstr>
      <vt:lpstr>Calibri</vt:lpstr>
      <vt:lpstr>Times New Roman</vt:lpstr>
      <vt:lpstr>Trebuchet MS</vt:lpstr>
      <vt:lpstr>Wingdings 3</vt:lpstr>
      <vt:lpstr>Facet</vt:lpstr>
      <vt:lpstr> 2 Pass Assemblers CS 348 Implementation of Programming Languages Lab Department of CSE IIT Guwahati</vt:lpstr>
      <vt:lpstr>PowerPoint Presentation</vt:lpstr>
      <vt:lpstr>Introduction</vt:lpstr>
      <vt:lpstr>Assembler Directives</vt:lpstr>
      <vt:lpstr>Symbols, Literals, Opcodes and Operands</vt:lpstr>
      <vt:lpstr>2 Pass Assembler Process</vt:lpstr>
      <vt:lpstr>Pass 1 – Analysis Phase</vt:lpstr>
      <vt:lpstr>PowerPoint Presentation</vt:lpstr>
      <vt:lpstr>PowerPoint Presentation</vt:lpstr>
      <vt:lpstr>Pass 1 Analysis walkthrough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SYMTAB</vt:lpstr>
      <vt:lpstr>LITTAB</vt:lpstr>
      <vt:lpstr>OPTAB</vt:lpstr>
      <vt:lpstr>Possible Errors in Pass 1</vt:lpstr>
      <vt:lpstr>Pass 2 – Synthesis Phase </vt:lpstr>
      <vt:lpstr>Linker vs Loader</vt:lpstr>
      <vt:lpstr>2 Pass Assembler Process</vt:lpstr>
      <vt:lpstr>One Pass vs Two Pass Assembler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Pass Assemblers</dc:title>
  <cp:lastModifiedBy>MANOJ DAS</cp:lastModifiedBy>
  <cp:revision>81</cp:revision>
  <dcterms:modified xsi:type="dcterms:W3CDTF">2023-01-27T08:20:30Z</dcterms:modified>
</cp:coreProperties>
</file>