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4" r:id="rId7"/>
    <p:sldId id="261" r:id="rId8"/>
    <p:sldId id="262" r:id="rId9"/>
    <p:sldId id="263"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60"/>
  </p:normalViewPr>
  <p:slideViewPr>
    <p:cSldViewPr snapToGrid="0">
      <p:cViewPr varScale="1">
        <p:scale>
          <a:sx n="83" d="100"/>
          <a:sy n="83" d="100"/>
        </p:scale>
        <p:origin x="48" y="5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23423-EBC6-401E-B819-6CA09D092F6A}"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07E05-F9E8-450B-A237-B465325E33BA}" type="slidenum">
              <a:rPr lang="en-IN" smtClean="0"/>
              <a:t>‹#›</a:t>
            </a:fld>
            <a:endParaRPr lang="en-IN"/>
          </a:p>
        </p:txBody>
      </p:sp>
    </p:spTree>
    <p:extLst>
      <p:ext uri="{BB962C8B-B14F-4D97-AF65-F5344CB8AC3E}">
        <p14:creationId xmlns:p14="http://schemas.microsoft.com/office/powerpoint/2010/main" val="139672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A4FD8-05C1-4F1C-9426-852789B0B34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5FC47-D48A-4988-95CB-2150B7ED0A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53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A4FD8-05C1-4F1C-9426-852789B0B34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21034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A4FD8-05C1-4F1C-9426-852789B0B34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72253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A4FD8-05C1-4F1C-9426-852789B0B34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354869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A4FD8-05C1-4F1C-9426-852789B0B34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5FC47-D48A-4988-95CB-2150B7ED0A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0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A4FD8-05C1-4F1C-9426-852789B0B34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401208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A4FD8-05C1-4F1C-9426-852789B0B34C}"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289701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A4FD8-05C1-4F1C-9426-852789B0B34C}"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166049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5A4FD8-05C1-4F1C-9426-852789B0B34C}" type="datetimeFigureOut">
              <a:rPr lang="en-IN" smtClean="0"/>
              <a:t>18-04-2023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314814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5A4FD8-05C1-4F1C-9426-852789B0B34C}" type="datetimeFigureOut">
              <a:rPr lang="en-IN" smtClean="0"/>
              <a:t>18-04-2023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F5FC47-D48A-4988-95CB-2150B7ED0A4A}" type="slidenum">
              <a:rPr lang="en-IN" smtClean="0"/>
              <a:t>‹#›</a:t>
            </a:fld>
            <a:endParaRPr lang="en-IN"/>
          </a:p>
        </p:txBody>
      </p:sp>
    </p:spTree>
    <p:extLst>
      <p:ext uri="{BB962C8B-B14F-4D97-AF65-F5344CB8AC3E}">
        <p14:creationId xmlns:p14="http://schemas.microsoft.com/office/powerpoint/2010/main" val="275325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A4FD8-05C1-4F1C-9426-852789B0B34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5FC47-D48A-4988-95CB-2150B7ED0A4A}" type="slidenum">
              <a:rPr lang="en-IN" smtClean="0"/>
              <a:t>‹#›</a:t>
            </a:fld>
            <a:endParaRPr lang="en-IN"/>
          </a:p>
        </p:txBody>
      </p:sp>
    </p:spTree>
    <p:extLst>
      <p:ext uri="{BB962C8B-B14F-4D97-AF65-F5344CB8AC3E}">
        <p14:creationId xmlns:p14="http://schemas.microsoft.com/office/powerpoint/2010/main" val="37100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5A4FD8-05C1-4F1C-9426-852789B0B34C}" type="datetimeFigureOut">
              <a:rPr lang="en-IN" smtClean="0"/>
              <a:t>18-04-2023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F5FC47-D48A-4988-95CB-2150B7ED0A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8928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B088-7C45-9502-7D9D-2926832FF6A6}"/>
              </a:ext>
            </a:extLst>
          </p:cNvPr>
          <p:cNvSpPr>
            <a:spLocks noGrp="1"/>
          </p:cNvSpPr>
          <p:nvPr>
            <p:ph type="ctrTitle"/>
          </p:nvPr>
        </p:nvSpPr>
        <p:spPr>
          <a:xfrm>
            <a:off x="1097280" y="1529750"/>
            <a:ext cx="10058400" cy="1840303"/>
          </a:xfrm>
        </p:spPr>
        <p:txBody>
          <a:bodyPr/>
          <a:lstStyle/>
          <a:p>
            <a:r>
              <a:rPr lang="en-IN" dirty="0"/>
              <a:t>RED-BLACK TREES</a:t>
            </a:r>
          </a:p>
        </p:txBody>
      </p:sp>
      <p:sp>
        <p:nvSpPr>
          <p:cNvPr id="3" name="Subtitle 2">
            <a:extLst>
              <a:ext uri="{FF2B5EF4-FFF2-40B4-BE49-F238E27FC236}">
                <a16:creationId xmlns:a16="http://schemas.microsoft.com/office/drawing/2014/main" id="{7696CAC5-76C2-3E7D-3862-5FC4B15E27DC}"/>
              </a:ext>
            </a:extLst>
          </p:cNvPr>
          <p:cNvSpPr>
            <a:spLocks noGrp="1"/>
          </p:cNvSpPr>
          <p:nvPr>
            <p:ph type="subTitle" idx="1"/>
          </p:nvPr>
        </p:nvSpPr>
        <p:spPr/>
        <p:txBody>
          <a:bodyPr/>
          <a:lstStyle/>
          <a:p>
            <a:r>
              <a:rPr lang="en-IN" dirty="0" err="1"/>
              <a:t>Kalangi</a:t>
            </a:r>
            <a:r>
              <a:rPr lang="en-IN" dirty="0"/>
              <a:t> sathvika</a:t>
            </a:r>
          </a:p>
          <a:p>
            <a:r>
              <a:rPr lang="en-IN" dirty="0"/>
              <a:t>20010048</a:t>
            </a:r>
          </a:p>
        </p:txBody>
      </p:sp>
    </p:spTree>
    <p:extLst>
      <p:ext uri="{BB962C8B-B14F-4D97-AF65-F5344CB8AC3E}">
        <p14:creationId xmlns:p14="http://schemas.microsoft.com/office/powerpoint/2010/main" val="3929817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8F7822-9B1D-1782-4DD4-1DAC674B6EAF}"/>
              </a:ext>
            </a:extLst>
          </p:cNvPr>
          <p:cNvSpPr txBox="1"/>
          <p:nvPr/>
        </p:nvSpPr>
        <p:spPr>
          <a:xfrm>
            <a:off x="494581" y="402566"/>
            <a:ext cx="11036177" cy="2031325"/>
          </a:xfrm>
          <a:prstGeom prst="rect">
            <a:avLst/>
          </a:prstGeom>
          <a:noFill/>
        </p:spPr>
        <p:txBody>
          <a:bodyPr wrap="square" rtlCol="0">
            <a:spAutoFit/>
          </a:bodyPr>
          <a:lstStyle/>
          <a:p>
            <a:pPr algn="l" fontAlgn="base"/>
            <a:r>
              <a:rPr lang="en-US" sz="2800" i="0" dirty="0">
                <a:solidFill>
                  <a:schemeClr val="tx1">
                    <a:lumMod val="75000"/>
                    <a:lumOff val="25000"/>
                  </a:schemeClr>
                </a:solidFill>
                <a:effectLst/>
                <a:latin typeface="inherit"/>
              </a:rPr>
              <a:t>     Searching a node in Red Black Tree:</a:t>
            </a:r>
          </a:p>
          <a:p>
            <a:pPr lvl="1" fontAlgn="base">
              <a:buFont typeface="+mj-lt"/>
              <a:buAutoNum type="arabicPeriod"/>
            </a:pPr>
            <a:r>
              <a:rPr lang="en-US" sz="2000" b="0" i="0" dirty="0">
                <a:solidFill>
                  <a:schemeClr val="tx1">
                    <a:lumMod val="75000"/>
                    <a:lumOff val="25000"/>
                  </a:schemeClr>
                </a:solidFill>
                <a:effectLst/>
                <a:latin typeface="Nunito" pitchFamily="2" charset="0"/>
              </a:rPr>
              <a:t>Start from the root.</a:t>
            </a:r>
          </a:p>
          <a:p>
            <a:pPr lvl="1" fontAlgn="base">
              <a:buFont typeface="+mj-lt"/>
              <a:buAutoNum type="arabicPeriod"/>
            </a:pPr>
            <a:r>
              <a:rPr lang="en-US" sz="2000" b="0" i="0" dirty="0">
                <a:solidFill>
                  <a:schemeClr val="tx1">
                    <a:lumMod val="75000"/>
                    <a:lumOff val="25000"/>
                  </a:schemeClr>
                </a:solidFill>
                <a:effectLst/>
                <a:latin typeface="Nunito" pitchFamily="2" charset="0"/>
              </a:rPr>
              <a:t>Compare the inserting element with root, if less than root, then recurse for left, else               recurse for right.</a:t>
            </a:r>
          </a:p>
          <a:p>
            <a:pPr lvl="1" fontAlgn="base">
              <a:buFont typeface="+mj-lt"/>
              <a:buAutoNum type="arabicPeriod"/>
            </a:pPr>
            <a:r>
              <a:rPr lang="en-US" sz="2000" b="0" i="0" dirty="0">
                <a:solidFill>
                  <a:schemeClr val="tx1">
                    <a:lumMod val="75000"/>
                    <a:lumOff val="25000"/>
                  </a:schemeClr>
                </a:solidFill>
                <a:effectLst/>
                <a:latin typeface="Nunito" pitchFamily="2" charset="0"/>
              </a:rPr>
              <a:t>If the element to search is found anywhere, return true, else return false.</a:t>
            </a:r>
          </a:p>
          <a:p>
            <a:endParaRPr lang="en-IN" dirty="0"/>
          </a:p>
        </p:txBody>
      </p:sp>
      <p:pic>
        <p:nvPicPr>
          <p:cNvPr id="4" name="Picture 3">
            <a:extLst>
              <a:ext uri="{FF2B5EF4-FFF2-40B4-BE49-F238E27FC236}">
                <a16:creationId xmlns:a16="http://schemas.microsoft.com/office/drawing/2014/main" id="{7DAE2B5C-0642-37AD-D7FA-95BA509F0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928" y="2069855"/>
            <a:ext cx="6199517" cy="4022393"/>
          </a:xfrm>
          <a:prstGeom prst="rect">
            <a:avLst/>
          </a:prstGeom>
        </p:spPr>
      </p:pic>
      <p:sp>
        <p:nvSpPr>
          <p:cNvPr id="6" name="TextBox 5">
            <a:extLst>
              <a:ext uri="{FF2B5EF4-FFF2-40B4-BE49-F238E27FC236}">
                <a16:creationId xmlns:a16="http://schemas.microsoft.com/office/drawing/2014/main" id="{39BA4AD6-80FE-FF94-3390-176FB2A6E4D5}"/>
              </a:ext>
            </a:extLst>
          </p:cNvPr>
          <p:cNvSpPr txBox="1"/>
          <p:nvPr/>
        </p:nvSpPr>
        <p:spPr>
          <a:xfrm>
            <a:off x="1639019" y="2547668"/>
            <a:ext cx="2875471" cy="2923877"/>
          </a:xfrm>
          <a:prstGeom prst="rect">
            <a:avLst/>
          </a:prstGeom>
          <a:noFill/>
        </p:spPr>
        <p:txBody>
          <a:bodyPr wrap="square" rtlCol="0">
            <a:spAutoFit/>
          </a:bodyPr>
          <a:lstStyle/>
          <a:p>
            <a:r>
              <a:rPr lang="en-IN" sz="2400" dirty="0">
                <a:solidFill>
                  <a:schemeClr val="tx1">
                    <a:lumMod val="75000"/>
                    <a:lumOff val="25000"/>
                  </a:schemeClr>
                </a:solidFill>
              </a:rPr>
              <a:t>Ex: </a:t>
            </a:r>
            <a:r>
              <a:rPr lang="en-IN" sz="2000" dirty="0">
                <a:solidFill>
                  <a:schemeClr val="tx1">
                    <a:lumMod val="75000"/>
                    <a:lumOff val="25000"/>
                  </a:schemeClr>
                </a:solidFill>
              </a:rPr>
              <a:t>Search 11.</a:t>
            </a:r>
          </a:p>
          <a:p>
            <a:r>
              <a:rPr lang="en-IN" sz="2000" dirty="0">
                <a:solidFill>
                  <a:schemeClr val="tx1">
                    <a:lumMod val="75000"/>
                    <a:lumOff val="25000"/>
                  </a:schemeClr>
                </a:solidFill>
              </a:rPr>
              <a:t>Step-1: 11&gt;root(7). </a:t>
            </a:r>
          </a:p>
          <a:p>
            <a:r>
              <a:rPr lang="en-IN" sz="2000" dirty="0">
                <a:solidFill>
                  <a:schemeClr val="tx1">
                    <a:lumMod val="75000"/>
                    <a:lumOff val="25000"/>
                  </a:schemeClr>
                </a:solidFill>
              </a:rPr>
              <a:t>Check right.</a:t>
            </a:r>
          </a:p>
          <a:p>
            <a:r>
              <a:rPr lang="en-IN" sz="2000" dirty="0">
                <a:solidFill>
                  <a:schemeClr val="tx1">
                    <a:lumMod val="75000"/>
                    <a:lumOff val="25000"/>
                  </a:schemeClr>
                </a:solidFill>
              </a:rPr>
              <a:t>Step-2: 11&lt;18. </a:t>
            </a:r>
          </a:p>
          <a:p>
            <a:r>
              <a:rPr lang="en-IN" sz="2000" dirty="0">
                <a:solidFill>
                  <a:schemeClr val="tx1">
                    <a:lumMod val="75000"/>
                    <a:lumOff val="25000"/>
                  </a:schemeClr>
                </a:solidFill>
              </a:rPr>
              <a:t>Check left of 18.</a:t>
            </a:r>
          </a:p>
          <a:p>
            <a:r>
              <a:rPr lang="en-IN" sz="2000" dirty="0">
                <a:solidFill>
                  <a:schemeClr val="tx1">
                    <a:lumMod val="75000"/>
                    <a:lumOff val="25000"/>
                  </a:schemeClr>
                </a:solidFill>
              </a:rPr>
              <a:t>Step-3: 11&gt;10. </a:t>
            </a:r>
          </a:p>
          <a:p>
            <a:r>
              <a:rPr lang="en-IN" sz="2000" dirty="0">
                <a:solidFill>
                  <a:schemeClr val="tx1">
                    <a:lumMod val="75000"/>
                    <a:lumOff val="25000"/>
                  </a:schemeClr>
                </a:solidFill>
              </a:rPr>
              <a:t>Check right of 10.</a:t>
            </a:r>
          </a:p>
          <a:p>
            <a:r>
              <a:rPr lang="en-IN" sz="2000" dirty="0">
                <a:solidFill>
                  <a:schemeClr val="tx1">
                    <a:lumMod val="75000"/>
                    <a:lumOff val="25000"/>
                  </a:schemeClr>
                </a:solidFill>
              </a:rPr>
              <a:t>Step-4: 11=11.</a:t>
            </a:r>
          </a:p>
          <a:p>
            <a:r>
              <a:rPr lang="en-IN" sz="2000" dirty="0">
                <a:solidFill>
                  <a:schemeClr val="tx1">
                    <a:lumMod val="75000"/>
                    <a:lumOff val="25000"/>
                  </a:schemeClr>
                </a:solidFill>
              </a:rPr>
              <a:t>11 found.</a:t>
            </a:r>
          </a:p>
        </p:txBody>
      </p:sp>
    </p:spTree>
    <p:extLst>
      <p:ext uri="{BB962C8B-B14F-4D97-AF65-F5344CB8AC3E}">
        <p14:creationId xmlns:p14="http://schemas.microsoft.com/office/powerpoint/2010/main" val="421350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002DE4-2F82-A0AF-A467-5F116551C316}"/>
              </a:ext>
            </a:extLst>
          </p:cNvPr>
          <p:cNvSpPr>
            <a:spLocks noChangeArrowheads="1"/>
          </p:cNvSpPr>
          <p:nvPr/>
        </p:nvSpPr>
        <p:spPr bwMode="auto">
          <a:xfrm>
            <a:off x="1014933" y="448299"/>
            <a:ext cx="7668992" cy="1677382"/>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rgbClr val="090A0B"/>
              </a:solidFill>
              <a:effectLst/>
              <a:latin typeface="-apple-system"/>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90A0B"/>
                </a:solidFill>
                <a:effectLst/>
                <a:latin typeface="-apple-system"/>
                <a:cs typeface="Arial" panose="020B0604020202020204" pitchFamily="34" charset="0"/>
              </a:rPr>
              <a:t>           </a:t>
            </a:r>
            <a:r>
              <a:rPr kumimoji="0" lang="en-US" altLang="en-US" sz="2800" i="0" u="none" strike="noStrike" cap="none" normalizeH="0" baseline="0" dirty="0">
                <a:ln>
                  <a:noFill/>
                </a:ln>
                <a:solidFill>
                  <a:schemeClr val="tx1">
                    <a:lumMod val="75000"/>
                    <a:lumOff val="25000"/>
                  </a:schemeClr>
                </a:solidFill>
                <a:effectLst/>
                <a:latin typeface="-apple-system"/>
                <a:cs typeface="Arial" panose="020B0604020202020204" pitchFamily="34" charset="0"/>
              </a:rPr>
              <a:t>Complexity:</a:t>
            </a:r>
            <a:endParaRPr kumimoji="0" lang="en-US" altLang="en-US" sz="240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rPr>
              <a:t>Average and Worst case search time complexity: </a:t>
            </a:r>
            <a:r>
              <a:rPr kumimoji="0" lang="en-US" altLang="en-US" sz="1600" b="1" i="0" u="none" strike="noStrike" cap="none" normalizeH="0" baseline="0" dirty="0">
                <a:ln>
                  <a:noFill/>
                </a:ln>
                <a:solidFill>
                  <a:schemeClr val="tx1">
                    <a:lumMod val="75000"/>
                    <a:lumOff val="25000"/>
                  </a:schemeClr>
                </a:solidFill>
                <a:effectLst/>
                <a:latin typeface="inherit"/>
                <a:cs typeface="Courier New" panose="02070309020205020404" pitchFamily="49" charset="0"/>
              </a:rPr>
              <a:t>Θ(log n)</a:t>
            </a:r>
            <a:endPar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rPr>
              <a:t>Average and Worst case Space complexity: </a:t>
            </a:r>
            <a:r>
              <a:rPr kumimoji="0" lang="en-US" altLang="en-US" sz="1600" b="1" i="0" u="none" strike="noStrike" cap="none" normalizeH="0" baseline="0" dirty="0">
                <a:ln>
                  <a:noFill/>
                </a:ln>
                <a:solidFill>
                  <a:schemeClr val="tx1">
                    <a:lumMod val="75000"/>
                    <a:lumOff val="25000"/>
                  </a:schemeClr>
                </a:solidFill>
                <a:effectLst/>
                <a:latin typeface="inherit"/>
                <a:cs typeface="Courier New" panose="02070309020205020404" pitchFamily="49" charset="0"/>
              </a:rPr>
              <a:t>Θ(n)</a:t>
            </a:r>
            <a:endPar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311996D-B4A6-14DD-1F10-29992E9DC9C2}"/>
              </a:ext>
            </a:extLst>
          </p:cNvPr>
          <p:cNvSpPr txBox="1"/>
          <p:nvPr/>
        </p:nvSpPr>
        <p:spPr>
          <a:xfrm>
            <a:off x="1014933" y="2501313"/>
            <a:ext cx="8451119" cy="2985433"/>
          </a:xfrm>
          <a:prstGeom prst="rect">
            <a:avLst/>
          </a:prstGeom>
          <a:noFill/>
        </p:spPr>
        <p:txBody>
          <a:bodyPr wrap="squar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lumMod val="75000"/>
                    <a:lumOff val="25000"/>
                  </a:srgbClr>
                </a:solidFill>
                <a:effectLst/>
                <a:uLnTx/>
                <a:uFillTx/>
                <a:latin typeface="Nunito" pitchFamily="2" charset="0"/>
                <a:ea typeface="+mn-ea"/>
                <a:cs typeface="+mn-cs"/>
              </a:rPr>
              <a:t>Disadvantages:</a:t>
            </a:r>
          </a:p>
          <a:p>
            <a:pPr marL="0" marR="0" lvl="0" indent="0" algn="l" defTabSz="457200" rtl="0" eaLnBrk="1" fontAlgn="base" latinLnBrk="0" hangingPunct="1">
              <a:lnSpc>
                <a:spcPct val="100000"/>
              </a:lnSpc>
              <a:spcBef>
                <a:spcPts val="0"/>
              </a:spcBef>
              <a:spcAft>
                <a:spcPts val="0"/>
              </a:spcAft>
              <a:buClrTx/>
              <a:buSzTx/>
              <a:buFontTx/>
              <a:buNone/>
              <a:tabLst/>
              <a:defRPr/>
            </a:pPr>
            <a:r>
              <a:rPr lang="en-US" sz="2000" dirty="0">
                <a:solidFill>
                  <a:schemeClr val="tx1">
                    <a:lumMod val="75000"/>
                    <a:lumOff val="25000"/>
                  </a:schemeClr>
                </a:solidFill>
                <a:latin typeface="Nunito" pitchFamily="2" charset="0"/>
              </a:rPr>
              <a:t>Red Black Trees have many applications in different fields, but they still have some disadvantages, they are as follows.</a:t>
            </a:r>
            <a:endParaRPr kumimoji="0" lang="en-US" sz="2000" b="0" i="0" u="none" strike="noStrike" kern="1200" cap="none" spc="0" normalizeH="0" baseline="0" noProof="0" dirty="0">
              <a:ln>
                <a:noFill/>
              </a:ln>
              <a:solidFill>
                <a:schemeClr val="tx1">
                  <a:lumMod val="75000"/>
                  <a:lumOff val="25000"/>
                </a:schemeClr>
              </a:solidFill>
              <a:effectLst/>
              <a:uLnTx/>
              <a:uFillTx/>
              <a:latin typeface="Nunito" pitchFamily="2" charset="0"/>
              <a:ea typeface="+mn-ea"/>
              <a:cs typeface="+mn-cs"/>
            </a:endParaRPr>
          </a:p>
          <a:p>
            <a:pPr marL="0" marR="0" lvl="0" indent="0" algn="l" defTabSz="457200" rtl="0" eaLnBrk="1" fontAlgn="base"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Nunito" pitchFamily="2" charset="0"/>
                <a:ea typeface="+mn-ea"/>
                <a:cs typeface="+mn-cs"/>
              </a:rPr>
              <a:t>Red Black Trees require one extra bit of storage for each node to store the color of the node (red or black). </a:t>
            </a:r>
          </a:p>
          <a:p>
            <a:pPr marL="0" marR="0" lvl="0" indent="0" algn="l" defTabSz="457200" rtl="0" eaLnBrk="1" fontAlgn="base"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Nunito" pitchFamily="2" charset="0"/>
                <a:ea typeface="+mn-ea"/>
                <a:cs typeface="+mn-cs"/>
              </a:rPr>
              <a:t>Complexity of Implementation.</a:t>
            </a:r>
          </a:p>
          <a:p>
            <a:pPr marL="0" marR="0" lvl="0" indent="0" algn="l" defTabSz="457200" rtl="0" eaLnBrk="1" fontAlgn="base"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Nunito" pitchFamily="2" charset="0"/>
                <a:ea typeface="+mn-ea"/>
                <a:cs typeface="+mn-cs"/>
              </a:rPr>
              <a:t> Although Red Black Trees provide efficient performance for basic operations, they may not be the best choice for certain types of data or specific use cases.</a:t>
            </a:r>
          </a:p>
        </p:txBody>
      </p:sp>
    </p:spTree>
    <p:extLst>
      <p:ext uri="{BB962C8B-B14F-4D97-AF65-F5344CB8AC3E}">
        <p14:creationId xmlns:p14="http://schemas.microsoft.com/office/powerpoint/2010/main" val="211052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133DE-61B6-2F58-C74B-C8E846AD582E}"/>
              </a:ext>
            </a:extLst>
          </p:cNvPr>
          <p:cNvSpPr txBox="1"/>
          <p:nvPr/>
        </p:nvSpPr>
        <p:spPr>
          <a:xfrm>
            <a:off x="2438400" y="1972572"/>
            <a:ext cx="7315200" cy="1569660"/>
          </a:xfrm>
          <a:prstGeom prst="rect">
            <a:avLst/>
          </a:prstGeom>
          <a:noFill/>
        </p:spPr>
        <p:txBody>
          <a:bodyPr wrap="square" rtlCol="0">
            <a:spAutoFit/>
          </a:bodyPr>
          <a:lstStyle/>
          <a:p>
            <a:r>
              <a:rPr lang="en-IN" sz="9600" dirty="0">
                <a:solidFill>
                  <a:schemeClr val="tx1">
                    <a:lumMod val="75000"/>
                    <a:lumOff val="25000"/>
                  </a:schemeClr>
                </a:solidFill>
              </a:rPr>
              <a:t>THANK YOU</a:t>
            </a:r>
          </a:p>
        </p:txBody>
      </p:sp>
    </p:spTree>
    <p:extLst>
      <p:ext uri="{BB962C8B-B14F-4D97-AF65-F5344CB8AC3E}">
        <p14:creationId xmlns:p14="http://schemas.microsoft.com/office/powerpoint/2010/main" val="159809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12912-F542-0CED-E9B9-1AD021DBEC53}"/>
              </a:ext>
            </a:extLst>
          </p:cNvPr>
          <p:cNvSpPr txBox="1"/>
          <p:nvPr/>
        </p:nvSpPr>
        <p:spPr>
          <a:xfrm>
            <a:off x="937403" y="448574"/>
            <a:ext cx="9144001" cy="830997"/>
          </a:xfrm>
          <a:prstGeom prst="rect">
            <a:avLst/>
          </a:prstGeom>
          <a:noFill/>
        </p:spPr>
        <p:txBody>
          <a:bodyPr wrap="square" rtlCol="0">
            <a:spAutoFit/>
          </a:bodyPr>
          <a:lstStyle/>
          <a:p>
            <a:r>
              <a:rPr lang="en-US" sz="2400" dirty="0">
                <a:solidFill>
                  <a:schemeClr val="tx1">
                    <a:lumMod val="75000"/>
                    <a:lumOff val="25000"/>
                  </a:schemeClr>
                </a:solidFill>
                <a:effectLst/>
                <a:latin typeface="Söhne"/>
              </a:rPr>
              <a:t>Red-black trees are a type of self-balancing binary search tree that ensure that the height of the tree is always balanced</a:t>
            </a:r>
            <a:r>
              <a:rPr lang="en-US" b="0" i="0" dirty="0">
                <a:solidFill>
                  <a:schemeClr val="tx1">
                    <a:lumMod val="75000"/>
                    <a:lumOff val="25000"/>
                  </a:schemeClr>
                </a:solidFill>
                <a:effectLst/>
                <a:latin typeface="Söhne"/>
              </a:rPr>
              <a:t>. </a:t>
            </a:r>
          </a:p>
        </p:txBody>
      </p:sp>
      <p:sp>
        <p:nvSpPr>
          <p:cNvPr id="5" name="TextBox 4">
            <a:extLst>
              <a:ext uri="{FF2B5EF4-FFF2-40B4-BE49-F238E27FC236}">
                <a16:creationId xmlns:a16="http://schemas.microsoft.com/office/drawing/2014/main" id="{1A312495-8654-DD63-906C-4F36D27473BE}"/>
              </a:ext>
            </a:extLst>
          </p:cNvPr>
          <p:cNvSpPr txBox="1"/>
          <p:nvPr/>
        </p:nvSpPr>
        <p:spPr>
          <a:xfrm>
            <a:off x="994913" y="1299713"/>
            <a:ext cx="10616241" cy="4770537"/>
          </a:xfrm>
          <a:prstGeom prst="rect">
            <a:avLst/>
          </a:prstGeom>
          <a:noFill/>
        </p:spPr>
        <p:txBody>
          <a:bodyPr wrap="square" rtlCol="0">
            <a:spAutoFit/>
          </a:bodyPr>
          <a:lstStyle/>
          <a:p>
            <a:r>
              <a:rPr lang="en-US" sz="2400" b="0" i="0" dirty="0">
                <a:solidFill>
                  <a:schemeClr val="tx1">
                    <a:lumMod val="75000"/>
                    <a:lumOff val="25000"/>
                  </a:schemeClr>
                </a:solidFill>
                <a:effectLst/>
                <a:latin typeface="Söhne"/>
              </a:rPr>
              <a:t>few key reasons why red-black trees are useful:</a:t>
            </a:r>
          </a:p>
          <a:p>
            <a:pPr marL="342900" indent="-342900">
              <a:buFont typeface="Wingdings" panose="05000000000000000000" pitchFamily="2" charset="2"/>
              <a:buChar char="§"/>
            </a:pPr>
            <a:r>
              <a:rPr lang="en-US" sz="2000" b="0" i="0" dirty="0">
                <a:solidFill>
                  <a:schemeClr val="tx1">
                    <a:lumMod val="75000"/>
                    <a:lumOff val="25000"/>
                  </a:schemeClr>
                </a:solidFill>
                <a:effectLst/>
                <a:latin typeface="Söhne"/>
              </a:rPr>
              <a:t>Faster search: Red-black trees provide guaranteed logarithmic time complexity for search, insertion, and deletion operations. This makes them very efficient for use in data structures where fast access and modification times are important.</a:t>
            </a:r>
          </a:p>
          <a:p>
            <a:pPr marL="342900" indent="-342900">
              <a:buFont typeface="Wingdings" panose="05000000000000000000" pitchFamily="2" charset="2"/>
              <a:buChar char="§"/>
            </a:pPr>
            <a:r>
              <a:rPr lang="en-US" sz="2000" b="0" i="0" dirty="0">
                <a:solidFill>
                  <a:schemeClr val="tx1">
                    <a:lumMod val="75000"/>
                    <a:lumOff val="25000"/>
                  </a:schemeClr>
                </a:solidFill>
                <a:effectLst/>
                <a:latin typeface="Söhne"/>
              </a:rPr>
              <a:t>Balanced structure: Unlike other types of binary search trees, red-black trees are guaranteed to be balanced, which means that the height of the tree is always O(log n), where n is the number of nodes in the tree. This helps to ensure that operations such as insertion and deletion are performed quickly and with minimal disruption to the overall structure of the tree.</a:t>
            </a:r>
          </a:p>
          <a:p>
            <a:pPr marL="342900" indent="-342900">
              <a:buFont typeface="Wingdings" panose="05000000000000000000" pitchFamily="2" charset="2"/>
              <a:buChar char="§"/>
            </a:pPr>
            <a:r>
              <a:rPr lang="en-US" sz="2000" b="0" i="0" dirty="0">
                <a:solidFill>
                  <a:schemeClr val="tx1">
                    <a:lumMod val="75000"/>
                    <a:lumOff val="25000"/>
                  </a:schemeClr>
                </a:solidFill>
                <a:effectLst/>
                <a:latin typeface="Söhne"/>
              </a:rPr>
              <a:t>Reliability: The self-balancing property of red-black trees ensures that they are always well-formed, which makes them less prone to errors and bugs than other types of binary search trees.</a:t>
            </a:r>
          </a:p>
          <a:p>
            <a:pPr marL="342900" indent="-342900">
              <a:buFont typeface="Wingdings" panose="05000000000000000000" pitchFamily="2" charset="2"/>
              <a:buChar char="§"/>
            </a:pPr>
            <a:r>
              <a:rPr lang="en-US" sz="2000" b="0" i="0" dirty="0">
                <a:solidFill>
                  <a:schemeClr val="tx1">
                    <a:lumMod val="75000"/>
                    <a:lumOff val="25000"/>
                  </a:schemeClr>
                </a:solidFill>
                <a:effectLst/>
                <a:latin typeface="Söhne"/>
              </a:rPr>
              <a:t>Versatility: Red-black trees can be used to implement a wide variety of data structures, including sets, maps, and associative arrays. They are also often used in the implementation of algorithms such as interval trees, which require a balanced data structure to function efficiently.</a:t>
            </a:r>
          </a:p>
          <a:p>
            <a:pPr marL="342900" indent="-342900">
              <a:buFont typeface="Wingdings" panose="05000000000000000000" pitchFamily="2" charset="2"/>
              <a:buChar char="§"/>
            </a:pPr>
            <a:endParaRPr lang="en-US" sz="2000" b="0" i="0" dirty="0">
              <a:solidFill>
                <a:srgbClr val="D1D5DB"/>
              </a:solidFill>
              <a:effectLst/>
              <a:latin typeface="Söhne"/>
            </a:endParaRPr>
          </a:p>
          <a:p>
            <a:pPr marL="342900" indent="-342900">
              <a:buFont typeface="Wingdings" panose="05000000000000000000" pitchFamily="2" charset="2"/>
              <a:buChar char="§"/>
            </a:pP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5497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3404E-F714-C88F-5C2E-12D55B8F8D36}"/>
              </a:ext>
            </a:extLst>
          </p:cNvPr>
          <p:cNvSpPr txBox="1"/>
          <p:nvPr/>
        </p:nvSpPr>
        <p:spPr>
          <a:xfrm>
            <a:off x="989162" y="155276"/>
            <a:ext cx="9776604" cy="3416320"/>
          </a:xfrm>
          <a:prstGeom prst="rect">
            <a:avLst/>
          </a:prstGeom>
          <a:noFill/>
        </p:spPr>
        <p:txBody>
          <a:bodyPr wrap="square" rtlCol="0">
            <a:spAutoFit/>
          </a:bodyPr>
          <a:lstStyle/>
          <a:p>
            <a:r>
              <a:rPr lang="en-US" sz="2400" b="0" i="0" dirty="0">
                <a:solidFill>
                  <a:schemeClr val="tx1">
                    <a:lumMod val="75000"/>
                    <a:lumOff val="25000"/>
                  </a:schemeClr>
                </a:solidFill>
                <a:effectLst/>
                <a:latin typeface="Söhne"/>
              </a:rPr>
              <a:t>Every red-black tree must follow the following rules:</a:t>
            </a:r>
          </a:p>
          <a:p>
            <a:pPr marL="457200" indent="-457200">
              <a:buFont typeface="+mj-lt"/>
              <a:buAutoNum type="arabicPeriod"/>
            </a:pPr>
            <a:r>
              <a:rPr lang="en-US" sz="2400" b="0" i="0" dirty="0">
                <a:solidFill>
                  <a:schemeClr val="tx1">
                    <a:lumMod val="75000"/>
                    <a:lumOff val="25000"/>
                  </a:schemeClr>
                </a:solidFill>
                <a:effectLst/>
                <a:latin typeface="Söhne"/>
              </a:rPr>
              <a:t>Every node is either red or black.</a:t>
            </a:r>
          </a:p>
          <a:p>
            <a:pPr marL="457200" indent="-457200">
              <a:buFont typeface="+mj-lt"/>
              <a:buAutoNum type="arabicPeriod"/>
            </a:pPr>
            <a:r>
              <a:rPr lang="en-US" sz="2400" b="0" i="0" dirty="0">
                <a:solidFill>
                  <a:schemeClr val="tx1">
                    <a:lumMod val="75000"/>
                    <a:lumOff val="25000"/>
                  </a:schemeClr>
                </a:solidFill>
                <a:effectLst/>
                <a:latin typeface="Söhne"/>
              </a:rPr>
              <a:t>The root node is black.</a:t>
            </a:r>
          </a:p>
          <a:p>
            <a:pPr marL="457200" indent="-457200">
              <a:buFont typeface="+mj-lt"/>
              <a:buAutoNum type="arabicPeriod"/>
            </a:pPr>
            <a:r>
              <a:rPr lang="en-US" sz="2400" b="0" i="0" dirty="0">
                <a:solidFill>
                  <a:schemeClr val="tx1">
                    <a:lumMod val="75000"/>
                    <a:lumOff val="25000"/>
                  </a:schemeClr>
                </a:solidFill>
                <a:effectLst/>
                <a:latin typeface="Söhne"/>
              </a:rPr>
              <a:t>Every leaf node (NIL) is black.</a:t>
            </a:r>
          </a:p>
          <a:p>
            <a:pPr marL="457200" indent="-457200">
              <a:buFont typeface="+mj-lt"/>
              <a:buAutoNum type="arabicPeriod"/>
            </a:pPr>
            <a:r>
              <a:rPr lang="en-US" sz="2400" b="0" i="0" dirty="0">
                <a:solidFill>
                  <a:schemeClr val="tx1">
                    <a:lumMod val="75000"/>
                    <a:lumOff val="25000"/>
                  </a:schemeClr>
                </a:solidFill>
                <a:effectLst/>
                <a:latin typeface="Söhne"/>
              </a:rPr>
              <a:t>If a node is red, then its children must be black.</a:t>
            </a:r>
          </a:p>
          <a:p>
            <a:pPr marL="457200" indent="-457200">
              <a:buFont typeface="+mj-lt"/>
              <a:buAutoNum type="arabicPeriod"/>
            </a:pPr>
            <a:r>
              <a:rPr lang="en-US" sz="2400" b="0" i="0" dirty="0">
                <a:solidFill>
                  <a:schemeClr val="tx1">
                    <a:lumMod val="75000"/>
                    <a:lumOff val="25000"/>
                  </a:schemeClr>
                </a:solidFill>
                <a:effectLst/>
                <a:latin typeface="Söhne"/>
              </a:rPr>
              <a:t>Every path from a node to its descendant NIL nodes must contain the same number of black nodes (this is called the "black-height" property).</a:t>
            </a:r>
          </a:p>
          <a:p>
            <a:r>
              <a:rPr lang="en-US" sz="2400" b="0" i="0" dirty="0">
                <a:solidFill>
                  <a:schemeClr val="tx1">
                    <a:lumMod val="75000"/>
                    <a:lumOff val="25000"/>
                  </a:schemeClr>
                </a:solidFill>
                <a:effectLst/>
                <a:latin typeface="Söhne"/>
              </a:rPr>
              <a:t>These rules ensure that the red-black tree is balanced</a:t>
            </a:r>
            <a:r>
              <a:rPr lang="en-US" sz="2400" dirty="0">
                <a:solidFill>
                  <a:schemeClr val="tx1">
                    <a:lumMod val="75000"/>
                    <a:lumOff val="25000"/>
                  </a:schemeClr>
                </a:solidFill>
                <a:latin typeface="Söhne"/>
              </a:rPr>
              <a:t>.</a:t>
            </a:r>
          </a:p>
          <a:p>
            <a:endParaRPr lang="en-US" sz="2400" b="0" i="0" dirty="0">
              <a:solidFill>
                <a:schemeClr val="tx1">
                  <a:lumMod val="75000"/>
                  <a:lumOff val="25000"/>
                </a:schemeClr>
              </a:solidFill>
              <a:effectLst/>
              <a:latin typeface="Söhne"/>
            </a:endParaRPr>
          </a:p>
        </p:txBody>
      </p:sp>
      <p:pic>
        <p:nvPicPr>
          <p:cNvPr id="5" name="Picture 4">
            <a:extLst>
              <a:ext uri="{FF2B5EF4-FFF2-40B4-BE49-F238E27FC236}">
                <a16:creationId xmlns:a16="http://schemas.microsoft.com/office/drawing/2014/main" id="{E37715AC-3019-A315-0241-DC06CCF29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63" y="3352530"/>
            <a:ext cx="2245923" cy="2323651"/>
          </a:xfrm>
          <a:prstGeom prst="rect">
            <a:avLst/>
          </a:prstGeom>
        </p:spPr>
      </p:pic>
      <p:sp>
        <p:nvSpPr>
          <p:cNvPr id="6" name="TextBox 5">
            <a:extLst>
              <a:ext uri="{FF2B5EF4-FFF2-40B4-BE49-F238E27FC236}">
                <a16:creationId xmlns:a16="http://schemas.microsoft.com/office/drawing/2014/main" id="{8EFB6E3D-C259-04CB-B3C6-A04DA9523B7A}"/>
              </a:ext>
            </a:extLst>
          </p:cNvPr>
          <p:cNvSpPr txBox="1"/>
          <p:nvPr/>
        </p:nvSpPr>
        <p:spPr>
          <a:xfrm>
            <a:off x="1184694" y="3249283"/>
            <a:ext cx="1391729" cy="461665"/>
          </a:xfrm>
          <a:prstGeom prst="rect">
            <a:avLst/>
          </a:prstGeom>
          <a:noFill/>
        </p:spPr>
        <p:txBody>
          <a:bodyPr wrap="square" rtlCol="0">
            <a:spAutoFit/>
          </a:bodyPr>
          <a:lstStyle/>
          <a:p>
            <a:r>
              <a:rPr lang="en-IN" sz="2400" dirty="0">
                <a:solidFill>
                  <a:schemeClr val="tx1">
                    <a:lumMod val="75000"/>
                    <a:lumOff val="25000"/>
                  </a:schemeClr>
                </a:solidFill>
              </a:rPr>
              <a:t>Example:</a:t>
            </a:r>
          </a:p>
        </p:txBody>
      </p:sp>
    </p:spTree>
    <p:extLst>
      <p:ext uri="{BB962C8B-B14F-4D97-AF65-F5344CB8AC3E}">
        <p14:creationId xmlns:p14="http://schemas.microsoft.com/office/powerpoint/2010/main" val="160451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49CC3-0EC0-0D57-2213-6A58C96F5F6C}"/>
              </a:ext>
            </a:extLst>
          </p:cNvPr>
          <p:cNvSpPr txBox="1"/>
          <p:nvPr/>
        </p:nvSpPr>
        <p:spPr>
          <a:xfrm>
            <a:off x="1058173" y="615351"/>
            <a:ext cx="10432211" cy="2985433"/>
          </a:xfrm>
          <a:prstGeom prst="rect">
            <a:avLst/>
          </a:prstGeom>
          <a:noFill/>
        </p:spPr>
        <p:txBody>
          <a:bodyPr wrap="square" rtlCol="0">
            <a:spAutoFit/>
          </a:bodyPr>
          <a:lstStyle/>
          <a:p>
            <a:r>
              <a:rPr lang="en-US" altLang="en-US" sz="2800" dirty="0">
                <a:solidFill>
                  <a:schemeClr val="tx1">
                    <a:lumMod val="75000"/>
                    <a:lumOff val="25000"/>
                  </a:schemeClr>
                </a:solidFill>
              </a:rPr>
              <a:t>Properties of Red Black Trees:</a:t>
            </a:r>
          </a:p>
          <a:p>
            <a:pPr marL="285750" indent="-285750" eaLnBrk="1" hangingPunct="1">
              <a:buFont typeface="Wingdings" panose="05000000000000000000" pitchFamily="2" charset="2"/>
              <a:buChar char="§"/>
            </a:pPr>
            <a:r>
              <a:rPr lang="en-US" altLang="en-US" sz="2000" dirty="0">
                <a:solidFill>
                  <a:schemeClr val="tx1">
                    <a:lumMod val="75000"/>
                    <a:lumOff val="25000"/>
                  </a:schemeClr>
                </a:solidFill>
              </a:rPr>
              <a:t>If a Red Black Tree is complete, with all Black nodes except for Red leaves at the lowest level the height will be minimal, ~log N</a:t>
            </a:r>
          </a:p>
          <a:p>
            <a:pPr marL="285750" indent="-285750" eaLnBrk="1" hangingPunct="1">
              <a:buFont typeface="Wingdings" panose="05000000000000000000" pitchFamily="2" charset="2"/>
              <a:buChar char="§"/>
            </a:pPr>
            <a:r>
              <a:rPr lang="en-US" altLang="en-US" sz="2000" dirty="0">
                <a:solidFill>
                  <a:schemeClr val="tx1">
                    <a:lumMod val="75000"/>
                    <a:lumOff val="25000"/>
                  </a:schemeClr>
                </a:solidFill>
              </a:rPr>
              <a:t>To get the max height for N elements there should be as many Red nodes as possible down one path and all other nodes are Black</a:t>
            </a:r>
          </a:p>
          <a:p>
            <a:pPr eaLnBrk="1" hangingPunct="1"/>
            <a:r>
              <a:rPr lang="en-US" altLang="en-US" sz="2000" dirty="0">
                <a:solidFill>
                  <a:schemeClr val="tx1">
                    <a:lumMod val="75000"/>
                    <a:lumOff val="25000"/>
                  </a:schemeClr>
                </a:solidFill>
              </a:rPr>
              <a:t>     -This means the max height would be &lt; 2 * log N</a:t>
            </a:r>
          </a:p>
          <a:p>
            <a:pPr marL="342900" indent="-342900">
              <a:buFont typeface="Wingdings" panose="05000000000000000000" pitchFamily="2" charset="2"/>
              <a:buChar char="§"/>
            </a:pPr>
            <a:r>
              <a:rPr lang="en-US" sz="2000" b="0" i="0" dirty="0">
                <a:solidFill>
                  <a:schemeClr val="tx1">
                    <a:lumMod val="75000"/>
                    <a:lumOff val="25000"/>
                  </a:schemeClr>
                </a:solidFill>
                <a:effectLst/>
                <a:latin typeface="Nunito" pitchFamily="2" charset="0"/>
              </a:rPr>
              <a:t>The black height of the red-black tree is the number of black nodes on a path from </a:t>
            </a:r>
            <a:r>
              <a:rPr lang="en-US" b="0" i="0" dirty="0">
                <a:solidFill>
                  <a:schemeClr val="tx1">
                    <a:lumMod val="75000"/>
                    <a:lumOff val="25000"/>
                  </a:schemeClr>
                </a:solidFill>
                <a:effectLst/>
                <a:latin typeface="Nunito" pitchFamily="2" charset="0"/>
              </a:rPr>
              <a:t>the root node to a leaf node. Leaf nodes are also counted as </a:t>
            </a:r>
            <a:r>
              <a:rPr lang="en-US" sz="2000" b="0" i="0" dirty="0">
                <a:solidFill>
                  <a:schemeClr val="tx1">
                    <a:lumMod val="75000"/>
                    <a:lumOff val="25000"/>
                  </a:schemeClr>
                </a:solidFill>
                <a:effectLst/>
                <a:latin typeface="Nunito" pitchFamily="2" charset="0"/>
              </a:rPr>
              <a:t>black nodes. So, a red-black tree of height h has black height &gt;= h/2.</a:t>
            </a:r>
          </a:p>
        </p:txBody>
      </p:sp>
      <p:pic>
        <p:nvPicPr>
          <p:cNvPr id="6" name="Picture 5">
            <a:extLst>
              <a:ext uri="{FF2B5EF4-FFF2-40B4-BE49-F238E27FC236}">
                <a16:creationId xmlns:a16="http://schemas.microsoft.com/office/drawing/2014/main" id="{FA2CD4DE-C15D-0D66-8994-DDCBB9F06487}"/>
              </a:ext>
            </a:extLst>
          </p:cNvPr>
          <p:cNvPicPr>
            <a:picLocks noChangeAspect="1"/>
          </p:cNvPicPr>
          <p:nvPr/>
        </p:nvPicPr>
        <p:blipFill rotWithShape="1">
          <a:blip r:embed="rId2">
            <a:extLst>
              <a:ext uri="{28A0092B-C50C-407E-A947-70E740481C1C}">
                <a14:useLocalDpi xmlns:a14="http://schemas.microsoft.com/office/drawing/2010/main" val="0"/>
              </a:ext>
            </a:extLst>
          </a:blip>
          <a:srcRect l="5095" t="22993" r="8715" b="983"/>
          <a:stretch/>
        </p:blipFill>
        <p:spPr>
          <a:xfrm>
            <a:off x="2944482" y="3600783"/>
            <a:ext cx="5417389" cy="2719503"/>
          </a:xfrm>
          <a:prstGeom prst="rect">
            <a:avLst/>
          </a:prstGeom>
        </p:spPr>
      </p:pic>
    </p:spTree>
    <p:extLst>
      <p:ext uri="{BB962C8B-B14F-4D97-AF65-F5344CB8AC3E}">
        <p14:creationId xmlns:p14="http://schemas.microsoft.com/office/powerpoint/2010/main" val="176250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69746-3E84-4BEA-3EF3-85FF086707F6}"/>
              </a:ext>
            </a:extLst>
          </p:cNvPr>
          <p:cNvSpPr txBox="1"/>
          <p:nvPr/>
        </p:nvSpPr>
        <p:spPr>
          <a:xfrm>
            <a:off x="983411" y="431320"/>
            <a:ext cx="9765102" cy="4462760"/>
          </a:xfrm>
          <a:prstGeom prst="rect">
            <a:avLst/>
          </a:prstGeom>
          <a:noFill/>
        </p:spPr>
        <p:txBody>
          <a:bodyPr wrap="square" rtlCol="0">
            <a:spAutoFit/>
          </a:bodyPr>
          <a:lstStyle/>
          <a:p>
            <a:r>
              <a:rPr lang="en-IN" sz="2800" dirty="0">
                <a:solidFill>
                  <a:schemeClr val="tx1">
                    <a:lumMod val="75000"/>
                    <a:lumOff val="25000"/>
                  </a:schemeClr>
                </a:solidFill>
              </a:rPr>
              <a:t>Insertion </a:t>
            </a:r>
            <a:r>
              <a:rPr lang="en-US" sz="2800" dirty="0">
                <a:solidFill>
                  <a:schemeClr val="tx1">
                    <a:lumMod val="75000"/>
                    <a:lumOff val="25000"/>
                  </a:schemeClr>
                </a:solidFill>
                <a:effectLst/>
                <a:latin typeface="inherit"/>
              </a:rPr>
              <a:t>of a node in </a:t>
            </a:r>
            <a:r>
              <a:rPr lang="en-US" sz="2800" dirty="0">
                <a:solidFill>
                  <a:schemeClr val="tx1">
                    <a:lumMod val="75000"/>
                    <a:lumOff val="25000"/>
                  </a:schemeClr>
                </a:solidFill>
                <a:latin typeface="inherit"/>
              </a:rPr>
              <a:t>R</a:t>
            </a:r>
            <a:r>
              <a:rPr lang="en-US" sz="2800" dirty="0">
                <a:solidFill>
                  <a:schemeClr val="tx1">
                    <a:lumMod val="75000"/>
                    <a:lumOff val="25000"/>
                  </a:schemeClr>
                </a:solidFill>
                <a:effectLst/>
                <a:latin typeface="inherit"/>
              </a:rPr>
              <a:t>ed Black Tree</a:t>
            </a:r>
            <a:r>
              <a:rPr lang="en-IN" sz="2800" dirty="0">
                <a:solidFill>
                  <a:schemeClr val="tx1">
                    <a:lumMod val="75000"/>
                    <a:lumOff val="25000"/>
                  </a:schemeClr>
                </a:solidFill>
              </a:rPr>
              <a:t>:</a:t>
            </a:r>
          </a:p>
          <a:p>
            <a:pPr algn="l" fontAlgn="base"/>
            <a:r>
              <a:rPr lang="en-US" sz="2000" i="0" dirty="0">
                <a:solidFill>
                  <a:schemeClr val="tx1">
                    <a:lumMod val="75000"/>
                    <a:lumOff val="25000"/>
                  </a:schemeClr>
                </a:solidFill>
                <a:effectLst/>
                <a:latin typeface="inherit"/>
              </a:rPr>
              <a:t>To add an element to a Red Black Tree, we must follow this algorithm:</a:t>
            </a:r>
          </a:p>
          <a:p>
            <a:pPr lvl="1" algn="l" fontAlgn="base"/>
            <a:r>
              <a:rPr lang="en-US" sz="2000" b="0" i="0" dirty="0">
                <a:solidFill>
                  <a:schemeClr val="tx1">
                    <a:lumMod val="75000"/>
                    <a:lumOff val="25000"/>
                  </a:schemeClr>
                </a:solidFill>
                <a:effectLst/>
                <a:latin typeface="inherit"/>
              </a:rPr>
              <a:t>1) Check whether tree is Empty.</a:t>
            </a:r>
          </a:p>
          <a:p>
            <a:pPr lvl="1" algn="l" fontAlgn="base"/>
            <a:r>
              <a:rPr lang="en-US" sz="2000" b="0" i="0" dirty="0">
                <a:solidFill>
                  <a:schemeClr val="tx1">
                    <a:lumMod val="75000"/>
                    <a:lumOff val="25000"/>
                  </a:schemeClr>
                </a:solidFill>
                <a:effectLst/>
                <a:latin typeface="inherit"/>
              </a:rPr>
              <a:t>2) If tree is Empty then insert the </a:t>
            </a:r>
            <a:r>
              <a:rPr lang="en-US" sz="2000" b="0" i="0" dirty="0" err="1">
                <a:solidFill>
                  <a:schemeClr val="tx1">
                    <a:lumMod val="75000"/>
                    <a:lumOff val="25000"/>
                  </a:schemeClr>
                </a:solidFill>
                <a:effectLst/>
                <a:latin typeface="inherit"/>
              </a:rPr>
              <a:t>newNode</a:t>
            </a:r>
            <a:r>
              <a:rPr lang="en-US" sz="2000" b="0" i="0" dirty="0">
                <a:solidFill>
                  <a:schemeClr val="tx1">
                    <a:lumMod val="75000"/>
                    <a:lumOff val="25000"/>
                  </a:schemeClr>
                </a:solidFill>
                <a:effectLst/>
                <a:latin typeface="inherit"/>
              </a:rPr>
              <a:t> as Root node with color Black and exit from the operation.</a:t>
            </a:r>
          </a:p>
          <a:p>
            <a:pPr lvl="1" algn="l" fontAlgn="base"/>
            <a:r>
              <a:rPr lang="en-US" sz="2000" b="0" i="0" dirty="0">
                <a:solidFill>
                  <a:schemeClr val="tx1">
                    <a:lumMod val="75000"/>
                    <a:lumOff val="25000"/>
                  </a:schemeClr>
                </a:solidFill>
                <a:effectLst/>
                <a:latin typeface="inherit"/>
              </a:rPr>
              <a:t>3) If tree is not Empty then insert the </a:t>
            </a:r>
            <a:r>
              <a:rPr lang="en-US" sz="2000" b="0" i="0" dirty="0" err="1">
                <a:solidFill>
                  <a:schemeClr val="tx1">
                    <a:lumMod val="75000"/>
                    <a:lumOff val="25000"/>
                  </a:schemeClr>
                </a:solidFill>
                <a:effectLst/>
                <a:latin typeface="inherit"/>
              </a:rPr>
              <a:t>newNode</a:t>
            </a:r>
            <a:r>
              <a:rPr lang="en-US" sz="2000" b="0" i="0" dirty="0">
                <a:solidFill>
                  <a:schemeClr val="tx1">
                    <a:lumMod val="75000"/>
                    <a:lumOff val="25000"/>
                  </a:schemeClr>
                </a:solidFill>
                <a:effectLst/>
                <a:latin typeface="inherit"/>
              </a:rPr>
              <a:t> as a leaf node with Red color.</a:t>
            </a:r>
          </a:p>
          <a:p>
            <a:pPr lvl="1" algn="l" fontAlgn="base"/>
            <a:r>
              <a:rPr lang="en-US" sz="2000" b="0" i="0" dirty="0">
                <a:solidFill>
                  <a:schemeClr val="tx1">
                    <a:lumMod val="75000"/>
                    <a:lumOff val="25000"/>
                  </a:schemeClr>
                </a:solidFill>
                <a:effectLst/>
                <a:latin typeface="inherit"/>
              </a:rPr>
              <a:t>4) If the parent of </a:t>
            </a:r>
            <a:r>
              <a:rPr lang="en-US" sz="2000" b="0" i="0" dirty="0" err="1">
                <a:solidFill>
                  <a:schemeClr val="tx1">
                    <a:lumMod val="75000"/>
                    <a:lumOff val="25000"/>
                  </a:schemeClr>
                </a:solidFill>
                <a:effectLst/>
                <a:latin typeface="inherit"/>
              </a:rPr>
              <a:t>newNode</a:t>
            </a:r>
            <a:r>
              <a:rPr lang="en-US" sz="2000" b="0" i="0" dirty="0">
                <a:solidFill>
                  <a:schemeClr val="tx1">
                    <a:lumMod val="75000"/>
                    <a:lumOff val="25000"/>
                  </a:schemeClr>
                </a:solidFill>
                <a:effectLst/>
                <a:latin typeface="inherit"/>
              </a:rPr>
              <a:t> is Black then exit from the operation.</a:t>
            </a:r>
          </a:p>
          <a:p>
            <a:pPr lvl="1" algn="l" fontAlgn="base"/>
            <a:r>
              <a:rPr lang="en-US" sz="2000" b="0" i="0" dirty="0">
                <a:solidFill>
                  <a:schemeClr val="tx1">
                    <a:lumMod val="75000"/>
                    <a:lumOff val="25000"/>
                  </a:schemeClr>
                </a:solidFill>
                <a:effectLst/>
                <a:latin typeface="inherit"/>
              </a:rPr>
              <a:t>5) If the parent of </a:t>
            </a:r>
            <a:r>
              <a:rPr lang="en-US" sz="2000" b="0" i="0" dirty="0" err="1">
                <a:solidFill>
                  <a:schemeClr val="tx1">
                    <a:lumMod val="75000"/>
                    <a:lumOff val="25000"/>
                  </a:schemeClr>
                </a:solidFill>
                <a:effectLst/>
                <a:latin typeface="inherit"/>
              </a:rPr>
              <a:t>newNode</a:t>
            </a:r>
            <a:r>
              <a:rPr lang="en-US" sz="2000" b="0" i="0" dirty="0">
                <a:solidFill>
                  <a:schemeClr val="tx1">
                    <a:lumMod val="75000"/>
                    <a:lumOff val="25000"/>
                  </a:schemeClr>
                </a:solidFill>
                <a:effectLst/>
                <a:latin typeface="inherit"/>
              </a:rPr>
              <a:t> is Red then check the color of parent node's sibling of </a:t>
            </a:r>
            <a:r>
              <a:rPr lang="en-US" sz="2000" b="0" i="0" dirty="0" err="1">
                <a:solidFill>
                  <a:schemeClr val="tx1">
                    <a:lumMod val="75000"/>
                    <a:lumOff val="25000"/>
                  </a:schemeClr>
                </a:solidFill>
                <a:effectLst/>
                <a:latin typeface="inherit"/>
              </a:rPr>
              <a:t>newNode</a:t>
            </a:r>
            <a:r>
              <a:rPr lang="en-US" sz="2000" b="0" i="0" dirty="0">
                <a:solidFill>
                  <a:schemeClr val="tx1">
                    <a:lumMod val="75000"/>
                    <a:lumOff val="25000"/>
                  </a:schemeClr>
                </a:solidFill>
                <a:effectLst/>
                <a:latin typeface="inherit"/>
              </a:rPr>
              <a:t>.</a:t>
            </a:r>
          </a:p>
          <a:p>
            <a:pPr lvl="1" algn="l" fontAlgn="base"/>
            <a:r>
              <a:rPr lang="en-US" sz="2000" b="0" i="0" dirty="0">
                <a:solidFill>
                  <a:schemeClr val="tx1">
                    <a:lumMod val="75000"/>
                    <a:lumOff val="25000"/>
                  </a:schemeClr>
                </a:solidFill>
                <a:effectLst/>
                <a:latin typeface="inherit"/>
              </a:rPr>
              <a:t>6) If it is Black or NULL node then make a suitable Rotation and Recolor it.</a:t>
            </a:r>
          </a:p>
          <a:p>
            <a:pPr lvl="1" algn="l" fontAlgn="base"/>
            <a:r>
              <a:rPr lang="en-US" sz="2000" b="0" i="0" dirty="0">
                <a:solidFill>
                  <a:schemeClr val="tx1">
                    <a:lumMod val="75000"/>
                    <a:lumOff val="25000"/>
                  </a:schemeClr>
                </a:solidFill>
                <a:effectLst/>
                <a:latin typeface="inherit"/>
              </a:rPr>
              <a:t>7) If it is Red colored node then perform Recolor and Recheck it. Repeat the same until tree becomes Red Black Tree.</a:t>
            </a:r>
          </a:p>
          <a:p>
            <a:endParaRPr lang="en-IN" sz="2800" dirty="0">
              <a:solidFill>
                <a:schemeClr val="tx1">
                  <a:lumMod val="75000"/>
                  <a:lumOff val="25000"/>
                </a:schemeClr>
              </a:solidFill>
            </a:endParaRPr>
          </a:p>
        </p:txBody>
      </p:sp>
      <p:sp>
        <p:nvSpPr>
          <p:cNvPr id="3" name="TextBox 2">
            <a:extLst>
              <a:ext uri="{FF2B5EF4-FFF2-40B4-BE49-F238E27FC236}">
                <a16:creationId xmlns:a16="http://schemas.microsoft.com/office/drawing/2014/main" id="{4AA7AF99-36CA-BEFB-87E6-EB455D2A1788}"/>
              </a:ext>
            </a:extLst>
          </p:cNvPr>
          <p:cNvSpPr txBox="1"/>
          <p:nvPr/>
        </p:nvSpPr>
        <p:spPr>
          <a:xfrm>
            <a:off x="983411" y="4770970"/>
            <a:ext cx="4083171" cy="369332"/>
          </a:xfrm>
          <a:prstGeom prst="rect">
            <a:avLst/>
          </a:prstGeom>
          <a:noFill/>
        </p:spPr>
        <p:txBody>
          <a:bodyPr wrap="square" rtlCol="0">
            <a:spAutoFit/>
          </a:bodyPr>
          <a:lstStyle/>
          <a:p>
            <a:endParaRPr lang="en-IN" dirty="0"/>
          </a:p>
        </p:txBody>
      </p:sp>
      <p:sp>
        <p:nvSpPr>
          <p:cNvPr id="5" name="Rectangle 2">
            <a:extLst>
              <a:ext uri="{FF2B5EF4-FFF2-40B4-BE49-F238E27FC236}">
                <a16:creationId xmlns:a16="http://schemas.microsoft.com/office/drawing/2014/main" id="{3FE7B205-07C0-75FB-0241-D463EB408458}"/>
              </a:ext>
            </a:extLst>
          </p:cNvPr>
          <p:cNvSpPr>
            <a:spLocks noChangeArrowheads="1"/>
          </p:cNvSpPr>
          <p:nvPr/>
        </p:nvSpPr>
        <p:spPr bwMode="auto">
          <a:xfrm>
            <a:off x="1236452" y="4331352"/>
            <a:ext cx="8200845" cy="1384995"/>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090A0B"/>
                </a:solidFill>
                <a:effectLst/>
                <a:latin typeface="-apple-system"/>
              </a:rPr>
              <a:t>Complexity: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rPr>
              <a:t>Average and Worst case insertion time complexity: </a:t>
            </a:r>
            <a:r>
              <a:rPr kumimoji="0" lang="en-US" altLang="en-US" sz="1600" b="1" i="0" u="none" strike="noStrike" cap="none" normalizeH="0" baseline="0" dirty="0">
                <a:ln>
                  <a:noFill/>
                </a:ln>
                <a:solidFill>
                  <a:schemeClr val="tx1">
                    <a:lumMod val="75000"/>
                    <a:lumOff val="25000"/>
                  </a:schemeClr>
                </a:solidFill>
                <a:effectLst/>
                <a:latin typeface="inherit"/>
                <a:cs typeface="Courier New" panose="02070309020205020404" pitchFamily="49" charset="0"/>
              </a:rPr>
              <a:t>Θ(log n)</a:t>
            </a:r>
            <a:endPar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rPr>
              <a:t>Average and Worst case Space complexity: </a:t>
            </a:r>
            <a:r>
              <a:rPr kumimoji="0" lang="en-US" altLang="en-US" sz="1600" b="1" i="0" u="none" strike="noStrike" cap="none" normalizeH="0" baseline="0" dirty="0">
                <a:ln>
                  <a:noFill/>
                </a:ln>
                <a:solidFill>
                  <a:schemeClr val="tx1">
                    <a:lumMod val="75000"/>
                    <a:lumOff val="25000"/>
                  </a:schemeClr>
                </a:solidFill>
                <a:effectLst/>
                <a:latin typeface="inherit"/>
                <a:cs typeface="Courier New" panose="02070309020205020404" pitchFamily="49" charset="0"/>
              </a:rPr>
              <a:t>Θ(n)</a:t>
            </a:r>
            <a:endParaRPr kumimoji="0" lang="en-US" altLang="en-US" sz="24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C0F8922-6780-EBC8-0CA3-8636E78A7E39}"/>
              </a:ext>
            </a:extLst>
          </p:cNvPr>
          <p:cNvSpPr txBox="1"/>
          <p:nvPr/>
        </p:nvSpPr>
        <p:spPr>
          <a:xfrm>
            <a:off x="937403" y="5786633"/>
            <a:ext cx="9868620" cy="461665"/>
          </a:xfrm>
          <a:prstGeom prst="rect">
            <a:avLst/>
          </a:prstGeom>
          <a:noFill/>
        </p:spPr>
        <p:txBody>
          <a:bodyPr wrap="square" rtlCol="0">
            <a:spAutoFit/>
          </a:bodyPr>
          <a:lstStyle/>
          <a:p>
            <a:r>
              <a:rPr lang="en-IN" sz="2400" dirty="0"/>
              <a:t>Implementation: https://www.geeksforgeeks.org/insertion-in-red-black-tree</a:t>
            </a:r>
            <a:r>
              <a:rPr lang="en-IN" dirty="0"/>
              <a:t>/</a:t>
            </a:r>
          </a:p>
        </p:txBody>
      </p:sp>
    </p:spTree>
    <p:extLst>
      <p:ext uri="{BB962C8B-B14F-4D97-AF65-F5344CB8AC3E}">
        <p14:creationId xmlns:p14="http://schemas.microsoft.com/office/powerpoint/2010/main" val="26137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6B9B93-58DB-945A-3712-68DAB80A9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142" y="109268"/>
            <a:ext cx="6143801" cy="6084498"/>
          </a:xfrm>
          <a:prstGeom prst="rect">
            <a:avLst/>
          </a:prstGeom>
        </p:spPr>
      </p:pic>
    </p:spTree>
    <p:extLst>
      <p:ext uri="{BB962C8B-B14F-4D97-AF65-F5344CB8AC3E}">
        <p14:creationId xmlns:p14="http://schemas.microsoft.com/office/powerpoint/2010/main" val="349596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F9B9C9-CFDA-4BE0-F934-BC927A1A6BF4}"/>
              </a:ext>
            </a:extLst>
          </p:cNvPr>
          <p:cNvSpPr txBox="1"/>
          <p:nvPr/>
        </p:nvSpPr>
        <p:spPr>
          <a:xfrm>
            <a:off x="2060276" y="4534951"/>
            <a:ext cx="8675298" cy="369332"/>
          </a:xfrm>
          <a:prstGeom prst="rect">
            <a:avLst/>
          </a:prstGeom>
          <a:noFill/>
        </p:spPr>
        <p:txBody>
          <a:bodyPr wrap="square">
            <a:spAutoFit/>
          </a:bodyPr>
          <a:lstStyle/>
          <a:p>
            <a:r>
              <a:rPr kumimoji="0" lang="en-US" altLang="en-US" sz="18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endParaRPr lang="en-IN" dirty="0"/>
          </a:p>
        </p:txBody>
      </p:sp>
      <p:sp>
        <p:nvSpPr>
          <p:cNvPr id="9" name="TextBox 8">
            <a:extLst>
              <a:ext uri="{FF2B5EF4-FFF2-40B4-BE49-F238E27FC236}">
                <a16:creationId xmlns:a16="http://schemas.microsoft.com/office/drawing/2014/main" id="{1DA2748F-4025-EF6C-2030-1B553DD6D497}"/>
              </a:ext>
            </a:extLst>
          </p:cNvPr>
          <p:cNvSpPr txBox="1"/>
          <p:nvPr/>
        </p:nvSpPr>
        <p:spPr>
          <a:xfrm>
            <a:off x="943154" y="241539"/>
            <a:ext cx="10305691" cy="6278642"/>
          </a:xfrm>
          <a:prstGeom prst="rect">
            <a:avLst/>
          </a:prstGeom>
          <a:noFill/>
        </p:spPr>
        <p:txBody>
          <a:bodyPr wrap="square" rtlCol="0">
            <a:spAutoFit/>
          </a:bodyPr>
          <a:lstStyle/>
          <a:p>
            <a:pPr algn="l" fontAlgn="base"/>
            <a:r>
              <a:rPr lang="en-US" sz="2800" i="0" dirty="0">
                <a:solidFill>
                  <a:schemeClr val="tx1">
                    <a:lumMod val="75000"/>
                    <a:lumOff val="25000"/>
                  </a:schemeClr>
                </a:solidFill>
                <a:effectLst/>
                <a:latin typeface="inherit"/>
              </a:rPr>
              <a:t>Deletion of a node </a:t>
            </a:r>
            <a:r>
              <a:rPr lang="en-US" sz="2400" i="0" dirty="0">
                <a:solidFill>
                  <a:schemeClr val="tx1">
                    <a:lumMod val="75000"/>
                    <a:lumOff val="25000"/>
                  </a:schemeClr>
                </a:solidFill>
                <a:effectLst/>
                <a:latin typeface="inherit"/>
              </a:rPr>
              <a:t>in Red Black Tree:</a:t>
            </a:r>
          </a:p>
          <a:p>
            <a:pPr algn="l" fontAlgn="base"/>
            <a:br>
              <a:rPr lang="en-US" b="0" i="0" dirty="0">
                <a:solidFill>
                  <a:srgbClr val="3C484E"/>
                </a:solidFill>
                <a:effectLst/>
                <a:latin typeface="inherit"/>
              </a:rPr>
            </a:br>
            <a:r>
              <a:rPr lang="en-US" sz="2000" i="0" dirty="0">
                <a:solidFill>
                  <a:schemeClr val="tx1">
                    <a:lumMod val="75000"/>
                    <a:lumOff val="25000"/>
                  </a:schemeClr>
                </a:solidFill>
                <a:effectLst/>
                <a:latin typeface="inherit"/>
              </a:rPr>
              <a:t>1) Perform standard Binary Search Tree delete. When we perform standard delete operation in BST, we always end up deleting a node which is either leaf or has only one child (For an internal node, we copy the successor and then recursively call delete for successor, successor is always a leaf node or a node with one child). So we only need to handle cases where a node is leaf or has one child. Let v be the node to be deleted and u be the child that replaces v (Note that u is NULL when v is a leaf and color of NULL is considered as Black).</a:t>
            </a:r>
          </a:p>
          <a:p>
            <a:pPr algn="l" fontAlgn="base"/>
            <a:br>
              <a:rPr lang="en-US" sz="2000" i="0" dirty="0">
                <a:solidFill>
                  <a:schemeClr val="tx1">
                    <a:lumMod val="75000"/>
                    <a:lumOff val="25000"/>
                  </a:schemeClr>
                </a:solidFill>
                <a:effectLst/>
                <a:latin typeface="inherit"/>
              </a:rPr>
            </a:br>
            <a:r>
              <a:rPr lang="en-US" sz="2000" i="0" dirty="0">
                <a:solidFill>
                  <a:schemeClr val="tx1">
                    <a:lumMod val="75000"/>
                    <a:lumOff val="25000"/>
                  </a:schemeClr>
                </a:solidFill>
                <a:effectLst/>
                <a:latin typeface="inherit"/>
              </a:rPr>
              <a:t>2) Simple Case: If either u or v is red, we mark the replaced child as black (No change in black height). Note that both u and v cannot be red as v is parent of u and two consecutive reds are not allowed in red-black tree.</a:t>
            </a:r>
          </a:p>
          <a:p>
            <a:pPr algn="l" fontAlgn="base"/>
            <a:br>
              <a:rPr lang="en-US" sz="2000" i="0" dirty="0">
                <a:solidFill>
                  <a:schemeClr val="tx1">
                    <a:lumMod val="75000"/>
                    <a:lumOff val="25000"/>
                  </a:schemeClr>
                </a:solidFill>
                <a:effectLst/>
                <a:latin typeface="inherit"/>
              </a:rPr>
            </a:br>
            <a:r>
              <a:rPr lang="en-US" sz="2000" i="0" dirty="0">
                <a:solidFill>
                  <a:schemeClr val="tx1">
                    <a:lumMod val="75000"/>
                    <a:lumOff val="25000"/>
                  </a:schemeClr>
                </a:solidFill>
                <a:effectLst/>
                <a:latin typeface="inherit"/>
              </a:rPr>
              <a:t>3) If Both u and v are Black.</a:t>
            </a:r>
            <a:br>
              <a:rPr lang="en-US" sz="2000" i="0" dirty="0">
                <a:solidFill>
                  <a:schemeClr val="tx1">
                    <a:lumMod val="75000"/>
                    <a:lumOff val="25000"/>
                  </a:schemeClr>
                </a:solidFill>
                <a:effectLst/>
                <a:latin typeface="inherit"/>
              </a:rPr>
            </a:br>
            <a:br>
              <a:rPr lang="en-US" sz="2000" i="0" dirty="0">
                <a:solidFill>
                  <a:schemeClr val="tx1">
                    <a:lumMod val="75000"/>
                    <a:lumOff val="25000"/>
                  </a:schemeClr>
                </a:solidFill>
                <a:effectLst/>
                <a:latin typeface="inherit"/>
              </a:rPr>
            </a:br>
            <a:r>
              <a:rPr lang="en-US" sz="2000" i="0" dirty="0">
                <a:solidFill>
                  <a:schemeClr val="tx1">
                    <a:lumMod val="75000"/>
                    <a:lumOff val="25000"/>
                  </a:schemeClr>
                </a:solidFill>
                <a:effectLst/>
                <a:latin typeface="inherit"/>
              </a:rPr>
              <a:t>3.1) Color u as double black. Now our task reduces to convert this double black to single black. Note that If v is leaf, then u is NULL and color of NULL is considered as black. So the deletion of a black leaf also causes a double black.</a:t>
            </a:r>
            <a:br>
              <a:rPr lang="en-US" sz="2000" i="0" dirty="0">
                <a:solidFill>
                  <a:schemeClr val="tx1">
                    <a:lumMod val="75000"/>
                    <a:lumOff val="25000"/>
                  </a:schemeClr>
                </a:solidFill>
                <a:effectLst/>
                <a:latin typeface="inherit"/>
              </a:rPr>
            </a:br>
            <a:br>
              <a:rPr lang="en-US" b="0" i="0" dirty="0">
                <a:solidFill>
                  <a:srgbClr val="3C484E"/>
                </a:solidFill>
                <a:effectLst/>
                <a:latin typeface="inherit"/>
              </a:rPr>
            </a:br>
            <a:endParaRPr lang="en-IN" dirty="0"/>
          </a:p>
        </p:txBody>
      </p:sp>
    </p:spTree>
    <p:extLst>
      <p:ext uri="{BB962C8B-B14F-4D97-AF65-F5344CB8AC3E}">
        <p14:creationId xmlns:p14="http://schemas.microsoft.com/office/powerpoint/2010/main" val="297382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1BD11-8C9C-ACBF-F5E5-CE46E36488D1}"/>
              </a:ext>
            </a:extLst>
          </p:cNvPr>
          <p:cNvSpPr txBox="1"/>
          <p:nvPr/>
        </p:nvSpPr>
        <p:spPr>
          <a:xfrm>
            <a:off x="931652" y="281796"/>
            <a:ext cx="11110823" cy="5909310"/>
          </a:xfrm>
          <a:prstGeom prst="rect">
            <a:avLst/>
          </a:prstGeom>
          <a:noFill/>
        </p:spPr>
        <p:txBody>
          <a:bodyPr wrap="square" rtlCol="0">
            <a:spAutoFit/>
          </a:bodyPr>
          <a:lstStyle/>
          <a:p>
            <a:pPr algn="l" fontAlgn="base"/>
            <a:r>
              <a:rPr lang="en-US" sz="2000" i="0" dirty="0">
                <a:solidFill>
                  <a:schemeClr val="tx1">
                    <a:lumMod val="75000"/>
                    <a:lumOff val="25000"/>
                  </a:schemeClr>
                </a:solidFill>
                <a:effectLst/>
                <a:latin typeface="inherit"/>
              </a:rPr>
              <a:t>3.2) Do following while the current node u is double black and it is not root. Let sibling of node be s.</a:t>
            </a:r>
            <a:br>
              <a:rPr lang="en-US" sz="2000" i="0" dirty="0">
                <a:solidFill>
                  <a:schemeClr val="tx1">
                    <a:lumMod val="75000"/>
                    <a:lumOff val="25000"/>
                  </a:schemeClr>
                </a:solidFill>
                <a:effectLst/>
                <a:latin typeface="inherit"/>
              </a:rPr>
            </a:br>
            <a:r>
              <a:rPr lang="en-US" sz="2000" i="0" dirty="0">
                <a:solidFill>
                  <a:schemeClr val="tx1">
                    <a:lumMod val="75000"/>
                    <a:lumOff val="25000"/>
                  </a:schemeClr>
                </a:solidFill>
                <a:effectLst/>
                <a:latin typeface="inherit"/>
              </a:rPr>
              <a:t>(a): If sibling s is black and at least one of sibling’s children is red, perform rotation(s). Let the red child of s be r. This case can be divided in four subcases depending upon positions of s and r.</a:t>
            </a:r>
          </a:p>
          <a:p>
            <a:pPr algn="l" fontAlgn="base"/>
            <a:r>
              <a:rPr lang="en-US" sz="2000" i="0" dirty="0">
                <a:solidFill>
                  <a:schemeClr val="tx1">
                    <a:lumMod val="75000"/>
                    <a:lumOff val="25000"/>
                  </a:schemeClr>
                </a:solidFill>
                <a:effectLst/>
                <a:latin typeface="inherit"/>
              </a:rPr>
              <a:t>(</a:t>
            </a:r>
            <a:r>
              <a:rPr lang="en-US" sz="2000" i="0" dirty="0" err="1">
                <a:solidFill>
                  <a:schemeClr val="tx1">
                    <a:lumMod val="75000"/>
                    <a:lumOff val="25000"/>
                  </a:schemeClr>
                </a:solidFill>
                <a:effectLst/>
                <a:latin typeface="inherit"/>
              </a:rPr>
              <a:t>i</a:t>
            </a:r>
            <a:r>
              <a:rPr lang="en-US" sz="2000" i="0" dirty="0">
                <a:solidFill>
                  <a:schemeClr val="tx1">
                    <a:lumMod val="75000"/>
                    <a:lumOff val="25000"/>
                  </a:schemeClr>
                </a:solidFill>
                <a:effectLst/>
                <a:latin typeface="inherit"/>
              </a:rPr>
              <a:t>) Left </a:t>
            </a:r>
            <a:r>
              <a:rPr lang="en-US" sz="2000" i="0" dirty="0" err="1">
                <a:solidFill>
                  <a:schemeClr val="tx1">
                    <a:lumMod val="75000"/>
                    <a:lumOff val="25000"/>
                  </a:schemeClr>
                </a:solidFill>
                <a:effectLst/>
                <a:latin typeface="inherit"/>
              </a:rPr>
              <a:t>Left</a:t>
            </a:r>
            <a:r>
              <a:rPr lang="en-US" sz="2000" i="0" dirty="0">
                <a:solidFill>
                  <a:schemeClr val="tx1">
                    <a:lumMod val="75000"/>
                    <a:lumOff val="25000"/>
                  </a:schemeClr>
                </a:solidFill>
                <a:effectLst/>
                <a:latin typeface="inherit"/>
              </a:rPr>
              <a:t> Case (s is left child of its parent and r is left child of s or both children of s are red). This is mirror of right </a:t>
            </a:r>
            <a:r>
              <a:rPr lang="en-US" sz="2000" i="0" dirty="0" err="1">
                <a:solidFill>
                  <a:schemeClr val="tx1">
                    <a:lumMod val="75000"/>
                    <a:lumOff val="25000"/>
                  </a:schemeClr>
                </a:solidFill>
                <a:effectLst/>
                <a:latin typeface="inherit"/>
              </a:rPr>
              <a:t>right</a:t>
            </a:r>
            <a:r>
              <a:rPr lang="en-US" sz="2000" i="0" dirty="0">
                <a:solidFill>
                  <a:schemeClr val="tx1">
                    <a:lumMod val="75000"/>
                    <a:lumOff val="25000"/>
                  </a:schemeClr>
                </a:solidFill>
                <a:effectLst/>
                <a:latin typeface="inherit"/>
              </a:rPr>
              <a:t> case shown in below diagram.</a:t>
            </a:r>
          </a:p>
          <a:p>
            <a:pPr algn="l" fontAlgn="base"/>
            <a:r>
              <a:rPr lang="en-US" sz="2000" i="0" dirty="0">
                <a:solidFill>
                  <a:schemeClr val="tx1">
                    <a:lumMod val="75000"/>
                    <a:lumOff val="25000"/>
                  </a:schemeClr>
                </a:solidFill>
                <a:effectLst/>
                <a:latin typeface="inherit"/>
              </a:rPr>
              <a:t>(ii) Left Right Case (s is left child of its parent and r is right child). This is mirror of right left case shown in below diagram.</a:t>
            </a:r>
          </a:p>
          <a:p>
            <a:pPr algn="l" fontAlgn="base"/>
            <a:r>
              <a:rPr lang="en-US" sz="2000" i="0" dirty="0">
                <a:solidFill>
                  <a:schemeClr val="tx1">
                    <a:lumMod val="75000"/>
                    <a:lumOff val="25000"/>
                  </a:schemeClr>
                </a:solidFill>
                <a:effectLst/>
                <a:latin typeface="inherit"/>
              </a:rPr>
              <a:t>(iii) Right </a:t>
            </a:r>
            <a:r>
              <a:rPr lang="en-US" sz="2000" i="0" dirty="0" err="1">
                <a:solidFill>
                  <a:schemeClr val="tx1">
                    <a:lumMod val="75000"/>
                    <a:lumOff val="25000"/>
                  </a:schemeClr>
                </a:solidFill>
                <a:effectLst/>
                <a:latin typeface="inherit"/>
              </a:rPr>
              <a:t>Right</a:t>
            </a:r>
            <a:r>
              <a:rPr lang="en-US" sz="2000" i="0" dirty="0">
                <a:solidFill>
                  <a:schemeClr val="tx1">
                    <a:lumMod val="75000"/>
                    <a:lumOff val="25000"/>
                  </a:schemeClr>
                </a:solidFill>
                <a:effectLst/>
                <a:latin typeface="inherit"/>
              </a:rPr>
              <a:t> Case (s is right child of its parent and r is right child of s or both children of s are red)</a:t>
            </a:r>
          </a:p>
          <a:p>
            <a:pPr algn="l" fontAlgn="base"/>
            <a:r>
              <a:rPr lang="en-US" sz="2000" i="0" dirty="0">
                <a:solidFill>
                  <a:schemeClr val="tx1">
                    <a:lumMod val="75000"/>
                    <a:lumOff val="25000"/>
                  </a:schemeClr>
                </a:solidFill>
                <a:effectLst/>
                <a:latin typeface="inherit"/>
              </a:rPr>
              <a:t>(iv) Right Left Case (s is right child of its parent and r is left child of s)</a:t>
            </a:r>
          </a:p>
          <a:p>
            <a:pPr algn="l" fontAlgn="base"/>
            <a:r>
              <a:rPr lang="en-US" sz="2000" i="0" dirty="0">
                <a:solidFill>
                  <a:schemeClr val="tx1">
                    <a:lumMod val="75000"/>
                    <a:lumOff val="25000"/>
                  </a:schemeClr>
                </a:solidFill>
                <a:effectLst/>
                <a:latin typeface="inherit"/>
              </a:rPr>
              <a:t>(b): If sibling is black and its both children are black, perform recoloring, and recur for the parent if parent is black.</a:t>
            </a:r>
          </a:p>
          <a:p>
            <a:pPr algn="l" fontAlgn="base"/>
            <a:r>
              <a:rPr lang="en-US" sz="2000" i="0" dirty="0">
                <a:solidFill>
                  <a:schemeClr val="tx1">
                    <a:lumMod val="75000"/>
                    <a:lumOff val="25000"/>
                  </a:schemeClr>
                </a:solidFill>
                <a:effectLst/>
                <a:latin typeface="inherit"/>
              </a:rPr>
              <a:t>(c): If sibling is red, perform a rotation to move old sibling up, recolor the old sibling and parent. The new sibling is always black (See the below diagram). This mainly converts the tree to black sibling case (by rotation) and leads to case (a) or (b). This case can be divided in two subcases.</a:t>
            </a:r>
            <a:br>
              <a:rPr lang="en-US" sz="2000" i="0" dirty="0">
                <a:solidFill>
                  <a:schemeClr val="tx1">
                    <a:lumMod val="75000"/>
                    <a:lumOff val="25000"/>
                  </a:schemeClr>
                </a:solidFill>
                <a:effectLst/>
                <a:latin typeface="inherit"/>
              </a:rPr>
            </a:br>
            <a:r>
              <a:rPr lang="en-US" sz="2000" i="0" dirty="0">
                <a:solidFill>
                  <a:schemeClr val="tx1">
                    <a:lumMod val="75000"/>
                    <a:lumOff val="25000"/>
                  </a:schemeClr>
                </a:solidFill>
                <a:effectLst/>
                <a:latin typeface="inherit"/>
              </a:rPr>
              <a:t>(</a:t>
            </a:r>
            <a:r>
              <a:rPr lang="en-US" sz="2000" i="0" dirty="0" err="1">
                <a:solidFill>
                  <a:schemeClr val="tx1">
                    <a:lumMod val="75000"/>
                    <a:lumOff val="25000"/>
                  </a:schemeClr>
                </a:solidFill>
                <a:effectLst/>
                <a:latin typeface="inherit"/>
              </a:rPr>
              <a:t>i</a:t>
            </a:r>
            <a:r>
              <a:rPr lang="en-US" sz="2000" i="0" dirty="0">
                <a:solidFill>
                  <a:schemeClr val="tx1">
                    <a:lumMod val="75000"/>
                    <a:lumOff val="25000"/>
                  </a:schemeClr>
                </a:solidFill>
                <a:effectLst/>
                <a:latin typeface="inherit"/>
              </a:rPr>
              <a:t>) Left Case (s is left child of its parent). This is mirror of right </a:t>
            </a:r>
            <a:r>
              <a:rPr lang="en-US" sz="2000" i="0" dirty="0" err="1">
                <a:solidFill>
                  <a:schemeClr val="tx1">
                    <a:lumMod val="75000"/>
                    <a:lumOff val="25000"/>
                  </a:schemeClr>
                </a:solidFill>
                <a:effectLst/>
                <a:latin typeface="inherit"/>
              </a:rPr>
              <a:t>right</a:t>
            </a:r>
            <a:r>
              <a:rPr lang="en-US" sz="2000" i="0" dirty="0">
                <a:solidFill>
                  <a:schemeClr val="tx1">
                    <a:lumMod val="75000"/>
                    <a:lumOff val="25000"/>
                  </a:schemeClr>
                </a:solidFill>
                <a:effectLst/>
                <a:latin typeface="inherit"/>
              </a:rPr>
              <a:t> case shown in below diagram. We right rotate the parent p.</a:t>
            </a:r>
            <a:br>
              <a:rPr lang="en-US" sz="2000" i="0" dirty="0">
                <a:solidFill>
                  <a:schemeClr val="tx1">
                    <a:lumMod val="75000"/>
                    <a:lumOff val="25000"/>
                  </a:schemeClr>
                </a:solidFill>
                <a:effectLst/>
                <a:latin typeface="inherit"/>
              </a:rPr>
            </a:br>
            <a:r>
              <a:rPr lang="en-US" sz="2000" i="0" dirty="0">
                <a:solidFill>
                  <a:schemeClr val="tx1">
                    <a:lumMod val="75000"/>
                    <a:lumOff val="25000"/>
                  </a:schemeClr>
                </a:solidFill>
                <a:effectLst/>
                <a:latin typeface="inherit"/>
              </a:rPr>
              <a:t>(ii) Right Case (s is right child of its parent). We left rotate the parent p.</a:t>
            </a:r>
          </a:p>
          <a:p>
            <a:pPr algn="l" fontAlgn="base"/>
            <a:r>
              <a:rPr lang="en-US" sz="2000" i="0" dirty="0">
                <a:solidFill>
                  <a:schemeClr val="tx1">
                    <a:lumMod val="75000"/>
                    <a:lumOff val="25000"/>
                  </a:schemeClr>
                </a:solidFill>
                <a:effectLst/>
                <a:latin typeface="inherit"/>
              </a:rPr>
              <a:t>3.3) If u is root, make it single black and return (Black height of complete tree reduces by 1).</a:t>
            </a:r>
          </a:p>
          <a:p>
            <a:endParaRPr lang="en-IN" dirty="0"/>
          </a:p>
        </p:txBody>
      </p:sp>
    </p:spTree>
    <p:extLst>
      <p:ext uri="{BB962C8B-B14F-4D97-AF65-F5344CB8AC3E}">
        <p14:creationId xmlns:p14="http://schemas.microsoft.com/office/powerpoint/2010/main" val="37753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9375D-8FF2-03BE-C836-D1A4F1AEA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884" y="195532"/>
            <a:ext cx="9036301" cy="5952227"/>
          </a:xfrm>
          <a:prstGeom prst="rect">
            <a:avLst/>
          </a:prstGeom>
        </p:spPr>
      </p:pic>
      <p:sp>
        <p:nvSpPr>
          <p:cNvPr id="6" name="Rectangle 1">
            <a:extLst>
              <a:ext uri="{FF2B5EF4-FFF2-40B4-BE49-F238E27FC236}">
                <a16:creationId xmlns:a16="http://schemas.microsoft.com/office/drawing/2014/main" id="{953CB954-C213-5A86-7243-F3E96701A720}"/>
              </a:ext>
            </a:extLst>
          </p:cNvPr>
          <p:cNvSpPr>
            <a:spLocks noChangeArrowheads="1"/>
          </p:cNvSpPr>
          <p:nvPr/>
        </p:nvSpPr>
        <p:spPr bwMode="auto">
          <a:xfrm>
            <a:off x="253042" y="3669102"/>
            <a:ext cx="6988067" cy="1538883"/>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lumMod val="75000"/>
                    <a:lumOff val="25000"/>
                  </a:schemeClr>
                </a:solidFill>
                <a:effectLst/>
                <a:latin typeface="-apple-system"/>
              </a:rPr>
              <a:t>Complexity:</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rPr>
              <a:t>Average and Worst case deletion time complexity: </a:t>
            </a:r>
            <a:r>
              <a:rPr kumimoji="0" lang="en-US" altLang="en-US" sz="1600" b="1" i="0" u="none" strike="noStrike" cap="none" normalizeH="0" baseline="0" dirty="0">
                <a:ln>
                  <a:noFill/>
                </a:ln>
                <a:solidFill>
                  <a:schemeClr val="tx1">
                    <a:lumMod val="75000"/>
                    <a:lumOff val="25000"/>
                  </a:schemeClr>
                </a:solidFill>
                <a:effectLst/>
                <a:latin typeface="inherit"/>
                <a:cs typeface="Courier New" panose="02070309020205020404" pitchFamily="49" charset="0"/>
              </a:rPr>
              <a:t>Θ(log n)</a:t>
            </a:r>
            <a:endPar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lumMod val="75000"/>
                    <a:lumOff val="25000"/>
                  </a:schemeClr>
                </a:solidFill>
                <a:effectLst/>
                <a:latin typeface="inherit"/>
                <a:cs typeface="Arial" panose="020B0604020202020204" pitchFamily="34" charset="0"/>
              </a:rPr>
              <a:t>Average and Worst case Space complexity: </a:t>
            </a:r>
            <a:r>
              <a:rPr kumimoji="0" lang="en-US" altLang="en-US" sz="1600" b="1" i="0" u="none" strike="noStrike" cap="none" normalizeH="0" baseline="0" dirty="0">
                <a:ln>
                  <a:noFill/>
                </a:ln>
                <a:solidFill>
                  <a:schemeClr val="tx1">
                    <a:lumMod val="75000"/>
                    <a:lumOff val="25000"/>
                  </a:schemeClr>
                </a:solidFill>
                <a:effectLst/>
                <a:latin typeface="inherit"/>
                <a:cs typeface="Courier New" panose="02070309020205020404" pitchFamily="49" charset="0"/>
              </a:rPr>
              <a:t>Θ(n)</a:t>
            </a:r>
            <a:endParaRPr lang="en-US" altLang="en-US" dirty="0">
              <a:latin typeface="Arial" panose="020B060402020202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lumMod val="75000"/>
                  <a:lumOff val="2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80656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227</TotalTime>
  <Words>1481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Calibri</vt:lpstr>
      <vt:lpstr>Calibri Light</vt:lpstr>
      <vt:lpstr>Courier New</vt:lpstr>
      <vt:lpstr>inherit</vt:lpstr>
      <vt:lpstr>Nunito</vt:lpstr>
      <vt:lpstr>Söhne</vt:lpstr>
      <vt:lpstr>Wingdings</vt:lpstr>
      <vt:lpstr>Retrospect</vt:lpstr>
      <vt:lpstr>RED-BLACK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TREES</dc:title>
  <dc:creator>Chandrabhushan Reddy</dc:creator>
  <cp:lastModifiedBy>Chandrabhushan Reddy</cp:lastModifiedBy>
  <cp:revision>1</cp:revision>
  <dcterms:created xsi:type="dcterms:W3CDTF">2023-04-18T13:24:08Z</dcterms:created>
  <dcterms:modified xsi:type="dcterms:W3CDTF">2023-04-18T17:11:53Z</dcterms:modified>
</cp:coreProperties>
</file>