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1788BE-4803-48F5-A59C-40F497C095D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24D6-4963-4339-BEEA-CF0A7949C9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3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788BE-4803-48F5-A59C-40F497C095D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148896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788BE-4803-48F5-A59C-40F497C095D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381676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788BE-4803-48F5-A59C-40F497C095D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217477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788BE-4803-48F5-A59C-40F497C095D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E24D6-4963-4339-BEEA-CF0A7949C9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35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788BE-4803-48F5-A59C-40F497C095D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203556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788BE-4803-48F5-A59C-40F497C095DF}"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106907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788BE-4803-48F5-A59C-40F497C095DF}"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321389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1788BE-4803-48F5-A59C-40F497C095DF}" type="datetimeFigureOut">
              <a:rPr lang="en-IN" smtClean="0"/>
              <a:t>18-04-2023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351284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1788BE-4803-48F5-A59C-40F497C095DF}" type="datetimeFigureOut">
              <a:rPr lang="en-IN" smtClean="0"/>
              <a:t>18-04-2023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0E24D6-4963-4339-BEEA-CF0A7949C99C}" type="slidenum">
              <a:rPr lang="en-IN" smtClean="0"/>
              <a:t>‹#›</a:t>
            </a:fld>
            <a:endParaRPr lang="en-IN"/>
          </a:p>
        </p:txBody>
      </p:sp>
    </p:spTree>
    <p:extLst>
      <p:ext uri="{BB962C8B-B14F-4D97-AF65-F5344CB8AC3E}">
        <p14:creationId xmlns:p14="http://schemas.microsoft.com/office/powerpoint/2010/main" val="54801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788BE-4803-48F5-A59C-40F497C095D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E24D6-4963-4339-BEEA-CF0A7949C99C}" type="slidenum">
              <a:rPr lang="en-IN" smtClean="0"/>
              <a:t>‹#›</a:t>
            </a:fld>
            <a:endParaRPr lang="en-IN"/>
          </a:p>
        </p:txBody>
      </p:sp>
    </p:spTree>
    <p:extLst>
      <p:ext uri="{BB962C8B-B14F-4D97-AF65-F5344CB8AC3E}">
        <p14:creationId xmlns:p14="http://schemas.microsoft.com/office/powerpoint/2010/main" val="145345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1788BE-4803-48F5-A59C-40F497C095DF}" type="datetimeFigureOut">
              <a:rPr lang="en-IN" smtClean="0"/>
              <a:t>18-04-2023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0E24D6-4963-4339-BEEA-CF0A7949C9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72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F8B6-2810-50B7-3993-DA328B6587C5}"/>
              </a:ext>
            </a:extLst>
          </p:cNvPr>
          <p:cNvSpPr>
            <a:spLocks noGrp="1"/>
          </p:cNvSpPr>
          <p:nvPr>
            <p:ph type="ctrTitle"/>
          </p:nvPr>
        </p:nvSpPr>
        <p:spPr/>
        <p:txBody>
          <a:bodyPr/>
          <a:lstStyle/>
          <a:p>
            <a:r>
              <a:rPr lang="en-IN" dirty="0"/>
              <a:t>STRONGLY CONNECTED COMPONENTS</a:t>
            </a:r>
          </a:p>
        </p:txBody>
      </p:sp>
      <p:sp>
        <p:nvSpPr>
          <p:cNvPr id="3" name="Subtitle 2">
            <a:extLst>
              <a:ext uri="{FF2B5EF4-FFF2-40B4-BE49-F238E27FC236}">
                <a16:creationId xmlns:a16="http://schemas.microsoft.com/office/drawing/2014/main" id="{828CFA08-136D-7C43-29A2-7A7E42BEBC22}"/>
              </a:ext>
            </a:extLst>
          </p:cNvPr>
          <p:cNvSpPr>
            <a:spLocks noGrp="1"/>
          </p:cNvSpPr>
          <p:nvPr>
            <p:ph type="subTitle" idx="1"/>
          </p:nvPr>
        </p:nvSpPr>
        <p:spPr/>
        <p:txBody>
          <a:bodyPr/>
          <a:lstStyle/>
          <a:p>
            <a:r>
              <a:rPr lang="en-IN" dirty="0"/>
              <a:t>KALANGI SATHVIKA</a:t>
            </a:r>
          </a:p>
          <a:p>
            <a:r>
              <a:rPr lang="en-IN" dirty="0"/>
              <a:t>200101048</a:t>
            </a:r>
          </a:p>
        </p:txBody>
      </p:sp>
    </p:spTree>
    <p:extLst>
      <p:ext uri="{BB962C8B-B14F-4D97-AF65-F5344CB8AC3E}">
        <p14:creationId xmlns:p14="http://schemas.microsoft.com/office/powerpoint/2010/main" val="344952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97A87-8D74-7285-41F6-E42C9324C300}"/>
              </a:ext>
            </a:extLst>
          </p:cNvPr>
          <p:cNvSpPr txBox="1"/>
          <p:nvPr/>
        </p:nvSpPr>
        <p:spPr>
          <a:xfrm>
            <a:off x="615350" y="483079"/>
            <a:ext cx="9569570" cy="3293209"/>
          </a:xfrm>
          <a:prstGeom prst="rect">
            <a:avLst/>
          </a:prstGeom>
          <a:noFill/>
        </p:spPr>
        <p:txBody>
          <a:bodyPr wrap="square" rtlCol="0">
            <a:spAutoFit/>
          </a:bodyPr>
          <a:lstStyle/>
          <a:p>
            <a:r>
              <a:rPr lang="en-IN" sz="2400" i="0" dirty="0">
                <a:solidFill>
                  <a:schemeClr val="tx1">
                    <a:lumMod val="75000"/>
                    <a:lumOff val="25000"/>
                  </a:schemeClr>
                </a:solidFill>
                <a:effectLst/>
                <a:latin typeface="Nunito" pitchFamily="2" charset="0"/>
              </a:rPr>
              <a:t>Time Complexity:</a:t>
            </a:r>
            <a:endParaRPr lang="en-US" sz="2400" i="0" dirty="0">
              <a:solidFill>
                <a:schemeClr val="tx1">
                  <a:lumMod val="75000"/>
                  <a:lumOff val="25000"/>
                </a:schemeClr>
              </a:solidFill>
              <a:effectLst/>
              <a:latin typeface="Nunito" pitchFamily="2" charset="0"/>
            </a:endParaRPr>
          </a:p>
          <a:p>
            <a:r>
              <a:rPr lang="en-US" sz="2000" b="0" i="0" dirty="0">
                <a:solidFill>
                  <a:schemeClr val="tx1">
                    <a:lumMod val="75000"/>
                    <a:lumOff val="25000"/>
                  </a:schemeClr>
                </a:solidFill>
                <a:effectLst/>
                <a:latin typeface="Nunito" pitchFamily="2" charset="0"/>
              </a:rPr>
              <a:t>The above algorithm calls DFS, finds reverse of the graph and again calls DFS. DFS takes O(V+E) for a graph represented using adjacency list. Reversing a graph also takes O(V+E) time. For reversing the graph, we simple traverse all adjacency lists. The above algorithm is asymptotically best algorithm, but there are other algorithms like </a:t>
            </a:r>
            <a:r>
              <a:rPr lang="en-US" sz="2000" b="0" i="0" dirty="0" err="1">
                <a:solidFill>
                  <a:schemeClr val="tx1">
                    <a:lumMod val="75000"/>
                    <a:lumOff val="25000"/>
                  </a:schemeClr>
                </a:solidFill>
                <a:effectLst/>
                <a:latin typeface="Nunito" pitchFamily="2" charset="0"/>
              </a:rPr>
              <a:t>Tarjan’s</a:t>
            </a:r>
            <a:r>
              <a:rPr lang="en-US" sz="2000" b="0" i="0" dirty="0">
                <a:solidFill>
                  <a:schemeClr val="tx1">
                    <a:lumMod val="75000"/>
                    <a:lumOff val="25000"/>
                  </a:schemeClr>
                </a:solidFill>
                <a:effectLst/>
                <a:latin typeface="Nunito" pitchFamily="2" charset="0"/>
              </a:rPr>
              <a:t> algorithm and path-based which have same time complexity but find SCCs using single DFS.</a:t>
            </a:r>
          </a:p>
          <a:p>
            <a:endParaRPr lang="en-US" sz="2000" dirty="0">
              <a:solidFill>
                <a:schemeClr val="tx1">
                  <a:lumMod val="75000"/>
                  <a:lumOff val="25000"/>
                </a:schemeClr>
              </a:solidFill>
              <a:latin typeface="Nunito" pitchFamily="2" charset="0"/>
            </a:endParaRPr>
          </a:p>
          <a:p>
            <a:r>
              <a:rPr lang="en-US" sz="2400" i="0" dirty="0">
                <a:solidFill>
                  <a:schemeClr val="tx1">
                    <a:lumMod val="75000"/>
                    <a:lumOff val="25000"/>
                  </a:schemeClr>
                </a:solidFill>
                <a:effectLst/>
                <a:latin typeface="Nunito" pitchFamily="2" charset="0"/>
              </a:rPr>
              <a:t>Space Complexity: </a:t>
            </a:r>
          </a:p>
          <a:p>
            <a:r>
              <a:rPr lang="en-US" sz="2000" b="1" i="0" dirty="0">
                <a:solidFill>
                  <a:schemeClr val="tx1">
                    <a:lumMod val="75000"/>
                    <a:lumOff val="25000"/>
                  </a:schemeClr>
                </a:solidFill>
                <a:effectLst/>
                <a:latin typeface="Nunito" pitchFamily="2" charset="0"/>
              </a:rPr>
              <a:t>O(V)</a:t>
            </a:r>
            <a:r>
              <a:rPr lang="en-US" sz="2000" b="0" i="0" dirty="0">
                <a:solidFill>
                  <a:schemeClr val="tx1">
                    <a:lumMod val="75000"/>
                    <a:lumOff val="25000"/>
                  </a:schemeClr>
                </a:solidFill>
                <a:effectLst/>
                <a:latin typeface="Nunito" pitchFamily="2" charset="0"/>
              </a:rPr>
              <a:t> as we are using a stack to store the vertices.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09894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C7905-457B-1C25-709B-0E39F00EAE8A}"/>
              </a:ext>
            </a:extLst>
          </p:cNvPr>
          <p:cNvSpPr txBox="1"/>
          <p:nvPr/>
        </p:nvSpPr>
        <p:spPr>
          <a:xfrm>
            <a:off x="2593675" y="1794294"/>
            <a:ext cx="6705600" cy="1569660"/>
          </a:xfrm>
          <a:prstGeom prst="rect">
            <a:avLst/>
          </a:prstGeom>
          <a:noFill/>
        </p:spPr>
        <p:txBody>
          <a:bodyPr wrap="square" rtlCol="0">
            <a:spAutoFit/>
          </a:bodyPr>
          <a:lstStyle/>
          <a:p>
            <a:r>
              <a:rPr lang="en-IN" sz="9600" dirty="0">
                <a:solidFill>
                  <a:schemeClr val="tx1">
                    <a:lumMod val="75000"/>
                    <a:lumOff val="25000"/>
                  </a:schemeClr>
                </a:solidFill>
              </a:rPr>
              <a:t>THANK YOU</a:t>
            </a:r>
          </a:p>
        </p:txBody>
      </p:sp>
    </p:spTree>
    <p:extLst>
      <p:ext uri="{BB962C8B-B14F-4D97-AF65-F5344CB8AC3E}">
        <p14:creationId xmlns:p14="http://schemas.microsoft.com/office/powerpoint/2010/main" val="167033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76C494-1403-E414-6A6A-1BF1C3B5E054}"/>
              </a:ext>
            </a:extLst>
          </p:cNvPr>
          <p:cNvSpPr txBox="1"/>
          <p:nvPr/>
        </p:nvSpPr>
        <p:spPr>
          <a:xfrm>
            <a:off x="856891" y="626853"/>
            <a:ext cx="9736347" cy="1692771"/>
          </a:xfrm>
          <a:prstGeom prst="rect">
            <a:avLst/>
          </a:prstGeom>
          <a:noFill/>
        </p:spPr>
        <p:txBody>
          <a:bodyPr wrap="square" rtlCol="0">
            <a:spAutoFit/>
          </a:bodyPr>
          <a:lstStyle/>
          <a:p>
            <a:r>
              <a:rPr lang="en-US" sz="2400" b="0" i="0" dirty="0">
                <a:solidFill>
                  <a:schemeClr val="tx1">
                    <a:lumMod val="75000"/>
                    <a:lumOff val="25000"/>
                  </a:schemeClr>
                </a:solidFill>
                <a:effectLst/>
                <a:latin typeface="euclid_circular_a"/>
              </a:rPr>
              <a:t>Strongly Connected Components:</a:t>
            </a:r>
          </a:p>
          <a:p>
            <a:pPr marL="342900" indent="-342900">
              <a:buFont typeface="Wingdings" panose="05000000000000000000" pitchFamily="2" charset="2"/>
              <a:buChar char="§"/>
            </a:pPr>
            <a:r>
              <a:rPr lang="en-US" sz="2000" b="0" i="0" dirty="0">
                <a:solidFill>
                  <a:schemeClr val="tx1">
                    <a:lumMod val="75000"/>
                    <a:lumOff val="25000"/>
                  </a:schemeClr>
                </a:solidFill>
                <a:effectLst/>
                <a:latin typeface="euclid_circular_a"/>
              </a:rPr>
              <a:t>A strongly connected component is the portion of a directed graph in which there is a path from each vertex to another vertex.</a:t>
            </a:r>
          </a:p>
          <a:p>
            <a:pPr marL="342900" indent="-342900">
              <a:buFont typeface="Wingdings" panose="05000000000000000000" pitchFamily="2" charset="2"/>
              <a:buChar char="§"/>
            </a:pPr>
            <a:r>
              <a:rPr lang="en-US" sz="2000" i="0" dirty="0">
                <a:solidFill>
                  <a:schemeClr val="tx1">
                    <a:lumMod val="75000"/>
                    <a:lumOff val="25000"/>
                  </a:schemeClr>
                </a:solidFill>
                <a:effectLst/>
                <a:latin typeface="euclid_circular_a"/>
              </a:rPr>
              <a:t>It is valid only in Directed Graph</a:t>
            </a:r>
            <a:r>
              <a:rPr lang="en-US" sz="2000" b="0" i="0" dirty="0">
                <a:effectLst/>
                <a:latin typeface="euclid_circular_a"/>
              </a:rPr>
              <a:t>.</a:t>
            </a:r>
          </a:p>
          <a:p>
            <a:pPr marL="342900" indent="-342900">
              <a:buFont typeface="Wingdings" panose="05000000000000000000" pitchFamily="2" charset="2"/>
              <a:buChar char="§"/>
            </a:pPr>
            <a:r>
              <a:rPr lang="en-US" sz="2000" dirty="0">
                <a:solidFill>
                  <a:schemeClr val="tx1">
                    <a:lumMod val="75000"/>
                    <a:lumOff val="25000"/>
                  </a:schemeClr>
                </a:solidFill>
                <a:latin typeface="euclid_circular_a"/>
              </a:rPr>
              <a:t>Example:</a:t>
            </a:r>
            <a:endParaRPr lang="en-IN" sz="2000" dirty="0">
              <a:solidFill>
                <a:schemeClr val="tx1">
                  <a:lumMod val="75000"/>
                  <a:lumOff val="25000"/>
                </a:schemeClr>
              </a:solidFill>
            </a:endParaRPr>
          </a:p>
        </p:txBody>
      </p:sp>
      <p:pic>
        <p:nvPicPr>
          <p:cNvPr id="4" name="Picture 3">
            <a:extLst>
              <a:ext uri="{FF2B5EF4-FFF2-40B4-BE49-F238E27FC236}">
                <a16:creationId xmlns:a16="http://schemas.microsoft.com/office/drawing/2014/main" id="{E93A992E-277B-046C-15D5-D3DB24B77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912" y="2617038"/>
            <a:ext cx="5786256" cy="2794600"/>
          </a:xfrm>
          <a:prstGeom prst="rect">
            <a:avLst/>
          </a:prstGeom>
        </p:spPr>
      </p:pic>
    </p:spTree>
    <p:extLst>
      <p:ext uri="{BB962C8B-B14F-4D97-AF65-F5344CB8AC3E}">
        <p14:creationId xmlns:p14="http://schemas.microsoft.com/office/powerpoint/2010/main" val="255127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D5E6C-1064-E850-F7F4-8BD2C6131186}"/>
              </a:ext>
            </a:extLst>
          </p:cNvPr>
          <p:cNvSpPr txBox="1"/>
          <p:nvPr/>
        </p:nvSpPr>
        <p:spPr>
          <a:xfrm>
            <a:off x="948907" y="500332"/>
            <a:ext cx="10570233" cy="5416868"/>
          </a:xfrm>
          <a:prstGeom prst="rect">
            <a:avLst/>
          </a:prstGeom>
          <a:noFill/>
        </p:spPr>
        <p:txBody>
          <a:bodyPr wrap="square" rtlCol="0">
            <a:spAutoFit/>
          </a:bodyPr>
          <a:lstStyle/>
          <a:p>
            <a:pPr algn="l"/>
            <a:r>
              <a:rPr lang="en-US" sz="2400" b="0" i="0" dirty="0">
                <a:solidFill>
                  <a:schemeClr val="tx1">
                    <a:lumMod val="75000"/>
                    <a:lumOff val="25000"/>
                  </a:schemeClr>
                </a:solidFill>
                <a:effectLst/>
                <a:latin typeface="Söhne"/>
              </a:rPr>
              <a:t>Strongly connected components (SCC) have many applications in computer science, such as:</a:t>
            </a:r>
          </a:p>
          <a:p>
            <a:pPr algn="l">
              <a:buFont typeface="+mj-lt"/>
              <a:buAutoNum type="arabicPeriod"/>
            </a:pPr>
            <a:r>
              <a:rPr lang="en-US" sz="2000" b="0" i="0" dirty="0">
                <a:solidFill>
                  <a:schemeClr val="tx1">
                    <a:lumMod val="75000"/>
                    <a:lumOff val="25000"/>
                  </a:schemeClr>
                </a:solidFill>
                <a:effectLst/>
                <a:latin typeface="Söhne"/>
              </a:rPr>
              <a:t>Graph algorithms: SCCs can be used to find the strongly connected components of a directed graph, which can be useful in many graph algorithms, such as cycle detection and shortest path algorithms.</a:t>
            </a:r>
          </a:p>
          <a:p>
            <a:pPr algn="l">
              <a:buFont typeface="+mj-lt"/>
              <a:buAutoNum type="arabicPeriod"/>
            </a:pPr>
            <a:r>
              <a:rPr lang="en-US" sz="2000" b="0" i="0" dirty="0">
                <a:solidFill>
                  <a:schemeClr val="tx1">
                    <a:lumMod val="75000"/>
                    <a:lumOff val="25000"/>
                  </a:schemeClr>
                </a:solidFill>
                <a:effectLst/>
                <a:latin typeface="Söhne"/>
              </a:rPr>
              <a:t>Compiler optimization: SCCs can be used to optimize code generation in compilers. For example, if two nodes belong to the same SCC, they can be optimized together, which can result in better performance.</a:t>
            </a:r>
          </a:p>
          <a:p>
            <a:pPr>
              <a:buFont typeface="+mj-lt"/>
              <a:buAutoNum type="arabicPeriod"/>
            </a:pPr>
            <a:r>
              <a:rPr lang="en-US" sz="2000" b="0" i="0" dirty="0">
                <a:solidFill>
                  <a:schemeClr val="tx1">
                    <a:lumMod val="75000"/>
                    <a:lumOff val="25000"/>
                  </a:schemeClr>
                </a:solidFill>
                <a:effectLst/>
                <a:latin typeface="Söhne"/>
              </a:rPr>
              <a:t>Social network analysis: SCCs can be used to find communities or groups within social networks. Nodes within the same SCC are likely to be closely related or have similar interests.</a:t>
            </a:r>
          </a:p>
          <a:p>
            <a:pPr algn="l">
              <a:buFont typeface="+mj-lt"/>
              <a:buAutoNum type="arabicPeriod"/>
            </a:pPr>
            <a:r>
              <a:rPr lang="en-US" sz="2000" b="0" i="0" dirty="0">
                <a:solidFill>
                  <a:schemeClr val="tx1">
                    <a:lumMod val="75000"/>
                    <a:lumOff val="25000"/>
                  </a:schemeClr>
                </a:solidFill>
                <a:effectLst/>
                <a:latin typeface="Söhne"/>
              </a:rPr>
              <a:t>Software engineering: SCCs can be used to identify the modular structure of software systems. If nodes in the same SCC represent related functionality, they can be grouped together to form a module or a component.</a:t>
            </a:r>
          </a:p>
          <a:p>
            <a:pPr algn="l">
              <a:buFont typeface="+mj-lt"/>
              <a:buAutoNum type="arabicPeriod"/>
            </a:pPr>
            <a:r>
              <a:rPr lang="en-US" sz="2000" b="0" i="0" dirty="0">
                <a:solidFill>
                  <a:schemeClr val="tx1">
                    <a:lumMod val="75000"/>
                    <a:lumOff val="25000"/>
                  </a:schemeClr>
                </a:solidFill>
                <a:effectLst/>
                <a:latin typeface="Söhne"/>
              </a:rPr>
              <a:t>Circuit design: SCCs can be used to analyze and optimize digital circuits. In a digital circuit, each SCC represents a cycle or a loop, which can cause delay or glitches. By identifying and optimizing these SCCs, the performance of the circuit can be improved.</a:t>
            </a:r>
          </a:p>
          <a:p>
            <a:endParaRPr lang="en-IN" dirty="0"/>
          </a:p>
        </p:txBody>
      </p:sp>
    </p:spTree>
    <p:extLst>
      <p:ext uri="{BB962C8B-B14F-4D97-AF65-F5344CB8AC3E}">
        <p14:creationId xmlns:p14="http://schemas.microsoft.com/office/powerpoint/2010/main" val="216758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1D342-5DE1-5C8D-0271-61B7232DCC43}"/>
              </a:ext>
            </a:extLst>
          </p:cNvPr>
          <p:cNvSpPr txBox="1"/>
          <p:nvPr/>
        </p:nvSpPr>
        <p:spPr>
          <a:xfrm>
            <a:off x="874142" y="385314"/>
            <a:ext cx="10673752" cy="6093976"/>
          </a:xfrm>
          <a:prstGeom prst="rect">
            <a:avLst/>
          </a:prstGeom>
          <a:noFill/>
        </p:spPr>
        <p:txBody>
          <a:bodyPr wrap="square" rtlCol="0">
            <a:spAutoFit/>
          </a:bodyPr>
          <a:lstStyle/>
          <a:p>
            <a:r>
              <a:rPr lang="en-IN" sz="2400" dirty="0">
                <a:latin typeface="Source Sans Pro" panose="020B0604020202020204" pitchFamily="34" charset="0"/>
              </a:rPr>
              <a:t>Ways to find </a:t>
            </a:r>
            <a:r>
              <a:rPr lang="en-IN" sz="2400" i="0" dirty="0">
                <a:effectLst/>
                <a:latin typeface="Source Sans Pro" panose="020B0604020202020204" pitchFamily="34" charset="0"/>
              </a:rPr>
              <a:t>Strongly Connected Components:</a:t>
            </a:r>
          </a:p>
          <a:p>
            <a:endParaRPr lang="en-IN" sz="2400" i="0" dirty="0">
              <a:effectLst/>
              <a:latin typeface="Source Sans Pro" panose="020B0604020202020204" pitchFamily="34" charset="0"/>
            </a:endParaRPr>
          </a:p>
          <a:p>
            <a:pPr algn="l"/>
            <a:r>
              <a:rPr lang="en-US" sz="2000" i="0" dirty="0">
                <a:solidFill>
                  <a:schemeClr val="tx1">
                    <a:lumMod val="75000"/>
                    <a:lumOff val="25000"/>
                  </a:schemeClr>
                </a:solidFill>
                <a:effectLst/>
                <a:latin typeface="Source Sans Pro" panose="020B0503030403020204" pitchFamily="34" charset="0"/>
              </a:rPr>
              <a:t>1.)Brute force approach of finding Strongly Connected Components:</a:t>
            </a:r>
          </a:p>
          <a:p>
            <a:pPr marL="342900" indent="-342900" algn="l">
              <a:buFont typeface="Wingdings" panose="05000000000000000000" pitchFamily="2" charset="2"/>
              <a:buChar char="§"/>
            </a:pPr>
            <a:r>
              <a:rPr lang="en-US" sz="2000" dirty="0">
                <a:solidFill>
                  <a:schemeClr val="tx1">
                    <a:lumMod val="75000"/>
                    <a:lumOff val="25000"/>
                  </a:schemeClr>
                </a:solidFill>
                <a:latin typeface="Source Sans Pro" panose="020B0503030403020204" pitchFamily="34" charset="0"/>
              </a:rPr>
              <a:t>T</a:t>
            </a:r>
            <a:r>
              <a:rPr lang="en-US" sz="2000" b="0" i="0" dirty="0">
                <a:solidFill>
                  <a:schemeClr val="tx1">
                    <a:lumMod val="75000"/>
                    <a:lumOff val="25000"/>
                  </a:schemeClr>
                </a:solidFill>
                <a:effectLst/>
                <a:latin typeface="Source Sans Pro" panose="020B0503030403020204" pitchFamily="34" charset="0"/>
              </a:rPr>
              <a:t>he basic approach is to check for every node 1 to N vertex one by one for strongly connected components since each vertex has a </a:t>
            </a:r>
            <a:r>
              <a:rPr lang="en-US" sz="2000" b="0" i="0" dirty="0" err="1">
                <a:solidFill>
                  <a:schemeClr val="tx1">
                    <a:lumMod val="75000"/>
                    <a:lumOff val="25000"/>
                  </a:schemeClr>
                </a:solidFill>
                <a:effectLst/>
                <a:latin typeface="Source Sans Pro" panose="020B0503030403020204" pitchFamily="34" charset="0"/>
              </a:rPr>
              <a:t>possibilty</a:t>
            </a:r>
            <a:r>
              <a:rPr lang="en-US" sz="2000" b="0" i="0" dirty="0">
                <a:solidFill>
                  <a:schemeClr val="tx1">
                    <a:lumMod val="75000"/>
                    <a:lumOff val="25000"/>
                  </a:schemeClr>
                </a:solidFill>
                <a:effectLst/>
                <a:latin typeface="Source Sans Pro" panose="020B0503030403020204" pitchFamily="34" charset="0"/>
              </a:rPr>
              <a:t> of being in Strongly Connected Component.</a:t>
            </a:r>
          </a:p>
          <a:p>
            <a:pPr marL="342900" indent="-342900" algn="l">
              <a:buFont typeface="Wingdings" panose="05000000000000000000" pitchFamily="2" charset="2"/>
              <a:buChar char="§"/>
            </a:pPr>
            <a:r>
              <a:rPr lang="en-US" sz="2000" b="0" i="0" dirty="0">
                <a:solidFill>
                  <a:schemeClr val="tx1">
                    <a:lumMod val="75000"/>
                    <a:lumOff val="25000"/>
                  </a:schemeClr>
                </a:solidFill>
                <a:effectLst/>
                <a:latin typeface="Source Sans Pro" panose="020B0503030403020204" pitchFamily="34" charset="0"/>
              </a:rPr>
              <a:t>In order to check whether a given element is forming a strongly connected component, we will visit each vertex and then we will perform DFS from that vertex and check </a:t>
            </a:r>
            <a:r>
              <a:rPr lang="en-US" sz="2000" b="0" i="0" dirty="0" err="1">
                <a:solidFill>
                  <a:schemeClr val="tx1">
                    <a:lumMod val="75000"/>
                    <a:lumOff val="25000"/>
                  </a:schemeClr>
                </a:solidFill>
                <a:effectLst/>
                <a:latin typeface="Source Sans Pro" panose="020B0503030403020204" pitchFamily="34" charset="0"/>
              </a:rPr>
              <a:t>wether</a:t>
            </a:r>
            <a:r>
              <a:rPr lang="en-US" sz="2000" b="0" i="0" dirty="0">
                <a:solidFill>
                  <a:schemeClr val="tx1">
                    <a:lumMod val="75000"/>
                    <a:lumOff val="25000"/>
                  </a:schemeClr>
                </a:solidFill>
                <a:effectLst/>
                <a:latin typeface="Source Sans Pro" panose="020B0503030403020204" pitchFamily="34" charset="0"/>
              </a:rPr>
              <a:t> we are able to reach each vertex from that or not.</a:t>
            </a:r>
          </a:p>
          <a:p>
            <a:pPr marL="342900" indent="-342900" algn="l">
              <a:buFont typeface="Wingdings" panose="05000000000000000000" pitchFamily="2" charset="2"/>
              <a:buChar char="§"/>
            </a:pPr>
            <a:r>
              <a:rPr lang="en-US" sz="2000" b="0" i="0" dirty="0">
                <a:solidFill>
                  <a:schemeClr val="tx1">
                    <a:lumMod val="75000"/>
                    <a:lumOff val="25000"/>
                  </a:schemeClr>
                </a:solidFill>
                <a:effectLst/>
                <a:latin typeface="Source Sans Pro" panose="020B0503030403020204" pitchFamily="34" charset="0"/>
              </a:rPr>
              <a:t>For example, suppose we have a graph of N vertices placed on INDEX_1, INDEX_2, INDEX_3 and so on. Now we pick the element at INDEX_1 to check whether it is forming a strongly connected component or not. In order to check that, we will traverse all the elements from INDEX_2 to INDEX_N and check for each element whether we can reach INDEX_1 element or not.</a:t>
            </a:r>
          </a:p>
          <a:p>
            <a:pPr marL="342900" indent="-342900" algn="l">
              <a:buFont typeface="Wingdings" panose="05000000000000000000" pitchFamily="2" charset="2"/>
              <a:buChar char="§"/>
            </a:pPr>
            <a:r>
              <a:rPr lang="en-US" sz="2000" b="0" i="0" dirty="0">
                <a:solidFill>
                  <a:schemeClr val="tx1">
                    <a:lumMod val="75000"/>
                    <a:lumOff val="25000"/>
                  </a:schemeClr>
                </a:solidFill>
                <a:effectLst/>
                <a:latin typeface="Source Sans Pro" panose="020B0503030403020204" pitchFamily="34" charset="0"/>
              </a:rPr>
              <a:t>Similarly we will check from the INDEX_1 element that we can reach element INDEX_2 to INDEX_N or not. This will help in finding the strongly connected component having an element at INDEX_1. In order to find all the strongly connected components in the graph, we will have to perform this operation for each vertex.</a:t>
            </a:r>
          </a:p>
          <a:p>
            <a:endParaRPr lang="en-IN" sz="2400" i="0" dirty="0">
              <a:effectLst/>
              <a:latin typeface="Source Sans Pro" panose="020B0604020202020204" pitchFamily="34" charset="0"/>
            </a:endParaRPr>
          </a:p>
          <a:p>
            <a:endParaRPr lang="en-IN" dirty="0"/>
          </a:p>
        </p:txBody>
      </p:sp>
    </p:spTree>
    <p:extLst>
      <p:ext uri="{BB962C8B-B14F-4D97-AF65-F5344CB8AC3E}">
        <p14:creationId xmlns:p14="http://schemas.microsoft.com/office/powerpoint/2010/main" val="304726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1E28C-8EC5-6360-FB9F-1B8EB5A676FC}"/>
              </a:ext>
            </a:extLst>
          </p:cNvPr>
          <p:cNvSpPr txBox="1"/>
          <p:nvPr/>
        </p:nvSpPr>
        <p:spPr>
          <a:xfrm>
            <a:off x="690114" y="437073"/>
            <a:ext cx="11110822" cy="2246769"/>
          </a:xfrm>
          <a:prstGeom prst="rect">
            <a:avLst/>
          </a:prstGeom>
          <a:noFill/>
        </p:spPr>
        <p:txBody>
          <a:bodyPr wrap="square" rtlCol="0">
            <a:spAutoFit/>
          </a:bodyPr>
          <a:lstStyle/>
          <a:p>
            <a:pPr algn="l"/>
            <a:r>
              <a:rPr lang="en-US" sz="2000" i="0" dirty="0">
                <a:solidFill>
                  <a:schemeClr val="tx1">
                    <a:lumMod val="75000"/>
                    <a:lumOff val="25000"/>
                  </a:schemeClr>
                </a:solidFill>
                <a:effectLst/>
                <a:latin typeface="Source Sans Pro" panose="020B0503030403020204" pitchFamily="34" charset="0"/>
              </a:rPr>
              <a:t>Time and Space Complexity of Brute Force approach:</a:t>
            </a:r>
          </a:p>
          <a:p>
            <a:pPr marL="342900" indent="-342900" algn="l">
              <a:buFont typeface="Wingdings" panose="05000000000000000000" pitchFamily="2" charset="2"/>
              <a:buChar char="§"/>
            </a:pPr>
            <a:r>
              <a:rPr lang="en-US" sz="2000" b="0" i="0" dirty="0">
                <a:solidFill>
                  <a:schemeClr val="tx1">
                    <a:lumMod val="75000"/>
                    <a:lumOff val="25000"/>
                  </a:schemeClr>
                </a:solidFill>
                <a:effectLst/>
                <a:latin typeface="Source Sans Pro" panose="020B0503030403020204" pitchFamily="34" charset="0"/>
              </a:rPr>
              <a:t>The time complexity of the algorithm is O(V^3), where V is the number of vertices in the graph. Since we are iterating upon each vertices three times in order to check </a:t>
            </a:r>
            <a:r>
              <a:rPr lang="en-US" sz="2000" b="0" i="0" dirty="0" err="1">
                <a:solidFill>
                  <a:schemeClr val="tx1">
                    <a:lumMod val="75000"/>
                    <a:lumOff val="25000"/>
                  </a:schemeClr>
                </a:solidFill>
                <a:effectLst/>
                <a:latin typeface="Source Sans Pro" panose="020B0503030403020204" pitchFamily="34" charset="0"/>
              </a:rPr>
              <a:t>wether</a:t>
            </a:r>
            <a:r>
              <a:rPr lang="en-US" sz="2000" b="0" i="0" dirty="0">
                <a:solidFill>
                  <a:schemeClr val="tx1">
                    <a:lumMod val="75000"/>
                    <a:lumOff val="25000"/>
                  </a:schemeClr>
                </a:solidFill>
                <a:effectLst/>
                <a:latin typeface="Source Sans Pro" panose="020B0503030403020204" pitchFamily="34" charset="0"/>
              </a:rPr>
              <a:t> it is forming a strongly connected component or not. The space complexity will be O(1), since we are not using any extra space.</a:t>
            </a:r>
          </a:p>
          <a:p>
            <a:pPr marL="342900" indent="-342900" algn="l">
              <a:buFont typeface="Wingdings" panose="05000000000000000000" pitchFamily="2" charset="2"/>
              <a:buChar char="§"/>
            </a:pPr>
            <a:r>
              <a:rPr lang="en-US" sz="2000" dirty="0">
                <a:solidFill>
                  <a:schemeClr val="tx1">
                    <a:lumMod val="75000"/>
                    <a:lumOff val="25000"/>
                  </a:schemeClr>
                </a:solidFill>
                <a:latin typeface="Source Sans Pro" panose="020B0503030403020204" pitchFamily="34" charset="0"/>
              </a:rPr>
              <a:t>T</a:t>
            </a:r>
            <a:r>
              <a:rPr lang="en-US" sz="2000" b="0" i="0" dirty="0">
                <a:solidFill>
                  <a:schemeClr val="tx1">
                    <a:lumMod val="75000"/>
                    <a:lumOff val="25000"/>
                  </a:schemeClr>
                </a:solidFill>
                <a:effectLst/>
                <a:latin typeface="Source Sans Pro" panose="020B0503030403020204" pitchFamily="34" charset="0"/>
              </a:rPr>
              <a:t>he time complexity of brute force approach is very high thus we need some </a:t>
            </a:r>
            <a:r>
              <a:rPr lang="en-US" sz="2000" b="0" i="0" dirty="0" err="1">
                <a:solidFill>
                  <a:schemeClr val="tx1">
                    <a:lumMod val="75000"/>
                    <a:lumOff val="25000"/>
                  </a:schemeClr>
                </a:solidFill>
                <a:effectLst/>
                <a:latin typeface="Source Sans Pro" panose="020B0503030403020204" pitchFamily="34" charset="0"/>
              </a:rPr>
              <a:t>optimised</a:t>
            </a:r>
            <a:r>
              <a:rPr lang="en-US" sz="2000" b="0" i="0" dirty="0">
                <a:solidFill>
                  <a:schemeClr val="tx1">
                    <a:lumMod val="75000"/>
                    <a:lumOff val="25000"/>
                  </a:schemeClr>
                </a:solidFill>
                <a:effectLst/>
                <a:latin typeface="Source Sans Pro" panose="020B0503030403020204" pitchFamily="34" charset="0"/>
              </a:rPr>
              <a:t> algorithm to find strongly connected components like Kosaraju’s algorithm, </a:t>
            </a:r>
            <a:r>
              <a:rPr lang="en-IN" sz="2000" b="0" i="0" dirty="0" err="1">
                <a:solidFill>
                  <a:schemeClr val="tx1">
                    <a:lumMod val="75000"/>
                    <a:lumOff val="25000"/>
                  </a:schemeClr>
                </a:solidFill>
                <a:effectLst/>
                <a:latin typeface="Source Sans Pro" panose="020B0503030403020204" pitchFamily="34" charset="0"/>
              </a:rPr>
              <a:t>Tarjan's</a:t>
            </a:r>
            <a:r>
              <a:rPr lang="en-IN" sz="2000" b="0" i="0" dirty="0">
                <a:solidFill>
                  <a:schemeClr val="tx1">
                    <a:lumMod val="75000"/>
                    <a:lumOff val="25000"/>
                  </a:schemeClr>
                </a:solidFill>
                <a:effectLst/>
                <a:latin typeface="Source Sans Pro" panose="020B0503030403020204" pitchFamily="34" charset="0"/>
              </a:rPr>
              <a:t> Algorithm.</a:t>
            </a:r>
            <a:endParaRPr lang="en-IN" dirty="0">
              <a:solidFill>
                <a:schemeClr val="tx1">
                  <a:lumMod val="75000"/>
                  <a:lumOff val="25000"/>
                </a:schemeClr>
              </a:solidFill>
            </a:endParaRPr>
          </a:p>
        </p:txBody>
      </p:sp>
      <p:sp>
        <p:nvSpPr>
          <p:cNvPr id="3" name="TextBox 2">
            <a:extLst>
              <a:ext uri="{FF2B5EF4-FFF2-40B4-BE49-F238E27FC236}">
                <a16:creationId xmlns:a16="http://schemas.microsoft.com/office/drawing/2014/main" id="{F3E943D8-BC4E-A8B9-6894-77B47F855C3E}"/>
              </a:ext>
            </a:extLst>
          </p:cNvPr>
          <p:cNvSpPr txBox="1"/>
          <p:nvPr/>
        </p:nvSpPr>
        <p:spPr>
          <a:xfrm>
            <a:off x="816634" y="3513826"/>
            <a:ext cx="9753600" cy="1015663"/>
          </a:xfrm>
          <a:prstGeom prst="rect">
            <a:avLst/>
          </a:prstGeom>
          <a:noFill/>
        </p:spPr>
        <p:txBody>
          <a:bodyPr wrap="square" rtlCol="0">
            <a:spAutoFit/>
          </a:bodyPr>
          <a:lstStyle/>
          <a:p>
            <a:r>
              <a:rPr lang="en-US" sz="2000" dirty="0">
                <a:solidFill>
                  <a:schemeClr val="tx1">
                    <a:lumMod val="75000"/>
                    <a:lumOff val="25000"/>
                  </a:schemeClr>
                </a:solidFill>
                <a:latin typeface="Nunito" pitchFamily="2" charset="0"/>
              </a:rPr>
              <a:t>Kosaraju’s</a:t>
            </a:r>
            <a:r>
              <a:rPr lang="en-US" sz="2000" b="0" i="0" dirty="0">
                <a:solidFill>
                  <a:schemeClr val="tx1">
                    <a:lumMod val="75000"/>
                    <a:lumOff val="25000"/>
                  </a:schemeClr>
                </a:solidFill>
                <a:effectLst/>
                <a:latin typeface="Nunito" pitchFamily="2" charset="0"/>
              </a:rPr>
              <a:t> algorithm is asymptotically best algorithm, but there are other algorithms like </a:t>
            </a:r>
            <a:r>
              <a:rPr lang="en-US" sz="2000" b="0" i="0" dirty="0" err="1">
                <a:solidFill>
                  <a:schemeClr val="tx1">
                    <a:lumMod val="75000"/>
                    <a:lumOff val="25000"/>
                  </a:schemeClr>
                </a:solidFill>
                <a:effectLst/>
                <a:latin typeface="Nunito" pitchFamily="2" charset="0"/>
              </a:rPr>
              <a:t>Tarjan’s</a:t>
            </a:r>
            <a:r>
              <a:rPr lang="en-US" sz="2000" b="0" i="0" dirty="0">
                <a:solidFill>
                  <a:schemeClr val="tx1">
                    <a:lumMod val="75000"/>
                    <a:lumOff val="25000"/>
                  </a:schemeClr>
                </a:solidFill>
                <a:effectLst/>
                <a:latin typeface="Nunito" pitchFamily="2" charset="0"/>
              </a:rPr>
              <a:t> algorithm which have same time complexity but find SCCs using single DFS.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78887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CAA8E-52A1-6C39-FA30-DBAA662F5002}"/>
              </a:ext>
            </a:extLst>
          </p:cNvPr>
          <p:cNvSpPr txBox="1"/>
          <p:nvPr/>
        </p:nvSpPr>
        <p:spPr>
          <a:xfrm>
            <a:off x="-16723743" y="1293962"/>
            <a:ext cx="8844951" cy="3139321"/>
          </a:xfrm>
          <a:prstGeom prst="rect">
            <a:avLst/>
          </a:prstGeom>
          <a:noFill/>
        </p:spPr>
        <p:txBody>
          <a:bodyPr wrap="square" rtlCol="0">
            <a:spAutoFit/>
          </a:bodyPr>
          <a:lstStyle/>
          <a:p>
            <a:pPr algn="l"/>
            <a:r>
              <a:rPr lang="en-US" b="1" i="0" dirty="0" err="1">
                <a:effectLst/>
                <a:latin typeface="Source Sans Pro" panose="020B0503030403020204" pitchFamily="34" charset="0"/>
              </a:rPr>
              <a:t>arjans's</a:t>
            </a:r>
            <a:r>
              <a:rPr lang="en-US" b="1" i="0" dirty="0">
                <a:effectLst/>
                <a:latin typeface="Source Sans Pro" panose="020B0503030403020204" pitchFamily="34" charset="0"/>
              </a:rPr>
              <a:t> Algorithm</a:t>
            </a:r>
          </a:p>
          <a:p>
            <a:pPr algn="l"/>
            <a:r>
              <a:rPr lang="en-US" b="0" i="0" dirty="0">
                <a:solidFill>
                  <a:srgbClr val="61738E"/>
                </a:solidFill>
                <a:effectLst/>
                <a:latin typeface="Source Sans Pro" panose="020B0503030403020204" pitchFamily="34" charset="0"/>
              </a:rPr>
              <a:t>Before coming to the algorithm, we need to take into account two points related to DFS of strongly connected components:</a:t>
            </a:r>
          </a:p>
          <a:p>
            <a:pPr algn="l"/>
            <a:r>
              <a:rPr lang="en-US" b="0" i="0" dirty="0">
                <a:solidFill>
                  <a:srgbClr val="61738E"/>
                </a:solidFill>
                <a:effectLst/>
                <a:latin typeface="Source Sans Pro" panose="020B0503030403020204" pitchFamily="34" charset="0"/>
              </a:rPr>
              <a:t>1- In the DFS of a graph containing strongly connected components, the strongly connected components form a subtree of the DFS tree.</a:t>
            </a:r>
          </a:p>
          <a:p>
            <a:pPr algn="l"/>
            <a:r>
              <a:rPr lang="en-US" b="0" i="0" dirty="0">
                <a:solidFill>
                  <a:srgbClr val="61738E"/>
                </a:solidFill>
                <a:effectLst/>
                <a:latin typeface="Source Sans Pro" panose="020B0503030403020204" pitchFamily="34" charset="0"/>
              </a:rPr>
              <a:t>2- If we somehow find the head of such a subtree then we can then all the nodes in that subtree will be a part of a strongly connected component.</a:t>
            </a:r>
          </a:p>
          <a:p>
            <a:pPr algn="l"/>
            <a:r>
              <a:rPr lang="en-US" b="0" i="0" dirty="0">
                <a:solidFill>
                  <a:srgbClr val="61738E"/>
                </a:solidFill>
                <a:effectLst/>
                <a:latin typeface="Source Sans Pro" panose="020B0503030403020204" pitchFamily="34" charset="0"/>
              </a:rPr>
              <a:t>In the diagram given below, if we observe closely we can see that A,C and F are forming 3 roots of DFS tree and by traversing the nodes connected by these roots we can get the strongly connected components associated with the respective roots.</a:t>
            </a:r>
          </a:p>
          <a:p>
            <a:endParaRPr lang="en-IN" dirty="0"/>
          </a:p>
        </p:txBody>
      </p:sp>
      <p:sp>
        <p:nvSpPr>
          <p:cNvPr id="3" name="TextBox 2">
            <a:extLst>
              <a:ext uri="{FF2B5EF4-FFF2-40B4-BE49-F238E27FC236}">
                <a16:creationId xmlns:a16="http://schemas.microsoft.com/office/drawing/2014/main" id="{63814D15-2000-F84F-FE2A-69C94FF85D7D}"/>
              </a:ext>
            </a:extLst>
          </p:cNvPr>
          <p:cNvSpPr txBox="1"/>
          <p:nvPr/>
        </p:nvSpPr>
        <p:spPr>
          <a:xfrm>
            <a:off x="730370" y="540588"/>
            <a:ext cx="10719758" cy="1446550"/>
          </a:xfrm>
          <a:prstGeom prst="rect">
            <a:avLst/>
          </a:prstGeom>
          <a:noFill/>
        </p:spPr>
        <p:txBody>
          <a:bodyPr wrap="square" rtlCol="0">
            <a:spAutoFit/>
          </a:bodyPr>
          <a:lstStyle/>
          <a:p>
            <a:r>
              <a:rPr lang="en-IN" sz="2800" dirty="0" err="1">
                <a:solidFill>
                  <a:schemeClr val="tx1">
                    <a:lumMod val="75000"/>
                    <a:lumOff val="25000"/>
                  </a:schemeClr>
                </a:solidFill>
              </a:rPr>
              <a:t>Tarjan’s</a:t>
            </a:r>
            <a:r>
              <a:rPr lang="en-IN" sz="2800" dirty="0">
                <a:solidFill>
                  <a:schemeClr val="tx1">
                    <a:lumMod val="75000"/>
                    <a:lumOff val="25000"/>
                  </a:schemeClr>
                </a:solidFill>
              </a:rPr>
              <a:t> algorithm:</a:t>
            </a:r>
          </a:p>
          <a:p>
            <a:r>
              <a:rPr lang="en-US" sz="2000" b="0" i="0" dirty="0" err="1">
                <a:solidFill>
                  <a:schemeClr val="tx1">
                    <a:lumMod val="75000"/>
                    <a:lumOff val="25000"/>
                  </a:schemeClr>
                </a:solidFill>
                <a:effectLst/>
                <a:latin typeface="Söhne"/>
              </a:rPr>
              <a:t>Tarjan's</a:t>
            </a:r>
            <a:r>
              <a:rPr lang="en-US" sz="2000" b="0" i="0" dirty="0">
                <a:solidFill>
                  <a:schemeClr val="tx1">
                    <a:lumMod val="75000"/>
                    <a:lumOff val="25000"/>
                  </a:schemeClr>
                </a:solidFill>
                <a:effectLst/>
                <a:latin typeface="Söhne"/>
              </a:rPr>
              <a:t> algorithm is a popular algorithm for finding the strongly connected components of a directed graph. The algorithm is named after its inventor, Robert </a:t>
            </a:r>
            <a:r>
              <a:rPr lang="en-US" sz="2000" b="0" i="0" dirty="0" err="1">
                <a:solidFill>
                  <a:schemeClr val="tx1">
                    <a:lumMod val="75000"/>
                    <a:lumOff val="25000"/>
                  </a:schemeClr>
                </a:solidFill>
                <a:effectLst/>
                <a:latin typeface="Söhne"/>
              </a:rPr>
              <a:t>Tarjan</a:t>
            </a:r>
            <a:r>
              <a:rPr lang="en-US" sz="2000" b="0" i="0" dirty="0">
                <a:solidFill>
                  <a:schemeClr val="tx1">
                    <a:lumMod val="75000"/>
                    <a:lumOff val="25000"/>
                  </a:schemeClr>
                </a:solidFill>
                <a:effectLst/>
                <a:latin typeface="Söhne"/>
              </a:rPr>
              <a:t>, and it has a time complexity of O(V+E), where V is the number of vertices and E is the number of edges in the graph.</a:t>
            </a:r>
          </a:p>
        </p:txBody>
      </p:sp>
      <p:sp>
        <p:nvSpPr>
          <p:cNvPr id="4" name="TextBox 3">
            <a:extLst>
              <a:ext uri="{FF2B5EF4-FFF2-40B4-BE49-F238E27FC236}">
                <a16:creationId xmlns:a16="http://schemas.microsoft.com/office/drawing/2014/main" id="{12C6C9E0-B838-CC0B-A55C-BD2B6E0805B4}"/>
              </a:ext>
            </a:extLst>
          </p:cNvPr>
          <p:cNvSpPr txBox="1"/>
          <p:nvPr/>
        </p:nvSpPr>
        <p:spPr>
          <a:xfrm>
            <a:off x="730370" y="1987138"/>
            <a:ext cx="9995140" cy="3847207"/>
          </a:xfrm>
          <a:prstGeom prst="rect">
            <a:avLst/>
          </a:prstGeom>
          <a:noFill/>
        </p:spPr>
        <p:txBody>
          <a:bodyPr wrap="square" rtlCol="0">
            <a:spAutoFit/>
          </a:bodyPr>
          <a:lstStyle/>
          <a:p>
            <a:r>
              <a:rPr lang="en-IN" sz="2400" b="0" i="0" dirty="0">
                <a:solidFill>
                  <a:schemeClr val="tx1">
                    <a:lumMod val="75000"/>
                    <a:lumOff val="25000"/>
                  </a:schemeClr>
                </a:solidFill>
                <a:effectLst/>
                <a:latin typeface="Söhne"/>
              </a:rPr>
              <a:t>how the algorithm works:</a:t>
            </a:r>
          </a:p>
          <a:p>
            <a:pPr algn="l">
              <a:buFont typeface="+mj-lt"/>
              <a:buAutoNum type="arabicPeriod"/>
            </a:pPr>
            <a:r>
              <a:rPr lang="en-US" sz="2000" b="0" i="0" dirty="0">
                <a:solidFill>
                  <a:schemeClr val="tx1">
                    <a:lumMod val="75000"/>
                    <a:lumOff val="25000"/>
                  </a:schemeClr>
                </a:solidFill>
                <a:effectLst/>
                <a:latin typeface="Söhne"/>
              </a:rPr>
              <a:t>Initialize an empty stack and a visited array to keep track of which vertices have been visited.</a:t>
            </a:r>
          </a:p>
          <a:p>
            <a:pPr algn="l">
              <a:buFont typeface="+mj-lt"/>
              <a:buAutoNum type="arabicPeriod"/>
            </a:pPr>
            <a:r>
              <a:rPr lang="en-US" sz="2000" b="0" i="0" dirty="0">
                <a:solidFill>
                  <a:schemeClr val="tx1">
                    <a:lumMod val="75000"/>
                    <a:lumOff val="25000"/>
                  </a:schemeClr>
                </a:solidFill>
                <a:effectLst/>
                <a:latin typeface="Söhne"/>
              </a:rPr>
              <a:t>For each unvisited vertex v in the graph, perform a depth-first search (DFS) from v.</a:t>
            </a:r>
          </a:p>
          <a:p>
            <a:pPr algn="l">
              <a:buFont typeface="+mj-lt"/>
              <a:buAutoNum type="arabicPeriod"/>
            </a:pPr>
            <a:r>
              <a:rPr lang="en-US" sz="2000" b="0" i="0" dirty="0">
                <a:solidFill>
                  <a:schemeClr val="tx1">
                    <a:lumMod val="75000"/>
                    <a:lumOff val="25000"/>
                  </a:schemeClr>
                </a:solidFill>
                <a:effectLst/>
                <a:latin typeface="Söhne"/>
              </a:rPr>
              <a:t>During the DFS, push each visited vertex onto the stack.</a:t>
            </a:r>
          </a:p>
          <a:p>
            <a:pPr algn="l">
              <a:buFont typeface="+mj-lt"/>
              <a:buAutoNum type="arabicPeriod"/>
            </a:pPr>
            <a:r>
              <a:rPr lang="en-US" sz="2000" b="0" i="0" dirty="0">
                <a:solidFill>
                  <a:schemeClr val="tx1">
                    <a:lumMod val="75000"/>
                    <a:lumOff val="25000"/>
                  </a:schemeClr>
                </a:solidFill>
                <a:effectLst/>
                <a:latin typeface="Söhne"/>
              </a:rPr>
              <a:t>Keep track of the smallest vertex index (</a:t>
            </a:r>
            <a:r>
              <a:rPr lang="en-US" sz="2000" b="0" i="0" dirty="0" err="1">
                <a:solidFill>
                  <a:schemeClr val="tx1">
                    <a:lumMod val="75000"/>
                    <a:lumOff val="25000"/>
                  </a:schemeClr>
                </a:solidFill>
                <a:effectLst/>
                <a:latin typeface="Söhne"/>
              </a:rPr>
              <a:t>lowlink</a:t>
            </a:r>
            <a:r>
              <a:rPr lang="en-US" sz="2000" b="0" i="0" dirty="0">
                <a:solidFill>
                  <a:schemeClr val="tx1">
                    <a:lumMod val="75000"/>
                    <a:lumOff val="25000"/>
                  </a:schemeClr>
                </a:solidFill>
                <a:effectLst/>
                <a:latin typeface="Söhne"/>
              </a:rPr>
              <a:t>) reachable from the current vertex during the DFS.</a:t>
            </a:r>
          </a:p>
          <a:p>
            <a:pPr algn="l">
              <a:buFont typeface="+mj-lt"/>
              <a:buAutoNum type="arabicPeriod"/>
            </a:pPr>
            <a:r>
              <a:rPr lang="en-US" sz="2000" b="0" i="0" dirty="0">
                <a:solidFill>
                  <a:schemeClr val="tx1">
                    <a:lumMod val="75000"/>
                    <a:lumOff val="25000"/>
                  </a:schemeClr>
                </a:solidFill>
                <a:effectLst/>
                <a:latin typeface="Söhne"/>
              </a:rPr>
              <a:t>If the current vertex is the root of the DFS tree and has more than one child, pop vertices from the stack until the current vertex is reached, and output all the popped vertices as a strongly connected component.</a:t>
            </a:r>
          </a:p>
          <a:p>
            <a:pPr algn="l">
              <a:buFont typeface="+mj-lt"/>
              <a:buAutoNum type="arabicPeriod"/>
            </a:pPr>
            <a:r>
              <a:rPr lang="en-US" sz="2000" b="0" i="0" dirty="0">
                <a:solidFill>
                  <a:schemeClr val="tx1">
                    <a:lumMod val="75000"/>
                    <a:lumOff val="25000"/>
                  </a:schemeClr>
                </a:solidFill>
                <a:effectLst/>
                <a:latin typeface="Söhne"/>
              </a:rPr>
              <a:t>If the current vertex is not the root of the DFS tree, but its </a:t>
            </a:r>
            <a:r>
              <a:rPr lang="en-US" sz="2000" b="0" i="0" dirty="0" err="1">
                <a:solidFill>
                  <a:schemeClr val="tx1">
                    <a:lumMod val="75000"/>
                    <a:lumOff val="25000"/>
                  </a:schemeClr>
                </a:solidFill>
                <a:effectLst/>
                <a:latin typeface="Söhne"/>
              </a:rPr>
              <a:t>lowlink</a:t>
            </a:r>
            <a:r>
              <a:rPr lang="en-US" sz="2000" b="0" i="0" dirty="0">
                <a:solidFill>
                  <a:schemeClr val="tx1">
                    <a:lumMod val="75000"/>
                    <a:lumOff val="25000"/>
                  </a:schemeClr>
                </a:solidFill>
                <a:effectLst/>
                <a:latin typeface="Söhne"/>
              </a:rPr>
              <a:t> is the same as its index, pop vertices from the stack until the current vertex is reached, and output all the popped vertices as a strongly connected component.</a:t>
            </a:r>
          </a:p>
        </p:txBody>
      </p:sp>
    </p:spTree>
    <p:extLst>
      <p:ext uri="{BB962C8B-B14F-4D97-AF65-F5344CB8AC3E}">
        <p14:creationId xmlns:p14="http://schemas.microsoft.com/office/powerpoint/2010/main" val="164644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arjans algorithm that is low and disc">
            <a:extLst>
              <a:ext uri="{FF2B5EF4-FFF2-40B4-BE49-F238E27FC236}">
                <a16:creationId xmlns:a16="http://schemas.microsoft.com/office/drawing/2014/main" id="{1A4DF3FE-9B27-B175-2D69-323AEFED73F7}"/>
              </a:ext>
            </a:extLst>
          </p:cNvPr>
          <p:cNvSpPr>
            <a:spLocks noChangeAspect="1" noChangeArrowheads="1"/>
          </p:cNvSpPr>
          <p:nvPr/>
        </p:nvSpPr>
        <p:spPr bwMode="auto">
          <a:xfrm>
            <a:off x="2277374" y="-389626"/>
            <a:ext cx="3971026" cy="3971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TextBox 4">
            <a:extLst>
              <a:ext uri="{FF2B5EF4-FFF2-40B4-BE49-F238E27FC236}">
                <a16:creationId xmlns:a16="http://schemas.microsoft.com/office/drawing/2014/main" id="{6814EC4C-ABA8-77D7-A5DC-69605522C12B}"/>
              </a:ext>
            </a:extLst>
          </p:cNvPr>
          <p:cNvSpPr txBox="1"/>
          <p:nvPr/>
        </p:nvSpPr>
        <p:spPr>
          <a:xfrm>
            <a:off x="1000665" y="511834"/>
            <a:ext cx="10512724" cy="1138773"/>
          </a:xfrm>
          <a:prstGeom prst="rect">
            <a:avLst/>
          </a:prstGeom>
          <a:noFill/>
        </p:spPr>
        <p:txBody>
          <a:bodyPr wrap="square" rtlCol="0">
            <a:spAutoFit/>
          </a:bodyPr>
          <a:lstStyle/>
          <a:p>
            <a:r>
              <a:rPr lang="en-US" sz="2400" i="0" dirty="0">
                <a:solidFill>
                  <a:srgbClr val="273239"/>
                </a:solidFill>
                <a:effectLst/>
                <a:latin typeface="Nunito" pitchFamily="2" charset="0"/>
              </a:rPr>
              <a:t>Time Complexity</a:t>
            </a:r>
            <a:r>
              <a:rPr lang="en-US" b="1" i="0" dirty="0">
                <a:solidFill>
                  <a:srgbClr val="273239"/>
                </a:solidFill>
                <a:effectLst/>
                <a:latin typeface="Nunito" pitchFamily="2" charset="0"/>
              </a:rPr>
              <a:t>: </a:t>
            </a:r>
            <a:r>
              <a:rPr lang="en-US" sz="2000" b="0" i="0" dirty="0">
                <a:solidFill>
                  <a:srgbClr val="273239"/>
                </a:solidFill>
                <a:effectLst/>
                <a:latin typeface="Nunito" pitchFamily="2" charset="0"/>
              </a:rPr>
              <a:t>The above algorithm mainly calls DFS, DFS takes O(V+E) for a graph represented using an adjacency list. </a:t>
            </a:r>
            <a:br>
              <a:rPr lang="en-US" dirty="0"/>
            </a:br>
            <a:r>
              <a:rPr lang="en-US" sz="2400" i="0" dirty="0">
                <a:solidFill>
                  <a:srgbClr val="273239"/>
                </a:solidFill>
                <a:effectLst/>
                <a:latin typeface="Nunito" pitchFamily="2" charset="0"/>
              </a:rPr>
              <a:t>Auxiliary Space</a:t>
            </a:r>
            <a:r>
              <a:rPr lang="en-US" b="1" i="0" dirty="0">
                <a:solidFill>
                  <a:srgbClr val="273239"/>
                </a:solidFill>
                <a:effectLst/>
                <a:latin typeface="Nunito" pitchFamily="2" charset="0"/>
              </a:rPr>
              <a:t>: </a:t>
            </a:r>
            <a:r>
              <a:rPr lang="en-US" b="0" i="0" dirty="0">
                <a:solidFill>
                  <a:srgbClr val="273239"/>
                </a:solidFill>
                <a:effectLst/>
                <a:latin typeface="Nunito" pitchFamily="2" charset="0"/>
              </a:rPr>
              <a:t>O(V)</a:t>
            </a:r>
            <a:endParaRPr lang="en-IN" dirty="0"/>
          </a:p>
        </p:txBody>
      </p:sp>
    </p:spTree>
    <p:extLst>
      <p:ext uri="{BB962C8B-B14F-4D97-AF65-F5344CB8AC3E}">
        <p14:creationId xmlns:p14="http://schemas.microsoft.com/office/powerpoint/2010/main" val="103856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A33AC-9EE7-948C-3066-E92A1BE8A383}"/>
              </a:ext>
            </a:extLst>
          </p:cNvPr>
          <p:cNvSpPr txBox="1"/>
          <p:nvPr/>
        </p:nvSpPr>
        <p:spPr>
          <a:xfrm>
            <a:off x="1121433" y="235789"/>
            <a:ext cx="10110159" cy="1754326"/>
          </a:xfrm>
          <a:prstGeom prst="rect">
            <a:avLst/>
          </a:prstGeom>
          <a:noFill/>
        </p:spPr>
        <p:txBody>
          <a:bodyPr wrap="square" rtlCol="0">
            <a:spAutoFit/>
          </a:bodyPr>
          <a:lstStyle/>
          <a:p>
            <a:r>
              <a:rPr lang="en-US" sz="2800" b="0" i="0" dirty="0">
                <a:solidFill>
                  <a:schemeClr val="tx1">
                    <a:lumMod val="75000"/>
                    <a:lumOff val="25000"/>
                  </a:schemeClr>
                </a:solidFill>
                <a:effectLst/>
                <a:latin typeface="Söhne"/>
              </a:rPr>
              <a:t>Kosaraju's algorithm:</a:t>
            </a:r>
          </a:p>
          <a:p>
            <a:r>
              <a:rPr lang="en-US" sz="2000" b="0" i="0" dirty="0">
                <a:solidFill>
                  <a:schemeClr val="tx1">
                    <a:lumMod val="75000"/>
                    <a:lumOff val="25000"/>
                  </a:schemeClr>
                </a:solidFill>
                <a:effectLst/>
                <a:latin typeface="Söhne"/>
              </a:rPr>
              <a:t>Kosaraju's algorithm is another popular algorithm for finding the strongly connected components of a directed graph. The algorithm is named after its inventor, Michael Kosaraju, and it has a time complexity of O(V+E), where V is the number of vertices and E is the number of edges in the graph.</a:t>
            </a:r>
            <a:endParaRPr lang="en-IN"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AFDCF127-6B6F-A8F5-B15D-4F22C39913AD}"/>
              </a:ext>
            </a:extLst>
          </p:cNvPr>
          <p:cNvSpPr txBox="1"/>
          <p:nvPr/>
        </p:nvSpPr>
        <p:spPr>
          <a:xfrm>
            <a:off x="1121433" y="1990115"/>
            <a:ext cx="9051986" cy="2585323"/>
          </a:xfrm>
          <a:prstGeom prst="rect">
            <a:avLst/>
          </a:prstGeom>
          <a:noFill/>
        </p:spPr>
        <p:txBody>
          <a:bodyPr wrap="square" rtlCol="0">
            <a:spAutoFit/>
          </a:bodyPr>
          <a:lstStyle/>
          <a:p>
            <a:r>
              <a:rPr lang="en-IN" sz="2400" b="0" i="0" dirty="0">
                <a:solidFill>
                  <a:schemeClr val="tx1">
                    <a:lumMod val="75000"/>
                    <a:lumOff val="25000"/>
                  </a:schemeClr>
                </a:solidFill>
                <a:effectLst/>
                <a:latin typeface="Söhne"/>
              </a:rPr>
              <a:t>how the algorithm works:</a:t>
            </a:r>
            <a:endParaRPr lang="en-IN" sz="2400" dirty="0">
              <a:solidFill>
                <a:srgbClr val="D1D5DB"/>
              </a:solidFill>
              <a:latin typeface="Söhne"/>
            </a:endParaRPr>
          </a:p>
          <a:p>
            <a:pPr algn="l">
              <a:buFont typeface="+mj-lt"/>
              <a:buAutoNum type="arabicPeriod"/>
            </a:pPr>
            <a:r>
              <a:rPr lang="en-US" sz="2000" b="0" i="0" dirty="0">
                <a:solidFill>
                  <a:schemeClr val="tx1">
                    <a:lumMod val="75000"/>
                    <a:lumOff val="25000"/>
                  </a:schemeClr>
                </a:solidFill>
                <a:effectLst/>
                <a:latin typeface="Söhne"/>
              </a:rPr>
              <a:t>Perform a depth-first search (DFS) on the graph and keep track of the order in which the vertices are finished (i.e., when all of their neighbors have been visited).</a:t>
            </a:r>
          </a:p>
          <a:p>
            <a:pPr algn="l">
              <a:buFont typeface="+mj-lt"/>
              <a:buAutoNum type="arabicPeriod"/>
            </a:pPr>
            <a:r>
              <a:rPr lang="en-US" sz="2000" b="0" i="0" dirty="0">
                <a:solidFill>
                  <a:schemeClr val="tx1">
                    <a:lumMod val="75000"/>
                    <a:lumOff val="25000"/>
                  </a:schemeClr>
                </a:solidFill>
                <a:effectLst/>
                <a:latin typeface="Söhne"/>
              </a:rPr>
              <a:t>Reverse the direction of all the edges in the graph.</a:t>
            </a:r>
          </a:p>
          <a:p>
            <a:pPr algn="l">
              <a:buFont typeface="+mj-lt"/>
              <a:buAutoNum type="arabicPeriod"/>
            </a:pPr>
            <a:r>
              <a:rPr lang="en-US" sz="2000" b="0" i="0" dirty="0">
                <a:solidFill>
                  <a:schemeClr val="tx1">
                    <a:lumMod val="75000"/>
                    <a:lumOff val="25000"/>
                  </a:schemeClr>
                </a:solidFill>
                <a:effectLst/>
                <a:latin typeface="Söhne"/>
              </a:rPr>
              <a:t>Perform a DFS on the reversed graph, starting from the last vertex that was finished in step 1.</a:t>
            </a:r>
          </a:p>
          <a:p>
            <a:pPr algn="l">
              <a:buFont typeface="+mj-lt"/>
              <a:buAutoNum type="arabicPeriod"/>
            </a:pPr>
            <a:r>
              <a:rPr lang="en-US" sz="2000" b="0" i="0" dirty="0">
                <a:solidFill>
                  <a:schemeClr val="tx1">
                    <a:lumMod val="75000"/>
                    <a:lumOff val="25000"/>
                  </a:schemeClr>
                </a:solidFill>
                <a:effectLst/>
                <a:latin typeface="Söhne"/>
              </a:rPr>
              <a:t>Each tree in the DFS forest of step 3 represents a strongly connected component.</a:t>
            </a:r>
          </a:p>
          <a:p>
            <a:pPr marL="342900" indent="-342900">
              <a:buFont typeface="+mj-lt"/>
              <a:buAutoNum type="arabicPeriod"/>
            </a:pPr>
            <a:endParaRPr lang="en-IN" dirty="0"/>
          </a:p>
        </p:txBody>
      </p:sp>
    </p:spTree>
    <p:extLst>
      <p:ext uri="{BB962C8B-B14F-4D97-AF65-F5344CB8AC3E}">
        <p14:creationId xmlns:p14="http://schemas.microsoft.com/office/powerpoint/2010/main" val="3933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E1EA1-779E-278A-5F3A-C388E81E7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256" y="900914"/>
            <a:ext cx="5100509" cy="4562481"/>
          </a:xfrm>
          <a:prstGeom prst="rect">
            <a:avLst/>
          </a:prstGeom>
        </p:spPr>
      </p:pic>
    </p:spTree>
    <p:extLst>
      <p:ext uri="{BB962C8B-B14F-4D97-AF65-F5344CB8AC3E}">
        <p14:creationId xmlns:p14="http://schemas.microsoft.com/office/powerpoint/2010/main" val="7908061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TotalTime>
  <Words>1280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euclid_circular_a</vt:lpstr>
      <vt:lpstr>Nunito</vt:lpstr>
      <vt:lpstr>Söhne</vt:lpstr>
      <vt:lpstr>Source Sans Pro</vt:lpstr>
      <vt:lpstr>Wingdings</vt:lpstr>
      <vt:lpstr>Retrospect</vt:lpstr>
      <vt:lpstr>STRONGLY CONNECTED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STRONGLY CONNECTED COMPONENTS</dc:title>
  <dc:creator>Chandrabhushan Reddy</dc:creator>
  <cp:lastModifiedBy>Chandrabhushan Reddy</cp:lastModifiedBy>
  <cp:revision>1</cp:revision>
  <dcterms:created xsi:type="dcterms:W3CDTF">2023-04-18T17:13:31Z</dcterms:created>
  <dcterms:modified xsi:type="dcterms:W3CDTF">2023-04-18T18:29:19Z</dcterms:modified>
</cp:coreProperties>
</file>