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77-2E15-40DB-AB95-12460EC6A361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08E3-D705-4394-9CD2-03810603314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80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77-2E15-40DB-AB95-12460EC6A361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08E3-D705-4394-9CD2-03810603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3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77-2E15-40DB-AB95-12460EC6A361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08E3-D705-4394-9CD2-03810603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89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77-2E15-40DB-AB95-12460EC6A361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08E3-D705-4394-9CD2-03810603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77-2E15-40DB-AB95-12460EC6A361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08E3-D705-4394-9CD2-03810603314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42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77-2E15-40DB-AB95-12460EC6A361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08E3-D705-4394-9CD2-03810603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24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77-2E15-40DB-AB95-12460EC6A361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08E3-D705-4394-9CD2-03810603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02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77-2E15-40DB-AB95-12460EC6A361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08E3-D705-4394-9CD2-03810603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39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77-2E15-40DB-AB95-12460EC6A361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08E3-D705-4394-9CD2-03810603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8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B99F77-2E15-40DB-AB95-12460EC6A361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0108E3-D705-4394-9CD2-03810603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26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77-2E15-40DB-AB95-12460EC6A361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08E3-D705-4394-9CD2-03810603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3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B99F77-2E15-40DB-AB95-12460EC6A361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0108E3-D705-4394-9CD2-03810603314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53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108A-B54A-6845-0795-2C1B24016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SUFFIX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C60CB-8D61-D75D-0C10-0657B7972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KALANGI SATHVIKA</a:t>
            </a:r>
          </a:p>
          <a:p>
            <a:r>
              <a:rPr lang="en-IN" dirty="0"/>
              <a:t>200101048</a:t>
            </a:r>
          </a:p>
        </p:txBody>
      </p:sp>
    </p:spTree>
    <p:extLst>
      <p:ext uri="{BB962C8B-B14F-4D97-AF65-F5344CB8AC3E}">
        <p14:creationId xmlns:p14="http://schemas.microsoft.com/office/powerpoint/2010/main" val="14521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D164E9D2-42E6-7158-DE7E-331F1A935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973" y="3594462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the last suffix ($) in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Oval 22">
            <a:extLst>
              <a:ext uri="{FF2B5EF4-FFF2-40B4-BE49-F238E27FC236}">
                <a16:creationId xmlns:a16="http://schemas.microsoft.com/office/drawing/2014/main" id="{B87C510E-2A05-3362-5D07-365E0E227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948" y="622662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9C049620-87EF-51EB-DAA6-502266783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086" y="2776900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24">
            <a:extLst>
              <a:ext uri="{FF2B5EF4-FFF2-40B4-BE49-F238E27FC236}">
                <a16:creationId xmlns:a16="http://schemas.microsoft.com/office/drawing/2014/main" id="{BC143AD6-2E18-BEA0-8FD6-A6E146A84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998" y="2624500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96282C6A-9BED-A12C-220D-DB76C3495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986" y="7417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Text Box 26">
            <a:extLst>
              <a:ext uri="{FF2B5EF4-FFF2-40B4-BE49-F238E27FC236}">
                <a16:creationId xmlns:a16="http://schemas.microsoft.com/office/drawing/2014/main" id="{D6986A90-B168-8F13-0368-A80385B40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3086" y="9830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" name="Text Box 27">
            <a:extLst>
              <a:ext uri="{FF2B5EF4-FFF2-40B4-BE49-F238E27FC236}">
                <a16:creationId xmlns:a16="http://schemas.microsoft.com/office/drawing/2014/main" id="{9B9F192E-6821-C758-A694-DA11A1F71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686" y="17910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Text Box 28">
            <a:extLst>
              <a:ext uri="{FF2B5EF4-FFF2-40B4-BE49-F238E27FC236}">
                <a16:creationId xmlns:a16="http://schemas.microsoft.com/office/drawing/2014/main" id="{DD6CEACA-2352-72E0-AB8A-BC94C4352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786" y="20577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EBE2C5FC-D205-79C8-5FCD-541124539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886" y="22990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id="{81C4AAA6-A650-F8B2-4657-6A845CB60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286" y="15370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 Box 31">
            <a:extLst>
              <a:ext uri="{FF2B5EF4-FFF2-40B4-BE49-F238E27FC236}">
                <a16:creationId xmlns:a16="http://schemas.microsoft.com/office/drawing/2014/main" id="{6BB5EAAF-96AD-D496-EB9A-E7A8EBEF4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86" y="18418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3" name="Text Box 32">
            <a:extLst>
              <a:ext uri="{FF2B5EF4-FFF2-40B4-BE49-F238E27FC236}">
                <a16:creationId xmlns:a16="http://schemas.microsoft.com/office/drawing/2014/main" id="{FD435FC4-4390-5413-E3D7-D839E9BF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0886" y="20704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4" name="Text Box 33">
            <a:extLst>
              <a:ext uri="{FF2B5EF4-FFF2-40B4-BE49-F238E27FC236}">
                <a16:creationId xmlns:a16="http://schemas.microsoft.com/office/drawing/2014/main" id="{542DBE71-98BC-6218-785C-A31A35152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286" y="7544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Oval 34">
            <a:extLst>
              <a:ext uri="{FF2B5EF4-FFF2-40B4-BE49-F238E27FC236}">
                <a16:creationId xmlns:a16="http://schemas.microsoft.com/office/drawing/2014/main" id="{FD706B24-62E9-CB6B-E7EB-1F09A4F3F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086" y="1579925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35">
            <a:extLst>
              <a:ext uri="{FF2B5EF4-FFF2-40B4-BE49-F238E27FC236}">
                <a16:creationId xmlns:a16="http://schemas.microsoft.com/office/drawing/2014/main" id="{A37868B5-8720-35A0-5EA0-665C68D3ECA7}"/>
              </a:ext>
            </a:extLst>
          </p:cNvPr>
          <p:cNvCxnSpPr>
            <a:cxnSpLocks noChangeShapeType="1"/>
            <a:stCxn id="3" idx="3"/>
            <a:endCxn id="15" idx="0"/>
          </p:cNvCxnSpPr>
          <p:nvPr/>
        </p:nvCxnSpPr>
        <p:spPr bwMode="auto">
          <a:xfrm flipH="1">
            <a:off x="7062948" y="911587"/>
            <a:ext cx="303213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6">
            <a:extLst>
              <a:ext uri="{FF2B5EF4-FFF2-40B4-BE49-F238E27FC236}">
                <a16:creationId xmlns:a16="http://schemas.microsoft.com/office/drawing/2014/main" id="{C64DF174-685E-3AAB-F5B2-0439369ABFA5}"/>
              </a:ext>
            </a:extLst>
          </p:cNvPr>
          <p:cNvCxnSpPr>
            <a:cxnSpLocks noChangeShapeType="1"/>
            <a:stCxn id="15" idx="3"/>
            <a:endCxn id="4" idx="0"/>
          </p:cNvCxnSpPr>
          <p:nvPr/>
        </p:nvCxnSpPr>
        <p:spPr bwMode="auto">
          <a:xfrm flipH="1">
            <a:off x="6723223" y="1868850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AutoShape 37">
            <a:extLst>
              <a:ext uri="{FF2B5EF4-FFF2-40B4-BE49-F238E27FC236}">
                <a16:creationId xmlns:a16="http://schemas.microsoft.com/office/drawing/2014/main" id="{0E9FCADC-8B5C-D748-408B-7E1F7424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198" y="2395900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" name="AutoShape 38">
            <a:extLst>
              <a:ext uri="{FF2B5EF4-FFF2-40B4-BE49-F238E27FC236}">
                <a16:creationId xmlns:a16="http://schemas.microsoft.com/office/drawing/2014/main" id="{EAA436BB-6F41-320F-3D9E-7C3F44B874F9}"/>
              </a:ext>
            </a:extLst>
          </p:cNvPr>
          <p:cNvCxnSpPr>
            <a:cxnSpLocks noChangeShapeType="1"/>
            <a:stCxn id="15" idx="5"/>
            <a:endCxn id="18" idx="0"/>
          </p:cNvCxnSpPr>
          <p:nvPr/>
        </p:nvCxnSpPr>
        <p:spPr bwMode="auto">
          <a:xfrm>
            <a:off x="7182011" y="1868850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39">
            <a:extLst>
              <a:ext uri="{FF2B5EF4-FFF2-40B4-BE49-F238E27FC236}">
                <a16:creationId xmlns:a16="http://schemas.microsoft.com/office/drawing/2014/main" id="{DF72191F-ED26-BFD3-981F-6DE4B82C4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4086" y="18418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1" name="Oval 40">
            <a:extLst>
              <a:ext uri="{FF2B5EF4-FFF2-40B4-BE49-F238E27FC236}">
                <a16:creationId xmlns:a16="http://schemas.microsoft.com/office/drawing/2014/main" id="{D8BA47B5-5F02-08BB-7E23-C411A93FF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286" y="1308462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AutoShape 41">
            <a:extLst>
              <a:ext uri="{FF2B5EF4-FFF2-40B4-BE49-F238E27FC236}">
                <a16:creationId xmlns:a16="http://schemas.microsoft.com/office/drawing/2014/main" id="{83899308-EEF6-BBE6-7EC7-4722887644E4}"/>
              </a:ext>
            </a:extLst>
          </p:cNvPr>
          <p:cNvCxnSpPr>
            <a:cxnSpLocks noChangeShapeType="1"/>
            <a:stCxn id="3" idx="5"/>
            <a:endCxn id="21" idx="0"/>
          </p:cNvCxnSpPr>
          <p:nvPr/>
        </p:nvCxnSpPr>
        <p:spPr bwMode="auto">
          <a:xfrm>
            <a:off x="7605873" y="911587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42">
            <a:extLst>
              <a:ext uri="{FF2B5EF4-FFF2-40B4-BE49-F238E27FC236}">
                <a16:creationId xmlns:a16="http://schemas.microsoft.com/office/drawing/2014/main" id="{4899AA37-EF2D-F5A3-3BF7-2C24BB74118C}"/>
              </a:ext>
            </a:extLst>
          </p:cNvPr>
          <p:cNvCxnSpPr>
            <a:cxnSpLocks noChangeShapeType="1"/>
            <a:stCxn id="21" idx="5"/>
            <a:endCxn id="5" idx="0"/>
          </p:cNvCxnSpPr>
          <p:nvPr/>
        </p:nvCxnSpPr>
        <p:spPr bwMode="auto">
          <a:xfrm>
            <a:off x="8020211" y="1597387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utoShape 43">
            <a:extLst>
              <a:ext uri="{FF2B5EF4-FFF2-40B4-BE49-F238E27FC236}">
                <a16:creationId xmlns:a16="http://schemas.microsoft.com/office/drawing/2014/main" id="{7787D892-8A9F-E51E-A1A2-1DEA8EB5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086" y="1938700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" name="AutoShape 44">
            <a:extLst>
              <a:ext uri="{FF2B5EF4-FFF2-40B4-BE49-F238E27FC236}">
                <a16:creationId xmlns:a16="http://schemas.microsoft.com/office/drawing/2014/main" id="{E85DDD7B-13F8-BFDF-537C-9AA6FC5912E6}"/>
              </a:ext>
            </a:extLst>
          </p:cNvPr>
          <p:cNvCxnSpPr>
            <a:cxnSpLocks noChangeShapeType="1"/>
            <a:stCxn id="21" idx="6"/>
            <a:endCxn id="24" idx="0"/>
          </p:cNvCxnSpPr>
          <p:nvPr/>
        </p:nvCxnSpPr>
        <p:spPr bwMode="auto">
          <a:xfrm>
            <a:off x="8069423" y="1478325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45">
            <a:extLst>
              <a:ext uri="{FF2B5EF4-FFF2-40B4-BE49-F238E27FC236}">
                <a16:creationId xmlns:a16="http://schemas.microsoft.com/office/drawing/2014/main" id="{94DD207C-A8B8-9DA1-0617-790034640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086" y="13084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7" name="Oval 46">
            <a:extLst>
              <a:ext uri="{FF2B5EF4-FFF2-40B4-BE49-F238E27FC236}">
                <a16:creationId xmlns:a16="http://schemas.microsoft.com/office/drawing/2014/main" id="{D8EB2E54-224C-F60A-02DF-25A1B5EC6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436" y="3746862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47">
            <a:extLst>
              <a:ext uri="{FF2B5EF4-FFF2-40B4-BE49-F238E27FC236}">
                <a16:creationId xmlns:a16="http://schemas.microsoft.com/office/drawing/2014/main" id="{46C886B8-BD00-7754-9DB8-1FA43C270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573" y="5901100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" name="AutoShape 48">
            <a:extLst>
              <a:ext uri="{FF2B5EF4-FFF2-40B4-BE49-F238E27FC236}">
                <a16:creationId xmlns:a16="http://schemas.microsoft.com/office/drawing/2014/main" id="{856DEF81-996C-89C0-1C20-4F1F727CA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486" y="5748700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49">
            <a:extLst>
              <a:ext uri="{FF2B5EF4-FFF2-40B4-BE49-F238E27FC236}">
                <a16:creationId xmlns:a16="http://schemas.microsoft.com/office/drawing/2014/main" id="{1E263AE7-A7C4-ED82-A682-83D75F35D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473" y="38659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1" name="Text Box 50">
            <a:extLst>
              <a:ext uri="{FF2B5EF4-FFF2-40B4-BE49-F238E27FC236}">
                <a16:creationId xmlns:a16="http://schemas.microsoft.com/office/drawing/2014/main" id="{1F52C44E-F56E-AC86-6EC5-90245F65F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573" y="41072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2" name="Text Box 51">
            <a:extLst>
              <a:ext uri="{FF2B5EF4-FFF2-40B4-BE49-F238E27FC236}">
                <a16:creationId xmlns:a16="http://schemas.microsoft.com/office/drawing/2014/main" id="{0BD091E4-6E8D-0FA6-EFA4-C795DF9CC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173" y="49152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3" name="Text Box 52">
            <a:extLst>
              <a:ext uri="{FF2B5EF4-FFF2-40B4-BE49-F238E27FC236}">
                <a16:creationId xmlns:a16="http://schemas.microsoft.com/office/drawing/2014/main" id="{CD1487A2-EEAF-EAD6-E11C-E21A331CB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273" y="51819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Text Box 53">
            <a:extLst>
              <a:ext uri="{FF2B5EF4-FFF2-40B4-BE49-F238E27FC236}">
                <a16:creationId xmlns:a16="http://schemas.microsoft.com/office/drawing/2014/main" id="{2ACD1557-37E0-C223-211A-274ADBBA8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373" y="54232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FD1BAC7A-670C-9B65-C217-C0A78B26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773" y="46612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6" name="Text Box 55">
            <a:extLst>
              <a:ext uri="{FF2B5EF4-FFF2-40B4-BE49-F238E27FC236}">
                <a16:creationId xmlns:a16="http://schemas.microsoft.com/office/drawing/2014/main" id="{9A03030A-3643-20DE-9694-47C37C5E2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1973" y="49660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7" name="Text Box 56">
            <a:extLst>
              <a:ext uri="{FF2B5EF4-FFF2-40B4-BE49-F238E27FC236}">
                <a16:creationId xmlns:a16="http://schemas.microsoft.com/office/drawing/2014/main" id="{229391C9-3781-CBCA-D6AF-2963E789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373" y="51946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38" name="Text Box 57">
            <a:extLst>
              <a:ext uri="{FF2B5EF4-FFF2-40B4-BE49-F238E27FC236}">
                <a16:creationId xmlns:a16="http://schemas.microsoft.com/office/drawing/2014/main" id="{73FAA29B-51AE-C15C-3208-235FC383C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4773" y="38786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9" name="Oval 58">
            <a:extLst>
              <a:ext uri="{FF2B5EF4-FFF2-40B4-BE49-F238E27FC236}">
                <a16:creationId xmlns:a16="http://schemas.microsoft.com/office/drawing/2014/main" id="{368C19EE-C0CF-95C3-E408-4DBEBA0F8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573" y="4704125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59">
            <a:extLst>
              <a:ext uri="{FF2B5EF4-FFF2-40B4-BE49-F238E27FC236}">
                <a16:creationId xmlns:a16="http://schemas.microsoft.com/office/drawing/2014/main" id="{B2959C4D-EBEE-A3D1-E76C-F95E120A0D98}"/>
              </a:ext>
            </a:extLst>
          </p:cNvPr>
          <p:cNvCxnSpPr>
            <a:cxnSpLocks noChangeShapeType="1"/>
            <a:stCxn id="27" idx="3"/>
            <a:endCxn id="39" idx="0"/>
          </p:cNvCxnSpPr>
          <p:nvPr/>
        </p:nvCxnSpPr>
        <p:spPr bwMode="auto">
          <a:xfrm flipH="1">
            <a:off x="7026436" y="4035787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60">
            <a:extLst>
              <a:ext uri="{FF2B5EF4-FFF2-40B4-BE49-F238E27FC236}">
                <a16:creationId xmlns:a16="http://schemas.microsoft.com/office/drawing/2014/main" id="{C84568BB-3C56-62B4-8F6E-E56A71D36613}"/>
              </a:ext>
            </a:extLst>
          </p:cNvPr>
          <p:cNvCxnSpPr>
            <a:cxnSpLocks noChangeShapeType="1"/>
            <a:stCxn id="39" idx="3"/>
            <a:endCxn id="28" idx="0"/>
          </p:cNvCxnSpPr>
          <p:nvPr/>
        </p:nvCxnSpPr>
        <p:spPr bwMode="auto">
          <a:xfrm flipH="1">
            <a:off x="6686711" y="4993050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AutoShape 61">
            <a:extLst>
              <a:ext uri="{FF2B5EF4-FFF2-40B4-BE49-F238E27FC236}">
                <a16:creationId xmlns:a16="http://schemas.microsoft.com/office/drawing/2014/main" id="{EFD22E39-67C4-8D17-DAAA-B42BADFEC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686" y="5520100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62">
            <a:extLst>
              <a:ext uri="{FF2B5EF4-FFF2-40B4-BE49-F238E27FC236}">
                <a16:creationId xmlns:a16="http://schemas.microsoft.com/office/drawing/2014/main" id="{0A47BE1D-6756-82F1-C600-D9DA0BB2FBF1}"/>
              </a:ext>
            </a:extLst>
          </p:cNvPr>
          <p:cNvCxnSpPr>
            <a:cxnSpLocks noChangeShapeType="1"/>
            <a:stCxn id="39" idx="5"/>
            <a:endCxn id="42" idx="0"/>
          </p:cNvCxnSpPr>
          <p:nvPr/>
        </p:nvCxnSpPr>
        <p:spPr bwMode="auto">
          <a:xfrm>
            <a:off x="7145498" y="4993050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 Box 63">
            <a:extLst>
              <a:ext uri="{FF2B5EF4-FFF2-40B4-BE49-F238E27FC236}">
                <a16:creationId xmlns:a16="http://schemas.microsoft.com/office/drawing/2014/main" id="{F858D260-F6D4-EB88-0D8D-071316ABA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73" y="49660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45" name="Oval 64">
            <a:extLst>
              <a:ext uri="{FF2B5EF4-FFF2-40B4-BE49-F238E27FC236}">
                <a16:creationId xmlns:a16="http://schemas.microsoft.com/office/drawing/2014/main" id="{F610EEAA-EE27-7A52-4FE2-9DC3CFC4A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773" y="4432662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AutoShape 65">
            <a:extLst>
              <a:ext uri="{FF2B5EF4-FFF2-40B4-BE49-F238E27FC236}">
                <a16:creationId xmlns:a16="http://schemas.microsoft.com/office/drawing/2014/main" id="{FEE537F0-C829-1D24-A1C3-F9D8E64D568A}"/>
              </a:ext>
            </a:extLst>
          </p:cNvPr>
          <p:cNvCxnSpPr>
            <a:cxnSpLocks noChangeShapeType="1"/>
            <a:stCxn id="27" idx="5"/>
            <a:endCxn id="45" idx="0"/>
          </p:cNvCxnSpPr>
          <p:nvPr/>
        </p:nvCxnSpPr>
        <p:spPr bwMode="auto">
          <a:xfrm>
            <a:off x="7569361" y="4035787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66">
            <a:extLst>
              <a:ext uri="{FF2B5EF4-FFF2-40B4-BE49-F238E27FC236}">
                <a16:creationId xmlns:a16="http://schemas.microsoft.com/office/drawing/2014/main" id="{18D36266-2794-2DB7-9154-7CE568EFDB8C}"/>
              </a:ext>
            </a:extLst>
          </p:cNvPr>
          <p:cNvCxnSpPr>
            <a:cxnSpLocks noChangeShapeType="1"/>
            <a:stCxn id="45" idx="5"/>
            <a:endCxn id="29" idx="0"/>
          </p:cNvCxnSpPr>
          <p:nvPr/>
        </p:nvCxnSpPr>
        <p:spPr bwMode="auto">
          <a:xfrm>
            <a:off x="7983698" y="4721587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utoShape 67">
            <a:extLst>
              <a:ext uri="{FF2B5EF4-FFF2-40B4-BE49-F238E27FC236}">
                <a16:creationId xmlns:a16="http://schemas.microsoft.com/office/drawing/2014/main" id="{1AF5FA00-0BE5-8DFA-DDF5-B2240BD07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573" y="5062900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" name="AutoShape 68">
            <a:extLst>
              <a:ext uri="{FF2B5EF4-FFF2-40B4-BE49-F238E27FC236}">
                <a16:creationId xmlns:a16="http://schemas.microsoft.com/office/drawing/2014/main" id="{5A12EF34-E01C-DFCF-75D9-FAE3C5AB3C1C}"/>
              </a:ext>
            </a:extLst>
          </p:cNvPr>
          <p:cNvCxnSpPr>
            <a:cxnSpLocks noChangeShapeType="1"/>
            <a:stCxn id="45" idx="6"/>
            <a:endCxn id="48" idx="0"/>
          </p:cNvCxnSpPr>
          <p:nvPr/>
        </p:nvCxnSpPr>
        <p:spPr bwMode="auto">
          <a:xfrm>
            <a:off x="8032911" y="4602525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 Box 69">
            <a:extLst>
              <a:ext uri="{FF2B5EF4-FFF2-40B4-BE49-F238E27FC236}">
                <a16:creationId xmlns:a16="http://schemas.microsoft.com/office/drawing/2014/main" id="{4D6321E1-F668-AB21-1359-1A1A86650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0573" y="44326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51" name="AutoShape 70">
            <a:extLst>
              <a:ext uri="{FF2B5EF4-FFF2-40B4-BE49-F238E27FC236}">
                <a16:creationId xmlns:a16="http://schemas.microsoft.com/office/drawing/2014/main" id="{820B2E73-C031-18F7-DC67-72E5D7DC1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973" y="4045312"/>
            <a:ext cx="420688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AutoShape 71">
            <a:extLst>
              <a:ext uri="{FF2B5EF4-FFF2-40B4-BE49-F238E27FC236}">
                <a16:creationId xmlns:a16="http://schemas.microsoft.com/office/drawing/2014/main" id="{87309DFF-0E0B-B69B-C008-FEA4A1DC53C2}"/>
              </a:ext>
            </a:extLst>
          </p:cNvPr>
          <p:cNvCxnSpPr>
            <a:cxnSpLocks noChangeShapeType="1"/>
            <a:stCxn id="27" idx="6"/>
            <a:endCxn id="51" idx="0"/>
          </p:cNvCxnSpPr>
          <p:nvPr/>
        </p:nvCxnSpPr>
        <p:spPr bwMode="auto">
          <a:xfrm>
            <a:off x="7618573" y="3916725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72">
            <a:extLst>
              <a:ext uri="{FF2B5EF4-FFF2-40B4-BE49-F238E27FC236}">
                <a16:creationId xmlns:a16="http://schemas.microsoft.com/office/drawing/2014/main" id="{90F93F90-B5D9-D55A-23BB-EFEF59021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173" y="35182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81519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FB1C3B63-ADAA-C2EF-E690-108E4B866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701" y="3541871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label each leaf with the starting point of the corresponding suffix.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Oval 27">
            <a:extLst>
              <a:ext uri="{FF2B5EF4-FFF2-40B4-BE49-F238E27FC236}">
                <a16:creationId xmlns:a16="http://schemas.microsoft.com/office/drawing/2014/main" id="{2704D927-0171-9D93-1BA8-AC32D45D1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789" y="902848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28">
            <a:extLst>
              <a:ext uri="{FF2B5EF4-FFF2-40B4-BE49-F238E27FC236}">
                <a16:creationId xmlns:a16="http://schemas.microsoft.com/office/drawing/2014/main" id="{F1DD8EC2-C6CE-0BCD-A87D-7568A301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926" y="3057086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" name="AutoShape 29">
            <a:extLst>
              <a:ext uri="{FF2B5EF4-FFF2-40B4-BE49-F238E27FC236}">
                <a16:creationId xmlns:a16="http://schemas.microsoft.com/office/drawing/2014/main" id="{8CDDEAE3-C3B1-F806-7B36-93204C757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839" y="2904686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30">
            <a:extLst>
              <a:ext uri="{FF2B5EF4-FFF2-40B4-BE49-F238E27FC236}">
                <a16:creationId xmlns:a16="http://schemas.microsoft.com/office/drawing/2014/main" id="{B2B7E803-8FC0-A8B7-86BD-FEA7C42DB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826" y="1021911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E903AA4C-81AF-1AE4-B927-7002A56F7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926" y="1263211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" name="Text Box 32">
            <a:extLst>
              <a:ext uri="{FF2B5EF4-FFF2-40B4-BE49-F238E27FC236}">
                <a16:creationId xmlns:a16="http://schemas.microsoft.com/office/drawing/2014/main" id="{BAE03E39-B7EA-6A2A-CF5A-A952C59DE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526" y="207124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Text Box 33">
            <a:extLst>
              <a:ext uri="{FF2B5EF4-FFF2-40B4-BE49-F238E27FC236}">
                <a16:creationId xmlns:a16="http://schemas.microsoft.com/office/drawing/2014/main" id="{169C7994-5127-50DB-1B48-0D83B2D6B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626" y="233794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" name="Text Box 34">
            <a:extLst>
              <a:ext uri="{FF2B5EF4-FFF2-40B4-BE49-F238E27FC236}">
                <a16:creationId xmlns:a16="http://schemas.microsoft.com/office/drawing/2014/main" id="{10573CEA-ECA3-4DE9-D717-5787C67B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726" y="257924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Text Box 35">
            <a:extLst>
              <a:ext uri="{FF2B5EF4-FFF2-40B4-BE49-F238E27FC236}">
                <a16:creationId xmlns:a16="http://schemas.microsoft.com/office/drawing/2014/main" id="{A90A218E-8119-BE64-BE48-E72E004B6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126" y="181724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 Box 36">
            <a:extLst>
              <a:ext uri="{FF2B5EF4-FFF2-40B4-BE49-F238E27FC236}">
                <a16:creationId xmlns:a16="http://schemas.microsoft.com/office/drawing/2014/main" id="{CE0F67C1-01D6-9B59-2F19-587038EC2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326" y="212204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3" name="Text Box 37">
            <a:extLst>
              <a:ext uri="{FF2B5EF4-FFF2-40B4-BE49-F238E27FC236}">
                <a16:creationId xmlns:a16="http://schemas.microsoft.com/office/drawing/2014/main" id="{805ECA40-1FA2-2204-1D74-958309D8F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726" y="235064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4" name="Text Box 38">
            <a:extLst>
              <a:ext uri="{FF2B5EF4-FFF2-40B4-BE49-F238E27FC236}">
                <a16:creationId xmlns:a16="http://schemas.microsoft.com/office/drawing/2014/main" id="{39206D5E-2355-B471-B0E0-E4C3EE445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126" y="1034611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Oval 39">
            <a:extLst>
              <a:ext uri="{FF2B5EF4-FFF2-40B4-BE49-F238E27FC236}">
                <a16:creationId xmlns:a16="http://schemas.microsoft.com/office/drawing/2014/main" id="{A36F7AD0-8988-BC43-2CC4-922C7A05C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926" y="1860111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40">
            <a:extLst>
              <a:ext uri="{FF2B5EF4-FFF2-40B4-BE49-F238E27FC236}">
                <a16:creationId xmlns:a16="http://schemas.microsoft.com/office/drawing/2014/main" id="{CAE52C49-2384-2185-A0C4-368D3CF90AA8}"/>
              </a:ext>
            </a:extLst>
          </p:cNvPr>
          <p:cNvCxnSpPr>
            <a:cxnSpLocks noChangeShapeType="1"/>
            <a:stCxn id="3" idx="3"/>
            <a:endCxn id="15" idx="0"/>
          </p:cNvCxnSpPr>
          <p:nvPr/>
        </p:nvCxnSpPr>
        <p:spPr bwMode="auto">
          <a:xfrm flipH="1">
            <a:off x="6351789" y="1191773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41">
            <a:extLst>
              <a:ext uri="{FF2B5EF4-FFF2-40B4-BE49-F238E27FC236}">
                <a16:creationId xmlns:a16="http://schemas.microsoft.com/office/drawing/2014/main" id="{48463E61-B149-6861-FC5A-324964F4C825}"/>
              </a:ext>
            </a:extLst>
          </p:cNvPr>
          <p:cNvCxnSpPr>
            <a:cxnSpLocks noChangeShapeType="1"/>
            <a:stCxn id="15" idx="3"/>
            <a:endCxn id="4" idx="0"/>
          </p:cNvCxnSpPr>
          <p:nvPr/>
        </p:nvCxnSpPr>
        <p:spPr bwMode="auto">
          <a:xfrm flipH="1">
            <a:off x="6012064" y="2149036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AutoShape 42">
            <a:extLst>
              <a:ext uri="{FF2B5EF4-FFF2-40B4-BE49-F238E27FC236}">
                <a16:creationId xmlns:a16="http://schemas.microsoft.com/office/drawing/2014/main" id="{7E589C9E-8007-AA30-46BE-B193D16C0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039" y="2676086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" name="AutoShape 43">
            <a:extLst>
              <a:ext uri="{FF2B5EF4-FFF2-40B4-BE49-F238E27FC236}">
                <a16:creationId xmlns:a16="http://schemas.microsoft.com/office/drawing/2014/main" id="{8BF5654A-8D59-D665-2CA9-E86B2F2A321C}"/>
              </a:ext>
            </a:extLst>
          </p:cNvPr>
          <p:cNvCxnSpPr>
            <a:cxnSpLocks noChangeShapeType="1"/>
            <a:stCxn id="15" idx="5"/>
            <a:endCxn id="18" idx="0"/>
          </p:cNvCxnSpPr>
          <p:nvPr/>
        </p:nvCxnSpPr>
        <p:spPr bwMode="auto">
          <a:xfrm>
            <a:off x="6470851" y="2149036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44">
            <a:extLst>
              <a:ext uri="{FF2B5EF4-FFF2-40B4-BE49-F238E27FC236}">
                <a16:creationId xmlns:a16="http://schemas.microsoft.com/office/drawing/2014/main" id="{EBBE5E34-DD97-9AFA-9FEA-7A9009048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26" y="212204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1" name="Oval 45">
            <a:extLst>
              <a:ext uri="{FF2B5EF4-FFF2-40B4-BE49-F238E27FC236}">
                <a16:creationId xmlns:a16="http://schemas.microsoft.com/office/drawing/2014/main" id="{52C4451D-2394-799E-BEB1-81055D3EE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126" y="1588648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AutoShape 46">
            <a:extLst>
              <a:ext uri="{FF2B5EF4-FFF2-40B4-BE49-F238E27FC236}">
                <a16:creationId xmlns:a16="http://schemas.microsoft.com/office/drawing/2014/main" id="{51EEF4E0-0E27-80D9-226A-47D47C533F46}"/>
              </a:ext>
            </a:extLst>
          </p:cNvPr>
          <p:cNvCxnSpPr>
            <a:cxnSpLocks noChangeShapeType="1"/>
            <a:stCxn id="3" idx="5"/>
            <a:endCxn id="21" idx="0"/>
          </p:cNvCxnSpPr>
          <p:nvPr/>
        </p:nvCxnSpPr>
        <p:spPr bwMode="auto">
          <a:xfrm>
            <a:off x="6894714" y="1191773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47">
            <a:extLst>
              <a:ext uri="{FF2B5EF4-FFF2-40B4-BE49-F238E27FC236}">
                <a16:creationId xmlns:a16="http://schemas.microsoft.com/office/drawing/2014/main" id="{FD05074B-57AB-2F40-1E42-700CF8CC68A0}"/>
              </a:ext>
            </a:extLst>
          </p:cNvPr>
          <p:cNvCxnSpPr>
            <a:cxnSpLocks noChangeShapeType="1"/>
            <a:stCxn id="21" idx="5"/>
            <a:endCxn id="5" idx="0"/>
          </p:cNvCxnSpPr>
          <p:nvPr/>
        </p:nvCxnSpPr>
        <p:spPr bwMode="auto">
          <a:xfrm>
            <a:off x="7309051" y="1877573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utoShape 48">
            <a:extLst>
              <a:ext uri="{FF2B5EF4-FFF2-40B4-BE49-F238E27FC236}">
                <a16:creationId xmlns:a16="http://schemas.microsoft.com/office/drawing/2014/main" id="{FBF7B183-5EFF-79E3-3C03-831B22D9F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926" y="2218886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" name="AutoShape 49">
            <a:extLst>
              <a:ext uri="{FF2B5EF4-FFF2-40B4-BE49-F238E27FC236}">
                <a16:creationId xmlns:a16="http://schemas.microsoft.com/office/drawing/2014/main" id="{F8523C04-7DD4-D417-7ABA-7C8D6B660DD9}"/>
              </a:ext>
            </a:extLst>
          </p:cNvPr>
          <p:cNvCxnSpPr>
            <a:cxnSpLocks noChangeShapeType="1"/>
            <a:stCxn id="21" idx="6"/>
            <a:endCxn id="24" idx="0"/>
          </p:cNvCxnSpPr>
          <p:nvPr/>
        </p:nvCxnSpPr>
        <p:spPr bwMode="auto">
          <a:xfrm>
            <a:off x="7358264" y="1758511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50">
            <a:extLst>
              <a:ext uri="{FF2B5EF4-FFF2-40B4-BE49-F238E27FC236}">
                <a16:creationId xmlns:a16="http://schemas.microsoft.com/office/drawing/2014/main" id="{57A03B5D-DD60-844C-0B56-37E4F591E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926" y="158864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7" name="AutoShape 51">
            <a:extLst>
              <a:ext uri="{FF2B5EF4-FFF2-40B4-BE49-F238E27FC236}">
                <a16:creationId xmlns:a16="http://schemas.microsoft.com/office/drawing/2014/main" id="{36AAC28A-8969-58F6-19CA-FC9C67CC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326" y="1201298"/>
            <a:ext cx="420688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AutoShape 52">
            <a:extLst>
              <a:ext uri="{FF2B5EF4-FFF2-40B4-BE49-F238E27FC236}">
                <a16:creationId xmlns:a16="http://schemas.microsoft.com/office/drawing/2014/main" id="{1CEAF2D2-8044-8C9F-CFA4-37223C108A1A}"/>
              </a:ext>
            </a:extLst>
          </p:cNvPr>
          <p:cNvCxnSpPr>
            <a:cxnSpLocks noChangeShapeType="1"/>
            <a:stCxn id="3" idx="6"/>
            <a:endCxn id="27" idx="0"/>
          </p:cNvCxnSpPr>
          <p:nvPr/>
        </p:nvCxnSpPr>
        <p:spPr bwMode="auto">
          <a:xfrm>
            <a:off x="6943926" y="1072711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 Box 53">
            <a:extLst>
              <a:ext uri="{FF2B5EF4-FFF2-40B4-BE49-F238E27FC236}">
                <a16:creationId xmlns:a16="http://schemas.microsoft.com/office/drawing/2014/main" id="{04217158-C8E4-E9E3-39A5-BA0B47AF8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526" y="67424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30" name="Oval 54">
            <a:extLst>
              <a:ext uri="{FF2B5EF4-FFF2-40B4-BE49-F238E27FC236}">
                <a16:creationId xmlns:a16="http://schemas.microsoft.com/office/drawing/2014/main" id="{A929D06E-9323-D4EA-BE69-9F201E1D9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864" y="4189273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55">
            <a:extLst>
              <a:ext uri="{FF2B5EF4-FFF2-40B4-BE49-F238E27FC236}">
                <a16:creationId xmlns:a16="http://schemas.microsoft.com/office/drawing/2014/main" id="{3DCF2F0D-3950-52F2-51F3-B9AD6AD5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001" y="6343511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" name="AutoShape 56">
            <a:extLst>
              <a:ext uri="{FF2B5EF4-FFF2-40B4-BE49-F238E27FC236}">
                <a16:creationId xmlns:a16="http://schemas.microsoft.com/office/drawing/2014/main" id="{89C6784D-53BC-852A-2D72-892926D99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14" y="6191111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" name="Text Box 57">
            <a:extLst>
              <a:ext uri="{FF2B5EF4-FFF2-40B4-BE49-F238E27FC236}">
                <a16:creationId xmlns:a16="http://schemas.microsoft.com/office/drawing/2014/main" id="{4079471D-6BAE-4C92-5D0A-52DFD483F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901" y="430833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4" name="Text Box 58">
            <a:extLst>
              <a:ext uri="{FF2B5EF4-FFF2-40B4-BE49-F238E27FC236}">
                <a16:creationId xmlns:a16="http://schemas.microsoft.com/office/drawing/2014/main" id="{3E7749C3-3242-FC08-5D7A-DD1F0A3E4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001" y="454963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5" name="Text Box 59">
            <a:extLst>
              <a:ext uri="{FF2B5EF4-FFF2-40B4-BE49-F238E27FC236}">
                <a16:creationId xmlns:a16="http://schemas.microsoft.com/office/drawing/2014/main" id="{CFF2EA4C-7D16-F377-9C5D-75094CB73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601" y="535767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6" name="Text Box 60">
            <a:extLst>
              <a:ext uri="{FF2B5EF4-FFF2-40B4-BE49-F238E27FC236}">
                <a16:creationId xmlns:a16="http://schemas.microsoft.com/office/drawing/2014/main" id="{46FD47F1-A584-7751-76DF-095CE2A86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701" y="562437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7" name="Text Box 61">
            <a:extLst>
              <a:ext uri="{FF2B5EF4-FFF2-40B4-BE49-F238E27FC236}">
                <a16:creationId xmlns:a16="http://schemas.microsoft.com/office/drawing/2014/main" id="{3F6E3314-2E5E-B874-7FD3-9161F7108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801" y="586567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38" name="Text Box 62">
            <a:extLst>
              <a:ext uri="{FF2B5EF4-FFF2-40B4-BE49-F238E27FC236}">
                <a16:creationId xmlns:a16="http://schemas.microsoft.com/office/drawing/2014/main" id="{772DAB7E-0418-72D8-E2E4-8CCA8C10B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201" y="510367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9" name="Text Box 63">
            <a:extLst>
              <a:ext uri="{FF2B5EF4-FFF2-40B4-BE49-F238E27FC236}">
                <a16:creationId xmlns:a16="http://schemas.microsoft.com/office/drawing/2014/main" id="{A00F69C0-DAC1-B27A-A3F3-C0F29E8CD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401" y="540847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0" name="Text Box 64">
            <a:extLst>
              <a:ext uri="{FF2B5EF4-FFF2-40B4-BE49-F238E27FC236}">
                <a16:creationId xmlns:a16="http://schemas.microsoft.com/office/drawing/2014/main" id="{B8452860-F612-0AAD-E228-400EEF8AF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801" y="563707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41" name="Text Box 65">
            <a:extLst>
              <a:ext uri="{FF2B5EF4-FFF2-40B4-BE49-F238E27FC236}">
                <a16:creationId xmlns:a16="http://schemas.microsoft.com/office/drawing/2014/main" id="{0BE7A858-C556-2981-C10B-1C27F0923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201" y="432103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2" name="Oval 66">
            <a:extLst>
              <a:ext uri="{FF2B5EF4-FFF2-40B4-BE49-F238E27FC236}">
                <a16:creationId xmlns:a16="http://schemas.microsoft.com/office/drawing/2014/main" id="{3AC54C5F-33B9-ED93-30E5-10F190861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001" y="5146536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67">
            <a:extLst>
              <a:ext uri="{FF2B5EF4-FFF2-40B4-BE49-F238E27FC236}">
                <a16:creationId xmlns:a16="http://schemas.microsoft.com/office/drawing/2014/main" id="{FE71E612-1B97-C673-5B08-F51CBAD1A0DC}"/>
              </a:ext>
            </a:extLst>
          </p:cNvPr>
          <p:cNvCxnSpPr>
            <a:cxnSpLocks noChangeShapeType="1"/>
            <a:stCxn id="30" idx="3"/>
            <a:endCxn id="42" idx="0"/>
          </p:cNvCxnSpPr>
          <p:nvPr/>
        </p:nvCxnSpPr>
        <p:spPr bwMode="auto">
          <a:xfrm flipH="1">
            <a:off x="6824864" y="4478198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68">
            <a:extLst>
              <a:ext uri="{FF2B5EF4-FFF2-40B4-BE49-F238E27FC236}">
                <a16:creationId xmlns:a16="http://schemas.microsoft.com/office/drawing/2014/main" id="{B563FCFE-0E6F-F0B6-B3BF-0C8D7184E01A}"/>
              </a:ext>
            </a:extLst>
          </p:cNvPr>
          <p:cNvCxnSpPr>
            <a:cxnSpLocks noChangeShapeType="1"/>
            <a:stCxn id="42" idx="3"/>
            <a:endCxn id="31" idx="0"/>
          </p:cNvCxnSpPr>
          <p:nvPr/>
        </p:nvCxnSpPr>
        <p:spPr bwMode="auto">
          <a:xfrm flipH="1">
            <a:off x="6485139" y="5435461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AutoShape 69">
            <a:extLst>
              <a:ext uri="{FF2B5EF4-FFF2-40B4-BE49-F238E27FC236}">
                <a16:creationId xmlns:a16="http://schemas.microsoft.com/office/drawing/2014/main" id="{87F76089-4A58-2677-C971-EEA98B25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114" y="5962511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46" name="AutoShape 70">
            <a:extLst>
              <a:ext uri="{FF2B5EF4-FFF2-40B4-BE49-F238E27FC236}">
                <a16:creationId xmlns:a16="http://schemas.microsoft.com/office/drawing/2014/main" id="{AC840489-E6F5-12CD-0758-AF4068EE8025}"/>
              </a:ext>
            </a:extLst>
          </p:cNvPr>
          <p:cNvCxnSpPr>
            <a:cxnSpLocks noChangeShapeType="1"/>
            <a:stCxn id="42" idx="5"/>
            <a:endCxn id="45" idx="0"/>
          </p:cNvCxnSpPr>
          <p:nvPr/>
        </p:nvCxnSpPr>
        <p:spPr bwMode="auto">
          <a:xfrm>
            <a:off x="6943926" y="5435461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71">
            <a:extLst>
              <a:ext uri="{FF2B5EF4-FFF2-40B4-BE49-F238E27FC236}">
                <a16:creationId xmlns:a16="http://schemas.microsoft.com/office/drawing/2014/main" id="{48D40B05-D899-2B0A-5CE0-ECC7FDCF9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001" y="540847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48" name="Oval 72">
            <a:extLst>
              <a:ext uri="{FF2B5EF4-FFF2-40B4-BE49-F238E27FC236}">
                <a16:creationId xmlns:a16="http://schemas.microsoft.com/office/drawing/2014/main" id="{2C94A2B5-BED4-0464-5479-490C2D9E4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201" y="4875073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" name="AutoShape 73">
            <a:extLst>
              <a:ext uri="{FF2B5EF4-FFF2-40B4-BE49-F238E27FC236}">
                <a16:creationId xmlns:a16="http://schemas.microsoft.com/office/drawing/2014/main" id="{2F57BADB-BC44-62BC-A859-9B801661A861}"/>
              </a:ext>
            </a:extLst>
          </p:cNvPr>
          <p:cNvCxnSpPr>
            <a:cxnSpLocks noChangeShapeType="1"/>
            <a:stCxn id="30" idx="5"/>
            <a:endCxn id="48" idx="0"/>
          </p:cNvCxnSpPr>
          <p:nvPr/>
        </p:nvCxnSpPr>
        <p:spPr bwMode="auto">
          <a:xfrm>
            <a:off x="7367789" y="4478198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74">
            <a:extLst>
              <a:ext uri="{FF2B5EF4-FFF2-40B4-BE49-F238E27FC236}">
                <a16:creationId xmlns:a16="http://schemas.microsoft.com/office/drawing/2014/main" id="{4FE3FDAE-58E9-7241-2AF1-945AEDBE4D73}"/>
              </a:ext>
            </a:extLst>
          </p:cNvPr>
          <p:cNvCxnSpPr>
            <a:cxnSpLocks noChangeShapeType="1"/>
            <a:stCxn id="48" idx="5"/>
            <a:endCxn id="32" idx="0"/>
          </p:cNvCxnSpPr>
          <p:nvPr/>
        </p:nvCxnSpPr>
        <p:spPr bwMode="auto">
          <a:xfrm>
            <a:off x="7782126" y="5163998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AutoShape 75">
            <a:extLst>
              <a:ext uri="{FF2B5EF4-FFF2-40B4-BE49-F238E27FC236}">
                <a16:creationId xmlns:a16="http://schemas.microsoft.com/office/drawing/2014/main" id="{C5BCD5B9-24CA-E0D6-94CE-38C0B2AEC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001" y="5505311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52" name="AutoShape 76">
            <a:extLst>
              <a:ext uri="{FF2B5EF4-FFF2-40B4-BE49-F238E27FC236}">
                <a16:creationId xmlns:a16="http://schemas.microsoft.com/office/drawing/2014/main" id="{4D3B2B85-28E0-BDAE-2D51-A93D1DD6DB75}"/>
              </a:ext>
            </a:extLst>
          </p:cNvPr>
          <p:cNvCxnSpPr>
            <a:cxnSpLocks noChangeShapeType="1"/>
            <a:stCxn id="48" idx="6"/>
            <a:endCxn id="51" idx="0"/>
          </p:cNvCxnSpPr>
          <p:nvPr/>
        </p:nvCxnSpPr>
        <p:spPr bwMode="auto">
          <a:xfrm>
            <a:off x="7831339" y="5044936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77">
            <a:extLst>
              <a:ext uri="{FF2B5EF4-FFF2-40B4-BE49-F238E27FC236}">
                <a16:creationId xmlns:a16="http://schemas.microsoft.com/office/drawing/2014/main" id="{344A1048-128D-ABB9-82BE-7289DED62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9001" y="487507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54" name="AutoShape 78">
            <a:extLst>
              <a:ext uri="{FF2B5EF4-FFF2-40B4-BE49-F238E27FC236}">
                <a16:creationId xmlns:a16="http://schemas.microsoft.com/office/drawing/2014/main" id="{BD24A9E0-C7FF-0755-115A-43D798EF4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401" y="4487723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55" name="AutoShape 79">
            <a:extLst>
              <a:ext uri="{FF2B5EF4-FFF2-40B4-BE49-F238E27FC236}">
                <a16:creationId xmlns:a16="http://schemas.microsoft.com/office/drawing/2014/main" id="{F2A47A58-89C7-9045-2E66-97BA24390282}"/>
              </a:ext>
            </a:extLst>
          </p:cNvPr>
          <p:cNvCxnSpPr>
            <a:cxnSpLocks noChangeShapeType="1"/>
            <a:stCxn id="30" idx="6"/>
            <a:endCxn id="54" idx="0"/>
          </p:cNvCxnSpPr>
          <p:nvPr/>
        </p:nvCxnSpPr>
        <p:spPr bwMode="auto">
          <a:xfrm>
            <a:off x="7417001" y="4359136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 Box 80">
            <a:extLst>
              <a:ext uri="{FF2B5EF4-FFF2-40B4-BE49-F238E27FC236}">
                <a16:creationId xmlns:a16="http://schemas.microsoft.com/office/drawing/2014/main" id="{5E0C42C7-6A50-DD09-3FD0-93D1BD02F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601" y="396067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0954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3124F84-6C5C-4B80-D898-C57A2874B3BE}"/>
              </a:ext>
            </a:extLst>
          </p:cNvPr>
          <p:cNvSpPr txBox="1">
            <a:spLocks noChangeArrowheads="1"/>
          </p:cNvSpPr>
          <p:nvPr/>
        </p:nvSpPr>
        <p:spPr>
          <a:xfrm>
            <a:off x="2152650" y="1046163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Analysis: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74A5EF6-04A3-8D32-EC1C-521024E0A7EB}"/>
              </a:ext>
            </a:extLst>
          </p:cNvPr>
          <p:cNvSpPr txBox="1">
            <a:spLocks noChangeArrowheads="1"/>
          </p:cNvSpPr>
          <p:nvPr/>
        </p:nvSpPr>
        <p:spPr>
          <a:xfrm>
            <a:off x="2152650" y="2506662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Naively, this takes O(n</a:t>
            </a:r>
            <a:r>
              <a:rPr lang="en-US" altLang="en-US" baseline="30000" dirty="0"/>
              <a:t>2</a:t>
            </a:r>
            <a:r>
              <a:rPr lang="en-US" altLang="en-US" dirty="0"/>
              <a:t>) time to build in the worst case.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D16606E-4C94-BE41-6BF8-B6210941E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228" y="3429000"/>
            <a:ext cx="81075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 sophisticated algorithms can construct a suffix    tree in O(n) time… (to be continued).</a:t>
            </a:r>
          </a:p>
        </p:txBody>
      </p:sp>
    </p:spTree>
    <p:extLst>
      <p:ext uri="{BB962C8B-B14F-4D97-AF65-F5344CB8AC3E}">
        <p14:creationId xmlns:p14="http://schemas.microsoft.com/office/powerpoint/2010/main" val="173245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728C-81C2-9B31-F5F6-A7143BC81F28}"/>
              </a:ext>
            </a:extLst>
          </p:cNvPr>
          <p:cNvSpPr txBox="1">
            <a:spLocks/>
          </p:cNvSpPr>
          <p:nvPr/>
        </p:nvSpPr>
        <p:spPr>
          <a:xfrm>
            <a:off x="2309405" y="1046163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Naïve Algorithm in 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8E22-159E-08DE-DF34-C14CF301787E}"/>
              </a:ext>
            </a:extLst>
          </p:cNvPr>
          <p:cNvSpPr txBox="1">
            <a:spLocks/>
          </p:cNvSpPr>
          <p:nvPr/>
        </p:nvSpPr>
        <p:spPr>
          <a:xfrm>
            <a:off x="2309405" y="2506662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naïve construction algorithm is not usually as bad as O(n</a:t>
            </a:r>
            <a:r>
              <a:rPr lang="en-US" baseline="30000"/>
              <a:t>2</a:t>
            </a:r>
            <a:r>
              <a:rPr lang="en-US"/>
              <a:t>) time in practice.</a:t>
            </a:r>
          </a:p>
          <a:p>
            <a:pPr lvl="1"/>
            <a:r>
              <a:rPr lang="en-US"/>
              <a:t>A worst-case example is a</a:t>
            </a:r>
            <a:r>
              <a:rPr lang="en-US" baseline="30000"/>
              <a:t>n-1</a:t>
            </a:r>
            <a:r>
              <a:rPr lang="en-US"/>
              <a:t>b$. This is rare.</a:t>
            </a:r>
          </a:p>
          <a:p>
            <a:r>
              <a:rPr lang="en-US"/>
              <a:t>For example, for a random string, the naïve algorithm runs in O(n log n) expected time.</a:t>
            </a:r>
          </a:p>
          <a:p>
            <a:pPr lvl="1"/>
            <a:r>
              <a:rPr lang="en-US"/>
              <a:t>Why?</a:t>
            </a:r>
          </a:p>
          <a:p>
            <a:pPr lvl="1"/>
            <a:endParaRPr lang="en-US"/>
          </a:p>
          <a:p>
            <a:pPr marL="460375" lvl="1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9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D85D116-7D08-2B41-447A-7471AAD9C91A}"/>
              </a:ext>
            </a:extLst>
          </p:cNvPr>
          <p:cNvSpPr txBox="1">
            <a:spLocks noChangeArrowheads="1"/>
          </p:cNvSpPr>
          <p:nvPr/>
        </p:nvSpPr>
        <p:spPr>
          <a:xfrm>
            <a:off x="2352947" y="792509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can we do with it ?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96C07CA-0B50-B008-DD5E-C90170EE1E08}"/>
              </a:ext>
            </a:extLst>
          </p:cNvPr>
          <p:cNvSpPr txBox="1">
            <a:spLocks noChangeArrowheads="1"/>
          </p:cNvSpPr>
          <p:nvPr/>
        </p:nvSpPr>
        <p:spPr>
          <a:xfrm>
            <a:off x="2105296" y="2156792"/>
            <a:ext cx="8542283" cy="4701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Exact string matching: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902030302020204" pitchFamily="66" charset="0"/>
              </a:rPr>
              <a:t>Given a Text T, |T| = n, preprocess it such that when a pattern P, |P|=m, arrives you can quickly decide when it occurs in T.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902030302020204" pitchFamily="66" charset="0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902030302020204" pitchFamily="66" charset="0"/>
              </a:rPr>
              <a:t>We may also want to find all occurrences of P in T</a:t>
            </a:r>
          </a:p>
        </p:txBody>
      </p:sp>
    </p:spTree>
    <p:extLst>
      <p:ext uri="{BB962C8B-B14F-4D97-AF65-F5344CB8AC3E}">
        <p14:creationId xmlns:p14="http://schemas.microsoft.com/office/powerpoint/2010/main" val="87877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D334737-73E9-0581-9EFF-FBE659B57E03}"/>
              </a:ext>
            </a:extLst>
          </p:cNvPr>
          <p:cNvSpPr txBox="1">
            <a:spLocks noChangeArrowheads="1"/>
          </p:cNvSpPr>
          <p:nvPr/>
        </p:nvSpPr>
        <p:spPr>
          <a:xfrm>
            <a:off x="2039439" y="582840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Exact string matching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89753C0F-2344-8FBF-985B-DE56ED61E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389" y="1665514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preprocessing we just build a suffix tree in O(n) time</a:t>
            </a: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FD65F407-F732-ACCB-8244-9E1145FA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452" y="2351314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929128A9-F5A9-8DCC-729D-569DFDFB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589" y="4505552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12B628A3-C2F7-4D96-3075-9CE092D1E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502" y="4353152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0E6E0A09-5B14-0B15-9F66-0E8CCD5C7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489" y="247037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E8D29F44-FE4C-807F-98FC-38E9F8D64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589" y="271167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13D999FE-22A7-9152-B3B7-088BF1175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189" y="351971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8573CED8-44B0-66C7-C060-C0A2413F6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289" y="378641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5E33DF5D-B8E1-C6EB-9EB6-1349FB47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389" y="402771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B275A6B0-0448-A907-FE63-3E6C6E489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789" y="326571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F105413F-A4A2-A00E-B7DB-BEEE4E892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9989" y="357051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34F77B25-CD59-5272-5650-394A7F09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389" y="379911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73BD199C-366D-8090-BC17-86C9A6C2C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2789" y="248307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D724FBA6-534A-5889-5A00-330D93FF7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589" y="3308577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AutoShape 19">
            <a:extLst>
              <a:ext uri="{FF2B5EF4-FFF2-40B4-BE49-F238E27FC236}">
                <a16:creationId xmlns:a16="http://schemas.microsoft.com/office/drawing/2014/main" id="{60FB4CC4-B034-6498-C694-9FFA0E8FF6EF}"/>
              </a:ext>
            </a:extLst>
          </p:cNvPr>
          <p:cNvCxnSpPr>
            <a:cxnSpLocks noChangeShapeType="1"/>
            <a:stCxn id="4" idx="3"/>
            <a:endCxn id="16" idx="0"/>
          </p:cNvCxnSpPr>
          <p:nvPr/>
        </p:nvCxnSpPr>
        <p:spPr bwMode="auto">
          <a:xfrm flipH="1">
            <a:off x="5314452" y="2640239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20">
            <a:extLst>
              <a:ext uri="{FF2B5EF4-FFF2-40B4-BE49-F238E27FC236}">
                <a16:creationId xmlns:a16="http://schemas.microsoft.com/office/drawing/2014/main" id="{0B4A58A9-39E9-F64E-6E75-FD88B7828FCC}"/>
              </a:ext>
            </a:extLst>
          </p:cNvPr>
          <p:cNvCxnSpPr>
            <a:cxnSpLocks noChangeShapeType="1"/>
            <a:stCxn id="16" idx="3"/>
            <a:endCxn id="5" idx="0"/>
          </p:cNvCxnSpPr>
          <p:nvPr/>
        </p:nvCxnSpPr>
        <p:spPr bwMode="auto">
          <a:xfrm flipH="1">
            <a:off x="4974727" y="3597502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utoShape 21">
            <a:extLst>
              <a:ext uri="{FF2B5EF4-FFF2-40B4-BE49-F238E27FC236}">
                <a16:creationId xmlns:a16="http://schemas.microsoft.com/office/drawing/2014/main" id="{A83A05DA-D6F1-B12B-D557-C1ECDF702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702" y="4124552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20" name="AutoShape 22">
            <a:extLst>
              <a:ext uri="{FF2B5EF4-FFF2-40B4-BE49-F238E27FC236}">
                <a16:creationId xmlns:a16="http://schemas.microsoft.com/office/drawing/2014/main" id="{0AA87203-309E-FC8D-65C4-7AB095F895DF}"/>
              </a:ext>
            </a:extLst>
          </p:cNvPr>
          <p:cNvCxnSpPr>
            <a:cxnSpLocks noChangeShapeType="1"/>
            <a:stCxn id="16" idx="5"/>
            <a:endCxn id="19" idx="0"/>
          </p:cNvCxnSpPr>
          <p:nvPr/>
        </p:nvCxnSpPr>
        <p:spPr bwMode="auto">
          <a:xfrm>
            <a:off x="5433514" y="3597502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23">
            <a:extLst>
              <a:ext uri="{FF2B5EF4-FFF2-40B4-BE49-F238E27FC236}">
                <a16:creationId xmlns:a16="http://schemas.microsoft.com/office/drawing/2014/main" id="{EAC2C43C-65AF-C4DF-BD09-B21C7F665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589" y="357051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2" name="Oval 24">
            <a:extLst>
              <a:ext uri="{FF2B5EF4-FFF2-40B4-BE49-F238E27FC236}">
                <a16:creationId xmlns:a16="http://schemas.microsoft.com/office/drawing/2014/main" id="{41A5D8FD-5ECD-BC22-E068-DE84C1F7C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789" y="3037114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" name="AutoShape 25">
            <a:extLst>
              <a:ext uri="{FF2B5EF4-FFF2-40B4-BE49-F238E27FC236}">
                <a16:creationId xmlns:a16="http://schemas.microsoft.com/office/drawing/2014/main" id="{DDC74EA9-8D30-91B2-2A80-41D421B57C7B}"/>
              </a:ext>
            </a:extLst>
          </p:cNvPr>
          <p:cNvCxnSpPr>
            <a:cxnSpLocks noChangeShapeType="1"/>
            <a:stCxn id="4" idx="5"/>
            <a:endCxn id="22" idx="0"/>
          </p:cNvCxnSpPr>
          <p:nvPr/>
        </p:nvCxnSpPr>
        <p:spPr bwMode="auto">
          <a:xfrm>
            <a:off x="5857377" y="2640239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6">
            <a:extLst>
              <a:ext uri="{FF2B5EF4-FFF2-40B4-BE49-F238E27FC236}">
                <a16:creationId xmlns:a16="http://schemas.microsoft.com/office/drawing/2014/main" id="{400F659E-30D2-9A59-9EFE-2527B701D82A}"/>
              </a:ext>
            </a:extLst>
          </p:cNvPr>
          <p:cNvCxnSpPr>
            <a:cxnSpLocks noChangeShapeType="1"/>
            <a:stCxn id="22" idx="5"/>
            <a:endCxn id="6" idx="0"/>
          </p:cNvCxnSpPr>
          <p:nvPr/>
        </p:nvCxnSpPr>
        <p:spPr bwMode="auto">
          <a:xfrm>
            <a:off x="6271714" y="3326039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utoShape 27">
            <a:extLst>
              <a:ext uri="{FF2B5EF4-FFF2-40B4-BE49-F238E27FC236}">
                <a16:creationId xmlns:a16="http://schemas.microsoft.com/office/drawing/2014/main" id="{FC5758FD-285B-86EE-10D8-F053570D6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589" y="3667352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26" name="AutoShape 28">
            <a:extLst>
              <a:ext uri="{FF2B5EF4-FFF2-40B4-BE49-F238E27FC236}">
                <a16:creationId xmlns:a16="http://schemas.microsoft.com/office/drawing/2014/main" id="{B879BEA6-1523-2B02-4EB5-6E8063582FAC}"/>
              </a:ext>
            </a:extLst>
          </p:cNvPr>
          <p:cNvCxnSpPr>
            <a:cxnSpLocks noChangeShapeType="1"/>
            <a:stCxn id="22" idx="6"/>
            <a:endCxn id="25" idx="0"/>
          </p:cNvCxnSpPr>
          <p:nvPr/>
        </p:nvCxnSpPr>
        <p:spPr bwMode="auto">
          <a:xfrm>
            <a:off x="6320927" y="3206977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29">
            <a:extLst>
              <a:ext uri="{FF2B5EF4-FFF2-40B4-BE49-F238E27FC236}">
                <a16:creationId xmlns:a16="http://schemas.microsoft.com/office/drawing/2014/main" id="{E052847D-33C6-843B-A7A3-A39FCDFF7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8589" y="303711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id="{980E1DE0-0FE7-AC87-2C7C-C11ACCAAB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989" y="2649764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29" name="AutoShape 31">
            <a:extLst>
              <a:ext uri="{FF2B5EF4-FFF2-40B4-BE49-F238E27FC236}">
                <a16:creationId xmlns:a16="http://schemas.microsoft.com/office/drawing/2014/main" id="{49381A3D-145B-F565-ACCC-A6E53F778260}"/>
              </a:ext>
            </a:extLst>
          </p:cNvPr>
          <p:cNvCxnSpPr>
            <a:cxnSpLocks noChangeShapeType="1"/>
            <a:stCxn id="4" idx="6"/>
            <a:endCxn id="28" idx="0"/>
          </p:cNvCxnSpPr>
          <p:nvPr/>
        </p:nvCxnSpPr>
        <p:spPr bwMode="auto">
          <a:xfrm>
            <a:off x="5906589" y="2521177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32">
            <a:extLst>
              <a:ext uri="{FF2B5EF4-FFF2-40B4-BE49-F238E27FC236}">
                <a16:creationId xmlns:a16="http://schemas.microsoft.com/office/drawing/2014/main" id="{23AA7BC4-53DE-EF82-0A7E-077BF9CF9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189" y="212271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206FE9C9-6D3A-3C49-BAE0-3FC70540B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389" y="5246914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pattern P =  ab we traverse the tree according to the pattern. </a:t>
            </a:r>
          </a:p>
        </p:txBody>
      </p:sp>
      <p:cxnSp>
        <p:nvCxnSpPr>
          <p:cNvPr id="32" name="AutoShape 35">
            <a:extLst>
              <a:ext uri="{FF2B5EF4-FFF2-40B4-BE49-F238E27FC236}">
                <a16:creationId xmlns:a16="http://schemas.microsoft.com/office/drawing/2014/main" id="{D516BD87-1576-34A9-FDF9-6012A12C47B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17627" y="2637064"/>
            <a:ext cx="303212" cy="668338"/>
          </a:xfrm>
          <a:prstGeom prst="straightConnector1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038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>
            <a:extLst>
              <a:ext uri="{FF2B5EF4-FFF2-40B4-BE49-F238E27FC236}">
                <a16:creationId xmlns:a16="http://schemas.microsoft.com/office/drawing/2014/main" id="{8B6B54D9-D1C1-6B77-7577-A1E0C4F49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963" y="669925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E3F400D8-3383-2D0F-9FC1-2025BAD79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100" y="2824163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CC186EE-AE2D-3D15-4466-DA81A5D5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013" y="2671763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5601A1D1-9A8D-A46B-2E54-8E9883779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000" y="7889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0BC95483-8820-3E89-4CE3-DD3300491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8100" y="10302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8B04531F-EE70-D67C-7087-1955125E6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700" y="18383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7A5146EE-44C6-50D0-C264-4EE475EAE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800" y="21050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C926A936-0BC4-96E0-12EF-31BD0F64B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900" y="23463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BB24B361-9942-C488-E1E2-4DF535A4E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300" y="15843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7BF74E8C-8B5D-5C00-ABBA-6DBC07508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500" y="18891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58B15346-B2D0-F395-4D90-E060507D8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900" y="21177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86726688-486E-9E52-596F-F0A176B21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300" y="8016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60A2620B-09FA-F009-0684-2CBCFA705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100" y="1627188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" name="AutoShape 17">
            <a:extLst>
              <a:ext uri="{FF2B5EF4-FFF2-40B4-BE49-F238E27FC236}">
                <a16:creationId xmlns:a16="http://schemas.microsoft.com/office/drawing/2014/main" id="{C23F0949-ABCC-2AA2-3146-3132F620CE2D}"/>
              </a:ext>
            </a:extLst>
          </p:cNvPr>
          <p:cNvCxnSpPr>
            <a:cxnSpLocks noChangeShapeType="1"/>
            <a:stCxn id="2" idx="3"/>
            <a:endCxn id="14" idx="0"/>
          </p:cNvCxnSpPr>
          <p:nvPr/>
        </p:nvCxnSpPr>
        <p:spPr bwMode="auto">
          <a:xfrm flipH="1">
            <a:off x="5427963" y="958850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8">
            <a:extLst>
              <a:ext uri="{FF2B5EF4-FFF2-40B4-BE49-F238E27FC236}">
                <a16:creationId xmlns:a16="http://schemas.microsoft.com/office/drawing/2014/main" id="{2B3DA621-A16B-399A-83C6-022C8ACF3096}"/>
              </a:ext>
            </a:extLst>
          </p:cNvPr>
          <p:cNvCxnSpPr>
            <a:cxnSpLocks noChangeShapeType="1"/>
            <a:stCxn id="14" idx="3"/>
            <a:endCxn id="3" idx="0"/>
          </p:cNvCxnSpPr>
          <p:nvPr/>
        </p:nvCxnSpPr>
        <p:spPr bwMode="auto">
          <a:xfrm flipH="1">
            <a:off x="5088238" y="1916113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AutoShape 19">
            <a:extLst>
              <a:ext uri="{FF2B5EF4-FFF2-40B4-BE49-F238E27FC236}">
                <a16:creationId xmlns:a16="http://schemas.microsoft.com/office/drawing/2014/main" id="{B6DE14D1-ECFB-CB4B-1162-79658B9B5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213" y="2443163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18" name="AutoShape 20">
            <a:extLst>
              <a:ext uri="{FF2B5EF4-FFF2-40B4-BE49-F238E27FC236}">
                <a16:creationId xmlns:a16="http://schemas.microsoft.com/office/drawing/2014/main" id="{FE59396A-2D9A-F20C-8DCE-6B5BF793B1B8}"/>
              </a:ext>
            </a:extLst>
          </p:cNvPr>
          <p:cNvCxnSpPr>
            <a:cxnSpLocks noChangeShapeType="1"/>
            <a:stCxn id="14" idx="5"/>
            <a:endCxn id="17" idx="0"/>
          </p:cNvCxnSpPr>
          <p:nvPr/>
        </p:nvCxnSpPr>
        <p:spPr bwMode="auto">
          <a:xfrm>
            <a:off x="5547025" y="1916113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21">
            <a:extLst>
              <a:ext uri="{FF2B5EF4-FFF2-40B4-BE49-F238E27FC236}">
                <a16:creationId xmlns:a16="http://schemas.microsoft.com/office/drawing/2014/main" id="{F8F3D1E0-EA71-E64D-B790-D7B97181F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9100" y="18891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988E7AE9-F660-980F-177E-D315D03E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300" y="1355725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" name="AutoShape 23">
            <a:extLst>
              <a:ext uri="{FF2B5EF4-FFF2-40B4-BE49-F238E27FC236}">
                <a16:creationId xmlns:a16="http://schemas.microsoft.com/office/drawing/2014/main" id="{73377A99-D9DA-CE7E-6CF7-BD9F519A1C7B}"/>
              </a:ext>
            </a:extLst>
          </p:cNvPr>
          <p:cNvCxnSpPr>
            <a:cxnSpLocks noChangeShapeType="1"/>
            <a:stCxn id="2" idx="5"/>
            <a:endCxn id="20" idx="0"/>
          </p:cNvCxnSpPr>
          <p:nvPr/>
        </p:nvCxnSpPr>
        <p:spPr bwMode="auto">
          <a:xfrm>
            <a:off x="5970888" y="958850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4">
            <a:extLst>
              <a:ext uri="{FF2B5EF4-FFF2-40B4-BE49-F238E27FC236}">
                <a16:creationId xmlns:a16="http://schemas.microsoft.com/office/drawing/2014/main" id="{0C5E8A4B-35CD-6960-086F-A86D8779432E}"/>
              </a:ext>
            </a:extLst>
          </p:cNvPr>
          <p:cNvCxnSpPr>
            <a:cxnSpLocks noChangeShapeType="1"/>
            <a:stCxn id="20" idx="5"/>
            <a:endCxn id="4" idx="0"/>
          </p:cNvCxnSpPr>
          <p:nvPr/>
        </p:nvCxnSpPr>
        <p:spPr bwMode="auto">
          <a:xfrm>
            <a:off x="6385225" y="1644650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AutoShape 25">
            <a:extLst>
              <a:ext uri="{FF2B5EF4-FFF2-40B4-BE49-F238E27FC236}">
                <a16:creationId xmlns:a16="http://schemas.microsoft.com/office/drawing/2014/main" id="{2FE6FF5F-B46F-CD13-53B6-AD235C957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3100" y="1985963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24" name="AutoShape 26">
            <a:extLst>
              <a:ext uri="{FF2B5EF4-FFF2-40B4-BE49-F238E27FC236}">
                <a16:creationId xmlns:a16="http://schemas.microsoft.com/office/drawing/2014/main" id="{49A2A552-1AAA-71EE-AD6A-12422AB5D11B}"/>
              </a:ext>
            </a:extLst>
          </p:cNvPr>
          <p:cNvCxnSpPr>
            <a:cxnSpLocks noChangeShapeType="1"/>
            <a:stCxn id="20" idx="6"/>
            <a:endCxn id="23" idx="0"/>
          </p:cNvCxnSpPr>
          <p:nvPr/>
        </p:nvCxnSpPr>
        <p:spPr bwMode="auto">
          <a:xfrm>
            <a:off x="6434438" y="1525588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27">
            <a:extLst>
              <a:ext uri="{FF2B5EF4-FFF2-40B4-BE49-F238E27FC236}">
                <a16:creationId xmlns:a16="http://schemas.microsoft.com/office/drawing/2014/main" id="{578F0985-B0C8-5618-1ACB-27BC7C9A9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100" y="13557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6" name="AutoShape 28">
            <a:extLst>
              <a:ext uri="{FF2B5EF4-FFF2-40B4-BE49-F238E27FC236}">
                <a16:creationId xmlns:a16="http://schemas.microsoft.com/office/drawing/2014/main" id="{225F116C-2A61-20E1-ED4D-4A78AD276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500" y="968375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27" name="AutoShape 29">
            <a:extLst>
              <a:ext uri="{FF2B5EF4-FFF2-40B4-BE49-F238E27FC236}">
                <a16:creationId xmlns:a16="http://schemas.microsoft.com/office/drawing/2014/main" id="{F388B668-8FDA-29BB-8D5E-C5992C38CE26}"/>
              </a:ext>
            </a:extLst>
          </p:cNvPr>
          <p:cNvCxnSpPr>
            <a:cxnSpLocks noChangeShapeType="1"/>
            <a:stCxn id="2" idx="6"/>
            <a:endCxn id="26" idx="0"/>
          </p:cNvCxnSpPr>
          <p:nvPr/>
        </p:nvCxnSpPr>
        <p:spPr bwMode="auto">
          <a:xfrm>
            <a:off x="6020100" y="839788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 Box 30">
            <a:extLst>
              <a:ext uri="{FF2B5EF4-FFF2-40B4-BE49-F238E27FC236}">
                <a16:creationId xmlns:a16="http://schemas.microsoft.com/office/drawing/2014/main" id="{50F62747-163D-988D-FF5F-7B445D1FB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700" y="4413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B8B2997C-72D7-5161-1BAE-3C508A5D2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900" y="3429000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we did not get stuck traversing the pattern then the pattern occurs in the text. 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AutoShape 32">
            <a:extLst>
              <a:ext uri="{FF2B5EF4-FFF2-40B4-BE49-F238E27FC236}">
                <a16:creationId xmlns:a16="http://schemas.microsoft.com/office/drawing/2014/main" id="{2353A74D-C2A4-0360-CA9C-67A15CA607A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31138" y="955675"/>
            <a:ext cx="303212" cy="668338"/>
          </a:xfrm>
          <a:prstGeom prst="straightConnector1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 Box 34">
            <a:extLst>
              <a:ext uri="{FF2B5EF4-FFF2-40B4-BE49-F238E27FC236}">
                <a16:creationId xmlns:a16="http://schemas.microsoft.com/office/drawing/2014/main" id="{B9158946-8B3E-E273-3467-971C99AF8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900" y="4327525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leaf in the subtree below the node we reach corresponds to an occurrence.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35">
            <a:extLst>
              <a:ext uri="{FF2B5EF4-FFF2-40B4-BE49-F238E27FC236}">
                <a16:creationId xmlns:a16="http://schemas.microsoft.com/office/drawing/2014/main" id="{CCA5BFDD-25A6-565D-C482-779895495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900" y="5334000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 this subtree we get all k occurrences in O(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time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5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30ADD41-B345-469E-15EC-71F6F2D43659}"/>
              </a:ext>
            </a:extLst>
          </p:cNvPr>
          <p:cNvSpPr txBox="1">
            <a:spLocks noChangeArrowheads="1"/>
          </p:cNvSpPr>
          <p:nvPr/>
        </p:nvSpPr>
        <p:spPr>
          <a:xfrm>
            <a:off x="2274570" y="1235982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 what can we do with it ?  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3A7CBF8-F693-8FC9-C8EB-BE598DD76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113" y="2318656"/>
            <a:ext cx="8384381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Matching a pattern against a database of strings</a:t>
            </a:r>
          </a:p>
          <a:p>
            <a:pPr>
              <a:spcBef>
                <a:spcPct val="20000"/>
              </a:spcBef>
            </a:pPr>
            <a:endParaRPr lang="en-US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Construct a suffix tree for the text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for each pattern in the suffix tree</a:t>
            </a:r>
            <a:endParaRPr lang="en-US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3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519AD1A-E2E3-90B7-5EC4-E60417BC6531}"/>
              </a:ext>
            </a:extLst>
          </p:cNvPr>
          <p:cNvSpPr txBox="1">
            <a:spLocks noChangeArrowheads="1"/>
          </p:cNvSpPr>
          <p:nvPr/>
        </p:nvSpPr>
        <p:spPr>
          <a:xfrm>
            <a:off x="1891392" y="747713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Generalized suffix tree  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B603962-7816-2487-3EAC-B9420D5C8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742" y="1874837"/>
            <a:ext cx="8458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Given a set of strings S a generalized suffix tree of S is a compressed </a:t>
            </a:r>
            <a:r>
              <a:rPr lang="en-US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trie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of all suffixes of s 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Symbol" pitchFamily="2" charset="2"/>
              </a:rPr>
              <a:t> S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94E6AE7-E4E7-D4A2-9C61-9B6747966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742" y="3506787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To make these suffixes prefix-free we add a special char, say $, at the end of s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53FAF4F-5F59-683E-CBFA-1B0D7765D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742" y="5030787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To associate each suffix with a unique string in S add a different special char to each s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940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AB6E9B5-3EC9-9617-A58D-18BE353D6B07}"/>
              </a:ext>
            </a:extLst>
          </p:cNvPr>
          <p:cNvSpPr txBox="1">
            <a:spLocks noChangeArrowheads="1"/>
          </p:cNvSpPr>
          <p:nvPr/>
        </p:nvSpPr>
        <p:spPr>
          <a:xfrm>
            <a:off x="2114550" y="704760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Generalized suffix tree (Example)  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5DE1E47-E0DD-412C-F63D-6896A51D3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1831884"/>
            <a:ext cx="84582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Let s</a:t>
            </a:r>
            <a:r>
              <a:rPr lang="en-US" altLang="en-US" sz="32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1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=</a:t>
            </a:r>
            <a:r>
              <a:rPr lang="en-US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abab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and s</a:t>
            </a:r>
            <a:r>
              <a:rPr lang="en-US" altLang="en-US" sz="32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2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=</a:t>
            </a:r>
            <a:r>
              <a:rPr lang="en-US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aab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here is a generalized suffix tree for s</a:t>
            </a:r>
            <a:r>
              <a:rPr lang="en-US" altLang="en-US" sz="32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1 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and s</a:t>
            </a:r>
            <a:r>
              <a:rPr lang="en-US" altLang="en-US" sz="32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2 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1C3F14A-A1AC-FDF8-A7AF-9992ADAE0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3482884"/>
            <a:ext cx="23256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           #</a:t>
            </a:r>
          </a:p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b$         b#</a:t>
            </a:r>
          </a:p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ab$       ab#</a:t>
            </a:r>
          </a:p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   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abab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 </a:t>
            </a:r>
          </a:p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4DCE2B5B-7AD2-E34D-12F8-19CB23295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475" y="3082834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10EAFC4-4B61-EE2F-B978-3F0623CB9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6456272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F1C43DF-FB44-DC98-E0F8-9CB7020CD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5618072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6795FCD-A082-766D-66C2-9D3088D38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361623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14514C33-7256-95FD-6C20-33F29D98A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460683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2118D5F-2EE3-C5D3-88DB-CA3A3EA1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00" y="547043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52761CBD-6AEA-731B-ABFB-8FE1E9915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73713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A894B94-0EF9-B92E-840B-9B3B50552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597843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031E0CB-0058-BAF8-5C38-9FD6DD214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453063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7D5C087-10E6-6BFC-2152-90BFAB8A8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83543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109C3EC-5DD8-78D1-C640-7E3C7B0FB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514023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743F404C-0E2C-1494-343A-69DC96D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74799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E6571F56-7C00-0C1C-7B1D-C2A2A4BF5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259297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19">
            <a:extLst>
              <a:ext uri="{FF2B5EF4-FFF2-40B4-BE49-F238E27FC236}">
                <a16:creationId xmlns:a16="http://schemas.microsoft.com/office/drawing/2014/main" id="{ECF2E0F7-88AE-4C5D-A359-76E80770C3DE}"/>
              </a:ext>
            </a:extLst>
          </p:cNvPr>
          <p:cNvCxnSpPr>
            <a:cxnSpLocks noChangeShapeType="1"/>
            <a:stCxn id="17" idx="3"/>
            <a:endCxn id="6" idx="0"/>
          </p:cNvCxnSpPr>
          <p:nvPr/>
        </p:nvCxnSpPr>
        <p:spPr bwMode="auto">
          <a:xfrm flipH="1">
            <a:off x="5202238" y="5548222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utoShape 20">
            <a:extLst>
              <a:ext uri="{FF2B5EF4-FFF2-40B4-BE49-F238E27FC236}">
                <a16:creationId xmlns:a16="http://schemas.microsoft.com/office/drawing/2014/main" id="{18F3CB1F-3F12-5626-5330-AC377ECF8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6075272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AC01F1E8-2AEE-8237-1CC6-8AE07D0C8336}"/>
              </a:ext>
            </a:extLst>
          </p:cNvPr>
          <p:cNvCxnSpPr>
            <a:cxnSpLocks noChangeShapeType="1"/>
            <a:stCxn id="17" idx="5"/>
            <a:endCxn id="19" idx="0"/>
          </p:cNvCxnSpPr>
          <p:nvPr/>
        </p:nvCxnSpPr>
        <p:spPr bwMode="auto">
          <a:xfrm>
            <a:off x="5661025" y="5548222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22">
            <a:extLst>
              <a:ext uri="{FF2B5EF4-FFF2-40B4-BE49-F238E27FC236}">
                <a16:creationId xmlns:a16="http://schemas.microsoft.com/office/drawing/2014/main" id="{98B99A1E-22BA-FE6B-160C-9BA999285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900" y="552123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2" name="Oval 23">
            <a:extLst>
              <a:ext uri="{FF2B5EF4-FFF2-40B4-BE49-F238E27FC236}">
                <a16:creationId xmlns:a16="http://schemas.microsoft.com/office/drawing/2014/main" id="{D4861A27-A361-0FCA-734F-A77C68F2E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3" y="4302034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" name="AutoShape 24">
            <a:extLst>
              <a:ext uri="{FF2B5EF4-FFF2-40B4-BE49-F238E27FC236}">
                <a16:creationId xmlns:a16="http://schemas.microsoft.com/office/drawing/2014/main" id="{6111CF64-F034-19CD-6B90-846E1FDC34E6}"/>
              </a:ext>
            </a:extLst>
          </p:cNvPr>
          <p:cNvCxnSpPr>
            <a:cxnSpLocks noChangeShapeType="1"/>
            <a:stCxn id="5" idx="5"/>
            <a:endCxn id="22" idx="0"/>
          </p:cNvCxnSpPr>
          <p:nvPr/>
        </p:nvCxnSpPr>
        <p:spPr bwMode="auto">
          <a:xfrm>
            <a:off x="6883400" y="3371759"/>
            <a:ext cx="295275" cy="930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5">
            <a:extLst>
              <a:ext uri="{FF2B5EF4-FFF2-40B4-BE49-F238E27FC236}">
                <a16:creationId xmlns:a16="http://schemas.microsoft.com/office/drawing/2014/main" id="{F40CA84F-A526-01E4-6296-D61440909401}"/>
              </a:ext>
            </a:extLst>
          </p:cNvPr>
          <p:cNvCxnSpPr>
            <a:cxnSpLocks noChangeShapeType="1"/>
            <a:stCxn id="22" idx="5"/>
            <a:endCxn id="7" idx="0"/>
          </p:cNvCxnSpPr>
          <p:nvPr/>
        </p:nvCxnSpPr>
        <p:spPr bwMode="auto">
          <a:xfrm>
            <a:off x="7297738" y="4590959"/>
            <a:ext cx="150812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utoShape 26">
            <a:extLst>
              <a:ext uri="{FF2B5EF4-FFF2-40B4-BE49-F238E27FC236}">
                <a16:creationId xmlns:a16="http://schemas.microsoft.com/office/drawing/2014/main" id="{757ACB68-E66B-5D33-2F41-F89C971D1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5084672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26" name="AutoShape 27">
            <a:extLst>
              <a:ext uri="{FF2B5EF4-FFF2-40B4-BE49-F238E27FC236}">
                <a16:creationId xmlns:a16="http://schemas.microsoft.com/office/drawing/2014/main" id="{0738C302-C114-2C68-C513-E8A73F163450}"/>
              </a:ext>
            </a:extLst>
          </p:cNvPr>
          <p:cNvCxnSpPr>
            <a:cxnSpLocks noChangeShapeType="1"/>
            <a:stCxn id="22" idx="6"/>
            <a:endCxn id="25" idx="0"/>
          </p:cNvCxnSpPr>
          <p:nvPr/>
        </p:nvCxnSpPr>
        <p:spPr bwMode="auto">
          <a:xfrm>
            <a:off x="7346950" y="4471897"/>
            <a:ext cx="534988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28">
            <a:extLst>
              <a:ext uri="{FF2B5EF4-FFF2-40B4-BE49-F238E27FC236}">
                <a16:creationId xmlns:a16="http://schemas.microsoft.com/office/drawing/2014/main" id="{CA8A3929-D946-3C92-740A-DEB9D9C65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3" y="445443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8" name="AutoShape 29">
            <a:extLst>
              <a:ext uri="{FF2B5EF4-FFF2-40B4-BE49-F238E27FC236}">
                <a16:creationId xmlns:a16="http://schemas.microsoft.com/office/drawing/2014/main" id="{02A237A4-6765-A289-5E50-511CDE626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00" y="3921034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29" name="AutoShape 30">
            <a:extLst>
              <a:ext uri="{FF2B5EF4-FFF2-40B4-BE49-F238E27FC236}">
                <a16:creationId xmlns:a16="http://schemas.microsoft.com/office/drawing/2014/main" id="{47D5841E-CCEC-8648-0980-644150D42D11}"/>
              </a:ext>
            </a:extLst>
          </p:cNvPr>
          <p:cNvCxnSpPr>
            <a:cxnSpLocks noChangeShapeType="1"/>
            <a:stCxn id="5" idx="6"/>
            <a:endCxn id="28" idx="0"/>
          </p:cNvCxnSpPr>
          <p:nvPr/>
        </p:nvCxnSpPr>
        <p:spPr bwMode="auto">
          <a:xfrm>
            <a:off x="6932613" y="3252697"/>
            <a:ext cx="1165225" cy="668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31">
            <a:extLst>
              <a:ext uri="{FF2B5EF4-FFF2-40B4-BE49-F238E27FC236}">
                <a16:creationId xmlns:a16="http://schemas.microsoft.com/office/drawing/2014/main" id="{15408109-5C8A-075B-145B-3808CC6B6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346383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31" name="Oval 32">
            <a:extLst>
              <a:ext uri="{FF2B5EF4-FFF2-40B4-BE49-F238E27FC236}">
                <a16:creationId xmlns:a16="http://schemas.microsoft.com/office/drawing/2014/main" id="{03FBB3C4-3EF0-63D4-6EB1-8B3A1A9BA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4382997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33">
            <a:extLst>
              <a:ext uri="{FF2B5EF4-FFF2-40B4-BE49-F238E27FC236}">
                <a16:creationId xmlns:a16="http://schemas.microsoft.com/office/drawing/2014/main" id="{D1DF39DA-C9A8-E053-84F3-4F120652B019}"/>
              </a:ext>
            </a:extLst>
          </p:cNvPr>
          <p:cNvCxnSpPr>
            <a:cxnSpLocks noChangeShapeType="1"/>
            <a:stCxn id="5" idx="3"/>
            <a:endCxn id="31" idx="0"/>
          </p:cNvCxnSpPr>
          <p:nvPr/>
        </p:nvCxnSpPr>
        <p:spPr bwMode="auto">
          <a:xfrm flipH="1">
            <a:off x="6329363" y="3371759"/>
            <a:ext cx="314325" cy="101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34">
            <a:extLst>
              <a:ext uri="{FF2B5EF4-FFF2-40B4-BE49-F238E27FC236}">
                <a16:creationId xmlns:a16="http://schemas.microsoft.com/office/drawing/2014/main" id="{BEB1AF73-D28F-DF3B-B0DA-7E655FEA412A}"/>
              </a:ext>
            </a:extLst>
          </p:cNvPr>
          <p:cNvCxnSpPr>
            <a:cxnSpLocks noChangeShapeType="1"/>
            <a:stCxn id="31" idx="3"/>
            <a:endCxn id="17" idx="0"/>
          </p:cNvCxnSpPr>
          <p:nvPr/>
        </p:nvCxnSpPr>
        <p:spPr bwMode="auto">
          <a:xfrm flipH="1">
            <a:off x="5541963" y="4671922"/>
            <a:ext cx="666750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AutoShape 35">
            <a:extLst>
              <a:ext uri="{FF2B5EF4-FFF2-40B4-BE49-F238E27FC236}">
                <a16:creationId xmlns:a16="http://schemas.microsoft.com/office/drawing/2014/main" id="{C37126E7-B374-F9D4-3B11-5A519C5CB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5710147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" name="Text Box 36">
            <a:extLst>
              <a:ext uri="{FF2B5EF4-FFF2-40B4-BE49-F238E27FC236}">
                <a16:creationId xmlns:a16="http://schemas.microsoft.com/office/drawing/2014/main" id="{3BBC7EFE-56AC-EFC1-AEC1-BB91346B3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175" y="492750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6" name="Text Box 37">
            <a:extLst>
              <a:ext uri="{FF2B5EF4-FFF2-40B4-BE49-F238E27FC236}">
                <a16:creationId xmlns:a16="http://schemas.microsoft.com/office/drawing/2014/main" id="{1B3C8041-64DD-B0BF-0724-7E9407301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575" y="515610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cxnSp>
        <p:nvCxnSpPr>
          <p:cNvPr id="37" name="AutoShape 38">
            <a:extLst>
              <a:ext uri="{FF2B5EF4-FFF2-40B4-BE49-F238E27FC236}">
                <a16:creationId xmlns:a16="http://schemas.microsoft.com/office/drawing/2014/main" id="{57EC8C3E-AB60-45A5-D427-778EC02C391F}"/>
              </a:ext>
            </a:extLst>
          </p:cNvPr>
          <p:cNvCxnSpPr>
            <a:cxnSpLocks noChangeShapeType="1"/>
            <a:endCxn id="34" idx="0"/>
          </p:cNvCxnSpPr>
          <p:nvPr/>
        </p:nvCxnSpPr>
        <p:spPr bwMode="auto">
          <a:xfrm>
            <a:off x="6438900" y="4683034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 Box 39">
            <a:extLst>
              <a:ext uri="{FF2B5EF4-FFF2-40B4-BE49-F238E27FC236}">
                <a16:creationId xmlns:a16="http://schemas.microsoft.com/office/drawing/2014/main" id="{C2EF8E78-58AA-429C-373D-0D586CA6C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460683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9" name="AutoShape 40">
            <a:extLst>
              <a:ext uri="{FF2B5EF4-FFF2-40B4-BE49-F238E27FC236}">
                <a16:creationId xmlns:a16="http://schemas.microsoft.com/office/drawing/2014/main" id="{548AE845-EDCD-9F90-639C-ABF55CEFB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6075272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40" name="AutoShape 41">
            <a:extLst>
              <a:ext uri="{FF2B5EF4-FFF2-40B4-BE49-F238E27FC236}">
                <a16:creationId xmlns:a16="http://schemas.microsoft.com/office/drawing/2014/main" id="{0C6540F0-4E73-E3AA-8790-CAA477ED7A05}"/>
              </a:ext>
            </a:extLst>
          </p:cNvPr>
          <p:cNvCxnSpPr>
            <a:cxnSpLocks noChangeShapeType="1"/>
            <a:stCxn id="17" idx="6"/>
            <a:endCxn id="39" idx="0"/>
          </p:cNvCxnSpPr>
          <p:nvPr/>
        </p:nvCxnSpPr>
        <p:spPr bwMode="auto">
          <a:xfrm>
            <a:off x="5710238" y="5429159"/>
            <a:ext cx="671512" cy="64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 Box 42">
            <a:extLst>
              <a:ext uri="{FF2B5EF4-FFF2-40B4-BE49-F238E27FC236}">
                <a16:creationId xmlns:a16="http://schemas.microsoft.com/office/drawing/2014/main" id="{44F984DA-65BC-6B5A-9C1F-0169CD1CA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544503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42" name="AutoShape 43">
            <a:extLst>
              <a:ext uri="{FF2B5EF4-FFF2-40B4-BE49-F238E27FC236}">
                <a16:creationId xmlns:a16="http://schemas.microsoft.com/office/drawing/2014/main" id="{DDC85AEF-1D96-C822-46A5-277F3164D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388" y="4779872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041E4F74-8A34-49FF-2D56-B4C2413290B1}"/>
              </a:ext>
            </a:extLst>
          </p:cNvPr>
          <p:cNvCxnSpPr>
            <a:cxnSpLocks noChangeShapeType="1"/>
            <a:stCxn id="22" idx="6"/>
            <a:endCxn id="42" idx="0"/>
          </p:cNvCxnSpPr>
          <p:nvPr/>
        </p:nvCxnSpPr>
        <p:spPr bwMode="auto">
          <a:xfrm>
            <a:off x="7346950" y="4471897"/>
            <a:ext cx="11715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 Box 45">
            <a:extLst>
              <a:ext uri="{FF2B5EF4-FFF2-40B4-BE49-F238E27FC236}">
                <a16:creationId xmlns:a16="http://schemas.microsoft.com/office/drawing/2014/main" id="{71F01F25-3DB8-F67B-D91B-1AA84D67F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422583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45" name="AutoShape 46">
            <a:extLst>
              <a:ext uri="{FF2B5EF4-FFF2-40B4-BE49-F238E27FC236}">
                <a16:creationId xmlns:a16="http://schemas.microsoft.com/office/drawing/2014/main" id="{C28CE4A9-6FEA-E1A6-5094-35B506653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1088" y="3892459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46" name="AutoShape 47">
            <a:extLst>
              <a:ext uri="{FF2B5EF4-FFF2-40B4-BE49-F238E27FC236}">
                <a16:creationId xmlns:a16="http://schemas.microsoft.com/office/drawing/2014/main" id="{E328818F-0E5B-C2C3-608C-88B122983304}"/>
              </a:ext>
            </a:extLst>
          </p:cNvPr>
          <p:cNvCxnSpPr>
            <a:cxnSpLocks noChangeShapeType="1"/>
            <a:stCxn id="5" idx="7"/>
            <a:endCxn id="45" idx="0"/>
          </p:cNvCxnSpPr>
          <p:nvPr/>
        </p:nvCxnSpPr>
        <p:spPr bwMode="auto">
          <a:xfrm>
            <a:off x="6883400" y="3132047"/>
            <a:ext cx="2028825" cy="760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48">
            <a:extLst>
              <a:ext uri="{FF2B5EF4-FFF2-40B4-BE49-F238E27FC236}">
                <a16:creationId xmlns:a16="http://schemas.microsoft.com/office/drawing/2014/main" id="{FA161B38-BD2B-1BCC-E5C4-02885F757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600" y="315903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919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715D03D-4D26-8A84-D584-F8D7A2375F69}"/>
              </a:ext>
            </a:extLst>
          </p:cNvPr>
          <p:cNvSpPr txBox="1">
            <a:spLocks noChangeArrowheads="1"/>
          </p:cNvSpPr>
          <p:nvPr/>
        </p:nvSpPr>
        <p:spPr>
          <a:xfrm>
            <a:off x="2091690" y="38550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5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Trie</a:t>
            </a:r>
            <a:endParaRPr lang="en-US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3587E7F-4202-8D5B-20EA-C584E7B5A2CF}"/>
              </a:ext>
            </a:extLst>
          </p:cNvPr>
          <p:cNvSpPr txBox="1">
            <a:spLocks noChangeArrowheads="1"/>
          </p:cNvSpPr>
          <p:nvPr/>
        </p:nvSpPr>
        <p:spPr>
          <a:xfrm>
            <a:off x="1920240" y="1282254"/>
            <a:ext cx="8229600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digital tree representing a set of strings.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1558EEC6-19A4-95CB-B7C2-80F7B3BBE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215" y="3600994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155AB90F-4444-8284-8472-9F809961B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996" y="22999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8F590722-6381-0224-96DD-0021A55C9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215" y="3643857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054DF55D-4AC3-905F-0924-8C1271D72E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1153" y="2590354"/>
            <a:ext cx="914400" cy="101064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CB61100B-A2B9-AAC5-862B-143DDA72E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353" y="2590354"/>
            <a:ext cx="722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7A645E57-34D0-2442-7B60-58CA20806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9465" y="534089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A3F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EB5B9372-1AD4-49FF-5ACE-72E0C830D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553" y="321999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F3AEAD05-2BB1-6A77-30F2-FD5CFB084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953" y="276279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60BD5DCC-66EC-48D4-38FD-CE857D97D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553" y="5907632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54A392AE-88CF-DD95-7DF4-7DF220B2C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065" y="6212432"/>
            <a:ext cx="420688" cy="284162"/>
          </a:xfrm>
          <a:prstGeom prst="roundRect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" name="AutoShape 26">
            <a:extLst>
              <a:ext uri="{FF2B5EF4-FFF2-40B4-BE49-F238E27FC236}">
                <a16:creationId xmlns:a16="http://schemas.microsoft.com/office/drawing/2014/main" id="{1967AF19-8CE2-8A0F-7062-4C71E4DAC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265" y="6212432"/>
            <a:ext cx="420688" cy="284162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27">
            <a:extLst>
              <a:ext uri="{FF2B5EF4-FFF2-40B4-BE49-F238E27FC236}">
                <a16:creationId xmlns:a16="http://schemas.microsoft.com/office/drawing/2014/main" id="{5D026E7B-9410-49EC-AF3E-FF82DE6BF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3779" y="3156727"/>
            <a:ext cx="420687" cy="284163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Oval 28">
            <a:extLst>
              <a:ext uri="{FF2B5EF4-FFF2-40B4-BE49-F238E27FC236}">
                <a16:creationId xmlns:a16="http://schemas.microsoft.com/office/drawing/2014/main" id="{4FBFFA97-B23E-C9AD-A80D-3FC7E98F9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215" y="4329657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29">
            <a:extLst>
              <a:ext uri="{FF2B5EF4-FFF2-40B4-BE49-F238E27FC236}">
                <a16:creationId xmlns:a16="http://schemas.microsoft.com/office/drawing/2014/main" id="{8920BC01-6967-EFC5-35FF-DEB438A7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065" y="4667794"/>
            <a:ext cx="420688" cy="284163"/>
          </a:xfrm>
          <a:prstGeom prst="roundRect">
            <a:avLst>
              <a:gd name="adj" fmla="val 3229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F0770FEA-4163-A0B1-E8E9-D6C0B20B4F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9153" y="3905794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1">
            <a:extLst>
              <a:ext uri="{FF2B5EF4-FFF2-40B4-BE49-F238E27FC236}">
                <a16:creationId xmlns:a16="http://schemas.microsoft.com/office/drawing/2014/main" id="{E87FFE18-C331-378A-4588-820557E00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953" y="3981994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32">
            <a:extLst>
              <a:ext uri="{FF2B5EF4-FFF2-40B4-BE49-F238E27FC236}">
                <a16:creationId xmlns:a16="http://schemas.microsoft.com/office/drawing/2014/main" id="{548DF08F-853C-00F1-472F-B8F63DD0E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953" y="5091657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3">
            <a:extLst>
              <a:ext uri="{FF2B5EF4-FFF2-40B4-BE49-F238E27FC236}">
                <a16:creationId xmlns:a16="http://schemas.microsoft.com/office/drawing/2014/main" id="{B4580AE8-BECD-93ED-EF3C-3F8DDE16F3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0553" y="4667794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4">
            <a:extLst>
              <a:ext uri="{FF2B5EF4-FFF2-40B4-BE49-F238E27FC236}">
                <a16:creationId xmlns:a16="http://schemas.microsoft.com/office/drawing/2014/main" id="{EAC5665B-097A-7B4A-DC96-CD8E6895EB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8153" y="5429794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35">
            <a:extLst>
              <a:ext uri="{FF2B5EF4-FFF2-40B4-BE49-F238E27FC236}">
                <a16:creationId xmlns:a16="http://schemas.microsoft.com/office/drawing/2014/main" id="{C6C5F71E-C6A4-7D2A-3CE0-20AD2EB08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153" y="3677194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4" name="Text Box 36">
            <a:extLst>
              <a:ext uri="{FF2B5EF4-FFF2-40B4-BE49-F238E27FC236}">
                <a16:creationId xmlns:a16="http://schemas.microsoft.com/office/drawing/2014/main" id="{15F081AD-6872-56DB-8916-8BA9F5BD0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753" y="4591594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5" name="Text Box 37">
            <a:extLst>
              <a:ext uri="{FF2B5EF4-FFF2-40B4-BE49-F238E27FC236}">
                <a16:creationId xmlns:a16="http://schemas.microsoft.com/office/drawing/2014/main" id="{2CBC30BD-622C-AF66-0F1E-75AFCB3C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353" y="5429794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6" name="Text Box 38">
            <a:extLst>
              <a:ext uri="{FF2B5EF4-FFF2-40B4-BE49-F238E27FC236}">
                <a16:creationId xmlns:a16="http://schemas.microsoft.com/office/drawing/2014/main" id="{67F43A98-3152-C04B-EA79-EBD6BEE24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153" y="4058194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AutoShape 39">
            <a:extLst>
              <a:ext uri="{FF2B5EF4-FFF2-40B4-BE49-F238E27FC236}">
                <a16:creationId xmlns:a16="http://schemas.microsoft.com/office/drawing/2014/main" id="{CE0D7A27-FC53-9127-A61D-0BA2CCC441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71753" y="2597307"/>
            <a:ext cx="157162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40">
            <a:extLst>
              <a:ext uri="{FF2B5EF4-FFF2-40B4-BE49-F238E27FC236}">
                <a16:creationId xmlns:a16="http://schemas.microsoft.com/office/drawing/2014/main" id="{51D5B4C5-6FB1-9EE6-86F9-E8810FFF3B49}"/>
              </a:ext>
            </a:extLst>
          </p:cNvPr>
          <p:cNvCxnSpPr>
            <a:cxnSpLocks noChangeShapeType="1"/>
            <a:stCxn id="5" idx="4"/>
            <a:endCxn id="6" idx="0"/>
          </p:cNvCxnSpPr>
          <p:nvPr/>
        </p:nvCxnSpPr>
        <p:spPr bwMode="auto">
          <a:xfrm>
            <a:off x="7632065" y="2638038"/>
            <a:ext cx="480219" cy="1005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Oval 41">
            <a:extLst>
              <a:ext uri="{FF2B5EF4-FFF2-40B4-BE49-F238E27FC236}">
                <a16:creationId xmlns:a16="http://schemas.microsoft.com/office/drawing/2014/main" id="{B275FCCB-CF41-45FB-4264-3776B5513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640" y="4537619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AutoShape 42">
            <a:extLst>
              <a:ext uri="{FF2B5EF4-FFF2-40B4-BE49-F238E27FC236}">
                <a16:creationId xmlns:a16="http://schemas.microsoft.com/office/drawing/2014/main" id="{A0D1E7FC-8684-11D2-DB3D-E30D8B9C44DD}"/>
              </a:ext>
            </a:extLst>
          </p:cNvPr>
          <p:cNvCxnSpPr>
            <a:cxnSpLocks noChangeShapeType="1"/>
            <a:stCxn id="6" idx="4"/>
            <a:endCxn id="29" idx="0"/>
          </p:cNvCxnSpPr>
          <p:nvPr/>
        </p:nvCxnSpPr>
        <p:spPr bwMode="auto">
          <a:xfrm>
            <a:off x="8113078" y="3981994"/>
            <a:ext cx="984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43">
            <a:extLst>
              <a:ext uri="{FF2B5EF4-FFF2-40B4-BE49-F238E27FC236}">
                <a16:creationId xmlns:a16="http://schemas.microsoft.com/office/drawing/2014/main" id="{BC7734A0-535F-DDE6-8CFB-FFDA917BA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953" y="5396457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44">
            <a:extLst>
              <a:ext uri="{FF2B5EF4-FFF2-40B4-BE49-F238E27FC236}">
                <a16:creationId xmlns:a16="http://schemas.microsoft.com/office/drawing/2014/main" id="{C39D64AD-43E4-187C-5C6A-FD7650BF3DF8}"/>
              </a:ext>
            </a:extLst>
          </p:cNvPr>
          <p:cNvCxnSpPr>
            <a:cxnSpLocks noChangeShapeType="1"/>
            <a:stCxn id="29" idx="4"/>
            <a:endCxn id="31" idx="0"/>
          </p:cNvCxnSpPr>
          <p:nvPr/>
        </p:nvCxnSpPr>
        <p:spPr bwMode="auto">
          <a:xfrm>
            <a:off x="8211503" y="4875757"/>
            <a:ext cx="87312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45">
            <a:extLst>
              <a:ext uri="{FF2B5EF4-FFF2-40B4-BE49-F238E27FC236}">
                <a16:creationId xmlns:a16="http://schemas.microsoft.com/office/drawing/2014/main" id="{BE7D086D-54C6-391C-62B3-BC828F09BB52}"/>
              </a:ext>
            </a:extLst>
          </p:cNvPr>
          <p:cNvCxnSpPr>
            <a:cxnSpLocks noChangeShapeType="1"/>
            <a:stCxn id="31" idx="5"/>
            <a:endCxn id="14" idx="0"/>
          </p:cNvCxnSpPr>
          <p:nvPr/>
        </p:nvCxnSpPr>
        <p:spPr bwMode="auto">
          <a:xfrm>
            <a:off x="8417878" y="5685382"/>
            <a:ext cx="2635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46">
            <a:extLst>
              <a:ext uri="{FF2B5EF4-FFF2-40B4-BE49-F238E27FC236}">
                <a16:creationId xmlns:a16="http://schemas.microsoft.com/office/drawing/2014/main" id="{010C8A8D-1E9F-7BF0-80EE-930D1001F6BD}"/>
              </a:ext>
            </a:extLst>
          </p:cNvPr>
          <p:cNvCxnSpPr>
            <a:cxnSpLocks noChangeShapeType="1"/>
            <a:stCxn id="31" idx="3"/>
            <a:endCxn id="13" idx="0"/>
          </p:cNvCxnSpPr>
          <p:nvPr/>
        </p:nvCxnSpPr>
        <p:spPr bwMode="auto">
          <a:xfrm flipH="1">
            <a:off x="7843203" y="5685382"/>
            <a:ext cx="334962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47">
            <a:extLst>
              <a:ext uri="{FF2B5EF4-FFF2-40B4-BE49-F238E27FC236}">
                <a16:creationId xmlns:a16="http://schemas.microsoft.com/office/drawing/2014/main" id="{CBF3BC5E-7982-1F55-8280-957833C16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953" y="398199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6" name="Text Box 48">
            <a:extLst>
              <a:ext uri="{FF2B5EF4-FFF2-40B4-BE49-F238E27FC236}">
                <a16:creationId xmlns:a16="http://schemas.microsoft.com/office/drawing/2014/main" id="{DD1C515B-3EA7-3CC4-5E9B-0DFE0080D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153" y="482019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7" name="Text Box 49">
            <a:extLst>
              <a:ext uri="{FF2B5EF4-FFF2-40B4-BE49-F238E27FC236}">
                <a16:creationId xmlns:a16="http://schemas.microsoft.com/office/drawing/2014/main" id="{D29816D7-C820-1808-3678-54021649D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1753" y="558219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8" name="Text Box 50">
            <a:extLst>
              <a:ext uri="{FF2B5EF4-FFF2-40B4-BE49-F238E27FC236}">
                <a16:creationId xmlns:a16="http://schemas.microsoft.com/office/drawing/2014/main" id="{370FA393-DBFA-1305-F3E8-BD47F0891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153" y="565839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9" name="Text Box 51">
            <a:extLst>
              <a:ext uri="{FF2B5EF4-FFF2-40B4-BE49-F238E27FC236}">
                <a16:creationId xmlns:a16="http://schemas.microsoft.com/office/drawing/2014/main" id="{6540C958-CA42-F622-D079-39761B461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354" y="2105025"/>
            <a:ext cx="1066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aeef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ad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bbfe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bbfg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    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724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1B2FC1B-F401-2626-7E2C-73C8F4C77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25" y="1106895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Longest common substring (of two strings)</a:t>
            </a:r>
            <a:endParaRPr lang="en-US" altLang="en-US" sz="3200" baseline="-25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7E4854A-8A09-D686-B5CE-0433239FD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25" y="1976845"/>
            <a:ext cx="42672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with a leaf descendant from string 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1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 leaf descendant from string 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2 </a:t>
            </a:r>
          </a:p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maximal common substring and vice versa.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2B294C7A-71FA-6D74-62D1-ABF63DDCA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825" y="2434045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7A1EDF03-C74D-B3C9-974D-DCF0E166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450" y="5807483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2D4581E-3AC3-F5B5-0F31-55C02ECE8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763" y="4969283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BFAE0400-11EB-F7D4-0044-1044F4804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650" y="296744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4D120A9-EF2E-5933-A655-CB7176E09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050" y="395804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9CEAB2C-A0C5-4D94-A606-7BF6FEFAE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050" y="482164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F8B06DE3-7B4D-C05E-84EC-97C9CB5A6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150" y="508834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5A34A1BD-4C0B-FA44-AD8F-31C5DF2E7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4250" y="532964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D2DD5C45-485B-2D09-0D59-E43A0F054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850" y="388184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E0F6C548-20E3-FF03-9886-58CEF7D66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050" y="418664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64AA06BB-5FA1-8878-1740-23613560F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050" y="449144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BF9C932D-DD54-880B-A786-C830DB026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050" y="309920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28BB3C65-C919-18C1-9772-D0BB8E4C5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450" y="4610508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AutoShape 18">
            <a:extLst>
              <a:ext uri="{FF2B5EF4-FFF2-40B4-BE49-F238E27FC236}">
                <a16:creationId xmlns:a16="http://schemas.microsoft.com/office/drawing/2014/main" id="{659FFEC5-68ED-A3B3-77E7-FD5EE4B1C68F}"/>
              </a:ext>
            </a:extLst>
          </p:cNvPr>
          <p:cNvCxnSpPr>
            <a:cxnSpLocks noChangeShapeType="1"/>
            <a:stCxn id="16" idx="3"/>
            <a:endCxn id="5" idx="0"/>
          </p:cNvCxnSpPr>
          <p:nvPr/>
        </p:nvCxnSpPr>
        <p:spPr bwMode="auto">
          <a:xfrm flipH="1">
            <a:off x="5631588" y="4899433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AutoShape 19">
            <a:extLst>
              <a:ext uri="{FF2B5EF4-FFF2-40B4-BE49-F238E27FC236}">
                <a16:creationId xmlns:a16="http://schemas.microsoft.com/office/drawing/2014/main" id="{CE0E360C-EE2B-2304-4926-AC51ED525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563" y="5426483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19" name="AutoShape 20">
            <a:extLst>
              <a:ext uri="{FF2B5EF4-FFF2-40B4-BE49-F238E27FC236}">
                <a16:creationId xmlns:a16="http://schemas.microsoft.com/office/drawing/2014/main" id="{3F432B9D-13D2-A359-A387-ABE180F979BA}"/>
              </a:ext>
            </a:extLst>
          </p:cNvPr>
          <p:cNvCxnSpPr>
            <a:cxnSpLocks noChangeShapeType="1"/>
            <a:stCxn id="16" idx="5"/>
            <a:endCxn id="18" idx="0"/>
          </p:cNvCxnSpPr>
          <p:nvPr/>
        </p:nvCxnSpPr>
        <p:spPr bwMode="auto">
          <a:xfrm>
            <a:off x="6090375" y="4899433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21">
            <a:extLst>
              <a:ext uri="{FF2B5EF4-FFF2-40B4-BE49-F238E27FC236}">
                <a16:creationId xmlns:a16="http://schemas.microsoft.com/office/drawing/2014/main" id="{B9A0C654-CF85-5FFB-6E0A-E74FCC24E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250" y="487244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35DD3844-38A0-A90D-A30B-42EAC3AB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163" y="3653245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AutoShape 23">
            <a:extLst>
              <a:ext uri="{FF2B5EF4-FFF2-40B4-BE49-F238E27FC236}">
                <a16:creationId xmlns:a16="http://schemas.microsoft.com/office/drawing/2014/main" id="{32298462-4134-BF59-7B94-566EB5F8214C}"/>
              </a:ext>
            </a:extLst>
          </p:cNvPr>
          <p:cNvCxnSpPr>
            <a:cxnSpLocks noChangeShapeType="1"/>
            <a:stCxn id="4" idx="5"/>
            <a:endCxn id="21" idx="0"/>
          </p:cNvCxnSpPr>
          <p:nvPr/>
        </p:nvCxnSpPr>
        <p:spPr bwMode="auto">
          <a:xfrm>
            <a:off x="7312750" y="2722970"/>
            <a:ext cx="295275" cy="930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4">
            <a:extLst>
              <a:ext uri="{FF2B5EF4-FFF2-40B4-BE49-F238E27FC236}">
                <a16:creationId xmlns:a16="http://schemas.microsoft.com/office/drawing/2014/main" id="{7CCDE5AF-2CA3-9603-BDC2-C7210A7CDF90}"/>
              </a:ext>
            </a:extLst>
          </p:cNvPr>
          <p:cNvCxnSpPr>
            <a:cxnSpLocks noChangeShapeType="1"/>
            <a:stCxn id="21" idx="5"/>
            <a:endCxn id="6" idx="0"/>
          </p:cNvCxnSpPr>
          <p:nvPr/>
        </p:nvCxnSpPr>
        <p:spPr bwMode="auto">
          <a:xfrm>
            <a:off x="7727088" y="3942170"/>
            <a:ext cx="150812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utoShape 25">
            <a:extLst>
              <a:ext uri="{FF2B5EF4-FFF2-40B4-BE49-F238E27FC236}">
                <a16:creationId xmlns:a16="http://schemas.microsoft.com/office/drawing/2014/main" id="{C6AD872E-3F25-772E-2473-760226CA2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150" y="4435883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25" name="AutoShape 26">
            <a:extLst>
              <a:ext uri="{FF2B5EF4-FFF2-40B4-BE49-F238E27FC236}">
                <a16:creationId xmlns:a16="http://schemas.microsoft.com/office/drawing/2014/main" id="{866B264A-C83E-1C7D-4881-3A490294F7EA}"/>
              </a:ext>
            </a:extLst>
          </p:cNvPr>
          <p:cNvCxnSpPr>
            <a:cxnSpLocks noChangeShapeType="1"/>
            <a:stCxn id="21" idx="6"/>
            <a:endCxn id="24" idx="0"/>
          </p:cNvCxnSpPr>
          <p:nvPr/>
        </p:nvCxnSpPr>
        <p:spPr bwMode="auto">
          <a:xfrm>
            <a:off x="7776300" y="3823108"/>
            <a:ext cx="534988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27">
            <a:extLst>
              <a:ext uri="{FF2B5EF4-FFF2-40B4-BE49-F238E27FC236}">
                <a16:creationId xmlns:a16="http://schemas.microsoft.com/office/drawing/2014/main" id="{21338108-D237-768A-FE27-7B8AC4F98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263" y="380564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7" name="AutoShape 28">
            <a:extLst>
              <a:ext uri="{FF2B5EF4-FFF2-40B4-BE49-F238E27FC236}">
                <a16:creationId xmlns:a16="http://schemas.microsoft.com/office/drawing/2014/main" id="{9DC6C8B5-A06B-F0C4-8E7F-A97F485E8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050" y="3272245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28" name="AutoShape 29">
            <a:extLst>
              <a:ext uri="{FF2B5EF4-FFF2-40B4-BE49-F238E27FC236}">
                <a16:creationId xmlns:a16="http://schemas.microsoft.com/office/drawing/2014/main" id="{9DAC4E8C-223B-A55A-6400-E3C7ECAC2F0E}"/>
              </a:ext>
            </a:extLst>
          </p:cNvPr>
          <p:cNvCxnSpPr>
            <a:cxnSpLocks noChangeShapeType="1"/>
            <a:stCxn id="4" idx="6"/>
            <a:endCxn id="27" idx="0"/>
          </p:cNvCxnSpPr>
          <p:nvPr/>
        </p:nvCxnSpPr>
        <p:spPr bwMode="auto">
          <a:xfrm>
            <a:off x="7361963" y="2603908"/>
            <a:ext cx="1165225" cy="668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 Box 30">
            <a:extLst>
              <a:ext uri="{FF2B5EF4-FFF2-40B4-BE49-F238E27FC236}">
                <a16:creationId xmlns:a16="http://schemas.microsoft.com/office/drawing/2014/main" id="{F4B9C198-C036-53E5-81F5-F5A858CDB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6450" y="281504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9B8B3BA4-6269-C066-F1ED-FCF263432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850" y="3734208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AutoShape 32">
            <a:extLst>
              <a:ext uri="{FF2B5EF4-FFF2-40B4-BE49-F238E27FC236}">
                <a16:creationId xmlns:a16="http://schemas.microsoft.com/office/drawing/2014/main" id="{DA1D70D6-7BBF-4017-EBE8-D06CED53CFFD}"/>
              </a:ext>
            </a:extLst>
          </p:cNvPr>
          <p:cNvCxnSpPr>
            <a:cxnSpLocks noChangeShapeType="1"/>
            <a:stCxn id="4" idx="3"/>
            <a:endCxn id="30" idx="0"/>
          </p:cNvCxnSpPr>
          <p:nvPr/>
        </p:nvCxnSpPr>
        <p:spPr bwMode="auto">
          <a:xfrm flipH="1">
            <a:off x="6758713" y="2722970"/>
            <a:ext cx="314325" cy="101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33">
            <a:extLst>
              <a:ext uri="{FF2B5EF4-FFF2-40B4-BE49-F238E27FC236}">
                <a16:creationId xmlns:a16="http://schemas.microsoft.com/office/drawing/2014/main" id="{E516017C-DA2D-6F9A-FF82-14F72107380E}"/>
              </a:ext>
            </a:extLst>
          </p:cNvPr>
          <p:cNvCxnSpPr>
            <a:cxnSpLocks noChangeShapeType="1"/>
            <a:stCxn id="30" idx="3"/>
            <a:endCxn id="16" idx="0"/>
          </p:cNvCxnSpPr>
          <p:nvPr/>
        </p:nvCxnSpPr>
        <p:spPr bwMode="auto">
          <a:xfrm flipH="1">
            <a:off x="5971313" y="4023133"/>
            <a:ext cx="666750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AutoShape 34">
            <a:extLst>
              <a:ext uri="{FF2B5EF4-FFF2-40B4-BE49-F238E27FC236}">
                <a16:creationId xmlns:a16="http://schemas.microsoft.com/office/drawing/2014/main" id="{275161DC-9BEA-2775-518B-39FAB60D7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038" y="506135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Text Box 35">
            <a:extLst>
              <a:ext uri="{FF2B5EF4-FFF2-40B4-BE49-F238E27FC236}">
                <a16:creationId xmlns:a16="http://schemas.microsoft.com/office/drawing/2014/main" id="{57FE65D4-573E-323A-E2AB-442EAA5E9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525" y="427872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5" name="Text Box 36">
            <a:extLst>
              <a:ext uri="{FF2B5EF4-FFF2-40B4-BE49-F238E27FC236}">
                <a16:creationId xmlns:a16="http://schemas.microsoft.com/office/drawing/2014/main" id="{B53EBE14-BBD7-15BF-1E7E-D5EA67777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925" y="450732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DC7C98A3-32CD-B293-BB1D-0B4AE0C92FBE}"/>
              </a:ext>
            </a:extLst>
          </p:cNvPr>
          <p:cNvCxnSpPr>
            <a:cxnSpLocks noChangeShapeType="1"/>
            <a:endCxn id="33" idx="0"/>
          </p:cNvCxnSpPr>
          <p:nvPr/>
        </p:nvCxnSpPr>
        <p:spPr bwMode="auto">
          <a:xfrm>
            <a:off x="6868250" y="4034245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38">
            <a:extLst>
              <a:ext uri="{FF2B5EF4-FFF2-40B4-BE49-F238E27FC236}">
                <a16:creationId xmlns:a16="http://schemas.microsoft.com/office/drawing/2014/main" id="{5C7C6D49-91D3-7202-2310-7928FBCD7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450" y="395804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8" name="AutoShape 39">
            <a:extLst>
              <a:ext uri="{FF2B5EF4-FFF2-40B4-BE49-F238E27FC236}">
                <a16:creationId xmlns:a16="http://schemas.microsoft.com/office/drawing/2014/main" id="{063E1B19-38C7-0074-AE5B-B3B9A191B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963" y="5426483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39" name="AutoShape 40">
            <a:extLst>
              <a:ext uri="{FF2B5EF4-FFF2-40B4-BE49-F238E27FC236}">
                <a16:creationId xmlns:a16="http://schemas.microsoft.com/office/drawing/2014/main" id="{A6C85270-E551-44BA-CDA4-6D44C32C0BDF}"/>
              </a:ext>
            </a:extLst>
          </p:cNvPr>
          <p:cNvCxnSpPr>
            <a:cxnSpLocks noChangeShapeType="1"/>
            <a:stCxn id="16" idx="6"/>
            <a:endCxn id="38" idx="0"/>
          </p:cNvCxnSpPr>
          <p:nvPr/>
        </p:nvCxnSpPr>
        <p:spPr bwMode="auto">
          <a:xfrm>
            <a:off x="6139588" y="4780370"/>
            <a:ext cx="671512" cy="64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 Box 41">
            <a:extLst>
              <a:ext uri="{FF2B5EF4-FFF2-40B4-BE49-F238E27FC236}">
                <a16:creationId xmlns:a16="http://schemas.microsoft.com/office/drawing/2014/main" id="{D9E2F147-A124-6E1E-0385-47E0A384E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7250" y="479624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41" name="AutoShape 42">
            <a:extLst>
              <a:ext uri="{FF2B5EF4-FFF2-40B4-BE49-F238E27FC236}">
                <a16:creationId xmlns:a16="http://schemas.microsoft.com/office/drawing/2014/main" id="{86FAECB0-5F48-7896-A562-69A7884E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738" y="4131083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42" name="AutoShape 43">
            <a:extLst>
              <a:ext uri="{FF2B5EF4-FFF2-40B4-BE49-F238E27FC236}">
                <a16:creationId xmlns:a16="http://schemas.microsoft.com/office/drawing/2014/main" id="{BFB4F047-42CB-64F3-5D75-B1BC96748AEB}"/>
              </a:ext>
            </a:extLst>
          </p:cNvPr>
          <p:cNvCxnSpPr>
            <a:cxnSpLocks noChangeShapeType="1"/>
            <a:stCxn id="21" idx="6"/>
            <a:endCxn id="41" idx="0"/>
          </p:cNvCxnSpPr>
          <p:nvPr/>
        </p:nvCxnSpPr>
        <p:spPr bwMode="auto">
          <a:xfrm>
            <a:off x="7776300" y="3823108"/>
            <a:ext cx="11715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 Box 44">
            <a:extLst>
              <a:ext uri="{FF2B5EF4-FFF2-40B4-BE49-F238E27FC236}">
                <a16:creationId xmlns:a16="http://schemas.microsoft.com/office/drawing/2014/main" id="{EC7CB573-67FC-6604-E121-CD6D0BCF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850" y="357704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44" name="AutoShape 45">
            <a:extLst>
              <a:ext uri="{FF2B5EF4-FFF2-40B4-BE49-F238E27FC236}">
                <a16:creationId xmlns:a16="http://schemas.microsoft.com/office/drawing/2014/main" id="{86BC3260-BDC7-A0A4-11AF-7238AF38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0438" y="3243670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45" name="AutoShape 46">
            <a:extLst>
              <a:ext uri="{FF2B5EF4-FFF2-40B4-BE49-F238E27FC236}">
                <a16:creationId xmlns:a16="http://schemas.microsoft.com/office/drawing/2014/main" id="{23428D56-3EBF-2F5A-E3DE-1D76391992CD}"/>
              </a:ext>
            </a:extLst>
          </p:cNvPr>
          <p:cNvCxnSpPr>
            <a:cxnSpLocks noChangeShapeType="1"/>
            <a:stCxn id="4" idx="7"/>
            <a:endCxn id="44" idx="0"/>
          </p:cNvCxnSpPr>
          <p:nvPr/>
        </p:nvCxnSpPr>
        <p:spPr bwMode="auto">
          <a:xfrm>
            <a:off x="7312750" y="2483258"/>
            <a:ext cx="2028825" cy="760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 Box 47">
            <a:extLst>
              <a:ext uri="{FF2B5EF4-FFF2-40B4-BE49-F238E27FC236}">
                <a16:creationId xmlns:a16="http://schemas.microsoft.com/office/drawing/2014/main" id="{C405E461-BAB9-5365-77B2-A61DA50A8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950" y="251024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47" name="Text Box 49">
            <a:extLst>
              <a:ext uri="{FF2B5EF4-FFF2-40B4-BE49-F238E27FC236}">
                <a16:creationId xmlns:a16="http://schemas.microsoft.com/office/drawing/2014/main" id="{2725DCE3-5685-5F4E-8262-700B1A82A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25" y="4507320"/>
            <a:ext cx="335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Find such node with largest “string depth”</a:t>
            </a:r>
          </a:p>
        </p:txBody>
      </p:sp>
      <p:sp>
        <p:nvSpPr>
          <p:cNvPr id="48" name="Oval 50">
            <a:extLst>
              <a:ext uri="{FF2B5EF4-FFF2-40B4-BE49-F238E27FC236}">
                <a16:creationId xmlns:a16="http://schemas.microsoft.com/office/drawing/2014/main" id="{687A2EEB-79AB-28D0-2F83-420A8C7F9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450" y="4605745"/>
            <a:ext cx="338138" cy="3381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1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>
            <a:extLst>
              <a:ext uri="{FF2B5EF4-FFF2-40B4-BE49-F238E27FC236}">
                <a16:creationId xmlns:a16="http://schemas.microsoft.com/office/drawing/2014/main" id="{5A35A49D-443F-F8F3-570C-0D8CDAD08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364" y="2442372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4A88D6AC-06B4-4768-F0B6-B83909B07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902" y="5053809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75ED7C50-9187-9471-B72A-829BE2BF8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789" y="251857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A7B4B7C4-6318-5DEE-198C-D5A6F8AF98E9}"/>
              </a:ext>
            </a:extLst>
          </p:cNvPr>
          <p:cNvSpPr txBox="1">
            <a:spLocks noChangeArrowheads="1"/>
          </p:cNvSpPr>
          <p:nvPr/>
        </p:nvSpPr>
        <p:spPr bwMode="auto">
          <a:xfrm rot="3636687">
            <a:off x="2968852" y="3288509"/>
            <a:ext cx="38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C7689C6B-1ACA-25F0-DFF2-7BF1C32F0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789" y="434737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66B0915B-F132-2C95-728B-43A9F425B70F}"/>
              </a:ext>
            </a:extLst>
          </p:cNvPr>
          <p:cNvSpPr txBox="1">
            <a:spLocks noChangeArrowheads="1"/>
          </p:cNvSpPr>
          <p:nvPr/>
        </p:nvSpPr>
        <p:spPr bwMode="auto">
          <a:xfrm rot="20339532">
            <a:off x="7548789" y="3740947"/>
            <a:ext cx="381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baaba$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16F23388-81B2-EB76-E5B0-5160B7E3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589" y="282337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3B127DD7-1DDE-2843-6E88-EDF312B56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189" y="4042572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" name="AutoShape 12">
            <a:extLst>
              <a:ext uri="{FF2B5EF4-FFF2-40B4-BE49-F238E27FC236}">
                <a16:creationId xmlns:a16="http://schemas.microsoft.com/office/drawing/2014/main" id="{D6CE0269-B3C8-3B5E-C3CD-FFC0F7E30E64}"/>
              </a:ext>
            </a:extLst>
          </p:cNvPr>
          <p:cNvCxnSpPr>
            <a:cxnSpLocks noChangeShapeType="1"/>
            <a:stCxn id="9" idx="3"/>
            <a:endCxn id="3" idx="0"/>
          </p:cNvCxnSpPr>
          <p:nvPr/>
        </p:nvCxnSpPr>
        <p:spPr bwMode="auto">
          <a:xfrm flipH="1">
            <a:off x="2310039" y="4331497"/>
            <a:ext cx="487363" cy="722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AutoShape 13">
            <a:extLst>
              <a:ext uri="{FF2B5EF4-FFF2-40B4-BE49-F238E27FC236}">
                <a16:creationId xmlns:a16="http://schemas.microsoft.com/office/drawing/2014/main" id="{D4717FDB-527D-FE0B-7DFD-4F941B295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389" y="5053809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12" name="AutoShape 14">
            <a:extLst>
              <a:ext uri="{FF2B5EF4-FFF2-40B4-BE49-F238E27FC236}">
                <a16:creationId xmlns:a16="http://schemas.microsoft.com/office/drawing/2014/main" id="{CD625938-D016-3BF1-449D-7EA5B374CC06}"/>
              </a:ext>
            </a:extLst>
          </p:cNvPr>
          <p:cNvCxnSpPr>
            <a:cxnSpLocks noChangeShapeType="1"/>
            <a:stCxn id="9" idx="5"/>
            <a:endCxn id="11" idx="0"/>
          </p:cNvCxnSpPr>
          <p:nvPr/>
        </p:nvCxnSpPr>
        <p:spPr bwMode="auto">
          <a:xfrm flipH="1">
            <a:off x="3035527" y="4331497"/>
            <a:ext cx="1587" cy="722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15">
            <a:extLst>
              <a:ext uri="{FF2B5EF4-FFF2-40B4-BE49-F238E27FC236}">
                <a16:creationId xmlns:a16="http://schemas.microsoft.com/office/drawing/2014/main" id="{939E37FB-E12A-355B-4E4E-F77B297B1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189" y="3509172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" name="AutoShape 16">
            <a:extLst>
              <a:ext uri="{FF2B5EF4-FFF2-40B4-BE49-F238E27FC236}">
                <a16:creationId xmlns:a16="http://schemas.microsoft.com/office/drawing/2014/main" id="{7C857423-42C4-274D-A34D-177849825515}"/>
              </a:ext>
            </a:extLst>
          </p:cNvPr>
          <p:cNvCxnSpPr>
            <a:cxnSpLocks noChangeShapeType="1"/>
            <a:stCxn id="2" idx="3"/>
            <a:endCxn id="13" idx="0"/>
          </p:cNvCxnSpPr>
          <p:nvPr/>
        </p:nvCxnSpPr>
        <p:spPr bwMode="auto">
          <a:xfrm flipH="1">
            <a:off x="6347052" y="2731297"/>
            <a:ext cx="644525" cy="777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17">
            <a:extLst>
              <a:ext uri="{FF2B5EF4-FFF2-40B4-BE49-F238E27FC236}">
                <a16:creationId xmlns:a16="http://schemas.microsoft.com/office/drawing/2014/main" id="{7DDB730C-E12A-6951-7037-5E745F5EA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989" y="434737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6" name="AutoShape 18">
            <a:extLst>
              <a:ext uri="{FF2B5EF4-FFF2-40B4-BE49-F238E27FC236}">
                <a16:creationId xmlns:a16="http://schemas.microsoft.com/office/drawing/2014/main" id="{07AA3C22-79D2-3A02-F9FD-E286A024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902" y="3280572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17" name="AutoShape 19">
            <a:extLst>
              <a:ext uri="{FF2B5EF4-FFF2-40B4-BE49-F238E27FC236}">
                <a16:creationId xmlns:a16="http://schemas.microsoft.com/office/drawing/2014/main" id="{BF17262D-E033-0EEC-41C0-BF671DB16A3B}"/>
              </a:ext>
            </a:extLst>
          </p:cNvPr>
          <p:cNvCxnSpPr>
            <a:cxnSpLocks noChangeShapeType="1"/>
            <a:stCxn id="2" idx="6"/>
            <a:endCxn id="16" idx="0"/>
          </p:cNvCxnSpPr>
          <p:nvPr/>
        </p:nvCxnSpPr>
        <p:spPr bwMode="auto">
          <a:xfrm>
            <a:off x="7280502" y="2612234"/>
            <a:ext cx="1506537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20">
            <a:extLst>
              <a:ext uri="{FF2B5EF4-FFF2-40B4-BE49-F238E27FC236}">
                <a16:creationId xmlns:a16="http://schemas.microsoft.com/office/drawing/2014/main" id="{6CB34FD8-E3A5-516B-1177-6B84BFC51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989" y="282337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31509890-58B8-5848-FF54-73037BD87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052" y="3323434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" name="AutoShape 22">
            <a:extLst>
              <a:ext uri="{FF2B5EF4-FFF2-40B4-BE49-F238E27FC236}">
                <a16:creationId xmlns:a16="http://schemas.microsoft.com/office/drawing/2014/main" id="{14316194-6C51-6E62-BEC8-7EDF327BC3D0}"/>
              </a:ext>
            </a:extLst>
          </p:cNvPr>
          <p:cNvCxnSpPr>
            <a:cxnSpLocks noChangeShapeType="1"/>
            <a:stCxn id="2" idx="2"/>
            <a:endCxn id="19" idx="0"/>
          </p:cNvCxnSpPr>
          <p:nvPr/>
        </p:nvCxnSpPr>
        <p:spPr bwMode="auto">
          <a:xfrm flipH="1">
            <a:off x="3722914" y="2612234"/>
            <a:ext cx="321945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3">
            <a:extLst>
              <a:ext uri="{FF2B5EF4-FFF2-40B4-BE49-F238E27FC236}">
                <a16:creationId xmlns:a16="http://schemas.microsoft.com/office/drawing/2014/main" id="{7B0EC95D-E98B-EA77-0E13-05500C7A39D2}"/>
              </a:ext>
            </a:extLst>
          </p:cNvPr>
          <p:cNvCxnSpPr>
            <a:cxnSpLocks noChangeShapeType="1"/>
            <a:stCxn id="19" idx="3"/>
            <a:endCxn id="9" idx="0"/>
          </p:cNvCxnSpPr>
          <p:nvPr/>
        </p:nvCxnSpPr>
        <p:spPr bwMode="auto">
          <a:xfrm flipH="1">
            <a:off x="2918052" y="3612359"/>
            <a:ext cx="684212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24">
            <a:extLst>
              <a:ext uri="{FF2B5EF4-FFF2-40B4-BE49-F238E27FC236}">
                <a16:creationId xmlns:a16="http://schemas.microsoft.com/office/drawing/2014/main" id="{D11C79D8-1AEC-0807-CEE2-8B5D88810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989" y="366157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08303703-6EB8-B867-A9F2-5E3D10832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302" y="3204372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24" name="AutoShape 26">
            <a:extLst>
              <a:ext uri="{FF2B5EF4-FFF2-40B4-BE49-F238E27FC236}">
                <a16:creationId xmlns:a16="http://schemas.microsoft.com/office/drawing/2014/main" id="{B57203DF-25B8-DC00-02AD-0930977A8995}"/>
              </a:ext>
            </a:extLst>
          </p:cNvPr>
          <p:cNvCxnSpPr>
            <a:cxnSpLocks noChangeShapeType="1"/>
            <a:stCxn id="2" idx="7"/>
            <a:endCxn id="23" idx="0"/>
          </p:cNvCxnSpPr>
          <p:nvPr/>
        </p:nvCxnSpPr>
        <p:spPr bwMode="auto">
          <a:xfrm>
            <a:off x="7231289" y="2491584"/>
            <a:ext cx="2470150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27">
            <a:extLst>
              <a:ext uri="{FF2B5EF4-FFF2-40B4-BE49-F238E27FC236}">
                <a16:creationId xmlns:a16="http://schemas.microsoft.com/office/drawing/2014/main" id="{9F4BFAB5-83AC-EAC2-782D-E17BF659B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3489" y="251857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id="{5D771530-7CC7-3252-7A93-68CED7B6D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52" y="3509172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" name="AutoShape 29">
            <a:extLst>
              <a:ext uri="{FF2B5EF4-FFF2-40B4-BE49-F238E27FC236}">
                <a16:creationId xmlns:a16="http://schemas.microsoft.com/office/drawing/2014/main" id="{D0A203C4-5C91-982E-0CEF-5F5A163AD0FB}"/>
              </a:ext>
            </a:extLst>
          </p:cNvPr>
          <p:cNvCxnSpPr>
            <a:cxnSpLocks noChangeShapeType="1"/>
            <a:stCxn id="2" idx="4"/>
            <a:endCxn id="26" idx="0"/>
          </p:cNvCxnSpPr>
          <p:nvPr/>
        </p:nvCxnSpPr>
        <p:spPr bwMode="auto">
          <a:xfrm>
            <a:off x="7112227" y="2780509"/>
            <a:ext cx="420687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 Box 30">
            <a:extLst>
              <a:ext uri="{FF2B5EF4-FFF2-40B4-BE49-F238E27FC236}">
                <a16:creationId xmlns:a16="http://schemas.microsoft.com/office/drawing/2014/main" id="{16E2C01A-4CDB-F6B2-3E7D-13DDFD00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389" y="297577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9" name="Oval 31">
            <a:extLst>
              <a:ext uri="{FF2B5EF4-FFF2-40B4-BE49-F238E27FC236}">
                <a16:creationId xmlns:a16="http://schemas.microsoft.com/office/drawing/2014/main" id="{5323CEA1-0DE2-843E-64CF-E814B2BA2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777" y="5033172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32">
            <a:extLst>
              <a:ext uri="{FF2B5EF4-FFF2-40B4-BE49-F238E27FC236}">
                <a16:creationId xmlns:a16="http://schemas.microsoft.com/office/drawing/2014/main" id="{FD8E11C9-A1E8-0066-219A-8A00CC027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102" y="5947572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31" name="AutoShape 33">
            <a:extLst>
              <a:ext uri="{FF2B5EF4-FFF2-40B4-BE49-F238E27FC236}">
                <a16:creationId xmlns:a16="http://schemas.microsoft.com/office/drawing/2014/main" id="{5EDEAA8E-ED92-F768-05DA-512A602A4D19}"/>
              </a:ext>
            </a:extLst>
          </p:cNvPr>
          <p:cNvCxnSpPr>
            <a:cxnSpLocks noChangeShapeType="1"/>
            <a:stCxn id="26" idx="4"/>
            <a:endCxn id="30" idx="0"/>
          </p:cNvCxnSpPr>
          <p:nvPr/>
        </p:nvCxnSpPr>
        <p:spPr bwMode="auto">
          <a:xfrm>
            <a:off x="7532914" y="3847309"/>
            <a:ext cx="949325" cy="2100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AutoShape 34">
            <a:extLst>
              <a:ext uri="{FF2B5EF4-FFF2-40B4-BE49-F238E27FC236}">
                <a16:creationId xmlns:a16="http://schemas.microsoft.com/office/drawing/2014/main" id="{4E397AE2-EB07-070F-3F16-CB0186A0B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789" y="4271172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</a:p>
        </p:txBody>
      </p:sp>
      <p:cxnSp>
        <p:nvCxnSpPr>
          <p:cNvPr id="33" name="AutoShape 35">
            <a:extLst>
              <a:ext uri="{FF2B5EF4-FFF2-40B4-BE49-F238E27FC236}">
                <a16:creationId xmlns:a16="http://schemas.microsoft.com/office/drawing/2014/main" id="{287E2FA7-3854-63EF-74DE-F04E77C72F86}"/>
              </a:ext>
            </a:extLst>
          </p:cNvPr>
          <p:cNvCxnSpPr>
            <a:cxnSpLocks noChangeShapeType="1"/>
            <a:stCxn id="26" idx="6"/>
            <a:endCxn id="32" idx="0"/>
          </p:cNvCxnSpPr>
          <p:nvPr/>
        </p:nvCxnSpPr>
        <p:spPr bwMode="auto">
          <a:xfrm>
            <a:off x="7701189" y="3679034"/>
            <a:ext cx="1201738" cy="592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36">
            <a:extLst>
              <a:ext uri="{FF2B5EF4-FFF2-40B4-BE49-F238E27FC236}">
                <a16:creationId xmlns:a16="http://schemas.microsoft.com/office/drawing/2014/main" id="{2CF171F6-D288-BD15-A783-4D9A7CF7C299}"/>
              </a:ext>
            </a:extLst>
          </p:cNvPr>
          <p:cNvSpPr txBox="1">
            <a:spLocks noChangeArrowheads="1"/>
          </p:cNvSpPr>
          <p:nvPr/>
        </p:nvSpPr>
        <p:spPr bwMode="auto">
          <a:xfrm rot="1029077">
            <a:off x="5643789" y="4271172"/>
            <a:ext cx="38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</a:p>
        </p:txBody>
      </p:sp>
      <p:sp>
        <p:nvSpPr>
          <p:cNvPr id="35" name="Text Box 37">
            <a:extLst>
              <a:ext uri="{FF2B5EF4-FFF2-40B4-BE49-F238E27FC236}">
                <a16:creationId xmlns:a16="http://schemas.microsoft.com/office/drawing/2014/main" id="{32A43EAE-A0CA-E6EC-8C04-0FE91219410F}"/>
              </a:ext>
            </a:extLst>
          </p:cNvPr>
          <p:cNvSpPr txBox="1">
            <a:spLocks noChangeArrowheads="1"/>
          </p:cNvSpPr>
          <p:nvPr/>
        </p:nvSpPr>
        <p:spPr bwMode="auto">
          <a:xfrm rot="19966150">
            <a:off x="6634389" y="3737772"/>
            <a:ext cx="38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 #</a:t>
            </a: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87C9A72F-738C-6D0E-7596-E01725B26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2" y="4901409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37" name="AutoShape 39">
            <a:extLst>
              <a:ext uri="{FF2B5EF4-FFF2-40B4-BE49-F238E27FC236}">
                <a16:creationId xmlns:a16="http://schemas.microsoft.com/office/drawing/2014/main" id="{D9BA8CAF-CA3D-504E-D2D1-E2DF8CEDA0B0}"/>
              </a:ext>
            </a:extLst>
          </p:cNvPr>
          <p:cNvCxnSpPr>
            <a:cxnSpLocks noChangeShapeType="1"/>
            <a:stCxn id="13" idx="5"/>
            <a:endCxn id="36" idx="0"/>
          </p:cNvCxnSpPr>
          <p:nvPr/>
        </p:nvCxnSpPr>
        <p:spPr bwMode="auto">
          <a:xfrm>
            <a:off x="6466114" y="3798097"/>
            <a:ext cx="504825" cy="1103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AutoShape 40">
            <a:extLst>
              <a:ext uri="{FF2B5EF4-FFF2-40B4-BE49-F238E27FC236}">
                <a16:creationId xmlns:a16="http://schemas.microsoft.com/office/drawing/2014/main" id="{EAF079D7-B7A9-522A-1478-5EA18587C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989" y="6120609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39" name="AutoShape 41">
            <a:extLst>
              <a:ext uri="{FF2B5EF4-FFF2-40B4-BE49-F238E27FC236}">
                <a16:creationId xmlns:a16="http://schemas.microsoft.com/office/drawing/2014/main" id="{9EC06D3A-CCD3-548D-F97D-D7B81DEC56E3}"/>
              </a:ext>
            </a:extLst>
          </p:cNvPr>
          <p:cNvCxnSpPr>
            <a:cxnSpLocks noChangeShapeType="1"/>
            <a:stCxn id="29" idx="3"/>
            <a:endCxn id="38" idx="0"/>
          </p:cNvCxnSpPr>
          <p:nvPr/>
        </p:nvCxnSpPr>
        <p:spPr bwMode="auto">
          <a:xfrm flipH="1">
            <a:off x="5550127" y="5322097"/>
            <a:ext cx="169862" cy="7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AutoShape 42">
            <a:extLst>
              <a:ext uri="{FF2B5EF4-FFF2-40B4-BE49-F238E27FC236}">
                <a16:creationId xmlns:a16="http://schemas.microsoft.com/office/drawing/2014/main" id="{A9D92F33-7416-D156-D23B-6DF9ED57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389" y="6044409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41" name="AutoShape 43">
            <a:extLst>
              <a:ext uri="{FF2B5EF4-FFF2-40B4-BE49-F238E27FC236}">
                <a16:creationId xmlns:a16="http://schemas.microsoft.com/office/drawing/2014/main" id="{1593E113-2A98-8515-CF13-E0AC10A40AF1}"/>
              </a:ext>
            </a:extLst>
          </p:cNvPr>
          <p:cNvCxnSpPr>
            <a:cxnSpLocks noChangeShapeType="1"/>
            <a:stCxn id="29" idx="5"/>
            <a:endCxn id="40" idx="0"/>
          </p:cNvCxnSpPr>
          <p:nvPr/>
        </p:nvCxnSpPr>
        <p:spPr bwMode="auto">
          <a:xfrm>
            <a:off x="5959702" y="5322097"/>
            <a:ext cx="504825" cy="722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 Box 44">
            <a:extLst>
              <a:ext uri="{FF2B5EF4-FFF2-40B4-BE49-F238E27FC236}">
                <a16:creationId xmlns:a16="http://schemas.microsoft.com/office/drawing/2014/main" id="{BA96B923-4D48-6265-F3E9-2E5654574314}"/>
              </a:ext>
            </a:extLst>
          </p:cNvPr>
          <p:cNvSpPr txBox="1">
            <a:spLocks noChangeArrowheads="1"/>
          </p:cNvSpPr>
          <p:nvPr/>
        </p:nvSpPr>
        <p:spPr bwMode="auto">
          <a:xfrm rot="511346">
            <a:off x="5343752" y="5149059"/>
            <a:ext cx="38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$</a:t>
            </a:r>
          </a:p>
        </p:txBody>
      </p:sp>
      <p:sp>
        <p:nvSpPr>
          <p:cNvPr id="43" name="Text Box 45">
            <a:extLst>
              <a:ext uri="{FF2B5EF4-FFF2-40B4-BE49-F238E27FC236}">
                <a16:creationId xmlns:a16="http://schemas.microsoft.com/office/drawing/2014/main" id="{BF6C5C30-0D49-CFDB-169B-BF08C6E1EC54}"/>
              </a:ext>
            </a:extLst>
          </p:cNvPr>
          <p:cNvSpPr txBox="1">
            <a:spLocks noChangeArrowheads="1"/>
          </p:cNvSpPr>
          <p:nvPr/>
        </p:nvSpPr>
        <p:spPr bwMode="auto">
          <a:xfrm rot="19946786">
            <a:off x="6127977" y="5109372"/>
            <a:ext cx="38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 #</a:t>
            </a:r>
          </a:p>
        </p:txBody>
      </p:sp>
      <p:sp>
        <p:nvSpPr>
          <p:cNvPr id="44" name="Oval 46">
            <a:extLst>
              <a:ext uri="{FF2B5EF4-FFF2-40B4-BE49-F238E27FC236}">
                <a16:creationId xmlns:a16="http://schemas.microsoft.com/office/drawing/2014/main" id="{CF9A3F95-B2EF-6F53-C95B-C94A21F9E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252" y="4237834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AutoShape 47">
            <a:extLst>
              <a:ext uri="{FF2B5EF4-FFF2-40B4-BE49-F238E27FC236}">
                <a16:creationId xmlns:a16="http://schemas.microsoft.com/office/drawing/2014/main" id="{355FF7AA-3EA0-B923-9722-E6C66F0DE0F5}"/>
              </a:ext>
            </a:extLst>
          </p:cNvPr>
          <p:cNvCxnSpPr>
            <a:cxnSpLocks noChangeShapeType="1"/>
            <a:stCxn id="13" idx="3"/>
            <a:endCxn id="44" idx="0"/>
          </p:cNvCxnSpPr>
          <p:nvPr/>
        </p:nvCxnSpPr>
        <p:spPr bwMode="auto">
          <a:xfrm flipH="1">
            <a:off x="6085114" y="3798097"/>
            <a:ext cx="141288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48">
            <a:extLst>
              <a:ext uri="{FF2B5EF4-FFF2-40B4-BE49-F238E27FC236}">
                <a16:creationId xmlns:a16="http://schemas.microsoft.com/office/drawing/2014/main" id="{78BD1558-4DD7-3CC4-9827-9B6EB6FB57CD}"/>
              </a:ext>
            </a:extLst>
          </p:cNvPr>
          <p:cNvCxnSpPr>
            <a:cxnSpLocks noChangeShapeType="1"/>
            <a:stCxn id="44" idx="3"/>
            <a:endCxn id="29" idx="0"/>
          </p:cNvCxnSpPr>
          <p:nvPr/>
        </p:nvCxnSpPr>
        <p:spPr bwMode="auto">
          <a:xfrm flipH="1">
            <a:off x="5840639" y="4526759"/>
            <a:ext cx="123825" cy="506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49">
            <a:extLst>
              <a:ext uri="{FF2B5EF4-FFF2-40B4-BE49-F238E27FC236}">
                <a16:creationId xmlns:a16="http://schemas.microsoft.com/office/drawing/2014/main" id="{3308FD6C-3902-4892-1579-D7A39D83F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389" y="366157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8" name="AutoShape 50">
            <a:extLst>
              <a:ext uri="{FF2B5EF4-FFF2-40B4-BE49-F238E27FC236}">
                <a16:creationId xmlns:a16="http://schemas.microsoft.com/office/drawing/2014/main" id="{8EDD4B1F-261C-9173-61A1-81ECED79D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989" y="4977609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49" name="AutoShape 51">
            <a:extLst>
              <a:ext uri="{FF2B5EF4-FFF2-40B4-BE49-F238E27FC236}">
                <a16:creationId xmlns:a16="http://schemas.microsoft.com/office/drawing/2014/main" id="{1E38C85E-32EE-1520-AAEB-E14A1C1D33DC}"/>
              </a:ext>
            </a:extLst>
          </p:cNvPr>
          <p:cNvCxnSpPr>
            <a:cxnSpLocks noChangeShapeType="1"/>
            <a:stCxn id="44" idx="2"/>
            <a:endCxn id="48" idx="0"/>
          </p:cNvCxnSpPr>
          <p:nvPr/>
        </p:nvCxnSpPr>
        <p:spPr bwMode="auto">
          <a:xfrm flipH="1">
            <a:off x="5169127" y="4407697"/>
            <a:ext cx="746125" cy="569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52">
            <a:extLst>
              <a:ext uri="{FF2B5EF4-FFF2-40B4-BE49-F238E27FC236}">
                <a16:creationId xmlns:a16="http://schemas.microsoft.com/office/drawing/2014/main" id="{65B7F586-0F3A-30D2-9C3C-BEF9A0487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389" y="4085434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AutoShape 53">
            <a:extLst>
              <a:ext uri="{FF2B5EF4-FFF2-40B4-BE49-F238E27FC236}">
                <a16:creationId xmlns:a16="http://schemas.microsoft.com/office/drawing/2014/main" id="{ECDEC247-F746-CC73-28E2-EE9BE6A3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202" y="3910809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6</a:t>
            </a:r>
          </a:p>
        </p:txBody>
      </p:sp>
      <p:cxnSp>
        <p:nvCxnSpPr>
          <p:cNvPr id="52" name="AutoShape 54">
            <a:extLst>
              <a:ext uri="{FF2B5EF4-FFF2-40B4-BE49-F238E27FC236}">
                <a16:creationId xmlns:a16="http://schemas.microsoft.com/office/drawing/2014/main" id="{373F0921-07F5-D2EE-016B-E9ADF54CAB61}"/>
              </a:ext>
            </a:extLst>
          </p:cNvPr>
          <p:cNvCxnSpPr>
            <a:cxnSpLocks noChangeShapeType="1"/>
            <a:stCxn id="19" idx="5"/>
            <a:endCxn id="51" idx="0"/>
          </p:cNvCxnSpPr>
          <p:nvPr/>
        </p:nvCxnSpPr>
        <p:spPr bwMode="auto">
          <a:xfrm>
            <a:off x="3841977" y="3612359"/>
            <a:ext cx="1122362" cy="298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55">
            <a:extLst>
              <a:ext uri="{FF2B5EF4-FFF2-40B4-BE49-F238E27FC236}">
                <a16:creationId xmlns:a16="http://schemas.microsoft.com/office/drawing/2014/main" id="{98065BF9-B542-A44A-373D-6EAF7B7C6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789" y="335677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cxnSp>
        <p:nvCxnSpPr>
          <p:cNvPr id="54" name="AutoShape 56">
            <a:extLst>
              <a:ext uri="{FF2B5EF4-FFF2-40B4-BE49-F238E27FC236}">
                <a16:creationId xmlns:a16="http://schemas.microsoft.com/office/drawing/2014/main" id="{00EBB4A3-C155-9A46-EFF1-98BF135A8DD6}"/>
              </a:ext>
            </a:extLst>
          </p:cNvPr>
          <p:cNvCxnSpPr>
            <a:cxnSpLocks noChangeShapeType="1"/>
            <a:stCxn id="19" idx="4"/>
            <a:endCxn id="50" idx="0"/>
          </p:cNvCxnSpPr>
          <p:nvPr/>
        </p:nvCxnSpPr>
        <p:spPr bwMode="auto">
          <a:xfrm>
            <a:off x="3722914" y="3661572"/>
            <a:ext cx="33338" cy="423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AutoShape 57">
            <a:extLst>
              <a:ext uri="{FF2B5EF4-FFF2-40B4-BE49-F238E27FC236}">
                <a16:creationId xmlns:a16="http://schemas.microsoft.com/office/drawing/2014/main" id="{D0C5C798-E08A-F70E-760B-9DF6E91AC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989" y="4575972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6" name="Oval 58">
            <a:extLst>
              <a:ext uri="{FF2B5EF4-FFF2-40B4-BE49-F238E27FC236}">
                <a16:creationId xmlns:a16="http://schemas.microsoft.com/office/drawing/2014/main" id="{1F6A02DB-2B97-5FD6-0C02-0BBAC21E3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852" y="4771234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" name="AutoShape 59">
            <a:extLst>
              <a:ext uri="{FF2B5EF4-FFF2-40B4-BE49-F238E27FC236}">
                <a16:creationId xmlns:a16="http://schemas.microsoft.com/office/drawing/2014/main" id="{7E90B9A9-AFCB-B261-3E78-5EA0B712DA93}"/>
              </a:ext>
            </a:extLst>
          </p:cNvPr>
          <p:cNvCxnSpPr>
            <a:cxnSpLocks noChangeShapeType="1"/>
            <a:stCxn id="50" idx="4"/>
            <a:endCxn id="56" idx="0"/>
          </p:cNvCxnSpPr>
          <p:nvPr/>
        </p:nvCxnSpPr>
        <p:spPr bwMode="auto">
          <a:xfrm flipH="1">
            <a:off x="3646714" y="4423572"/>
            <a:ext cx="109538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AutoShape 60">
            <a:extLst>
              <a:ext uri="{FF2B5EF4-FFF2-40B4-BE49-F238E27FC236}">
                <a16:creationId xmlns:a16="http://schemas.microsoft.com/office/drawing/2014/main" id="{219D42FE-D9E9-4C84-3EAB-0A39ED673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389" y="5587209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9" name="AutoShape 61">
            <a:extLst>
              <a:ext uri="{FF2B5EF4-FFF2-40B4-BE49-F238E27FC236}">
                <a16:creationId xmlns:a16="http://schemas.microsoft.com/office/drawing/2014/main" id="{3C72399A-9C32-B813-2AEB-B4AB1115C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902" y="6328572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60" name="AutoShape 62">
            <a:extLst>
              <a:ext uri="{FF2B5EF4-FFF2-40B4-BE49-F238E27FC236}">
                <a16:creationId xmlns:a16="http://schemas.microsoft.com/office/drawing/2014/main" id="{69D5FBC7-72E0-38EC-F175-7E4EA9929F18}"/>
              </a:ext>
            </a:extLst>
          </p:cNvPr>
          <p:cNvCxnSpPr>
            <a:cxnSpLocks noChangeShapeType="1"/>
            <a:stCxn id="50" idx="6"/>
            <a:endCxn id="55" idx="0"/>
          </p:cNvCxnSpPr>
          <p:nvPr/>
        </p:nvCxnSpPr>
        <p:spPr bwMode="auto">
          <a:xfrm>
            <a:off x="3924527" y="4255297"/>
            <a:ext cx="48260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63">
            <a:extLst>
              <a:ext uri="{FF2B5EF4-FFF2-40B4-BE49-F238E27FC236}">
                <a16:creationId xmlns:a16="http://schemas.microsoft.com/office/drawing/2014/main" id="{14353CCD-38FE-0235-0F3C-7E194D9C97E0}"/>
              </a:ext>
            </a:extLst>
          </p:cNvPr>
          <p:cNvCxnSpPr>
            <a:cxnSpLocks noChangeShapeType="1"/>
            <a:stCxn id="56" idx="5"/>
            <a:endCxn id="58" idx="0"/>
          </p:cNvCxnSpPr>
          <p:nvPr/>
        </p:nvCxnSpPr>
        <p:spPr bwMode="auto">
          <a:xfrm>
            <a:off x="3765777" y="5060159"/>
            <a:ext cx="412750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64">
            <a:extLst>
              <a:ext uri="{FF2B5EF4-FFF2-40B4-BE49-F238E27FC236}">
                <a16:creationId xmlns:a16="http://schemas.microsoft.com/office/drawing/2014/main" id="{40956419-EFC9-D036-82FD-38433EC10EE4}"/>
              </a:ext>
            </a:extLst>
          </p:cNvPr>
          <p:cNvCxnSpPr>
            <a:cxnSpLocks noChangeShapeType="1"/>
            <a:stCxn id="56" idx="4"/>
            <a:endCxn id="59" idx="0"/>
          </p:cNvCxnSpPr>
          <p:nvPr/>
        </p:nvCxnSpPr>
        <p:spPr bwMode="auto">
          <a:xfrm flipH="1">
            <a:off x="3453039" y="5109372"/>
            <a:ext cx="193675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 Box 65">
            <a:extLst>
              <a:ext uri="{FF2B5EF4-FFF2-40B4-BE49-F238E27FC236}">
                <a16:creationId xmlns:a16="http://schemas.microsoft.com/office/drawing/2014/main" id="{C1520D82-878B-C7EC-E746-B3C6CBFDEA68}"/>
              </a:ext>
            </a:extLst>
          </p:cNvPr>
          <p:cNvSpPr txBox="1">
            <a:spLocks noChangeArrowheads="1"/>
          </p:cNvSpPr>
          <p:nvPr/>
        </p:nvSpPr>
        <p:spPr bwMode="auto">
          <a:xfrm rot="1913017">
            <a:off x="2138589" y="4271172"/>
            <a:ext cx="38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 #</a:t>
            </a:r>
          </a:p>
        </p:txBody>
      </p:sp>
      <p:sp>
        <p:nvSpPr>
          <p:cNvPr id="64" name="Text Box 66">
            <a:extLst>
              <a:ext uri="{FF2B5EF4-FFF2-40B4-BE49-F238E27FC236}">
                <a16:creationId xmlns:a16="http://schemas.microsoft.com/office/drawing/2014/main" id="{8E9052E1-A362-3D60-D300-098D783D5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189" y="4271172"/>
            <a:ext cx="38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$</a:t>
            </a:r>
          </a:p>
        </p:txBody>
      </p:sp>
      <p:sp>
        <p:nvSpPr>
          <p:cNvPr id="65" name="Text Box 67">
            <a:extLst>
              <a:ext uri="{FF2B5EF4-FFF2-40B4-BE49-F238E27FC236}">
                <a16:creationId xmlns:a16="http://schemas.microsoft.com/office/drawing/2014/main" id="{0E199AE6-986E-41CD-7FE4-0D77B18BC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1189" y="503317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66" name="Text Box 68">
            <a:extLst>
              <a:ext uri="{FF2B5EF4-FFF2-40B4-BE49-F238E27FC236}">
                <a16:creationId xmlns:a16="http://schemas.microsoft.com/office/drawing/2014/main" id="{13745A49-7DAA-8E08-74F3-3D988C39094D}"/>
              </a:ext>
            </a:extLst>
          </p:cNvPr>
          <p:cNvSpPr txBox="1">
            <a:spLocks noChangeArrowheads="1"/>
          </p:cNvSpPr>
          <p:nvPr/>
        </p:nvSpPr>
        <p:spPr bwMode="auto">
          <a:xfrm rot="614281">
            <a:off x="3205389" y="4880772"/>
            <a:ext cx="381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abc  #</a:t>
            </a:r>
          </a:p>
        </p:txBody>
      </p:sp>
      <p:sp>
        <p:nvSpPr>
          <p:cNvPr id="67" name="Text Box 69">
            <a:extLst>
              <a:ext uri="{FF2B5EF4-FFF2-40B4-BE49-F238E27FC236}">
                <a16:creationId xmlns:a16="http://schemas.microsoft.com/office/drawing/2014/main" id="{20D5A624-1040-8589-0D84-161CC786FF96}"/>
              </a:ext>
            </a:extLst>
          </p:cNvPr>
          <p:cNvSpPr txBox="1">
            <a:spLocks noChangeArrowheads="1"/>
          </p:cNvSpPr>
          <p:nvPr/>
        </p:nvSpPr>
        <p:spPr bwMode="auto">
          <a:xfrm rot="18591456">
            <a:off x="4035652" y="3821909"/>
            <a:ext cx="38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 #</a:t>
            </a:r>
          </a:p>
        </p:txBody>
      </p:sp>
      <p:grpSp>
        <p:nvGrpSpPr>
          <p:cNvPr id="68" name="Group 70">
            <a:extLst>
              <a:ext uri="{FF2B5EF4-FFF2-40B4-BE49-F238E27FC236}">
                <a16:creationId xmlns:a16="http://schemas.microsoft.com/office/drawing/2014/main" id="{27C64DD1-D3CF-F46A-283B-BFC1A20C9718}"/>
              </a:ext>
            </a:extLst>
          </p:cNvPr>
          <p:cNvGrpSpPr>
            <a:grpSpLocks/>
          </p:cNvGrpSpPr>
          <p:nvPr/>
        </p:nvGrpSpPr>
        <p:grpSpPr bwMode="auto">
          <a:xfrm>
            <a:off x="4272189" y="4956972"/>
            <a:ext cx="228600" cy="1447800"/>
            <a:chOff x="1584" y="3216"/>
            <a:chExt cx="144" cy="912"/>
          </a:xfrm>
        </p:grpSpPr>
        <p:sp>
          <p:nvSpPr>
            <p:cNvPr id="69" name="Line 71">
              <a:extLst>
                <a:ext uri="{FF2B5EF4-FFF2-40B4-BE49-F238E27FC236}">
                  <a16:creationId xmlns:a16="http://schemas.microsoft.com/office/drawing/2014/main" id="{4A675622-2D4F-3AE3-5C84-272D47D69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4" y="3792"/>
              <a:ext cx="48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72">
              <a:extLst>
                <a:ext uri="{FF2B5EF4-FFF2-40B4-BE49-F238E27FC236}">
                  <a16:creationId xmlns:a16="http://schemas.microsoft.com/office/drawing/2014/main" id="{97F8A4B3-EFF2-C820-6E24-8F75E30581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216"/>
              <a:ext cx="48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" name="Line 73">
            <a:extLst>
              <a:ext uri="{FF2B5EF4-FFF2-40B4-BE49-F238E27FC236}">
                <a16:creationId xmlns:a16="http://schemas.microsoft.com/office/drawing/2014/main" id="{3E248FF8-F26D-08B8-B939-98D2E6603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8189" y="2594772"/>
            <a:ext cx="838200" cy="1524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Text Box 144">
            <a:extLst>
              <a:ext uri="{FF2B5EF4-FFF2-40B4-BE49-F238E27FC236}">
                <a16:creationId xmlns:a16="http://schemas.microsoft.com/office/drawing/2014/main" id="{26CABFC0-822F-A756-69B9-164EADCFB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427" y="1564552"/>
            <a:ext cx="830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Let s = </a:t>
            </a:r>
            <a:r>
              <a:rPr lang="en-US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cbaaba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$ then </a:t>
            </a:r>
            <a:r>
              <a:rPr lang="en-US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baseline="30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r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= </a:t>
            </a:r>
            <a:r>
              <a:rPr lang="en-US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abaabc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9F23B3-8B81-1916-E471-23AC9357EDF5}"/>
              </a:ext>
            </a:extLst>
          </p:cNvPr>
          <p:cNvSpPr txBox="1"/>
          <p:nvPr/>
        </p:nvSpPr>
        <p:spPr>
          <a:xfrm>
            <a:off x="2309245" y="728884"/>
            <a:ext cx="792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Longest Substring that is a Palindrome</a:t>
            </a:r>
          </a:p>
        </p:txBody>
      </p:sp>
    </p:spTree>
    <p:extLst>
      <p:ext uri="{BB962C8B-B14F-4D97-AF65-F5344CB8AC3E}">
        <p14:creationId xmlns:p14="http://schemas.microsoft.com/office/powerpoint/2010/main" val="19416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90C0501-F538-5C9A-E852-6D1E815239C5}"/>
              </a:ext>
            </a:extLst>
          </p:cNvPr>
          <p:cNvSpPr txBox="1">
            <a:spLocks noChangeArrowheads="1"/>
          </p:cNvSpPr>
          <p:nvPr/>
        </p:nvSpPr>
        <p:spPr>
          <a:xfrm>
            <a:off x="2091690" y="408669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D76AA4A-5C8F-1C4D-A595-8DCDE8201BFB}"/>
              </a:ext>
            </a:extLst>
          </p:cNvPr>
          <p:cNvSpPr txBox="1">
            <a:spLocks noChangeArrowheads="1"/>
          </p:cNvSpPr>
          <p:nvPr/>
        </p:nvSpPr>
        <p:spPr>
          <a:xfrm>
            <a:off x="1423353" y="455387"/>
            <a:ext cx="8229600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Assume no string is a prefix of another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4E6FF71A-AD5A-C381-DFF5-4490584AF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215" y="3548743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4881B6C7-BB01-9663-6978-852D9EA92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665" y="2697843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738C8362-6D31-47D8-8A29-5B3D84709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215" y="3591606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D4FB7614-E310-FFF7-3020-1A30587DFC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1153" y="2926443"/>
            <a:ext cx="798512" cy="6223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3063648-B595-DDB3-FF7E-FC94AB79C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353" y="286294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BEADB5C-6546-80C2-9531-C0EBBF250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9465" y="528864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A3F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C5DBA46A-B91E-F127-6262-4DDC11E93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553" y="316774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0F7C9CCE-19BF-8619-91C4-1275227AB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953" y="271054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FF47F36A-92DF-32C7-DA2B-73226035F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553" y="5855381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6F9908CC-1BA5-FBC1-8D66-D241477FD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065" y="6160181"/>
            <a:ext cx="420688" cy="284162"/>
          </a:xfrm>
          <a:prstGeom prst="roundRect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AB6176B5-3739-5E6B-544D-88C8F25E2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265" y="6160181"/>
            <a:ext cx="420688" cy="284162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3ED332B3-8A08-BB70-D797-4C8950C2A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753" y="3396343"/>
            <a:ext cx="420687" cy="284163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AC74C0D9-1C86-CE18-B3FA-3842DD25A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215" y="4277406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04A7B988-DF5E-6DF2-24F0-5D8E8B428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065" y="4615543"/>
            <a:ext cx="420688" cy="284163"/>
          </a:xfrm>
          <a:prstGeom prst="roundRect">
            <a:avLst>
              <a:gd name="adj" fmla="val 3229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6F7D5E15-EF8D-28A9-87F4-7FC0406876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9153" y="385354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D4AB5BFB-8B65-CB62-8C19-DCC9FC622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953" y="3929743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D206F2A5-A45F-AD8A-45B4-468204FCD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953" y="5039406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65937F69-607B-9EFD-B2E6-A4448A3236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0553" y="4615543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9070641A-BC50-7980-AB0F-55AC3E519C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8153" y="5377543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3AFCDE06-EE33-2728-1257-AEA67C0C9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153" y="362494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D7408665-D938-1D16-4D27-BFED7CC95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753" y="453934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7F6D7AAC-F1CB-D02D-0BEB-68DD95554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353" y="537754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D0588608-1A70-01F9-E9D9-6F38F404F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153" y="400594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B51293D9-28D9-9FAC-1766-AFDFF9A31181}"/>
              </a:ext>
            </a:extLst>
          </p:cNvPr>
          <p:cNvCxnSpPr>
            <a:cxnSpLocks noChangeShapeType="1"/>
            <a:endCxn id="15" idx="0"/>
          </p:cNvCxnSpPr>
          <p:nvPr/>
        </p:nvCxnSpPr>
        <p:spPr bwMode="auto">
          <a:xfrm>
            <a:off x="7835265" y="2786743"/>
            <a:ext cx="157162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E660CF0-A6E3-538B-E025-E4A536D77BBF}"/>
              </a:ext>
            </a:extLst>
          </p:cNvPr>
          <p:cNvCxnSpPr>
            <a:cxnSpLocks noChangeShapeType="1"/>
            <a:stCxn id="5" idx="4"/>
            <a:endCxn id="6" idx="0"/>
          </p:cNvCxnSpPr>
          <p:nvPr/>
        </p:nvCxnSpPr>
        <p:spPr bwMode="auto">
          <a:xfrm>
            <a:off x="7649528" y="3035981"/>
            <a:ext cx="463550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Oval 29">
            <a:extLst>
              <a:ext uri="{FF2B5EF4-FFF2-40B4-BE49-F238E27FC236}">
                <a16:creationId xmlns:a16="http://schemas.microsoft.com/office/drawing/2014/main" id="{E6C5DB59-630B-BD9F-D75F-E0622BFB0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640" y="4485368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2CD383D2-8F2D-6A44-6795-13F53614A019}"/>
              </a:ext>
            </a:extLst>
          </p:cNvPr>
          <p:cNvCxnSpPr>
            <a:cxnSpLocks noChangeShapeType="1"/>
            <a:stCxn id="6" idx="4"/>
            <a:endCxn id="29" idx="0"/>
          </p:cNvCxnSpPr>
          <p:nvPr/>
        </p:nvCxnSpPr>
        <p:spPr bwMode="auto">
          <a:xfrm>
            <a:off x="8113078" y="3929743"/>
            <a:ext cx="984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1">
            <a:extLst>
              <a:ext uri="{FF2B5EF4-FFF2-40B4-BE49-F238E27FC236}">
                <a16:creationId xmlns:a16="http://schemas.microsoft.com/office/drawing/2014/main" id="{D3DEB79F-E214-AE7A-E5B9-83D7B0E6B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953" y="5344206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017B2B66-A567-B1FD-3708-AF4A5669BD0E}"/>
              </a:ext>
            </a:extLst>
          </p:cNvPr>
          <p:cNvCxnSpPr>
            <a:cxnSpLocks noChangeShapeType="1"/>
            <a:stCxn id="29" idx="4"/>
            <a:endCxn id="31" idx="0"/>
          </p:cNvCxnSpPr>
          <p:nvPr/>
        </p:nvCxnSpPr>
        <p:spPr bwMode="auto">
          <a:xfrm>
            <a:off x="8211503" y="4823506"/>
            <a:ext cx="87312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33">
            <a:extLst>
              <a:ext uri="{FF2B5EF4-FFF2-40B4-BE49-F238E27FC236}">
                <a16:creationId xmlns:a16="http://schemas.microsoft.com/office/drawing/2014/main" id="{0F03A79C-7C98-BE32-1BAC-616FE2338710}"/>
              </a:ext>
            </a:extLst>
          </p:cNvPr>
          <p:cNvCxnSpPr>
            <a:cxnSpLocks noChangeShapeType="1"/>
            <a:stCxn id="31" idx="5"/>
            <a:endCxn id="14" idx="0"/>
          </p:cNvCxnSpPr>
          <p:nvPr/>
        </p:nvCxnSpPr>
        <p:spPr bwMode="auto">
          <a:xfrm>
            <a:off x="8417878" y="5633131"/>
            <a:ext cx="2635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34">
            <a:extLst>
              <a:ext uri="{FF2B5EF4-FFF2-40B4-BE49-F238E27FC236}">
                <a16:creationId xmlns:a16="http://schemas.microsoft.com/office/drawing/2014/main" id="{CD52ED99-D30E-F692-D51A-0517CDD4F2FE}"/>
              </a:ext>
            </a:extLst>
          </p:cNvPr>
          <p:cNvCxnSpPr>
            <a:cxnSpLocks noChangeShapeType="1"/>
            <a:stCxn id="31" idx="3"/>
            <a:endCxn id="13" idx="0"/>
          </p:cNvCxnSpPr>
          <p:nvPr/>
        </p:nvCxnSpPr>
        <p:spPr bwMode="auto">
          <a:xfrm flipH="1">
            <a:off x="7843203" y="5633131"/>
            <a:ext cx="334962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35">
            <a:extLst>
              <a:ext uri="{FF2B5EF4-FFF2-40B4-BE49-F238E27FC236}">
                <a16:creationId xmlns:a16="http://schemas.microsoft.com/office/drawing/2014/main" id="{6D4B36F3-3826-D8B7-EEAB-0A126565E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953" y="392974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37B932ED-8407-4116-7A81-E1DF88DCA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153" y="476794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id="{F3E8211C-5DF4-57A5-E6E3-9F3AA4242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1753" y="552994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88BFA60C-D6C8-9D42-52E8-81534C41B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153" y="560614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061C2CC8-F791-1FB4-6DB0-C841ADCEC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341" y="988244"/>
            <a:ext cx="4114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edge is labeled by a letter,</a:t>
            </a:r>
          </a:p>
          <a:p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two edges outgoing from the same node are labeled the same.</a:t>
            </a:r>
          </a:p>
          <a:p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string corresponds to a leaf.</a:t>
            </a:r>
          </a:p>
          <a:p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children of a node can be</a:t>
            </a:r>
          </a:p>
          <a:p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in a list or a hash table</a:t>
            </a:r>
          </a:p>
          <a:p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(indexed by characters from</a:t>
            </a:r>
          </a:p>
          <a:p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alphabet)</a:t>
            </a:r>
          </a:p>
        </p:txBody>
      </p:sp>
    </p:spTree>
    <p:extLst>
      <p:ext uri="{BB962C8B-B14F-4D97-AF65-F5344CB8AC3E}">
        <p14:creationId xmlns:p14="http://schemas.microsoft.com/office/powerpoint/2010/main" val="307094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7EB99FB-A498-CA68-8566-F672646131C6}"/>
              </a:ext>
            </a:extLst>
          </p:cNvPr>
          <p:cNvSpPr txBox="1">
            <a:spLocks noChangeArrowheads="1"/>
          </p:cNvSpPr>
          <p:nvPr/>
        </p:nvSpPr>
        <p:spPr>
          <a:xfrm>
            <a:off x="1987187" y="25191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Compressed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22B61C-C182-FA38-5FB3-93CBF1EDDC2E}"/>
              </a:ext>
            </a:extLst>
          </p:cNvPr>
          <p:cNvSpPr txBox="1">
            <a:spLocks noChangeArrowheads="1"/>
          </p:cNvSpPr>
          <p:nvPr/>
        </p:nvSpPr>
        <p:spPr>
          <a:xfrm>
            <a:off x="1299799" y="856255"/>
            <a:ext cx="8574088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Compress unary nodes, label edges by substrings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2413EFFE-0EBE-0448-4399-9CFB483F3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800" y="3176089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1F36441-FE68-CAB2-8519-A2E66F67B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250" y="2325189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9391CD1D-DB3E-65A0-7F65-9AD90CEE3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800" y="3218952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E7F2135A-5B82-C525-074A-9B450A528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8737" y="2553789"/>
            <a:ext cx="798513" cy="6223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4E0EE6F-4134-DCD8-E0E0-7B1A853AB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4937" y="249028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A87AC333-B3E2-8C73-819B-1A1437629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050" y="4915989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A3F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9817E90-CBF4-9815-7B02-4BEE2BA76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137" y="279508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AF622EF6-3453-91A3-205D-6EC4451C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537" y="233788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D148DD26-B6BF-2D57-4054-7927F7FB9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137" y="5482727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FBAFEDC8-9FD6-786A-AC02-E523FB15B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650" y="5787527"/>
            <a:ext cx="420687" cy="284162"/>
          </a:xfrm>
          <a:prstGeom prst="roundRect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4BC8C89C-0CBB-72DD-2980-F73D44003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850" y="5787527"/>
            <a:ext cx="420687" cy="284162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65096FC0-98AA-AD11-DFC4-6AC08A0E2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337" y="3163389"/>
            <a:ext cx="420688" cy="284163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36D57889-F8F2-97B2-45D0-06BC2728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800" y="3904752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345C2826-C844-AC1B-212D-8B7DC177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650" y="4242889"/>
            <a:ext cx="420687" cy="284163"/>
          </a:xfrm>
          <a:prstGeom prst="roundRect">
            <a:avLst>
              <a:gd name="adj" fmla="val 3229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5B67FED0-A3F3-0048-9543-6639205481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6737" y="3480889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2A1D5360-FC37-1148-7928-79FF667D9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537" y="3557089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4843D352-61D3-6390-4432-BA11D4333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537" y="4666752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466D4309-82F6-8C4C-108E-BC57F181DD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8137" y="4242889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11CBE995-E4C8-18AA-E224-D8FBCCE5BE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5737" y="5004889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576A42FA-E1B4-DEE6-F739-ED4D79D12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737" y="325228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89A47AC6-A915-CFD9-FC8A-EB37D9FCE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337" y="416668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A18D1AA3-7716-B67A-EE4C-255F2E674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937" y="500488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6AAC77ED-ED62-531B-BC65-73C71E6CD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737" y="363328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C1D10786-CFCD-6A9C-67E9-BA9C0F2B45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2850" y="2477589"/>
            <a:ext cx="157162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B9ABF3CD-D264-8339-4EC1-3A675CC81486}"/>
              </a:ext>
            </a:extLst>
          </p:cNvPr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4046175" y="2614114"/>
            <a:ext cx="223837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Oval 29">
            <a:extLst>
              <a:ext uri="{FF2B5EF4-FFF2-40B4-BE49-F238E27FC236}">
                <a16:creationId xmlns:a16="http://schemas.microsoft.com/office/drawing/2014/main" id="{2ACC5803-4F11-1A3A-C123-6FBED25F2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225" y="4112714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B5881473-C14F-6490-D8F7-7EC11EEA4668}"/>
              </a:ext>
            </a:extLst>
          </p:cNvPr>
          <p:cNvCxnSpPr>
            <a:cxnSpLocks noChangeShapeType="1"/>
            <a:stCxn id="6" idx="4"/>
            <a:endCxn id="29" idx="0"/>
          </p:cNvCxnSpPr>
          <p:nvPr/>
        </p:nvCxnSpPr>
        <p:spPr bwMode="auto">
          <a:xfrm>
            <a:off x="4390662" y="3557089"/>
            <a:ext cx="984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1">
            <a:extLst>
              <a:ext uri="{FF2B5EF4-FFF2-40B4-BE49-F238E27FC236}">
                <a16:creationId xmlns:a16="http://schemas.microsoft.com/office/drawing/2014/main" id="{43DA4ECD-D0C2-FBC4-1666-CF2DB8B01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537" y="4971552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26330743-8477-0362-6970-C13DA90435AD}"/>
              </a:ext>
            </a:extLst>
          </p:cNvPr>
          <p:cNvCxnSpPr>
            <a:cxnSpLocks noChangeShapeType="1"/>
            <a:stCxn id="29" idx="4"/>
            <a:endCxn id="31" idx="0"/>
          </p:cNvCxnSpPr>
          <p:nvPr/>
        </p:nvCxnSpPr>
        <p:spPr bwMode="auto">
          <a:xfrm>
            <a:off x="4489087" y="4450852"/>
            <a:ext cx="87313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33">
            <a:extLst>
              <a:ext uri="{FF2B5EF4-FFF2-40B4-BE49-F238E27FC236}">
                <a16:creationId xmlns:a16="http://schemas.microsoft.com/office/drawing/2014/main" id="{7D95A2A6-41E9-E561-5961-8B76F82ADF6A}"/>
              </a:ext>
            </a:extLst>
          </p:cNvPr>
          <p:cNvCxnSpPr>
            <a:cxnSpLocks noChangeShapeType="1"/>
            <a:stCxn id="31" idx="5"/>
            <a:endCxn id="14" idx="0"/>
          </p:cNvCxnSpPr>
          <p:nvPr/>
        </p:nvCxnSpPr>
        <p:spPr bwMode="auto">
          <a:xfrm>
            <a:off x="4695462" y="5260477"/>
            <a:ext cx="2635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34">
            <a:extLst>
              <a:ext uri="{FF2B5EF4-FFF2-40B4-BE49-F238E27FC236}">
                <a16:creationId xmlns:a16="http://schemas.microsoft.com/office/drawing/2014/main" id="{F61FF25C-F711-DC87-67E8-4498C7DB185B}"/>
              </a:ext>
            </a:extLst>
          </p:cNvPr>
          <p:cNvCxnSpPr>
            <a:cxnSpLocks noChangeShapeType="1"/>
            <a:stCxn id="31" idx="3"/>
            <a:endCxn id="13" idx="0"/>
          </p:cNvCxnSpPr>
          <p:nvPr/>
        </p:nvCxnSpPr>
        <p:spPr bwMode="auto">
          <a:xfrm flipH="1">
            <a:off x="4120787" y="5260477"/>
            <a:ext cx="334963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35">
            <a:extLst>
              <a:ext uri="{FF2B5EF4-FFF2-40B4-BE49-F238E27FC236}">
                <a16:creationId xmlns:a16="http://schemas.microsoft.com/office/drawing/2014/main" id="{64EF4DDD-1412-BBEA-A13D-FD7F0E4E9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537" y="355708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0A17D59F-B257-D59D-35AD-B138BAD9A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737" y="439528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id="{414E9EED-A523-FEA3-119F-C083A49F4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337" y="515728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0AAE2B20-1CEB-1973-126A-ADECFE871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737" y="523348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9" name="Oval 40">
            <a:extLst>
              <a:ext uri="{FF2B5EF4-FFF2-40B4-BE49-F238E27FC236}">
                <a16:creationId xmlns:a16="http://schemas.microsoft.com/office/drawing/2014/main" id="{06FE05E4-65BF-7647-4302-A314D650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600" y="3252289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41">
            <a:extLst>
              <a:ext uri="{FF2B5EF4-FFF2-40B4-BE49-F238E27FC236}">
                <a16:creationId xmlns:a16="http://schemas.microsoft.com/office/drawing/2014/main" id="{A3D6DCAA-356F-ED38-DD65-D943D0841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050" y="2401389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3">
            <a:extLst>
              <a:ext uri="{FF2B5EF4-FFF2-40B4-BE49-F238E27FC236}">
                <a16:creationId xmlns:a16="http://schemas.microsoft.com/office/drawing/2014/main" id="{A17DE156-158A-ECB4-05B8-D9CD75C9A7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4537" y="2629989"/>
            <a:ext cx="798513" cy="6223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EFE6640D-6557-8D1B-B113-0CB04CA45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0737" y="256648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3" name="Text Box 45">
            <a:extLst>
              <a:ext uri="{FF2B5EF4-FFF2-40B4-BE49-F238E27FC236}">
                <a16:creationId xmlns:a16="http://schemas.microsoft.com/office/drawing/2014/main" id="{C5CACCA3-DE2A-E167-0214-7A7A9F149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850" y="4992189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A3F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4" name="Text Box 46">
            <a:extLst>
              <a:ext uri="{FF2B5EF4-FFF2-40B4-BE49-F238E27FC236}">
                <a16:creationId xmlns:a16="http://schemas.microsoft.com/office/drawing/2014/main" id="{FDB00785-C8A9-4268-029E-325678C25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37" y="3620589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bbf</a:t>
            </a: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5C3F87AB-8A5B-D016-48E7-28686FDC9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3337" y="241408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6" name="AutoShape 48">
            <a:extLst>
              <a:ext uri="{FF2B5EF4-FFF2-40B4-BE49-F238E27FC236}">
                <a16:creationId xmlns:a16="http://schemas.microsoft.com/office/drawing/2014/main" id="{3EAE95AA-75A1-4426-A4AA-8EF8BEE27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937" y="5558927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AutoShape 49">
            <a:extLst>
              <a:ext uri="{FF2B5EF4-FFF2-40B4-BE49-F238E27FC236}">
                <a16:creationId xmlns:a16="http://schemas.microsoft.com/office/drawing/2014/main" id="{7BFF5B2F-5BBF-CD33-156B-CC8C5912B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450" y="5863727"/>
            <a:ext cx="420687" cy="284162"/>
          </a:xfrm>
          <a:prstGeom prst="roundRect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" name="AutoShape 50">
            <a:extLst>
              <a:ext uri="{FF2B5EF4-FFF2-40B4-BE49-F238E27FC236}">
                <a16:creationId xmlns:a16="http://schemas.microsoft.com/office/drawing/2014/main" id="{1955E135-7A1F-4EA1-1721-F3ACD8B4E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3650" y="5863727"/>
            <a:ext cx="420687" cy="284162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AutoShape 51">
            <a:extLst>
              <a:ext uri="{FF2B5EF4-FFF2-40B4-BE49-F238E27FC236}">
                <a16:creationId xmlns:a16="http://schemas.microsoft.com/office/drawing/2014/main" id="{B6E04AFF-FF49-CDA1-EB43-1DF6D0F03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137" y="3099889"/>
            <a:ext cx="420688" cy="284163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utoShape 53">
            <a:extLst>
              <a:ext uri="{FF2B5EF4-FFF2-40B4-BE49-F238E27FC236}">
                <a16:creationId xmlns:a16="http://schemas.microsoft.com/office/drawing/2014/main" id="{D182CB3B-6D1A-32FB-2E56-99B04ABA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450" y="4319089"/>
            <a:ext cx="420687" cy="284163"/>
          </a:xfrm>
          <a:prstGeom prst="roundRect">
            <a:avLst>
              <a:gd name="adj" fmla="val 3229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55">
            <a:extLst>
              <a:ext uri="{FF2B5EF4-FFF2-40B4-BE49-F238E27FC236}">
                <a16:creationId xmlns:a16="http://schemas.microsoft.com/office/drawing/2014/main" id="{4E784615-E8B0-2FA7-FD3F-01A7D8426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8337" y="3633289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59">
            <a:extLst>
              <a:ext uri="{FF2B5EF4-FFF2-40B4-BE49-F238E27FC236}">
                <a16:creationId xmlns:a16="http://schemas.microsoft.com/office/drawing/2014/main" id="{ADD5A702-602A-008B-1EE6-4FE8162E5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537" y="407778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eef</a:t>
            </a:r>
          </a:p>
        </p:txBody>
      </p:sp>
      <p:sp>
        <p:nvSpPr>
          <p:cNvPr id="53" name="Text Box 62">
            <a:extLst>
              <a:ext uri="{FF2B5EF4-FFF2-40B4-BE49-F238E27FC236}">
                <a16:creationId xmlns:a16="http://schemas.microsoft.com/office/drawing/2014/main" id="{D95D5E43-0D0C-D796-7BB4-9B75CB7EB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537" y="370948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54" name="AutoShape 63">
            <a:extLst>
              <a:ext uri="{FF2B5EF4-FFF2-40B4-BE49-F238E27FC236}">
                <a16:creationId xmlns:a16="http://schemas.microsoft.com/office/drawing/2014/main" id="{95CDF548-AA8B-3DCE-A3EB-6FC0FAA443CC}"/>
              </a:ext>
            </a:extLst>
          </p:cNvPr>
          <p:cNvCxnSpPr>
            <a:cxnSpLocks noChangeShapeType="1"/>
            <a:endCxn id="49" idx="0"/>
          </p:cNvCxnSpPr>
          <p:nvPr/>
        </p:nvCxnSpPr>
        <p:spPr bwMode="auto">
          <a:xfrm>
            <a:off x="8608650" y="2490289"/>
            <a:ext cx="157162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64">
            <a:extLst>
              <a:ext uri="{FF2B5EF4-FFF2-40B4-BE49-F238E27FC236}">
                <a16:creationId xmlns:a16="http://schemas.microsoft.com/office/drawing/2014/main" id="{A3CC7295-F193-1270-0B88-D01E34B48D69}"/>
              </a:ext>
            </a:extLst>
          </p:cNvPr>
          <p:cNvCxnSpPr>
            <a:cxnSpLocks noChangeShapeType="1"/>
            <a:stCxn id="40" idx="4"/>
            <a:endCxn id="56" idx="0"/>
          </p:cNvCxnSpPr>
          <p:nvPr/>
        </p:nvCxnSpPr>
        <p:spPr bwMode="auto">
          <a:xfrm>
            <a:off x="8422912" y="2739527"/>
            <a:ext cx="649288" cy="2308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Oval 67">
            <a:extLst>
              <a:ext uri="{FF2B5EF4-FFF2-40B4-BE49-F238E27FC236}">
                <a16:creationId xmlns:a16="http://schemas.microsoft.com/office/drawing/2014/main" id="{88953BC2-A2FF-FC55-DEC8-7744318A4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337" y="5047752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" name="AutoShape 69">
            <a:extLst>
              <a:ext uri="{FF2B5EF4-FFF2-40B4-BE49-F238E27FC236}">
                <a16:creationId xmlns:a16="http://schemas.microsoft.com/office/drawing/2014/main" id="{24CCD061-91E2-A96C-AB65-4311F0E353AC}"/>
              </a:ext>
            </a:extLst>
          </p:cNvPr>
          <p:cNvCxnSpPr>
            <a:cxnSpLocks noChangeShapeType="1"/>
            <a:stCxn id="56" idx="5"/>
            <a:endCxn id="48" idx="0"/>
          </p:cNvCxnSpPr>
          <p:nvPr/>
        </p:nvCxnSpPr>
        <p:spPr bwMode="auto">
          <a:xfrm>
            <a:off x="9191262" y="5336677"/>
            <a:ext cx="2635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70">
            <a:extLst>
              <a:ext uri="{FF2B5EF4-FFF2-40B4-BE49-F238E27FC236}">
                <a16:creationId xmlns:a16="http://schemas.microsoft.com/office/drawing/2014/main" id="{E50687C9-A5EE-CA75-84B4-9915D058A9FA}"/>
              </a:ext>
            </a:extLst>
          </p:cNvPr>
          <p:cNvCxnSpPr>
            <a:cxnSpLocks noChangeShapeType="1"/>
            <a:stCxn id="56" idx="3"/>
            <a:endCxn id="47" idx="0"/>
          </p:cNvCxnSpPr>
          <p:nvPr/>
        </p:nvCxnSpPr>
        <p:spPr bwMode="auto">
          <a:xfrm flipH="1">
            <a:off x="8616587" y="5336677"/>
            <a:ext cx="334963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73">
            <a:extLst>
              <a:ext uri="{FF2B5EF4-FFF2-40B4-BE49-F238E27FC236}">
                <a16:creationId xmlns:a16="http://schemas.microsoft.com/office/drawing/2014/main" id="{FA12B5CC-3229-A7EA-89BC-C2F24F093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137" y="523348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0" name="Text Box 74">
            <a:extLst>
              <a:ext uri="{FF2B5EF4-FFF2-40B4-BE49-F238E27FC236}">
                <a16:creationId xmlns:a16="http://schemas.microsoft.com/office/drawing/2014/main" id="{5593C880-E1F2-B4D7-5710-28CD627D6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9537" y="530968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61" name="AutoShape 75">
            <a:extLst>
              <a:ext uri="{FF2B5EF4-FFF2-40B4-BE49-F238E27FC236}">
                <a16:creationId xmlns:a16="http://schemas.microsoft.com/office/drawing/2014/main" id="{EC8AA8DF-7C1F-9D0C-5F4F-6A4E3159FCA6}"/>
              </a:ext>
            </a:extLst>
          </p:cNvPr>
          <p:cNvCxnSpPr>
            <a:cxnSpLocks noChangeShapeType="1"/>
            <a:stCxn id="39" idx="3"/>
            <a:endCxn id="46" idx="0"/>
          </p:cNvCxnSpPr>
          <p:nvPr/>
        </p:nvCxnSpPr>
        <p:spPr bwMode="auto">
          <a:xfrm flipH="1">
            <a:off x="6294075" y="3541214"/>
            <a:ext cx="947737" cy="2017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 Box 76">
            <a:extLst>
              <a:ext uri="{FF2B5EF4-FFF2-40B4-BE49-F238E27FC236}">
                <a16:creationId xmlns:a16="http://schemas.microsoft.com/office/drawing/2014/main" id="{81C8B0CC-9F7C-A6D9-C02B-6AE467923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537" y="2401389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sym typeface="Wingdings" pitchFamily="2" charset="2"/>
              </a:rPr>
              <a:t>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B9ACA1-0C52-ED78-662A-035EFA128FD4}"/>
              </a:ext>
            </a:extLst>
          </p:cNvPr>
          <p:cNvSpPr txBox="1"/>
          <p:nvPr/>
        </p:nvSpPr>
        <p:spPr>
          <a:xfrm>
            <a:off x="1797481" y="1405164"/>
            <a:ext cx="727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Children of each node can still be indexed by a character from the alphabet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(the first one in the substring)</a:t>
            </a:r>
          </a:p>
        </p:txBody>
      </p:sp>
    </p:spTree>
    <p:extLst>
      <p:ext uri="{BB962C8B-B14F-4D97-AF65-F5344CB8AC3E}">
        <p14:creationId xmlns:p14="http://schemas.microsoft.com/office/powerpoint/2010/main" val="11813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7661011-8F5D-EB68-3EA7-2DE5F08571D6}"/>
              </a:ext>
            </a:extLst>
          </p:cNvPr>
          <p:cNvSpPr txBox="1">
            <a:spLocks noChangeArrowheads="1"/>
          </p:cNvSpPr>
          <p:nvPr/>
        </p:nvSpPr>
        <p:spPr>
          <a:xfrm>
            <a:off x="2157549" y="295458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Suffix tree  </a:t>
            </a:r>
          </a:p>
        </p:txBody>
      </p:sp>
      <p:sp>
        <p:nvSpPr>
          <p:cNvPr id="3" name="Text Box 63">
            <a:extLst>
              <a:ext uri="{FF2B5EF4-FFF2-40B4-BE49-F238E27FC236}">
                <a16:creationId xmlns:a16="http://schemas.microsoft.com/office/drawing/2014/main" id="{14328413-50D9-6347-0E85-A74E0C0D5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549" y="1225382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Given a string s a suffix tree of s is a compressed </a:t>
            </a:r>
            <a:r>
              <a:rPr lang="en-US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trie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of all suffixes of s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65">
            <a:extLst>
              <a:ext uri="{FF2B5EF4-FFF2-40B4-BE49-F238E27FC236}">
                <a16:creationId xmlns:a16="http://schemas.microsoft.com/office/drawing/2014/main" id="{9F839A35-CF55-3936-6C80-DC983F999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349" y="2466704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latin typeface="Arial" panose="020B0604020202020204" pitchFamily="34" charset="0"/>
              </a:rPr>
              <a:t>To make these suffixes prefix-free we add a special character, say 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$,</a:t>
            </a:r>
            <a:r>
              <a:rPr lang="en-US" altLang="en-US" sz="3200" dirty="0">
                <a:latin typeface="Arial" panose="020B0604020202020204" pitchFamily="34" charset="0"/>
              </a:rPr>
              <a:t> at the end of 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12961-4FBC-B91D-23BE-A88793787D9F}"/>
              </a:ext>
            </a:extLst>
          </p:cNvPr>
          <p:cNvSpPr txBox="1"/>
          <p:nvPr/>
        </p:nvSpPr>
        <p:spPr>
          <a:xfrm>
            <a:off x="2081349" y="3810000"/>
            <a:ext cx="7482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Mississippi   -&gt;   Mississippi$</a:t>
            </a:r>
          </a:p>
        </p:txBody>
      </p:sp>
    </p:spTree>
    <p:extLst>
      <p:ext uri="{BB962C8B-B14F-4D97-AF65-F5344CB8AC3E}">
        <p14:creationId xmlns:p14="http://schemas.microsoft.com/office/powerpoint/2010/main" val="338427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850CC70-5711-0D8F-5583-FEA28D42DB38}"/>
              </a:ext>
            </a:extLst>
          </p:cNvPr>
          <p:cNvSpPr txBox="1">
            <a:spLocks noChangeArrowheads="1"/>
          </p:cNvSpPr>
          <p:nvPr/>
        </p:nvSpPr>
        <p:spPr>
          <a:xfrm>
            <a:off x="1640523" y="35246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Suffix tree Example:  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150DB92-4199-575C-DBEF-2039FEB0D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160" y="1413873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Let s=</a:t>
            </a:r>
            <a:r>
              <a:rPr lang="en-US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abab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a suffix tree of s is a compressed </a:t>
            </a:r>
            <a:r>
              <a:rPr lang="en-US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trie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of all suffixes of s=</a:t>
            </a:r>
            <a:r>
              <a:rPr lang="en-US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abab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54D505EF-13C9-62F8-3898-CA74A25D1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773" y="2592412"/>
            <a:ext cx="1219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</a:p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b$</a:t>
            </a:r>
          </a:p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ab$</a:t>
            </a:r>
          </a:p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abab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 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15E3A7-B712-DF9F-C59B-09740C73A4B0}"/>
              </a:ext>
            </a:extLst>
          </p:cNvPr>
          <p:cNvGrpSpPr/>
          <p:nvPr/>
        </p:nvGrpSpPr>
        <p:grpSpPr>
          <a:xfrm>
            <a:off x="3831273" y="3169320"/>
            <a:ext cx="2782887" cy="2667000"/>
            <a:chOff x="4227513" y="3048000"/>
            <a:chExt cx="2782887" cy="2667000"/>
          </a:xfrm>
        </p:grpSpPr>
        <p:sp>
          <p:nvSpPr>
            <p:cNvPr id="6" name="Oval 42">
              <a:extLst>
                <a:ext uri="{FF2B5EF4-FFF2-40B4-BE49-F238E27FC236}">
                  <a16:creationId xmlns:a16="http://schemas.microsoft.com/office/drawing/2014/main" id="{418CF6C6-C06A-C29A-1C33-133D52886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575" y="3276600"/>
              <a:ext cx="338138" cy="33813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43">
              <a:extLst>
                <a:ext uri="{FF2B5EF4-FFF2-40B4-BE49-F238E27FC236}">
                  <a16:creationId xmlns:a16="http://schemas.microsoft.com/office/drawing/2014/main" id="{C1376311-BFFA-374A-F8BA-1AB9BAF00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713" y="5430838"/>
              <a:ext cx="420687" cy="284162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44">
              <a:extLst>
                <a:ext uri="{FF2B5EF4-FFF2-40B4-BE49-F238E27FC236}">
                  <a16:creationId xmlns:a16="http://schemas.microsoft.com/office/drawing/2014/main" id="{5515E707-F6EE-21C8-F35C-F9F3F91C2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5278438"/>
              <a:ext cx="420688" cy="284162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45">
              <a:extLst>
                <a:ext uri="{FF2B5EF4-FFF2-40B4-BE49-F238E27FC236}">
                  <a16:creationId xmlns:a16="http://schemas.microsoft.com/office/drawing/2014/main" id="{FF019172-C33F-2E5E-46ED-C1052B564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3613" y="3395663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809F89A4-6564-0F23-7FCF-2ADB51E1E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4713" y="3636963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" name="Text Box 47">
              <a:extLst>
                <a:ext uri="{FF2B5EF4-FFF2-40B4-BE49-F238E27FC236}">
                  <a16:creationId xmlns:a16="http://schemas.microsoft.com/office/drawing/2014/main" id="{D770B435-8BE6-8798-8CF8-017B65824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313" y="4445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Text Box 48">
              <a:extLst>
                <a:ext uri="{FF2B5EF4-FFF2-40B4-BE49-F238E27FC236}">
                  <a16:creationId xmlns:a16="http://schemas.microsoft.com/office/drawing/2014/main" id="{07EA5612-70B3-8D02-9500-BBB0FC9DD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413" y="47117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" name="Text Box 49">
              <a:extLst>
                <a:ext uri="{FF2B5EF4-FFF2-40B4-BE49-F238E27FC236}">
                  <a16:creationId xmlns:a16="http://schemas.microsoft.com/office/drawing/2014/main" id="{FB98B930-35E1-3541-A67E-47E6BFF71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513" y="4953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14" name="Text Box 50">
              <a:extLst>
                <a:ext uri="{FF2B5EF4-FFF2-40B4-BE49-F238E27FC236}">
                  <a16:creationId xmlns:a16="http://schemas.microsoft.com/office/drawing/2014/main" id="{310B6346-45AF-AFBE-DE19-3D141EC51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3913" y="4191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Text Box 51">
              <a:extLst>
                <a:ext uri="{FF2B5EF4-FFF2-40B4-BE49-F238E27FC236}">
                  <a16:creationId xmlns:a16="http://schemas.microsoft.com/office/drawing/2014/main" id="{F0076177-D42F-67DE-6A34-5BE26FE79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0113" y="44958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Text Box 52">
              <a:extLst>
                <a:ext uri="{FF2B5EF4-FFF2-40B4-BE49-F238E27FC236}">
                  <a16:creationId xmlns:a16="http://schemas.microsoft.com/office/drawing/2014/main" id="{E959E8FC-8D16-04B7-D6FB-7F0B7CACA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2513" y="47244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17" name="Text Box 53">
              <a:extLst>
                <a:ext uri="{FF2B5EF4-FFF2-40B4-BE49-F238E27FC236}">
                  <a16:creationId xmlns:a16="http://schemas.microsoft.com/office/drawing/2014/main" id="{44337CA8-706A-E689-D45C-738BAE207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2913" y="3408363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Oval 54">
              <a:extLst>
                <a:ext uri="{FF2B5EF4-FFF2-40B4-BE49-F238E27FC236}">
                  <a16:creationId xmlns:a16="http://schemas.microsoft.com/office/drawing/2014/main" id="{10F9FA48-3E98-AA4F-FAF3-F4277EDBD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713" y="4233863"/>
              <a:ext cx="338137" cy="33813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" name="AutoShape 55">
              <a:extLst>
                <a:ext uri="{FF2B5EF4-FFF2-40B4-BE49-F238E27FC236}">
                  <a16:creationId xmlns:a16="http://schemas.microsoft.com/office/drawing/2014/main" id="{E8A55E7C-0B8C-7AFE-5136-5EB5E68C3EC2}"/>
                </a:ext>
              </a:extLst>
            </p:cNvPr>
            <p:cNvCxnSpPr>
              <a:cxnSpLocks noChangeShapeType="1"/>
              <a:stCxn id="6" idx="3"/>
              <a:endCxn id="18" idx="0"/>
            </p:cNvCxnSpPr>
            <p:nvPr/>
          </p:nvCxnSpPr>
          <p:spPr bwMode="auto">
            <a:xfrm flipH="1">
              <a:off x="4854575" y="3565525"/>
              <a:ext cx="303213" cy="668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56">
              <a:extLst>
                <a:ext uri="{FF2B5EF4-FFF2-40B4-BE49-F238E27FC236}">
                  <a16:creationId xmlns:a16="http://schemas.microsoft.com/office/drawing/2014/main" id="{502DAB00-6EAB-B429-652E-2BEC01BF4199}"/>
                </a:ext>
              </a:extLst>
            </p:cNvPr>
            <p:cNvCxnSpPr>
              <a:cxnSpLocks noChangeShapeType="1"/>
              <a:stCxn id="18" idx="3"/>
              <a:endCxn id="7" idx="0"/>
            </p:cNvCxnSpPr>
            <p:nvPr/>
          </p:nvCxnSpPr>
          <p:spPr bwMode="auto">
            <a:xfrm flipH="1">
              <a:off x="4514850" y="4522788"/>
              <a:ext cx="219075" cy="908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AutoShape 57">
              <a:extLst>
                <a:ext uri="{FF2B5EF4-FFF2-40B4-BE49-F238E27FC236}">
                  <a16:creationId xmlns:a16="http://schemas.microsoft.com/office/drawing/2014/main" id="{911F4188-B8A5-8BD3-EB84-E03ACB3D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825" y="5049838"/>
              <a:ext cx="420688" cy="284162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" name="AutoShape 58">
              <a:extLst>
                <a:ext uri="{FF2B5EF4-FFF2-40B4-BE49-F238E27FC236}">
                  <a16:creationId xmlns:a16="http://schemas.microsoft.com/office/drawing/2014/main" id="{C9A614DB-B652-3A75-1392-78DF2292BAE8}"/>
                </a:ext>
              </a:extLst>
            </p:cNvPr>
            <p:cNvCxnSpPr>
              <a:cxnSpLocks noChangeShapeType="1"/>
              <a:stCxn id="18" idx="5"/>
              <a:endCxn id="21" idx="0"/>
            </p:cNvCxnSpPr>
            <p:nvPr/>
          </p:nvCxnSpPr>
          <p:spPr bwMode="auto">
            <a:xfrm>
              <a:off x="4973638" y="4522788"/>
              <a:ext cx="187325" cy="527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 Box 59">
              <a:extLst>
                <a:ext uri="{FF2B5EF4-FFF2-40B4-BE49-F238E27FC236}">
                  <a16:creationId xmlns:a16="http://schemas.microsoft.com/office/drawing/2014/main" id="{1AD69998-F011-7C60-026F-8FF5D8327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5713" y="44958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4" name="Oval 60">
              <a:extLst>
                <a:ext uri="{FF2B5EF4-FFF2-40B4-BE49-F238E27FC236}">
                  <a16:creationId xmlns:a16="http://schemas.microsoft.com/office/drawing/2014/main" id="{C8FC442F-510A-F109-5757-F80B861F8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13" y="3962400"/>
              <a:ext cx="338137" cy="33813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AutoShape 61">
              <a:extLst>
                <a:ext uri="{FF2B5EF4-FFF2-40B4-BE49-F238E27FC236}">
                  <a16:creationId xmlns:a16="http://schemas.microsoft.com/office/drawing/2014/main" id="{D6D0869E-3890-4594-E04B-45D72DBF89A4}"/>
                </a:ext>
              </a:extLst>
            </p:cNvPr>
            <p:cNvCxnSpPr>
              <a:cxnSpLocks noChangeShapeType="1"/>
              <a:stCxn id="6" idx="5"/>
              <a:endCxn id="24" idx="0"/>
            </p:cNvCxnSpPr>
            <p:nvPr/>
          </p:nvCxnSpPr>
          <p:spPr bwMode="auto">
            <a:xfrm>
              <a:off x="5397500" y="3565525"/>
              <a:ext cx="295275" cy="39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62">
              <a:extLst>
                <a:ext uri="{FF2B5EF4-FFF2-40B4-BE49-F238E27FC236}">
                  <a16:creationId xmlns:a16="http://schemas.microsoft.com/office/drawing/2014/main" id="{CA8BCA1D-E615-E42A-5648-4FA02ACD840B}"/>
                </a:ext>
              </a:extLst>
            </p:cNvPr>
            <p:cNvCxnSpPr>
              <a:cxnSpLocks noChangeShapeType="1"/>
              <a:stCxn id="24" idx="5"/>
              <a:endCxn id="8" idx="0"/>
            </p:cNvCxnSpPr>
            <p:nvPr/>
          </p:nvCxnSpPr>
          <p:spPr bwMode="auto">
            <a:xfrm>
              <a:off x="5811838" y="4251325"/>
              <a:ext cx="415925" cy="1027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AutoShape 63">
              <a:extLst>
                <a:ext uri="{FF2B5EF4-FFF2-40B4-BE49-F238E27FC236}">
                  <a16:creationId xmlns:a16="http://schemas.microsoft.com/office/drawing/2014/main" id="{F2589672-A918-789A-A9E4-C6E4AC830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713" y="4592638"/>
              <a:ext cx="420687" cy="284162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" name="AutoShape 64">
              <a:extLst>
                <a:ext uri="{FF2B5EF4-FFF2-40B4-BE49-F238E27FC236}">
                  <a16:creationId xmlns:a16="http://schemas.microsoft.com/office/drawing/2014/main" id="{7B43BD16-E7A3-D2D3-405A-FA15C9E48FBF}"/>
                </a:ext>
              </a:extLst>
            </p:cNvPr>
            <p:cNvCxnSpPr>
              <a:cxnSpLocks noChangeShapeType="1"/>
              <a:stCxn id="24" idx="6"/>
              <a:endCxn id="27" idx="0"/>
            </p:cNvCxnSpPr>
            <p:nvPr/>
          </p:nvCxnSpPr>
          <p:spPr bwMode="auto">
            <a:xfrm>
              <a:off x="5861050" y="4132263"/>
              <a:ext cx="939800" cy="460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 Box 65">
              <a:extLst>
                <a:ext uri="{FF2B5EF4-FFF2-40B4-BE49-F238E27FC236}">
                  <a16:creationId xmlns:a16="http://schemas.microsoft.com/office/drawing/2014/main" id="{F1BF3EEF-3B36-3F6A-9C2C-CF2B3E673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8713" y="39624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30" name="AutoShape 66">
              <a:extLst>
                <a:ext uri="{FF2B5EF4-FFF2-40B4-BE49-F238E27FC236}">
                  <a16:creationId xmlns:a16="http://schemas.microsoft.com/office/drawing/2014/main" id="{9AD26CF5-6296-BC3E-04B4-0671F5C17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113" y="3575050"/>
              <a:ext cx="420687" cy="284163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" name="AutoShape 67">
              <a:extLst>
                <a:ext uri="{FF2B5EF4-FFF2-40B4-BE49-F238E27FC236}">
                  <a16:creationId xmlns:a16="http://schemas.microsoft.com/office/drawing/2014/main" id="{B93B6B94-C24C-F4AA-E1FE-473F3B936A6A}"/>
                </a:ext>
              </a:extLst>
            </p:cNvPr>
            <p:cNvCxnSpPr>
              <a:cxnSpLocks noChangeShapeType="1"/>
              <a:stCxn id="6" idx="6"/>
              <a:endCxn id="30" idx="0"/>
            </p:cNvCxnSpPr>
            <p:nvPr/>
          </p:nvCxnSpPr>
          <p:spPr bwMode="auto">
            <a:xfrm>
              <a:off x="5446713" y="3446463"/>
              <a:ext cx="1125537" cy="128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 Box 68">
              <a:extLst>
                <a:ext uri="{FF2B5EF4-FFF2-40B4-BE49-F238E27FC236}">
                  <a16:creationId xmlns:a16="http://schemas.microsoft.com/office/drawing/2014/main" id="{57939DAF-1CDE-28A9-87C0-82EA014E1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5313" y="3048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52AE80-C6B2-ED89-5D5E-519AD540DE5B}"/>
              </a:ext>
            </a:extLst>
          </p:cNvPr>
          <p:cNvGrpSpPr/>
          <p:nvPr/>
        </p:nvGrpSpPr>
        <p:grpSpPr>
          <a:xfrm>
            <a:off x="6706235" y="3190751"/>
            <a:ext cx="3327397" cy="2667000"/>
            <a:chOff x="3883026" y="3048000"/>
            <a:chExt cx="3327397" cy="2667000"/>
          </a:xfrm>
        </p:grpSpPr>
        <p:sp>
          <p:nvSpPr>
            <p:cNvPr id="34" name="Oval 42">
              <a:extLst>
                <a:ext uri="{FF2B5EF4-FFF2-40B4-BE49-F238E27FC236}">
                  <a16:creationId xmlns:a16="http://schemas.microsoft.com/office/drawing/2014/main" id="{F04067F7-0186-E260-6BA2-2E9B10544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575" y="3276600"/>
              <a:ext cx="338138" cy="33813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43">
              <a:extLst>
                <a:ext uri="{FF2B5EF4-FFF2-40B4-BE49-F238E27FC236}">
                  <a16:creationId xmlns:a16="http://schemas.microsoft.com/office/drawing/2014/main" id="{9E9F4947-CE88-9C96-129B-D2A10B8A5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713" y="5430838"/>
              <a:ext cx="420687" cy="284162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44">
              <a:extLst>
                <a:ext uri="{FF2B5EF4-FFF2-40B4-BE49-F238E27FC236}">
                  <a16:creationId xmlns:a16="http://schemas.microsoft.com/office/drawing/2014/main" id="{43B19D32-2FCD-D6D5-5E6B-32A5C7E9C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5278438"/>
              <a:ext cx="420688" cy="284162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46">
              <a:extLst>
                <a:ext uri="{FF2B5EF4-FFF2-40B4-BE49-F238E27FC236}">
                  <a16:creationId xmlns:a16="http://schemas.microsoft.com/office/drawing/2014/main" id="{86498454-BD49-89AA-FC0A-E0DFDDCF0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4350" y="3542804"/>
              <a:ext cx="10350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(0,1)</a:t>
              </a:r>
            </a:p>
          </p:txBody>
        </p:sp>
        <p:sp>
          <p:nvSpPr>
            <p:cNvPr id="38" name="Text Box 48">
              <a:extLst>
                <a:ext uri="{FF2B5EF4-FFF2-40B4-BE49-F238E27FC236}">
                  <a16:creationId xmlns:a16="http://schemas.microsoft.com/office/drawing/2014/main" id="{F13B7A51-3E11-1C47-4972-B6EBEE856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3026" y="4711700"/>
              <a:ext cx="8143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(2,4)</a:t>
              </a:r>
            </a:p>
          </p:txBody>
        </p:sp>
        <p:sp>
          <p:nvSpPr>
            <p:cNvPr id="39" name="Text Box 52">
              <a:extLst>
                <a:ext uri="{FF2B5EF4-FFF2-40B4-BE49-F238E27FC236}">
                  <a16:creationId xmlns:a16="http://schemas.microsoft.com/office/drawing/2014/main" id="{76426651-B01B-31D8-1FA8-8913F7EBA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1237" y="4765029"/>
              <a:ext cx="8413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(2,4)</a:t>
              </a:r>
            </a:p>
          </p:txBody>
        </p:sp>
        <p:sp>
          <p:nvSpPr>
            <p:cNvPr id="40" name="Text Box 53">
              <a:extLst>
                <a:ext uri="{FF2B5EF4-FFF2-40B4-BE49-F238E27FC236}">
                  <a16:creationId xmlns:a16="http://schemas.microsoft.com/office/drawing/2014/main" id="{500D67C6-4BB6-E8FE-190B-9BED00F03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3387" y="3501219"/>
              <a:ext cx="83184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(3,3)</a:t>
              </a:r>
            </a:p>
          </p:txBody>
        </p:sp>
        <p:sp>
          <p:nvSpPr>
            <p:cNvPr id="41" name="Oval 54">
              <a:extLst>
                <a:ext uri="{FF2B5EF4-FFF2-40B4-BE49-F238E27FC236}">
                  <a16:creationId xmlns:a16="http://schemas.microsoft.com/office/drawing/2014/main" id="{95C82DB6-FBC3-4087-DDD5-2CD91C378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713" y="4233863"/>
              <a:ext cx="338137" cy="33813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" name="AutoShape 55">
              <a:extLst>
                <a:ext uri="{FF2B5EF4-FFF2-40B4-BE49-F238E27FC236}">
                  <a16:creationId xmlns:a16="http://schemas.microsoft.com/office/drawing/2014/main" id="{8C3B0A47-1208-2A2D-3CB2-0B9C0CA76462}"/>
                </a:ext>
              </a:extLst>
            </p:cNvPr>
            <p:cNvCxnSpPr>
              <a:cxnSpLocks noChangeShapeType="1"/>
              <a:stCxn id="34" idx="3"/>
              <a:endCxn id="41" idx="0"/>
            </p:cNvCxnSpPr>
            <p:nvPr/>
          </p:nvCxnSpPr>
          <p:spPr bwMode="auto">
            <a:xfrm flipH="1">
              <a:off x="4854575" y="3565525"/>
              <a:ext cx="303213" cy="668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56">
              <a:extLst>
                <a:ext uri="{FF2B5EF4-FFF2-40B4-BE49-F238E27FC236}">
                  <a16:creationId xmlns:a16="http://schemas.microsoft.com/office/drawing/2014/main" id="{F957D80B-10BF-D7C4-CE40-10CD9EF8D512}"/>
                </a:ext>
              </a:extLst>
            </p:cNvPr>
            <p:cNvCxnSpPr>
              <a:cxnSpLocks noChangeShapeType="1"/>
              <a:stCxn id="41" idx="3"/>
              <a:endCxn id="35" idx="0"/>
            </p:cNvCxnSpPr>
            <p:nvPr/>
          </p:nvCxnSpPr>
          <p:spPr bwMode="auto">
            <a:xfrm flipH="1">
              <a:off x="4514850" y="4522788"/>
              <a:ext cx="219075" cy="908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AutoShape 57">
              <a:extLst>
                <a:ext uri="{FF2B5EF4-FFF2-40B4-BE49-F238E27FC236}">
                  <a16:creationId xmlns:a16="http://schemas.microsoft.com/office/drawing/2014/main" id="{98116088-BF8F-26A9-BA0B-AFFA49FA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825" y="5049838"/>
              <a:ext cx="420688" cy="284162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5" name="AutoShape 58">
              <a:extLst>
                <a:ext uri="{FF2B5EF4-FFF2-40B4-BE49-F238E27FC236}">
                  <a16:creationId xmlns:a16="http://schemas.microsoft.com/office/drawing/2014/main" id="{7EF6CADD-CA4B-EC40-F3CF-EDDD68883AA7}"/>
                </a:ext>
              </a:extLst>
            </p:cNvPr>
            <p:cNvCxnSpPr>
              <a:cxnSpLocks noChangeShapeType="1"/>
              <a:stCxn id="41" idx="5"/>
              <a:endCxn id="44" idx="0"/>
            </p:cNvCxnSpPr>
            <p:nvPr/>
          </p:nvCxnSpPr>
          <p:spPr bwMode="auto">
            <a:xfrm>
              <a:off x="4973638" y="4522788"/>
              <a:ext cx="187325" cy="527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 Box 59">
              <a:extLst>
                <a:ext uri="{FF2B5EF4-FFF2-40B4-BE49-F238E27FC236}">
                  <a16:creationId xmlns:a16="http://schemas.microsoft.com/office/drawing/2014/main" id="{34EEAF74-8C26-25EB-C4ED-CA0CD3367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5713" y="4495800"/>
              <a:ext cx="8175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(4,4)</a:t>
              </a:r>
            </a:p>
          </p:txBody>
        </p:sp>
        <p:sp>
          <p:nvSpPr>
            <p:cNvPr id="47" name="Oval 60">
              <a:extLst>
                <a:ext uri="{FF2B5EF4-FFF2-40B4-BE49-F238E27FC236}">
                  <a16:creationId xmlns:a16="http://schemas.microsoft.com/office/drawing/2014/main" id="{57608011-0806-C039-8DF4-7620CDB06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13" y="3962400"/>
              <a:ext cx="338137" cy="33813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8" name="AutoShape 61">
              <a:extLst>
                <a:ext uri="{FF2B5EF4-FFF2-40B4-BE49-F238E27FC236}">
                  <a16:creationId xmlns:a16="http://schemas.microsoft.com/office/drawing/2014/main" id="{202A93BE-9257-F0BF-3255-A2B6474517A2}"/>
                </a:ext>
              </a:extLst>
            </p:cNvPr>
            <p:cNvCxnSpPr>
              <a:cxnSpLocks noChangeShapeType="1"/>
              <a:stCxn id="34" idx="5"/>
              <a:endCxn id="47" idx="0"/>
            </p:cNvCxnSpPr>
            <p:nvPr/>
          </p:nvCxnSpPr>
          <p:spPr bwMode="auto">
            <a:xfrm>
              <a:off x="5397500" y="3565525"/>
              <a:ext cx="295275" cy="39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62">
              <a:extLst>
                <a:ext uri="{FF2B5EF4-FFF2-40B4-BE49-F238E27FC236}">
                  <a16:creationId xmlns:a16="http://schemas.microsoft.com/office/drawing/2014/main" id="{85DD7C9A-72BA-D915-8A9E-21BA3100BDBE}"/>
                </a:ext>
              </a:extLst>
            </p:cNvPr>
            <p:cNvCxnSpPr>
              <a:cxnSpLocks noChangeShapeType="1"/>
              <a:stCxn id="47" idx="5"/>
              <a:endCxn id="36" idx="0"/>
            </p:cNvCxnSpPr>
            <p:nvPr/>
          </p:nvCxnSpPr>
          <p:spPr bwMode="auto">
            <a:xfrm>
              <a:off x="5811838" y="4251325"/>
              <a:ext cx="415925" cy="1027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AutoShape 63">
              <a:extLst>
                <a:ext uri="{FF2B5EF4-FFF2-40B4-BE49-F238E27FC236}">
                  <a16:creationId xmlns:a16="http://schemas.microsoft.com/office/drawing/2014/main" id="{F1B70B3A-EE64-1D96-BEAA-78958A952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713" y="4592638"/>
              <a:ext cx="420687" cy="284162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1" name="AutoShape 64">
              <a:extLst>
                <a:ext uri="{FF2B5EF4-FFF2-40B4-BE49-F238E27FC236}">
                  <a16:creationId xmlns:a16="http://schemas.microsoft.com/office/drawing/2014/main" id="{BBEED447-EEB4-1052-A88B-C9DB28B8B223}"/>
                </a:ext>
              </a:extLst>
            </p:cNvPr>
            <p:cNvCxnSpPr>
              <a:cxnSpLocks noChangeShapeType="1"/>
              <a:stCxn id="47" idx="6"/>
              <a:endCxn id="50" idx="0"/>
            </p:cNvCxnSpPr>
            <p:nvPr/>
          </p:nvCxnSpPr>
          <p:spPr bwMode="auto">
            <a:xfrm>
              <a:off x="5861050" y="4132263"/>
              <a:ext cx="939800" cy="460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 Box 65">
              <a:extLst>
                <a:ext uri="{FF2B5EF4-FFF2-40B4-BE49-F238E27FC236}">
                  <a16:creationId xmlns:a16="http://schemas.microsoft.com/office/drawing/2014/main" id="{6DDBD380-5FAD-9E67-1A1B-8D74E8089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8712" y="3962400"/>
              <a:ext cx="100171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(4,4)</a:t>
              </a:r>
            </a:p>
          </p:txBody>
        </p:sp>
        <p:sp>
          <p:nvSpPr>
            <p:cNvPr id="53" name="AutoShape 66">
              <a:extLst>
                <a:ext uri="{FF2B5EF4-FFF2-40B4-BE49-F238E27FC236}">
                  <a16:creationId xmlns:a16="http://schemas.microsoft.com/office/drawing/2014/main" id="{785B4F4E-9504-F49E-7D07-6AE4DE76D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113" y="3575050"/>
              <a:ext cx="420687" cy="284163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" name="AutoShape 67">
              <a:extLst>
                <a:ext uri="{FF2B5EF4-FFF2-40B4-BE49-F238E27FC236}">
                  <a16:creationId xmlns:a16="http://schemas.microsoft.com/office/drawing/2014/main" id="{40A21080-C818-9437-2CC4-BAEBCDF71C77}"/>
                </a:ext>
              </a:extLst>
            </p:cNvPr>
            <p:cNvCxnSpPr>
              <a:cxnSpLocks noChangeShapeType="1"/>
              <a:stCxn id="34" idx="6"/>
              <a:endCxn id="53" idx="0"/>
            </p:cNvCxnSpPr>
            <p:nvPr/>
          </p:nvCxnSpPr>
          <p:spPr bwMode="auto">
            <a:xfrm>
              <a:off x="5446713" y="3446463"/>
              <a:ext cx="1125537" cy="128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 Box 68">
              <a:extLst>
                <a:ext uri="{FF2B5EF4-FFF2-40B4-BE49-F238E27FC236}">
                  <a16:creationId xmlns:a16="http://schemas.microsoft.com/office/drawing/2014/main" id="{A7B7A7FD-968A-E192-FDF4-7254A2A16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5313" y="3048000"/>
              <a:ext cx="83184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(4,4)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4574B4E-3C0F-F96C-1148-FD35BC456583}"/>
              </a:ext>
            </a:extLst>
          </p:cNvPr>
          <p:cNvSpPr txBox="1"/>
          <p:nvPr/>
        </p:nvSpPr>
        <p:spPr>
          <a:xfrm>
            <a:off x="7676990" y="6106989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O(n) space</a:t>
            </a:r>
          </a:p>
        </p:txBody>
      </p:sp>
    </p:spTree>
    <p:extLst>
      <p:ext uri="{BB962C8B-B14F-4D97-AF65-F5344CB8AC3E}">
        <p14:creationId xmlns:p14="http://schemas.microsoft.com/office/powerpoint/2010/main" val="232814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7843DF6-9765-AE50-C1A0-B4D124FD4F51}"/>
              </a:ext>
            </a:extLst>
          </p:cNvPr>
          <p:cNvSpPr txBox="1">
            <a:spLocks noChangeArrowheads="1"/>
          </p:cNvSpPr>
          <p:nvPr/>
        </p:nvSpPr>
        <p:spPr>
          <a:xfrm>
            <a:off x="1995896" y="495754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Trivial algorithm to build a Suffix tree</a:t>
            </a:r>
            <a:r>
              <a:rPr lang="en-US" altLang="en-US" sz="4000" dirty="0"/>
              <a:t>    </a:t>
            </a:r>
          </a:p>
        </p:txBody>
      </p:sp>
      <p:sp>
        <p:nvSpPr>
          <p:cNvPr id="3" name="Oval 6">
            <a:extLst>
              <a:ext uri="{FF2B5EF4-FFF2-40B4-BE49-F238E27FC236}">
                <a16:creationId xmlns:a16="http://schemas.microsoft.com/office/drawing/2014/main" id="{4E275872-A31D-9BB0-4946-AE155271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909" y="1903866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C3DADB02-1F07-50CE-6C7F-A2D2844FEF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7046" y="2221366"/>
            <a:ext cx="195263" cy="126206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AutoShape 40">
            <a:extLst>
              <a:ext uri="{FF2B5EF4-FFF2-40B4-BE49-F238E27FC236}">
                <a16:creationId xmlns:a16="http://schemas.microsoft.com/office/drawing/2014/main" id="{78EAC03B-5876-E5DF-ABA3-8B4B2C4D2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446" y="3483428"/>
            <a:ext cx="420688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2">
            <a:extLst>
              <a:ext uri="{FF2B5EF4-FFF2-40B4-BE49-F238E27FC236}">
                <a16:creationId xmlns:a16="http://schemas.microsoft.com/office/drawing/2014/main" id="{67E90A49-DD4D-DFCE-FB66-08445A93C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846" y="2416628"/>
            <a:ext cx="350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the largest suffix in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Oval 43">
            <a:extLst>
              <a:ext uri="{FF2B5EF4-FFF2-40B4-BE49-F238E27FC236}">
                <a16:creationId xmlns:a16="http://schemas.microsoft.com/office/drawing/2014/main" id="{A7BA9B3A-82CC-5668-1787-8BF73B257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909" y="4189866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45">
            <a:extLst>
              <a:ext uri="{FF2B5EF4-FFF2-40B4-BE49-F238E27FC236}">
                <a16:creationId xmlns:a16="http://schemas.microsoft.com/office/drawing/2014/main" id="{CDE0AB50-2989-1584-43D7-2E93034A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646" y="5637666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47">
            <a:extLst>
              <a:ext uri="{FF2B5EF4-FFF2-40B4-BE49-F238E27FC236}">
                <a16:creationId xmlns:a16="http://schemas.microsoft.com/office/drawing/2014/main" id="{9F557B7F-F13C-7BF9-82E7-13F40844A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846" y="4702628"/>
            <a:ext cx="37206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the next largest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$) suffix in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10" name="AutoShape 50">
            <a:extLst>
              <a:ext uri="{FF2B5EF4-FFF2-40B4-BE49-F238E27FC236}">
                <a16:creationId xmlns:a16="http://schemas.microsoft.com/office/drawing/2014/main" id="{35F11427-084B-5239-A4BA-87B3486BBB75}"/>
              </a:ext>
            </a:extLst>
          </p:cNvPr>
          <p:cNvCxnSpPr>
            <a:cxnSpLocks noChangeShapeType="1"/>
            <a:stCxn id="7" idx="3"/>
            <a:endCxn id="8" idx="0"/>
          </p:cNvCxnSpPr>
          <p:nvPr/>
        </p:nvCxnSpPr>
        <p:spPr bwMode="auto">
          <a:xfrm flipH="1">
            <a:off x="7064784" y="4478791"/>
            <a:ext cx="414337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AutoShape 51">
            <a:extLst>
              <a:ext uri="{FF2B5EF4-FFF2-40B4-BE49-F238E27FC236}">
                <a16:creationId xmlns:a16="http://schemas.microsoft.com/office/drawing/2014/main" id="{54C8A778-7C3D-768B-2E89-A799ADFD9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3159" y="5617028"/>
            <a:ext cx="420687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52">
            <a:extLst>
              <a:ext uri="{FF2B5EF4-FFF2-40B4-BE49-F238E27FC236}">
                <a16:creationId xmlns:a16="http://schemas.microsoft.com/office/drawing/2014/main" id="{551F3A53-F843-B612-C1B9-1ED4FE9F6E66}"/>
              </a:ext>
            </a:extLst>
          </p:cNvPr>
          <p:cNvCxnSpPr>
            <a:cxnSpLocks noChangeShapeType="1"/>
            <a:stCxn id="7" idx="5"/>
            <a:endCxn id="11" idx="0"/>
          </p:cNvCxnSpPr>
          <p:nvPr/>
        </p:nvCxnSpPr>
        <p:spPr bwMode="auto">
          <a:xfrm>
            <a:off x="7718834" y="4478791"/>
            <a:ext cx="525462" cy="1138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Box 54">
            <a:extLst>
              <a:ext uri="{FF2B5EF4-FFF2-40B4-BE49-F238E27FC236}">
                <a16:creationId xmlns:a16="http://schemas.microsoft.com/office/drawing/2014/main" id="{0FE4FA43-14FD-70A6-0D18-6AFF9FED3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046" y="209912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 Box 55">
            <a:extLst>
              <a:ext uri="{FF2B5EF4-FFF2-40B4-BE49-F238E27FC236}">
                <a16:creationId xmlns:a16="http://schemas.microsoft.com/office/drawing/2014/main" id="{A371A3DF-C2E9-A604-342D-457E3EBEA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546" y="234042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 Box 56">
            <a:extLst>
              <a:ext uri="{FF2B5EF4-FFF2-40B4-BE49-F238E27FC236}">
                <a16:creationId xmlns:a16="http://schemas.microsoft.com/office/drawing/2014/main" id="{7D8AD61E-B995-3A4A-2675-317F26530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8446" y="256902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6" name="Text Box 57">
            <a:extLst>
              <a:ext uri="{FF2B5EF4-FFF2-40B4-BE49-F238E27FC236}">
                <a16:creationId xmlns:a16="http://schemas.microsoft.com/office/drawing/2014/main" id="{73A38F2B-0278-0531-0901-747AAA2F6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946" y="277222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7" name="Text Box 58">
            <a:extLst>
              <a:ext uri="{FF2B5EF4-FFF2-40B4-BE49-F238E27FC236}">
                <a16:creationId xmlns:a16="http://schemas.microsoft.com/office/drawing/2014/main" id="{F0489D6B-A03E-4850-A77F-557B1AA04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846" y="301352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8" name="Text Box 60">
            <a:extLst>
              <a:ext uri="{FF2B5EF4-FFF2-40B4-BE49-F238E27FC236}">
                <a16:creationId xmlns:a16="http://schemas.microsoft.com/office/drawing/2014/main" id="{254A42ED-74B6-8585-3CE2-3A2653843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946" y="430892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" name="Text Box 61">
            <a:extLst>
              <a:ext uri="{FF2B5EF4-FFF2-40B4-BE49-F238E27FC236}">
                <a16:creationId xmlns:a16="http://schemas.microsoft.com/office/drawing/2014/main" id="{516DB369-B35D-BD5D-9AC9-2BF8A3F60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6046" y="455022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0" name="Text Box 62">
            <a:extLst>
              <a:ext uri="{FF2B5EF4-FFF2-40B4-BE49-F238E27FC236}">
                <a16:creationId xmlns:a16="http://schemas.microsoft.com/office/drawing/2014/main" id="{F6487515-90CF-C916-09C3-233C558E7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846" y="477882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1" name="Text Box 63">
            <a:extLst>
              <a:ext uri="{FF2B5EF4-FFF2-40B4-BE49-F238E27FC236}">
                <a16:creationId xmlns:a16="http://schemas.microsoft.com/office/drawing/2014/main" id="{DED5CAEA-2A0F-2202-0E1B-C69B8C655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6346" y="498202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2" name="Text Box 64">
            <a:extLst>
              <a:ext uri="{FF2B5EF4-FFF2-40B4-BE49-F238E27FC236}">
                <a16:creationId xmlns:a16="http://schemas.microsoft.com/office/drawing/2014/main" id="{357237FF-827B-4FA8-F93E-6280F817C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446" y="522332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3" name="Text Box 66">
            <a:extLst>
              <a:ext uri="{FF2B5EF4-FFF2-40B4-BE49-F238E27FC236}">
                <a16:creationId xmlns:a16="http://schemas.microsoft.com/office/drawing/2014/main" id="{8DB8F9B6-43A1-BB90-A795-00131E080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646" y="455022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" name="Text Box 67">
            <a:extLst>
              <a:ext uri="{FF2B5EF4-FFF2-40B4-BE49-F238E27FC236}">
                <a16:creationId xmlns:a16="http://schemas.microsoft.com/office/drawing/2014/main" id="{7C2B71CE-84D4-A32E-1FBB-8B1D76C27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246" y="481692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" name="Text Box 68">
            <a:extLst>
              <a:ext uri="{FF2B5EF4-FFF2-40B4-BE49-F238E27FC236}">
                <a16:creationId xmlns:a16="http://schemas.microsoft.com/office/drawing/2014/main" id="{F2F19457-8354-2CC0-5EE5-53EAEC01D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846" y="508362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6" name="Text Box 69">
            <a:extLst>
              <a:ext uri="{FF2B5EF4-FFF2-40B4-BE49-F238E27FC236}">
                <a16:creationId xmlns:a16="http://schemas.microsoft.com/office/drawing/2014/main" id="{095AFE56-9642-6C2C-61E3-A9E46B68B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046" y="432162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03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E1A5D8B2-4028-092B-E396-91DA64F65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274423"/>
            <a:ext cx="350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the third suffix (ab$) in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Oval 17">
            <a:extLst>
              <a:ext uri="{FF2B5EF4-FFF2-40B4-BE49-F238E27FC236}">
                <a16:creationId xmlns:a16="http://schemas.microsoft.com/office/drawing/2014/main" id="{6770A210-818D-C21F-F354-FA367B7A4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63" y="780461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18">
            <a:extLst>
              <a:ext uri="{FF2B5EF4-FFF2-40B4-BE49-F238E27FC236}">
                <a16:creationId xmlns:a16="http://schemas.microsoft.com/office/drawing/2014/main" id="{481BB0DE-190A-BC0C-F3A9-8ECC3B3B2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28261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" name="AutoShape 19">
            <a:extLst>
              <a:ext uri="{FF2B5EF4-FFF2-40B4-BE49-F238E27FC236}">
                <a16:creationId xmlns:a16="http://schemas.microsoft.com/office/drawing/2014/main" id="{35C8F4B0-BDDB-A8B3-C688-47BD84C92826}"/>
              </a:ext>
            </a:extLst>
          </p:cNvPr>
          <p:cNvCxnSpPr>
            <a:cxnSpLocks noChangeShapeType="1"/>
            <a:stCxn id="3" idx="3"/>
            <a:endCxn id="4" idx="0"/>
          </p:cNvCxnSpPr>
          <p:nvPr/>
        </p:nvCxnSpPr>
        <p:spPr bwMode="auto">
          <a:xfrm flipH="1">
            <a:off x="6916738" y="1069386"/>
            <a:ext cx="414337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AutoShape 20">
            <a:extLst>
              <a:ext uri="{FF2B5EF4-FFF2-40B4-BE49-F238E27FC236}">
                <a16:creationId xmlns:a16="http://schemas.microsoft.com/office/drawing/2014/main" id="{FEF524CA-B2AC-268B-508F-859F915E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2207623"/>
            <a:ext cx="420687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AutoShape 21">
            <a:extLst>
              <a:ext uri="{FF2B5EF4-FFF2-40B4-BE49-F238E27FC236}">
                <a16:creationId xmlns:a16="http://schemas.microsoft.com/office/drawing/2014/main" id="{DE13654E-EBF6-4095-6A6F-AFEEFC0A6056}"/>
              </a:ext>
            </a:extLst>
          </p:cNvPr>
          <p:cNvCxnSpPr>
            <a:cxnSpLocks noChangeShapeType="1"/>
            <a:stCxn id="3" idx="5"/>
            <a:endCxn id="6" idx="0"/>
          </p:cNvCxnSpPr>
          <p:nvPr/>
        </p:nvCxnSpPr>
        <p:spPr bwMode="auto">
          <a:xfrm>
            <a:off x="7570788" y="1069386"/>
            <a:ext cx="525462" cy="1138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22">
            <a:extLst>
              <a:ext uri="{FF2B5EF4-FFF2-40B4-BE49-F238E27FC236}">
                <a16:creationId xmlns:a16="http://schemas.microsoft.com/office/drawing/2014/main" id="{1F9D378C-2B43-B0C9-5A4E-C5CED919F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900" y="89952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9DFA7BA7-8EC4-A7FF-14C6-4C62500DF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14082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" name="Text Box 24">
            <a:extLst>
              <a:ext uri="{FF2B5EF4-FFF2-40B4-BE49-F238E27FC236}">
                <a16:creationId xmlns:a16="http://schemas.microsoft.com/office/drawing/2014/main" id="{88317789-67D7-1418-1F02-9714B1DBB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36942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id="{49502471-8DAD-AF25-E3A4-BF938F765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0" y="157262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id="{288BE4FE-D497-C97D-93CF-FAE607EFE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81392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3" name="Text Box 27">
            <a:extLst>
              <a:ext uri="{FF2B5EF4-FFF2-40B4-BE49-F238E27FC236}">
                <a16:creationId xmlns:a16="http://schemas.microsoft.com/office/drawing/2014/main" id="{66826E61-4D5B-29BC-8B7D-209827597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00" y="114082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10E2C510-3AF6-CCC3-FFBC-2ED56318D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140752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8D328783-A2C1-7C85-D3EB-5599C3818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67422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72E885EC-F548-DE45-16F2-098DAD940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91222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7" name="Oval 31">
            <a:extLst>
              <a:ext uri="{FF2B5EF4-FFF2-40B4-BE49-F238E27FC236}">
                <a16:creationId xmlns:a16="http://schemas.microsoft.com/office/drawing/2014/main" id="{B65C458C-0086-F021-A896-1CE0526E7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63" y="3350623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32">
            <a:extLst>
              <a:ext uri="{FF2B5EF4-FFF2-40B4-BE49-F238E27FC236}">
                <a16:creationId xmlns:a16="http://schemas.microsoft.com/office/drawing/2014/main" id="{769F9936-5CF9-BB44-301B-18F42CCBC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504861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34">
            <a:extLst>
              <a:ext uri="{FF2B5EF4-FFF2-40B4-BE49-F238E27FC236}">
                <a16:creationId xmlns:a16="http://schemas.microsoft.com/office/drawing/2014/main" id="{E02B9291-7CEA-7F2E-E0D6-D62E1B8E8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777786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" name="AutoShape 35">
            <a:extLst>
              <a:ext uri="{FF2B5EF4-FFF2-40B4-BE49-F238E27FC236}">
                <a16:creationId xmlns:a16="http://schemas.microsoft.com/office/drawing/2014/main" id="{840549E7-C77F-0904-9ADA-66D859F084CA}"/>
              </a:ext>
            </a:extLst>
          </p:cNvPr>
          <p:cNvCxnSpPr>
            <a:cxnSpLocks noChangeShapeType="1"/>
            <a:stCxn id="17" idx="5"/>
            <a:endCxn id="19" idx="0"/>
          </p:cNvCxnSpPr>
          <p:nvPr/>
        </p:nvCxnSpPr>
        <p:spPr bwMode="auto">
          <a:xfrm>
            <a:off x="7570788" y="3639548"/>
            <a:ext cx="525462" cy="1138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36">
            <a:extLst>
              <a:ext uri="{FF2B5EF4-FFF2-40B4-BE49-F238E27FC236}">
                <a16:creationId xmlns:a16="http://schemas.microsoft.com/office/drawing/2014/main" id="{2487156C-0A51-9139-4391-CDF863B77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900" y="346968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2" name="Text Box 37">
            <a:extLst>
              <a:ext uri="{FF2B5EF4-FFF2-40B4-BE49-F238E27FC236}">
                <a16:creationId xmlns:a16="http://schemas.microsoft.com/office/drawing/2014/main" id="{088DA4B5-4C1A-478A-D8F9-F3CB3AD5F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71098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3" name="Text Box 38">
            <a:extLst>
              <a:ext uri="{FF2B5EF4-FFF2-40B4-BE49-F238E27FC236}">
                <a16:creationId xmlns:a16="http://schemas.microsoft.com/office/drawing/2014/main" id="{2F03D39E-18E0-A98D-DB85-C6DBA8FEE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600" y="451902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" name="Text Box 39">
            <a:extLst>
              <a:ext uri="{FF2B5EF4-FFF2-40B4-BE49-F238E27FC236}">
                <a16:creationId xmlns:a16="http://schemas.microsoft.com/office/drawing/2014/main" id="{AD3B5D1F-8176-0642-1778-F0BCF81EA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478572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" name="Text Box 40">
            <a:extLst>
              <a:ext uri="{FF2B5EF4-FFF2-40B4-BE49-F238E27FC236}">
                <a16:creationId xmlns:a16="http://schemas.microsoft.com/office/drawing/2014/main" id="{7A7234F1-C6D4-3B9A-91CE-68C6C707A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02702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6" name="Text Box 41">
            <a:extLst>
              <a:ext uri="{FF2B5EF4-FFF2-40B4-BE49-F238E27FC236}">
                <a16:creationId xmlns:a16="http://schemas.microsoft.com/office/drawing/2014/main" id="{5F0A4C59-F932-CCF2-E2D2-7045E73EF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00" y="371098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7" name="Text Box 42">
            <a:extLst>
              <a:ext uri="{FF2B5EF4-FFF2-40B4-BE49-F238E27FC236}">
                <a16:creationId xmlns:a16="http://schemas.microsoft.com/office/drawing/2014/main" id="{55BF0D7F-2C68-1CF3-07B5-41888BA1E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397768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8" name="Text Box 43">
            <a:extLst>
              <a:ext uri="{FF2B5EF4-FFF2-40B4-BE49-F238E27FC236}">
                <a16:creationId xmlns:a16="http://schemas.microsoft.com/office/drawing/2014/main" id="{E67684E5-0D41-B933-DE70-A610C8C16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24438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0BD1B31F-9E5C-C3FC-DDB6-BB779794A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48238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0" name="Oval 45">
            <a:extLst>
              <a:ext uri="{FF2B5EF4-FFF2-40B4-BE49-F238E27FC236}">
                <a16:creationId xmlns:a16="http://schemas.microsoft.com/office/drawing/2014/main" id="{A810519A-E5C5-C449-03D1-D5122828A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307886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AutoShape 46">
            <a:extLst>
              <a:ext uri="{FF2B5EF4-FFF2-40B4-BE49-F238E27FC236}">
                <a16:creationId xmlns:a16="http://schemas.microsoft.com/office/drawing/2014/main" id="{F6117B82-3251-CE35-2CBC-AD1E896724D3}"/>
              </a:ext>
            </a:extLst>
          </p:cNvPr>
          <p:cNvCxnSpPr>
            <a:cxnSpLocks noChangeShapeType="1"/>
            <a:stCxn id="17" idx="3"/>
            <a:endCxn id="30" idx="0"/>
          </p:cNvCxnSpPr>
          <p:nvPr/>
        </p:nvCxnSpPr>
        <p:spPr bwMode="auto">
          <a:xfrm flipH="1">
            <a:off x="7027863" y="3639548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47">
            <a:extLst>
              <a:ext uri="{FF2B5EF4-FFF2-40B4-BE49-F238E27FC236}">
                <a16:creationId xmlns:a16="http://schemas.microsoft.com/office/drawing/2014/main" id="{95D1128C-9B15-D105-EC68-3842CF4D60B3}"/>
              </a:ext>
            </a:extLst>
          </p:cNvPr>
          <p:cNvCxnSpPr>
            <a:cxnSpLocks noChangeShapeType="1"/>
            <a:stCxn id="30" idx="3"/>
            <a:endCxn id="18" idx="0"/>
          </p:cNvCxnSpPr>
          <p:nvPr/>
        </p:nvCxnSpPr>
        <p:spPr bwMode="auto">
          <a:xfrm flipH="1">
            <a:off x="6688138" y="4596811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AutoShape 48">
            <a:extLst>
              <a:ext uri="{FF2B5EF4-FFF2-40B4-BE49-F238E27FC236}">
                <a16:creationId xmlns:a16="http://schemas.microsoft.com/office/drawing/2014/main" id="{623DDE3F-90E5-EC8B-8D96-D5A781313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5123861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49">
            <a:extLst>
              <a:ext uri="{FF2B5EF4-FFF2-40B4-BE49-F238E27FC236}">
                <a16:creationId xmlns:a16="http://schemas.microsoft.com/office/drawing/2014/main" id="{AAC4C204-3A44-B3F7-3D97-6B52FB262735}"/>
              </a:ext>
            </a:extLst>
          </p:cNvPr>
          <p:cNvCxnSpPr>
            <a:cxnSpLocks noChangeShapeType="1"/>
            <a:stCxn id="30" idx="5"/>
            <a:endCxn id="33" idx="0"/>
          </p:cNvCxnSpPr>
          <p:nvPr/>
        </p:nvCxnSpPr>
        <p:spPr bwMode="auto">
          <a:xfrm>
            <a:off x="7146925" y="4596811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50">
            <a:extLst>
              <a:ext uri="{FF2B5EF4-FFF2-40B4-BE49-F238E27FC236}">
                <a16:creationId xmlns:a16="http://schemas.microsoft.com/office/drawing/2014/main" id="{88CC4610-D3B3-1668-57CD-A2952210F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6982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69256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DF5A71A-C852-C19B-1929-E8483C0C8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902" y="3914102"/>
            <a:ext cx="42619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the next largest suffix (b$) in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Oval 17">
            <a:extLst>
              <a:ext uri="{FF2B5EF4-FFF2-40B4-BE49-F238E27FC236}">
                <a16:creationId xmlns:a16="http://schemas.microsoft.com/office/drawing/2014/main" id="{45B1D134-65B5-D9CA-2915-ED2211A9F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10" y="719133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18">
            <a:extLst>
              <a:ext uri="{FF2B5EF4-FFF2-40B4-BE49-F238E27FC236}">
                <a16:creationId xmlns:a16="http://schemas.microsoft.com/office/drawing/2014/main" id="{A71D34DA-2D97-E00F-62D7-EEFC4EE6D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347" y="2873371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19">
            <a:extLst>
              <a:ext uri="{FF2B5EF4-FFF2-40B4-BE49-F238E27FC236}">
                <a16:creationId xmlns:a16="http://schemas.microsoft.com/office/drawing/2014/main" id="{0CA146A9-1FC0-80DC-3BC3-AE2BFB217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460" y="2146296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" name="AutoShape 20">
            <a:extLst>
              <a:ext uri="{FF2B5EF4-FFF2-40B4-BE49-F238E27FC236}">
                <a16:creationId xmlns:a16="http://schemas.microsoft.com/office/drawing/2014/main" id="{895C84DD-5EED-C909-0B0C-0F696C85DA72}"/>
              </a:ext>
            </a:extLst>
          </p:cNvPr>
          <p:cNvCxnSpPr>
            <a:cxnSpLocks noChangeShapeType="1"/>
            <a:stCxn id="3" idx="5"/>
            <a:endCxn id="5" idx="0"/>
          </p:cNvCxnSpPr>
          <p:nvPr/>
        </p:nvCxnSpPr>
        <p:spPr bwMode="auto">
          <a:xfrm>
            <a:off x="8050135" y="1008058"/>
            <a:ext cx="525462" cy="1138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21">
            <a:extLst>
              <a:ext uri="{FF2B5EF4-FFF2-40B4-BE49-F238E27FC236}">
                <a16:creationId xmlns:a16="http://schemas.microsoft.com/office/drawing/2014/main" id="{CDC3A37C-B42B-9896-6A90-628F25C89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6247" y="83819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649D1949-C5FB-9037-8226-2CDCB5312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347" y="107949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8597E160-1DBD-4A89-A6DA-77A46A789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7947" y="188753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" name="Text Box 24">
            <a:extLst>
              <a:ext uri="{FF2B5EF4-FFF2-40B4-BE49-F238E27FC236}">
                <a16:creationId xmlns:a16="http://schemas.microsoft.com/office/drawing/2014/main" id="{939F9EA9-B59B-3605-C391-8AD39388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047" y="215423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id="{35F9EA80-D4AF-3E3B-66B2-A06FB78EC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147" y="239553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id="{694079A8-B22A-A4C3-950E-7E9BB673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0947" y="107949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" name="Text Box 27">
            <a:extLst>
              <a:ext uri="{FF2B5EF4-FFF2-40B4-BE49-F238E27FC236}">
                <a16:creationId xmlns:a16="http://schemas.microsoft.com/office/drawing/2014/main" id="{D2825FED-008F-B567-BA4F-C766DC98A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547" y="134619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65DEEBD1-9E6C-BC50-0FBD-B0C32AFC7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147" y="161289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151F161F-1F6E-F37E-A166-9102B3670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347" y="85089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F05C77E4-A00A-6A90-E603-4040D4AD1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347" y="1676396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35F3DAC3-54AD-B3ED-641B-EC47708C471A}"/>
              </a:ext>
            </a:extLst>
          </p:cNvPr>
          <p:cNvCxnSpPr>
            <a:cxnSpLocks noChangeShapeType="1"/>
            <a:stCxn id="3" idx="3"/>
            <a:endCxn id="16" idx="0"/>
          </p:cNvCxnSpPr>
          <p:nvPr/>
        </p:nvCxnSpPr>
        <p:spPr bwMode="auto">
          <a:xfrm flipH="1">
            <a:off x="7507210" y="1008058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22151D3B-579B-A6C3-EEA9-011C415F6E7A}"/>
              </a:ext>
            </a:extLst>
          </p:cNvPr>
          <p:cNvCxnSpPr>
            <a:cxnSpLocks noChangeShapeType="1"/>
            <a:stCxn id="16" idx="3"/>
            <a:endCxn id="4" idx="0"/>
          </p:cNvCxnSpPr>
          <p:nvPr/>
        </p:nvCxnSpPr>
        <p:spPr bwMode="auto">
          <a:xfrm flipH="1">
            <a:off x="7167485" y="1965321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utoShape 33">
            <a:extLst>
              <a:ext uri="{FF2B5EF4-FFF2-40B4-BE49-F238E27FC236}">
                <a16:creationId xmlns:a16="http://schemas.microsoft.com/office/drawing/2014/main" id="{4753C8FC-8D2A-A2A5-4B97-24E4C8D35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460" y="2492371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" name="AutoShape 34">
            <a:extLst>
              <a:ext uri="{FF2B5EF4-FFF2-40B4-BE49-F238E27FC236}">
                <a16:creationId xmlns:a16="http://schemas.microsoft.com/office/drawing/2014/main" id="{6B179B1E-464F-643D-7D55-F0941D56FFAC}"/>
              </a:ext>
            </a:extLst>
          </p:cNvPr>
          <p:cNvCxnSpPr>
            <a:cxnSpLocks noChangeShapeType="1"/>
            <a:stCxn id="16" idx="5"/>
            <a:endCxn id="19" idx="0"/>
          </p:cNvCxnSpPr>
          <p:nvPr/>
        </p:nvCxnSpPr>
        <p:spPr bwMode="auto">
          <a:xfrm>
            <a:off x="7626272" y="1965321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35">
            <a:extLst>
              <a:ext uri="{FF2B5EF4-FFF2-40B4-BE49-F238E27FC236}">
                <a16:creationId xmlns:a16="http://schemas.microsoft.com/office/drawing/2014/main" id="{98FC7522-585A-3211-5312-82E078653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347" y="193833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2" name="Oval 36">
            <a:extLst>
              <a:ext uri="{FF2B5EF4-FFF2-40B4-BE49-F238E27FC236}">
                <a16:creationId xmlns:a16="http://schemas.microsoft.com/office/drawing/2014/main" id="{68B5F7D8-A410-D551-CC62-8A83ABE72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010" y="3919533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37">
            <a:extLst>
              <a:ext uri="{FF2B5EF4-FFF2-40B4-BE49-F238E27FC236}">
                <a16:creationId xmlns:a16="http://schemas.microsoft.com/office/drawing/2014/main" id="{112AEB40-4BC1-199D-51E6-F74F91845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147" y="6073771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38">
            <a:extLst>
              <a:ext uri="{FF2B5EF4-FFF2-40B4-BE49-F238E27FC236}">
                <a16:creationId xmlns:a16="http://schemas.microsoft.com/office/drawing/2014/main" id="{F0A44185-209D-823F-FAFF-9C7321AB0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3060" y="5921371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40">
            <a:extLst>
              <a:ext uri="{FF2B5EF4-FFF2-40B4-BE49-F238E27FC236}">
                <a16:creationId xmlns:a16="http://schemas.microsoft.com/office/drawing/2014/main" id="{5025A819-A9DE-3A7E-7C13-7384C5EB8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047" y="403859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6" name="Text Box 41">
            <a:extLst>
              <a:ext uri="{FF2B5EF4-FFF2-40B4-BE49-F238E27FC236}">
                <a16:creationId xmlns:a16="http://schemas.microsoft.com/office/drawing/2014/main" id="{740CA195-D659-1E81-19D8-C164C2EC4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1147" y="427989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7" name="Text Box 42">
            <a:extLst>
              <a:ext uri="{FF2B5EF4-FFF2-40B4-BE49-F238E27FC236}">
                <a16:creationId xmlns:a16="http://schemas.microsoft.com/office/drawing/2014/main" id="{DFCC4B3E-0F7C-EB79-E23E-C83576EE3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747" y="508793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8" name="Text Box 43">
            <a:extLst>
              <a:ext uri="{FF2B5EF4-FFF2-40B4-BE49-F238E27FC236}">
                <a16:creationId xmlns:a16="http://schemas.microsoft.com/office/drawing/2014/main" id="{8D0FCEF4-F0E7-A8F9-9EFE-9B488961C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847" y="535463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0911E66D-1C7F-FE6F-94F7-699DDBA47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947" y="559593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30" name="Text Box 45">
            <a:extLst>
              <a:ext uri="{FF2B5EF4-FFF2-40B4-BE49-F238E27FC236}">
                <a16:creationId xmlns:a16="http://schemas.microsoft.com/office/drawing/2014/main" id="{679F0AAB-68B7-7FF8-7BF9-D4F44FDF0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47" y="483393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1" name="Text Box 46">
            <a:extLst>
              <a:ext uri="{FF2B5EF4-FFF2-40B4-BE49-F238E27FC236}">
                <a16:creationId xmlns:a16="http://schemas.microsoft.com/office/drawing/2014/main" id="{26731D6C-4F58-5045-9BA8-C8501D0A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547" y="513873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2" name="Text Box 47">
            <a:extLst>
              <a:ext uri="{FF2B5EF4-FFF2-40B4-BE49-F238E27FC236}">
                <a16:creationId xmlns:a16="http://schemas.microsoft.com/office/drawing/2014/main" id="{3CDACFF4-45C4-E579-1040-AAB20B2D3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8947" y="536733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33" name="Text Box 48">
            <a:extLst>
              <a:ext uri="{FF2B5EF4-FFF2-40B4-BE49-F238E27FC236}">
                <a16:creationId xmlns:a16="http://schemas.microsoft.com/office/drawing/2014/main" id="{804E0331-E2A4-49A1-E7AD-9E67CAE60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347" y="405129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49">
            <a:extLst>
              <a:ext uri="{FF2B5EF4-FFF2-40B4-BE49-F238E27FC236}">
                <a16:creationId xmlns:a16="http://schemas.microsoft.com/office/drawing/2014/main" id="{26815D3E-A70A-FB8E-8953-45785FB67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147" y="4876796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50">
            <a:extLst>
              <a:ext uri="{FF2B5EF4-FFF2-40B4-BE49-F238E27FC236}">
                <a16:creationId xmlns:a16="http://schemas.microsoft.com/office/drawing/2014/main" id="{C9B108D2-2688-2287-3309-166F81A7BD95}"/>
              </a:ext>
            </a:extLst>
          </p:cNvPr>
          <p:cNvCxnSpPr>
            <a:cxnSpLocks noChangeShapeType="1"/>
            <a:stCxn id="22" idx="3"/>
            <a:endCxn id="34" idx="0"/>
          </p:cNvCxnSpPr>
          <p:nvPr/>
        </p:nvCxnSpPr>
        <p:spPr bwMode="auto">
          <a:xfrm flipH="1">
            <a:off x="7431010" y="4208458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51">
            <a:extLst>
              <a:ext uri="{FF2B5EF4-FFF2-40B4-BE49-F238E27FC236}">
                <a16:creationId xmlns:a16="http://schemas.microsoft.com/office/drawing/2014/main" id="{2AD775DF-785D-4877-5B95-015597646D38}"/>
              </a:ext>
            </a:extLst>
          </p:cNvPr>
          <p:cNvCxnSpPr>
            <a:cxnSpLocks noChangeShapeType="1"/>
            <a:stCxn id="34" idx="3"/>
            <a:endCxn id="23" idx="0"/>
          </p:cNvCxnSpPr>
          <p:nvPr/>
        </p:nvCxnSpPr>
        <p:spPr bwMode="auto">
          <a:xfrm flipH="1">
            <a:off x="7091285" y="5165721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AutoShape 52">
            <a:extLst>
              <a:ext uri="{FF2B5EF4-FFF2-40B4-BE49-F238E27FC236}">
                <a16:creationId xmlns:a16="http://schemas.microsoft.com/office/drawing/2014/main" id="{1C83E908-4B67-F681-51D1-8AF030268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260" y="5692771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53">
            <a:extLst>
              <a:ext uri="{FF2B5EF4-FFF2-40B4-BE49-F238E27FC236}">
                <a16:creationId xmlns:a16="http://schemas.microsoft.com/office/drawing/2014/main" id="{EA9E3004-E164-FA0E-DF20-9A292D8E98ED}"/>
              </a:ext>
            </a:extLst>
          </p:cNvPr>
          <p:cNvCxnSpPr>
            <a:cxnSpLocks noChangeShapeType="1"/>
            <a:stCxn id="34" idx="5"/>
            <a:endCxn id="37" idx="0"/>
          </p:cNvCxnSpPr>
          <p:nvPr/>
        </p:nvCxnSpPr>
        <p:spPr bwMode="auto">
          <a:xfrm>
            <a:off x="7550072" y="5165721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54">
            <a:extLst>
              <a:ext uri="{FF2B5EF4-FFF2-40B4-BE49-F238E27FC236}">
                <a16:creationId xmlns:a16="http://schemas.microsoft.com/office/drawing/2014/main" id="{7DFF6259-676A-D7AF-E22A-0A23D6C5D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147" y="513873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40" name="Oval 55">
            <a:extLst>
              <a:ext uri="{FF2B5EF4-FFF2-40B4-BE49-F238E27FC236}">
                <a16:creationId xmlns:a16="http://schemas.microsoft.com/office/drawing/2014/main" id="{3F807951-67FA-5434-9972-213F15B25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347" y="4605333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56">
            <a:extLst>
              <a:ext uri="{FF2B5EF4-FFF2-40B4-BE49-F238E27FC236}">
                <a16:creationId xmlns:a16="http://schemas.microsoft.com/office/drawing/2014/main" id="{2CE60536-6379-1431-DA90-C443BC839AC8}"/>
              </a:ext>
            </a:extLst>
          </p:cNvPr>
          <p:cNvCxnSpPr>
            <a:cxnSpLocks noChangeShapeType="1"/>
            <a:stCxn id="22" idx="5"/>
            <a:endCxn id="40" idx="0"/>
          </p:cNvCxnSpPr>
          <p:nvPr/>
        </p:nvCxnSpPr>
        <p:spPr bwMode="auto">
          <a:xfrm>
            <a:off x="7973935" y="4208458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57">
            <a:extLst>
              <a:ext uri="{FF2B5EF4-FFF2-40B4-BE49-F238E27FC236}">
                <a16:creationId xmlns:a16="http://schemas.microsoft.com/office/drawing/2014/main" id="{D4FBF4B6-5C46-2385-7135-7B5CCACCE216}"/>
              </a:ext>
            </a:extLst>
          </p:cNvPr>
          <p:cNvCxnSpPr>
            <a:cxnSpLocks noChangeShapeType="1"/>
            <a:stCxn id="40" idx="5"/>
            <a:endCxn id="24" idx="0"/>
          </p:cNvCxnSpPr>
          <p:nvPr/>
        </p:nvCxnSpPr>
        <p:spPr bwMode="auto">
          <a:xfrm>
            <a:off x="8388272" y="4894258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AutoShape 58">
            <a:extLst>
              <a:ext uri="{FF2B5EF4-FFF2-40B4-BE49-F238E27FC236}">
                <a16:creationId xmlns:a16="http://schemas.microsoft.com/office/drawing/2014/main" id="{3DF71F2D-9F22-1FB1-7F36-295EAB445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6147" y="5235571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" name="AutoShape 59">
            <a:extLst>
              <a:ext uri="{FF2B5EF4-FFF2-40B4-BE49-F238E27FC236}">
                <a16:creationId xmlns:a16="http://schemas.microsoft.com/office/drawing/2014/main" id="{1AB798E9-0049-3FF4-896B-B8FAFDE2E941}"/>
              </a:ext>
            </a:extLst>
          </p:cNvPr>
          <p:cNvCxnSpPr>
            <a:cxnSpLocks noChangeShapeType="1"/>
            <a:stCxn id="40" idx="6"/>
            <a:endCxn id="43" idx="0"/>
          </p:cNvCxnSpPr>
          <p:nvPr/>
        </p:nvCxnSpPr>
        <p:spPr bwMode="auto">
          <a:xfrm>
            <a:off x="8437485" y="4775196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 Box 60">
            <a:extLst>
              <a:ext uri="{FF2B5EF4-FFF2-40B4-BE49-F238E27FC236}">
                <a16:creationId xmlns:a16="http://schemas.microsoft.com/office/drawing/2014/main" id="{C39C07C6-4314-B6AF-2372-F37ADD090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147" y="460533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178911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1016</Words>
  <Application>Microsoft Office PowerPoint</Application>
  <PresentationFormat>Widescreen</PresentationFormat>
  <Paragraphs>383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Times New Roman</vt:lpstr>
      <vt:lpstr>Retrospect</vt:lpstr>
      <vt:lpstr>SUFFIX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 rajput</dc:creator>
  <cp:lastModifiedBy>Chandrabhushan Reddy</cp:lastModifiedBy>
  <cp:revision>12</cp:revision>
  <dcterms:created xsi:type="dcterms:W3CDTF">2023-04-18T16:31:29Z</dcterms:created>
  <dcterms:modified xsi:type="dcterms:W3CDTF">2023-04-18T18:42:47Z</dcterms:modified>
</cp:coreProperties>
</file>