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68" r:id="rId3"/>
    <p:sldId id="287" r:id="rId4"/>
    <p:sldId id="290" r:id="rId5"/>
    <p:sldId id="307" r:id="rId6"/>
    <p:sldId id="305" r:id="rId7"/>
    <p:sldId id="306" r:id="rId8"/>
    <p:sldId id="288" r:id="rId9"/>
    <p:sldId id="291" r:id="rId10"/>
    <p:sldId id="312" r:id="rId11"/>
    <p:sldId id="310" r:id="rId12"/>
    <p:sldId id="313" r:id="rId13"/>
    <p:sldId id="289" r:id="rId14"/>
    <p:sldId id="311" r:id="rId15"/>
    <p:sldId id="308" r:id="rId16"/>
    <p:sldId id="309" r:id="rId17"/>
    <p:sldId id="293" r:id="rId18"/>
    <p:sldId id="294" r:id="rId19"/>
    <p:sldId id="295" r:id="rId20"/>
    <p:sldId id="296" r:id="rId21"/>
    <p:sldId id="297" r:id="rId22"/>
    <p:sldId id="298" r:id="rId23"/>
    <p:sldId id="299" r:id="rId24"/>
    <p:sldId id="300" r:id="rId25"/>
    <p:sldId id="301" r:id="rId26"/>
    <p:sldId id="302" r:id="rId27"/>
    <p:sldId id="303" r:id="rId28"/>
    <p:sldId id="314" r:id="rId29"/>
    <p:sldId id="315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2989" autoAdjust="0"/>
  </p:normalViewPr>
  <p:slideViewPr>
    <p:cSldViewPr snapToGrid="0">
      <p:cViewPr varScale="1">
        <p:scale>
          <a:sx n="75" d="100"/>
          <a:sy n="75" d="100"/>
        </p:scale>
        <p:origin x="97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38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FA086E-CE51-4711-A2E8-E0392BA7952A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25864A-645C-4176-955F-E9A98F08B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492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Introduction to runtime verification. Ezio </a:t>
            </a:r>
            <a:r>
              <a:rPr lang="en-US" dirty="0" err="1"/>
              <a:t>Bartocci</a:t>
            </a:r>
            <a:r>
              <a:rPr lang="en-US" dirty="0"/>
              <a:t> et 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5864A-645C-4176-955F-E9A98F08BF8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0552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5864A-645C-4176-955F-E9A98F08BF8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5162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5864A-645C-4176-955F-E9A98F08BF8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1500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5864A-645C-4176-955F-E9A98F08BF8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0245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5864A-645C-4176-955F-E9A98F08BF8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0734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5864A-645C-4176-955F-E9A98F08BF8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3811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5864A-645C-4176-955F-E9A98F08BF8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5456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5864A-645C-4176-955F-E9A98F08BF8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7451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5864A-645C-4176-955F-E9A98F08BF8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0053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5864A-645C-4176-955F-E9A98F08BF8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7047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5864A-645C-4176-955F-E9A98F08BF8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330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Introduction to runtime verification. Ezio </a:t>
            </a:r>
            <a:r>
              <a:rPr lang="en-US" dirty="0" err="1"/>
              <a:t>Bartocci</a:t>
            </a:r>
            <a:r>
              <a:rPr lang="en-US" dirty="0"/>
              <a:t> et 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5864A-645C-4176-955F-E9A98F08BF8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7292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5864A-645C-4176-955F-E9A98F08BF8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3315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5864A-645C-4176-955F-E9A98F08BF8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1149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5864A-645C-4176-955F-E9A98F08BF8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3642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5864A-645C-4176-955F-E9A98F08BF8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019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Introduction to runtime verification. Ezio </a:t>
            </a:r>
            <a:r>
              <a:rPr lang="en-US" dirty="0" err="1"/>
              <a:t>Bartocci</a:t>
            </a:r>
            <a:r>
              <a:rPr lang="en-US" dirty="0"/>
              <a:t> et 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5864A-645C-4176-955F-E9A98F08BF8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169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5864A-645C-4176-955F-E9A98F08BF8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9766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5864A-645C-4176-955F-E9A98F08BF8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7441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Runtime verification and monitoring of embedded systems. Watterson and Heffernan.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5864A-645C-4176-955F-E9A98F08BF8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9420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Runtime verification and monitoring of embedded systems. Watterson and Heffernan.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5864A-645C-4176-955F-E9A98F08BF8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9252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Runtime verification and monitoring of embedded systems. Watterson and Heffernan.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5864A-645C-4176-955F-E9A98F08BF8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9510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Runtime verification and monitoring of embedded systems. Watterson and Heffernan.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5864A-645C-4176-955F-E9A98F08BF8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06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1BCD8-7050-0BDA-56EF-B4ADFCFF77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D4590A-7D8B-9BD2-2AFC-4EA7C95FC9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277E8C-E32B-B659-F809-7B2A65923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44F01-CBB9-4023-A6E5-ABA675FA78DD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195F80-F4FE-CA7A-BB9E-727598B84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6952B-ED56-DEB4-6D24-12777AEBD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BE453-D9CE-4C2B-9142-B5C449204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10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0AFC2-F0B4-08F0-7552-8B9C73A09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BD0870-DB9F-C1AE-7C5B-E9419D6140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3AF97-335E-6EEE-DCCA-56077D3B6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44F01-CBB9-4023-A6E5-ABA675FA78DD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D1057-5CFA-3228-AA93-77E3283B0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00237C-3295-5637-A999-311CA743F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BE453-D9CE-4C2B-9142-B5C449204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621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2198C3-A205-169A-C3AF-14A36331AB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E0AD09-98C4-8706-02EA-4382747ED0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DB93E-0667-89D8-624C-CDB1FF546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44F01-CBB9-4023-A6E5-ABA675FA78DD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39AD26-DA29-88FD-C336-023CC7EE4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C961A-26BC-345C-FA28-1B04B6A81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BE453-D9CE-4C2B-9142-B5C449204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340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1A436-A945-7C76-617E-3AA999C55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26CE9-FA3B-7755-75E5-E6CCCCEF4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7F7AEB-B301-7545-33D8-B6F25E75B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44F01-CBB9-4023-A6E5-ABA675FA78DD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46BF8-ACBC-FC5A-0199-6957B5EB8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38C6E-C3FE-8BDE-F3EA-EA0D6AA28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BE453-D9CE-4C2B-9142-B5C449204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29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776AA-79A5-2C34-3CAE-7AB9310AD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29BC6-7A4F-FF39-B7BB-DE1FEDBFE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33301-FD51-43CD-6E88-8C9CDDB4D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44F01-CBB9-4023-A6E5-ABA675FA78DD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C3CA6-DB43-FCE6-EF54-5361AB81E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FBA33D-8A0A-5DD6-0D58-C4909A01B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BE453-D9CE-4C2B-9142-B5C449204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54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F8E8D-E3FC-3A76-478F-5FF89BC90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04F2E-CDDC-FC6E-F2AC-E1B8B16BEE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AE2999-1042-7B0E-D010-EC2F753855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B95A0D-609E-2491-623E-EF5E238EB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44F01-CBB9-4023-A6E5-ABA675FA78DD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B0252B-9DED-45E7-E28A-D671B0E54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4752D0-8987-C1EB-D2CF-284E900F0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BE453-D9CE-4C2B-9142-B5C449204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399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4F9FD-110C-858E-774E-DCDB1ABBA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A24C7F-720E-DF9E-6601-6AB766B1F4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344A5A-0414-D0FF-98E7-562ED523FB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B10793-6CA8-C8AA-6CDC-E2B8BFE3CA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8B3BC0-51B4-097E-C059-4144412AC3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38D502-AC8C-CA60-1FB7-B30E067A3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44F01-CBB9-4023-A6E5-ABA675FA78DD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477F97-51C1-F448-5DF0-563941411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4D5868-1920-38E5-22AC-C843536AD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BE453-D9CE-4C2B-9142-B5C449204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302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95E5F-65C6-A28C-857C-0733385CC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D8E074-F6D8-961B-2169-116201B9E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44F01-CBB9-4023-A6E5-ABA675FA78DD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5CA6AD-C8B9-F98A-347B-BE32FE4DA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F17CC6-B055-300C-AF8F-B2DF082E0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BE453-D9CE-4C2B-9142-B5C449204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675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03DF74-29DE-6426-6D8E-E69C803CD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44F01-CBB9-4023-A6E5-ABA675FA78DD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AD37C1-0CF5-4101-927E-B95259559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E1DAB0-38BE-886F-45D3-6D915792E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BE453-D9CE-4C2B-9142-B5C449204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420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2DD4E-21E4-6DA4-A8F4-24DD27F2D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ECF56-CE3F-B6FE-722B-97968EE4F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89F1E3-D8BC-F295-4D71-B04B72B6FE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AFD8B2-BFD1-C73E-E773-13E8D02A3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44F01-CBB9-4023-A6E5-ABA675FA78DD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78BBCC-6C4F-F7D7-D945-3F23806B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C939B-4B09-C6B9-2AD0-64D6741CD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BE453-D9CE-4C2B-9142-B5C449204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198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A776F-3955-033C-AB5A-68A794489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AC7176-566E-2A23-3F52-30F45CE923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56DFA2-7AB7-6547-E5F5-3C8E364580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DEC89-54AB-E7F1-018C-67B10C800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44F01-CBB9-4023-A6E5-ABA675FA78DD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CCB00-5BD4-8921-45AD-1111C9917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E8679F-2DEC-2335-DB54-E3C60C9AD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BE453-D9CE-4C2B-9142-B5C449204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364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C30937-D8D5-8648-6381-F4F709B28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1FCE75-1D7B-64EF-25C0-C3953B53EA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EAABB3-11D3-F04B-00AF-096ABD6437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44F01-CBB9-4023-A6E5-ABA675FA78DD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5E7947-9BF6-E0D9-A740-384781B33C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FC7C0-5000-A2DD-755E-40EA817965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BE453-D9CE-4C2B-9142-B5C449204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503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12192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63054" y="-2653923"/>
            <a:ext cx="6858001" cy="12165846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94763" y="0"/>
            <a:ext cx="6096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-3"/>
            <a:ext cx="12182871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713" y="4049"/>
            <a:ext cx="10216576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FFB548-3C5A-DF59-BD1C-2D21B2AA50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1731" y="1281521"/>
            <a:ext cx="8475052" cy="3081242"/>
          </a:xfrm>
        </p:spPr>
        <p:txBody>
          <a:bodyPr anchor="ctr">
            <a:normAutofit/>
          </a:bodyPr>
          <a:lstStyle/>
          <a:p>
            <a:r>
              <a:rPr lang="en-US" sz="4800" b="1" dirty="0">
                <a:solidFill>
                  <a:srgbClr val="FFFFFF"/>
                </a:solidFill>
                <a:latin typeface="+mn-lt"/>
              </a:rPr>
              <a:t>RUNTIME VERIFICATION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29AC42-E419-2BDD-71F6-D11FFC844C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9943" y="4818185"/>
            <a:ext cx="9078628" cy="1213528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RAMESH S. &amp; ARUN A.</a:t>
            </a:r>
          </a:p>
          <a:p>
            <a:r>
              <a:rPr lang="en-US" sz="1500" dirty="0">
                <a:solidFill>
                  <a:srgbClr val="FFFFFF"/>
                </a:solidFill>
              </a:rPr>
              <a:t>CS 522 – EMBEDDED SYSTEMS | IIT-G</a:t>
            </a:r>
          </a:p>
          <a:p>
            <a:r>
              <a:rPr lang="en-US" sz="1500" dirty="0">
                <a:solidFill>
                  <a:srgbClr val="FFFFFF"/>
                </a:solidFill>
              </a:rPr>
              <a:t>NOVEMBER 9, 2023</a:t>
            </a:r>
          </a:p>
        </p:txBody>
      </p:sp>
    </p:spTree>
    <p:extLst>
      <p:ext uri="{BB962C8B-B14F-4D97-AF65-F5344CB8AC3E}">
        <p14:creationId xmlns:p14="http://schemas.microsoft.com/office/powerpoint/2010/main" val="4201620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B13E32-FC28-F811-CB84-545DDEA9EC66}"/>
              </a:ext>
            </a:extLst>
          </p:cNvPr>
          <p:cNvSpPr txBox="1"/>
          <p:nvPr/>
        </p:nvSpPr>
        <p:spPr>
          <a:xfrm>
            <a:off x="466722" y="586855"/>
            <a:ext cx="3201366" cy="33874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Challenges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172188-1FF6-E3B4-6F0F-A7720F22792D}"/>
              </a:ext>
            </a:extLst>
          </p:cNvPr>
          <p:cNvSpPr txBox="1"/>
          <p:nvPr/>
        </p:nvSpPr>
        <p:spPr>
          <a:xfrm>
            <a:off x="4810259" y="649480"/>
            <a:ext cx="6555347" cy="5546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14300" indent="-342900">
              <a:lnSpc>
                <a:spcPts val="27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b="1" dirty="0"/>
              <a:t>Observability</a:t>
            </a:r>
          </a:p>
          <a:p>
            <a:pPr marL="114300" indent="-342900">
              <a:lnSpc>
                <a:spcPts val="27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b="1" dirty="0"/>
              <a:t>Minimize interference</a:t>
            </a:r>
            <a:r>
              <a:rPr lang="en-US" sz="2000" dirty="0"/>
              <a:t> with target application/system</a:t>
            </a:r>
            <a:endParaRPr lang="en-US" sz="2000" b="1" dirty="0"/>
          </a:p>
          <a:p>
            <a:pPr marL="114300" indent="-342900">
              <a:lnSpc>
                <a:spcPts val="27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b="1" dirty="0"/>
              <a:t>Constraints: </a:t>
            </a:r>
            <a:r>
              <a:rPr lang="en-US" sz="2000" dirty="0"/>
              <a:t>resources and timing.</a:t>
            </a:r>
          </a:p>
        </p:txBody>
      </p:sp>
    </p:spTree>
    <p:extLst>
      <p:ext uri="{BB962C8B-B14F-4D97-AF65-F5344CB8AC3E}">
        <p14:creationId xmlns:p14="http://schemas.microsoft.com/office/powerpoint/2010/main" val="3443098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B13E32-FC28-F811-CB84-545DDEA9EC66}"/>
              </a:ext>
            </a:extLst>
          </p:cNvPr>
          <p:cNvSpPr txBox="1"/>
          <p:nvPr/>
        </p:nvSpPr>
        <p:spPr>
          <a:xfrm>
            <a:off x="466722" y="586855"/>
            <a:ext cx="3201366" cy="33874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Monitor Types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172188-1FF6-E3B4-6F0F-A7720F22792D}"/>
              </a:ext>
            </a:extLst>
          </p:cNvPr>
          <p:cNvSpPr txBox="1"/>
          <p:nvPr/>
        </p:nvSpPr>
        <p:spPr>
          <a:xfrm>
            <a:off x="4810259" y="649480"/>
            <a:ext cx="6555347" cy="5546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14300" indent="-342900">
              <a:lnSpc>
                <a:spcPts val="27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b="1" dirty="0"/>
              <a:t>Offline:</a:t>
            </a:r>
            <a:r>
              <a:rPr lang="en-US" sz="2000" dirty="0"/>
              <a:t> analysis is carried out </a:t>
            </a:r>
            <a:r>
              <a:rPr lang="en-US" sz="2000" i="1" dirty="0"/>
              <a:t>after </a:t>
            </a:r>
            <a:r>
              <a:rPr lang="en-US" sz="2000" dirty="0"/>
              <a:t>the system executes. Less intrusive. Enable global analysis.</a:t>
            </a:r>
          </a:p>
          <a:p>
            <a:pPr marL="114300" indent="-342900">
              <a:lnSpc>
                <a:spcPts val="27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b="1" dirty="0"/>
              <a:t>Online:</a:t>
            </a:r>
            <a:r>
              <a:rPr lang="en-US" sz="2000" dirty="0"/>
              <a:t> during system execution. Stringent requirement for low overhead.</a:t>
            </a:r>
          </a:p>
          <a:p>
            <a:pPr marL="571500" lvl="1" indent="-342900">
              <a:lnSpc>
                <a:spcPts val="27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b="1" i="1" dirty="0"/>
              <a:t>Synchronous:</a:t>
            </a:r>
            <a:r>
              <a:rPr lang="en-US" sz="2000" dirty="0"/>
              <a:t> system and monitor execute in lock-step</a:t>
            </a:r>
          </a:p>
          <a:p>
            <a:pPr marL="571500" lvl="1" indent="-342900">
              <a:lnSpc>
                <a:spcPts val="27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b="1" i="1" dirty="0"/>
              <a:t>Asynchronous:</a:t>
            </a:r>
            <a:r>
              <a:rPr lang="en-US" sz="2000" dirty="0"/>
              <a:t> detaches monitor execution from that of the system</a:t>
            </a:r>
          </a:p>
        </p:txBody>
      </p:sp>
    </p:spTree>
    <p:extLst>
      <p:ext uri="{BB962C8B-B14F-4D97-AF65-F5344CB8AC3E}">
        <p14:creationId xmlns:p14="http://schemas.microsoft.com/office/powerpoint/2010/main" val="284202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B13E32-FC28-F811-CB84-545DDEA9EC66}"/>
              </a:ext>
            </a:extLst>
          </p:cNvPr>
          <p:cNvSpPr txBox="1"/>
          <p:nvPr/>
        </p:nvSpPr>
        <p:spPr>
          <a:xfrm>
            <a:off x="466722" y="586855"/>
            <a:ext cx="3201366" cy="33874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Guideline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172188-1FF6-E3B4-6F0F-A7720F22792D}"/>
              </a:ext>
            </a:extLst>
          </p:cNvPr>
          <p:cNvSpPr txBox="1"/>
          <p:nvPr/>
        </p:nvSpPr>
        <p:spPr>
          <a:xfrm>
            <a:off x="4810259" y="649480"/>
            <a:ext cx="6555347" cy="5546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14300" indent="-342900">
              <a:lnSpc>
                <a:spcPts val="27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b="1" dirty="0"/>
              <a:t>What</a:t>
            </a:r>
            <a:r>
              <a:rPr lang="en-US" sz="2000" dirty="0"/>
              <a:t> to measure?</a:t>
            </a:r>
          </a:p>
          <a:p>
            <a:pPr marL="114300" indent="-342900">
              <a:lnSpc>
                <a:spcPts val="27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b="1" dirty="0"/>
              <a:t>Why</a:t>
            </a:r>
            <a:r>
              <a:rPr lang="en-US" sz="2000" dirty="0"/>
              <a:t> the measurement should be taken?</a:t>
            </a:r>
          </a:p>
          <a:p>
            <a:pPr marL="571500" lvl="1" indent="-342900">
              <a:lnSpc>
                <a:spcPts val="27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/>
              <a:t>What is the purpose of monitoring? Debugging, testing, or verification</a:t>
            </a:r>
          </a:p>
        </p:txBody>
      </p:sp>
    </p:spTree>
    <p:extLst>
      <p:ext uri="{BB962C8B-B14F-4D97-AF65-F5344CB8AC3E}">
        <p14:creationId xmlns:p14="http://schemas.microsoft.com/office/powerpoint/2010/main" val="37065736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D5918C-5732-003A-39AC-E192A0F58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865" y="818984"/>
            <a:ext cx="6596245" cy="32685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b="1" kern="1200" dirty="0">
                <a:solidFill>
                  <a:srgbClr val="FFFFFF"/>
                </a:solidFill>
                <a:latin typeface="+mn-lt"/>
                <a:ea typeface="+mj-ea"/>
                <a:cs typeface="+mj-cs"/>
              </a:rPr>
              <a:t>Instrumentation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265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B13E32-FC28-F811-CB84-545DDEA9EC66}"/>
              </a:ext>
            </a:extLst>
          </p:cNvPr>
          <p:cNvSpPr txBox="1"/>
          <p:nvPr/>
        </p:nvSpPr>
        <p:spPr>
          <a:xfrm>
            <a:off x="200025" y="586855"/>
            <a:ext cx="3468063" cy="33874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Instrumentation - Basics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172188-1FF6-E3B4-6F0F-A7720F22792D}"/>
              </a:ext>
            </a:extLst>
          </p:cNvPr>
          <p:cNvSpPr txBox="1"/>
          <p:nvPr/>
        </p:nvSpPr>
        <p:spPr>
          <a:xfrm>
            <a:off x="4810259" y="649480"/>
            <a:ext cx="6555347" cy="5546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14300" indent="-342900">
              <a:lnSpc>
                <a:spcPts val="27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b="1" dirty="0"/>
              <a:t>Computational plumbing </a:t>
            </a:r>
            <a:r>
              <a:rPr lang="en-US" sz="2000" dirty="0"/>
              <a:t>that connects execution of a system under scrutiny with the analysis performed by the monitor</a:t>
            </a:r>
          </a:p>
          <a:p>
            <a:pPr marL="114300" indent="-342900">
              <a:lnSpc>
                <a:spcPts val="27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b="1" dirty="0"/>
              <a:t>What?</a:t>
            </a:r>
            <a:r>
              <a:rPr lang="en-US" sz="2000" dirty="0"/>
              <a:t> Record relevant information as system events with proper ordering or partial ordering</a:t>
            </a:r>
          </a:p>
          <a:p>
            <a:pPr marL="114300" indent="-342900">
              <a:lnSpc>
                <a:spcPts val="27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b="1" dirty="0"/>
              <a:t>How?</a:t>
            </a:r>
            <a:r>
              <a:rPr lang="en-US" sz="2000" dirty="0"/>
              <a:t> System terminates execution before monitor starts or monitor execution is interleaved in separate threads</a:t>
            </a:r>
          </a:p>
          <a:p>
            <a:pPr marL="114300" indent="-342900">
              <a:lnSpc>
                <a:spcPts val="27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484654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AB13E32-FC28-F811-CB84-545DDEA9EC66}"/>
              </a:ext>
            </a:extLst>
          </p:cNvPr>
          <p:cNvSpPr txBox="1"/>
          <p:nvPr/>
        </p:nvSpPr>
        <p:spPr>
          <a:xfrm>
            <a:off x="267855" y="221673"/>
            <a:ext cx="111390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Hardware Monitors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979E45-D304-350C-3E61-F26944D388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9836" y="2172606"/>
            <a:ext cx="4437073" cy="266609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2CDA380-4765-44D8-52E0-F42821DBC85F}"/>
              </a:ext>
            </a:extLst>
          </p:cNvPr>
          <p:cNvSpPr txBox="1"/>
          <p:nvPr/>
        </p:nvSpPr>
        <p:spPr>
          <a:xfrm>
            <a:off x="600075" y="1837537"/>
            <a:ext cx="5943600" cy="3182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700"/>
              </a:lnSpc>
              <a:buFont typeface="Wingdings" panose="05000000000000000000" pitchFamily="2" charset="2"/>
              <a:buChar char="§"/>
            </a:pPr>
            <a:r>
              <a:rPr lang="en-US" dirty="0"/>
              <a:t>Dedicated components or circuits integrated into the embedded system’s hardware</a:t>
            </a:r>
          </a:p>
          <a:p>
            <a:pPr marL="285750" indent="-285750">
              <a:lnSpc>
                <a:spcPts val="2700"/>
              </a:lnSpc>
              <a:buFont typeface="Wingdings" panose="05000000000000000000" pitchFamily="2" charset="2"/>
              <a:buChar char="§"/>
            </a:pPr>
            <a:r>
              <a:rPr lang="en-US" dirty="0"/>
              <a:t>Continuously monitor and track aspects like temperature, voltage levels, clock frequency, power consumption</a:t>
            </a:r>
          </a:p>
          <a:p>
            <a:pPr marL="285750" indent="-285750">
              <a:lnSpc>
                <a:spcPts val="2700"/>
              </a:lnSpc>
              <a:buFont typeface="Wingdings" panose="05000000000000000000" pitchFamily="2" charset="2"/>
              <a:buChar char="§"/>
            </a:pPr>
            <a:r>
              <a:rPr lang="en-US" dirty="0"/>
              <a:t>Thresholds specification: need to ensure system operates within safe and optimal limits</a:t>
            </a:r>
          </a:p>
          <a:p>
            <a:pPr marL="285750" indent="-285750">
              <a:lnSpc>
                <a:spcPts val="2700"/>
              </a:lnSpc>
              <a:buFont typeface="Wingdings" panose="05000000000000000000" pitchFamily="2" charset="2"/>
              <a:buChar char="§"/>
            </a:pPr>
            <a:r>
              <a:rPr lang="en-US" dirty="0"/>
              <a:t>Threshold violation would trigger actions such as generating an interrupt, shutting down the system, or activating fault-tolerant mechanisms</a:t>
            </a:r>
          </a:p>
        </p:txBody>
      </p:sp>
    </p:spTree>
    <p:extLst>
      <p:ext uri="{BB962C8B-B14F-4D97-AF65-F5344CB8AC3E}">
        <p14:creationId xmlns:p14="http://schemas.microsoft.com/office/powerpoint/2010/main" val="30366087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AB13E32-FC28-F811-CB84-545DDEA9EC66}"/>
              </a:ext>
            </a:extLst>
          </p:cNvPr>
          <p:cNvSpPr txBox="1"/>
          <p:nvPr/>
        </p:nvSpPr>
        <p:spPr>
          <a:xfrm>
            <a:off x="267855" y="221673"/>
            <a:ext cx="111390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/>
              <a:t>Software Monitors</a:t>
            </a:r>
            <a:endParaRPr lang="en-US" sz="30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EB4425-5C2A-0CE5-7EFA-40EE4BEF39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3566" y="1877314"/>
            <a:ext cx="3951239" cy="310336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E04BA57-6733-4221-6CF5-CC8E5AC2B4C6}"/>
              </a:ext>
            </a:extLst>
          </p:cNvPr>
          <p:cNvSpPr txBox="1"/>
          <p:nvPr/>
        </p:nvSpPr>
        <p:spPr>
          <a:xfrm>
            <a:off x="600075" y="2183787"/>
            <a:ext cx="5943600" cy="249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700"/>
              </a:lnSpc>
              <a:buFont typeface="Wingdings" panose="05000000000000000000" pitchFamily="2" charset="2"/>
              <a:buChar char="§"/>
            </a:pPr>
            <a:r>
              <a:rPr lang="en-US"/>
              <a:t>Implemented as part of the software</a:t>
            </a:r>
          </a:p>
          <a:p>
            <a:pPr marL="285750" indent="-285750">
              <a:lnSpc>
                <a:spcPts val="2700"/>
              </a:lnSpc>
              <a:buFont typeface="Wingdings" panose="05000000000000000000" pitchFamily="2" charset="2"/>
              <a:buChar char="§"/>
            </a:pPr>
            <a:r>
              <a:rPr lang="en-US"/>
              <a:t>Responsible for monitoring execution for anomalies or failures</a:t>
            </a:r>
          </a:p>
          <a:p>
            <a:pPr marL="285750" indent="-285750">
              <a:lnSpc>
                <a:spcPts val="2700"/>
              </a:lnSpc>
              <a:buFont typeface="Wingdings" panose="05000000000000000000" pitchFamily="2" charset="2"/>
              <a:buChar char="§"/>
            </a:pPr>
            <a:r>
              <a:rPr lang="en-US"/>
              <a:t>Periodically check “heartbeat” signals or execute predefined tasks at regular intervals</a:t>
            </a:r>
          </a:p>
          <a:p>
            <a:pPr marL="285750" indent="-285750">
              <a:lnSpc>
                <a:spcPts val="2700"/>
              </a:lnSpc>
              <a:buFont typeface="Wingdings" panose="05000000000000000000" pitchFamily="2" charset="2"/>
              <a:buChar char="§"/>
            </a:pPr>
            <a:r>
              <a:rPr lang="en-US"/>
              <a:t>Trigger actions such as system reset or error recovery procedures in case of violation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8027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D5918C-5732-003A-39AC-E192A0F58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3100" y="818984"/>
            <a:ext cx="6040010" cy="32685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b="1" kern="1200" dirty="0">
                <a:solidFill>
                  <a:srgbClr val="FFFFFF"/>
                </a:solidFill>
                <a:latin typeface="+mn-lt"/>
                <a:ea typeface="+mj-ea"/>
                <a:cs typeface="+mj-cs"/>
              </a:rPr>
              <a:t>Adaptive Cruise Control (ACC) System 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6073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AB13E32-FC28-F811-CB84-545DDEA9EC66}"/>
              </a:ext>
            </a:extLst>
          </p:cNvPr>
          <p:cNvSpPr txBox="1"/>
          <p:nvPr/>
        </p:nvSpPr>
        <p:spPr>
          <a:xfrm>
            <a:off x="267855" y="221673"/>
            <a:ext cx="111390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Intro to ACC System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8B3002-8800-1252-1615-DCF9450A76F2}"/>
              </a:ext>
            </a:extLst>
          </p:cNvPr>
          <p:cNvSpPr txBox="1"/>
          <p:nvPr/>
        </p:nvSpPr>
        <p:spPr>
          <a:xfrm>
            <a:off x="267855" y="1305339"/>
            <a:ext cx="586089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The purpose of an adaptive cruise control (ACC) system is to </a:t>
            </a: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maintain a desired speed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and maintain a </a:t>
            </a: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safe distance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from a lead vehicle.</a:t>
            </a:r>
          </a:p>
          <a:p>
            <a:pPr marL="342900" marR="0" lvl="0" indent="-34290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342900" marR="0" lvl="0" indent="-34290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The driver engages ACC system by pressing a button and entering inputs such as desired speed (</a:t>
            </a:r>
            <a:r>
              <a:rPr kumimoji="0" lang="en-US" b="0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V</a:t>
            </a:r>
            <a:r>
              <a:rPr kumimoji="0" lang="en-US" b="0" i="1" u="none" strike="noStrike" kern="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set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) and following time gap (</a:t>
            </a:r>
            <a:r>
              <a:rPr kumimoji="0" lang="en-US" b="0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T</a:t>
            </a:r>
            <a:r>
              <a:rPr kumimoji="0" lang="en-US" b="0" i="1" u="none" strike="noStrike" kern="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gap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).</a:t>
            </a:r>
          </a:p>
          <a:p>
            <a:pPr marL="342900" marR="0" lvl="0" indent="-34290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342900" marR="0" lvl="0" indent="-34290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The system uses sensors such as RADAR, LiDAR,  and stereoscopic cameras to measure the distance to the preceding vehicle and relative velocity to the lead car to regulate the speed.</a:t>
            </a:r>
          </a:p>
          <a:p>
            <a:pPr marL="342900" marR="0" lvl="0" indent="-34290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342900" marR="0" lvl="0" indent="-34290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Hereafter, we’ll refer to the vehicle that is equipped with ACC as </a:t>
            </a: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Ego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vehicle.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273525-CCCC-9DF0-F5E1-B3239EDD62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552"/>
          <a:stretch/>
        </p:blipFill>
        <p:spPr>
          <a:xfrm>
            <a:off x="6701120" y="2070018"/>
            <a:ext cx="5351913" cy="271796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333500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AB13E32-FC28-F811-CB84-545DDEA9EC66}"/>
              </a:ext>
            </a:extLst>
          </p:cNvPr>
          <p:cNvSpPr txBox="1"/>
          <p:nvPr/>
        </p:nvSpPr>
        <p:spPr>
          <a:xfrm>
            <a:off x="267855" y="221673"/>
            <a:ext cx="111390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ACC Modes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3DFF7B-8F3D-34DB-6BF9-8B10AA987BAA}"/>
              </a:ext>
            </a:extLst>
          </p:cNvPr>
          <p:cNvSpPr txBox="1"/>
          <p:nvPr/>
        </p:nvSpPr>
        <p:spPr>
          <a:xfrm>
            <a:off x="701262" y="1132586"/>
            <a:ext cx="10070371" cy="2569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Speed Control Mode: 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342900" marR="0" lvl="0" indent="-34290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The ego car travels at a driver-set speed</a:t>
            </a:r>
          </a:p>
          <a:p>
            <a:pPr marL="342900" marR="0" lvl="0" indent="-34290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342900" marR="0" lvl="0" indent="-34290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Speed control mode is active when the ego maintains a safe distance with the lead car, i.e., </a:t>
            </a:r>
            <a:r>
              <a:rPr kumimoji="0" lang="en-US" sz="2100" b="0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D</a:t>
            </a:r>
            <a:r>
              <a:rPr kumimoji="0" lang="en-US" sz="2100" b="0" i="1" u="none" strike="noStrike" kern="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rel</a:t>
            </a:r>
            <a:r>
              <a:rPr kumimoji="0" lang="en-US" sz="21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&gt;= </a:t>
            </a:r>
            <a:r>
              <a:rPr kumimoji="0" lang="en-US" sz="2100" b="0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D</a:t>
            </a:r>
            <a:r>
              <a:rPr kumimoji="0" lang="en-US" sz="2100" b="0" i="1" u="none" strike="noStrike" kern="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safe</a:t>
            </a:r>
            <a:endParaRPr kumimoji="0" lang="en-US" sz="2100" b="0" i="1" u="none" strike="noStrike" kern="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342900" marR="0" lvl="0" indent="-34290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100" b="0" i="1" u="none" strike="noStrike" kern="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342900" marR="0" lvl="0" indent="-34290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The control goal in this mode is to track the driver-set velocity, </a:t>
            </a:r>
            <a:r>
              <a:rPr kumimoji="0" lang="en-US" sz="2100" b="0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V</a:t>
            </a:r>
            <a:r>
              <a:rPr kumimoji="0" lang="en-US" sz="2100" b="0" i="1" u="none" strike="noStrike" kern="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set</a:t>
            </a:r>
            <a:r>
              <a:rPr kumimoji="0" lang="en-US" sz="2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	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F870CF-11BF-A2EB-92C0-40C2631DAE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147" y="4148345"/>
            <a:ext cx="8641705" cy="179756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14287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B13E32-FC28-F811-CB84-545DDEA9EC66}"/>
              </a:ext>
            </a:extLst>
          </p:cNvPr>
          <p:cNvSpPr txBox="1"/>
          <p:nvPr/>
        </p:nvSpPr>
        <p:spPr>
          <a:xfrm>
            <a:off x="466722" y="586855"/>
            <a:ext cx="3201366" cy="33874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DC0A8E-0C70-9A23-404F-F4085E358478}"/>
              </a:ext>
            </a:extLst>
          </p:cNvPr>
          <p:cNvSpPr txBox="1"/>
          <p:nvPr/>
        </p:nvSpPr>
        <p:spPr>
          <a:xfrm>
            <a:off x="4810259" y="649480"/>
            <a:ext cx="6555347" cy="5546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Runtime Verification (RV) involves analyzing an execution trace of a system or application</a:t>
            </a:r>
          </a:p>
          <a:p>
            <a:pPr marL="742950" lvl="1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Complements verification techniques such as model checking and theorem proving</a:t>
            </a:r>
          </a:p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The system can be a software system, hardware or cyber-physical system, a sensor network, or any system in general whose dynamic behavior can be observed</a:t>
            </a:r>
          </a:p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To check whether the runtime behavior of a system conforms to a specification there are three necessary steps</a:t>
            </a:r>
          </a:p>
          <a:p>
            <a:pPr marL="800100" lvl="1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Specify (un)desired system behavior</a:t>
            </a:r>
          </a:p>
          <a:p>
            <a:pPr marL="800100" lvl="1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Create monitor from specification</a:t>
            </a:r>
          </a:p>
          <a:p>
            <a:pPr marL="800100" lvl="1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Connect monitor to a system – system instrumentation to extract information</a:t>
            </a:r>
          </a:p>
        </p:txBody>
      </p:sp>
    </p:spTree>
    <p:extLst>
      <p:ext uri="{BB962C8B-B14F-4D97-AF65-F5344CB8AC3E}">
        <p14:creationId xmlns:p14="http://schemas.microsoft.com/office/powerpoint/2010/main" val="27951663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AB13E32-FC28-F811-CB84-545DDEA9EC66}"/>
              </a:ext>
            </a:extLst>
          </p:cNvPr>
          <p:cNvSpPr txBox="1"/>
          <p:nvPr/>
        </p:nvSpPr>
        <p:spPr>
          <a:xfrm>
            <a:off x="267855" y="221673"/>
            <a:ext cx="111390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ACC Modes – Contd.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99E43E-5F10-130F-1453-A4E873689C40}"/>
              </a:ext>
            </a:extLst>
          </p:cNvPr>
          <p:cNvSpPr txBox="1"/>
          <p:nvPr/>
        </p:nvSpPr>
        <p:spPr>
          <a:xfrm>
            <a:off x="701262" y="980186"/>
            <a:ext cx="1007037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Spacing Control Mode: 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342900" marR="0" lvl="0" indent="-34290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The ego car maintains a safe distance from the lead car</a:t>
            </a:r>
          </a:p>
          <a:p>
            <a:pPr marL="342900" marR="0" lvl="0" indent="-34290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342900" marR="0" lvl="0" indent="-34290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Spacing control mode is active when the lead car is too close, i.e., </a:t>
            </a:r>
            <a:r>
              <a:rPr kumimoji="0" lang="en-US" sz="2100" b="0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D</a:t>
            </a:r>
            <a:r>
              <a:rPr kumimoji="0" lang="en-US" sz="2100" b="0" i="1" u="none" strike="noStrike" kern="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rel</a:t>
            </a:r>
            <a:r>
              <a:rPr kumimoji="0" lang="en-US" sz="21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&lt; </a:t>
            </a:r>
            <a:r>
              <a:rPr kumimoji="0" lang="en-US" sz="2100" b="0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D</a:t>
            </a:r>
            <a:r>
              <a:rPr kumimoji="0" lang="en-US" sz="2100" b="0" i="1" u="none" strike="noStrike" kern="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safe</a:t>
            </a:r>
            <a:endParaRPr kumimoji="0" lang="en-US" sz="2100" b="0" i="1" u="none" strike="noStrike" kern="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342900" marR="0" lvl="0" indent="-34290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100" b="0" i="1" u="none" strike="noStrike" kern="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342900" marR="0" lvl="0" indent="-34290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The control goal in this mode is to maintain safe distance, </a:t>
            </a:r>
            <a:r>
              <a:rPr kumimoji="0" lang="en-US" sz="2100" b="0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D</a:t>
            </a:r>
            <a:r>
              <a:rPr kumimoji="0" lang="en-US" sz="2100" b="0" i="1" u="none" strike="noStrike" kern="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safe</a:t>
            </a:r>
            <a:r>
              <a:rPr kumimoji="0" lang="en-US" sz="2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	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B03664-5239-C87F-0977-8E501F12AB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8134" y="3874630"/>
            <a:ext cx="8429427" cy="177234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836415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AB13E32-FC28-F811-CB84-545DDEA9EC66}"/>
              </a:ext>
            </a:extLst>
          </p:cNvPr>
          <p:cNvSpPr txBox="1"/>
          <p:nvPr/>
        </p:nvSpPr>
        <p:spPr>
          <a:xfrm>
            <a:off x="267855" y="221673"/>
            <a:ext cx="111390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Model Predictive Control (MPC)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07D5E3-3669-9EA3-D595-3164E0141B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3177" y="2033678"/>
            <a:ext cx="4181475" cy="229552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5B3EA8-72C4-55F7-8E37-B35DAFD70EAA}"/>
              </a:ext>
            </a:extLst>
          </p:cNvPr>
          <p:cNvSpPr txBox="1"/>
          <p:nvPr/>
        </p:nvSpPr>
        <p:spPr>
          <a:xfrm>
            <a:off x="701261" y="1339358"/>
            <a:ext cx="688191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MPC	is an optimization strategy using </a:t>
            </a:r>
            <a:r>
              <a:rPr kumimoji="0" lang="en-US" sz="21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model</a:t>
            </a:r>
            <a:r>
              <a:rPr kumimoji="0" lang="en-US" sz="2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of the system </a:t>
            </a:r>
          </a:p>
          <a:p>
            <a:pPr marL="342900" marR="0" lvl="0" indent="-34290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342900" marR="0" lvl="0" indent="-34290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Optimization is performed for a specific (moving) time horizon</a:t>
            </a:r>
          </a:p>
          <a:p>
            <a:pPr marL="342900" marR="0" lvl="0" indent="-34290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342900" marR="0" lvl="0" indent="-34290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Allows one to impose constraints</a:t>
            </a:r>
          </a:p>
          <a:p>
            <a:pPr marL="342900" marR="0" lvl="0" indent="-34290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342900" marR="0" lvl="0" indent="-34290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Works for a non-linear system as well</a:t>
            </a:r>
          </a:p>
          <a:p>
            <a:pPr marL="342900" marR="0" lvl="0" indent="-34290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342900" marR="0" lvl="0" indent="-34290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Compute intensive to run optimization online</a:t>
            </a:r>
          </a:p>
        </p:txBody>
      </p:sp>
    </p:spTree>
    <p:extLst>
      <p:ext uri="{BB962C8B-B14F-4D97-AF65-F5344CB8AC3E}">
        <p14:creationId xmlns:p14="http://schemas.microsoft.com/office/powerpoint/2010/main" val="13091640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AB13E32-FC28-F811-CB84-545DDEA9EC66}"/>
              </a:ext>
            </a:extLst>
          </p:cNvPr>
          <p:cNvSpPr txBox="1"/>
          <p:nvPr/>
        </p:nvSpPr>
        <p:spPr>
          <a:xfrm>
            <a:off x="267855" y="221673"/>
            <a:ext cx="111390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MATLAB/Simulink Implementation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AD2B375-A297-555F-6C42-853ABD72E2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178" y="1398894"/>
            <a:ext cx="11371643" cy="4060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050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AB13E32-FC28-F811-CB84-545DDEA9EC66}"/>
              </a:ext>
            </a:extLst>
          </p:cNvPr>
          <p:cNvSpPr txBox="1"/>
          <p:nvPr/>
        </p:nvSpPr>
        <p:spPr>
          <a:xfrm>
            <a:off x="267855" y="221673"/>
            <a:ext cx="111390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Vehicle Dynamics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1403F8E-DAA6-BCE0-D602-F4C286D4C462}"/>
                  </a:ext>
                </a:extLst>
              </p:cNvPr>
              <p:cNvSpPr txBox="1"/>
              <p:nvPr/>
            </p:nvSpPr>
            <p:spPr>
              <a:xfrm>
                <a:off x="713345" y="1110758"/>
                <a:ext cx="10765309" cy="9151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marR="0" lvl="0" indent="-34290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2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For both the ego vehicle and the lead vehicle, the dynamics between acceleration and velocity are modeled as: G =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n-US" sz="21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0" lang="en-US" sz="21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0" lang="en-US" sz="21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kumimoji="0" lang="en-US" sz="21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(0.5</m:t>
                        </m:r>
                        <m:r>
                          <a:rPr kumimoji="0" lang="en-US" sz="21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kumimoji="0" lang="en-US" sz="21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+1)</m:t>
                        </m:r>
                      </m:den>
                    </m:f>
                  </m:oMath>
                </a14:m>
                <a:endParaRPr kumimoji="0" lang="en-US" sz="2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1403F8E-DAA6-BCE0-D602-F4C286D4C4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345" y="1110758"/>
                <a:ext cx="10765309" cy="915187"/>
              </a:xfrm>
              <a:prstGeom prst="rect">
                <a:avLst/>
              </a:prstGeom>
              <a:blipFill>
                <a:blip r:embed="rId3"/>
                <a:stretch>
                  <a:fillRect l="-566" t="-4000" r="-1019"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F730148D-4B15-C1EA-E1B2-9A90CEEFB75E}"/>
              </a:ext>
            </a:extLst>
          </p:cNvPr>
          <p:cNvSpPr/>
          <p:nvPr/>
        </p:nvSpPr>
        <p:spPr>
          <a:xfrm>
            <a:off x="701262" y="4446642"/>
            <a:ext cx="1076529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The initial positions </a:t>
            </a: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(x0_lead, x0_ego)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and velocity </a:t>
            </a: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(v0_lead, v0_ego)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for the two vehicles are specified in </a:t>
            </a: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m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and </a:t>
            </a: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m/s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respectively.</a:t>
            </a:r>
          </a:p>
          <a:p>
            <a:pPr marL="342900" marR="0" lvl="0" indent="-34290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342900" marR="0" lvl="0" indent="-34290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The acceleration of the lead car is varied according to a sine wave during the simulation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78F70C-45F1-69FC-2C57-60F7297850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8201" y="2286484"/>
            <a:ext cx="5311415" cy="1899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4778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AB13E32-FC28-F811-CB84-545DDEA9EC66}"/>
              </a:ext>
            </a:extLst>
          </p:cNvPr>
          <p:cNvSpPr txBox="1"/>
          <p:nvPr/>
        </p:nvSpPr>
        <p:spPr>
          <a:xfrm>
            <a:off x="267855" y="221673"/>
            <a:ext cx="111390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MPC Settings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C3E78F-336F-AD2E-331D-A11DDA89DCC9}"/>
              </a:ext>
            </a:extLst>
          </p:cNvPr>
          <p:cNvSpPr txBox="1"/>
          <p:nvPr/>
        </p:nvSpPr>
        <p:spPr>
          <a:xfrm>
            <a:off x="482187" y="983328"/>
            <a:ext cx="5763545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1" i="0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Model</a:t>
            </a:r>
            <a:r>
              <a:rPr kumimoji="0" lang="en-US" sz="2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: Same linear second order model used for vehicle Ego and lead vehicle dynamics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1" i="0" u="sng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1" i="0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Inputs</a:t>
            </a:r>
          </a:p>
          <a:p>
            <a:pPr marL="342900" marR="0" lvl="0" indent="-34290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Ego vehicle velocity setpoint, </a:t>
            </a:r>
            <a:r>
              <a:rPr kumimoji="0" lang="en-US" sz="2100" b="0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V</a:t>
            </a:r>
            <a:r>
              <a:rPr kumimoji="0" lang="en-US" sz="2100" b="0" i="1" u="none" strike="noStrike" kern="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set</a:t>
            </a:r>
            <a:r>
              <a:rPr kumimoji="0" lang="en-US" sz="2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(m/s)</a:t>
            </a:r>
          </a:p>
          <a:p>
            <a:pPr marL="342900" marR="0" lvl="0" indent="-34290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Time gap, </a:t>
            </a:r>
            <a:r>
              <a:rPr kumimoji="0" lang="en-US" sz="2100" b="0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T</a:t>
            </a:r>
            <a:r>
              <a:rPr kumimoji="0" lang="en-US" sz="2100" b="0" i="1" u="none" strike="noStrike" kern="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gap</a:t>
            </a:r>
            <a:r>
              <a:rPr kumimoji="0" lang="en-US" sz="2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(sec.)</a:t>
            </a:r>
          </a:p>
          <a:p>
            <a:pPr marL="342900" marR="0" lvl="0" indent="-34290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Longitudinal velocity, </a:t>
            </a:r>
            <a:r>
              <a:rPr kumimoji="0" lang="en-US" sz="2100" b="0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V</a:t>
            </a:r>
            <a:r>
              <a:rPr kumimoji="0" lang="en-US" sz="2100" b="0" i="1" u="none" strike="noStrike" kern="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ego</a:t>
            </a:r>
            <a:r>
              <a:rPr kumimoji="0" lang="en-US" sz="2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(m/s)</a:t>
            </a:r>
          </a:p>
          <a:p>
            <a:pPr marL="342900" marR="0" lvl="0" indent="-34290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Relative distance, </a:t>
            </a:r>
            <a:r>
              <a:rPr kumimoji="0" lang="en-US" sz="2100" b="0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D</a:t>
            </a:r>
            <a:r>
              <a:rPr kumimoji="0" lang="en-US" sz="2100" b="0" i="1" u="none" strike="noStrike" kern="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rel</a:t>
            </a:r>
            <a:r>
              <a:rPr kumimoji="0" lang="en-US" sz="2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(m)</a:t>
            </a:r>
          </a:p>
          <a:p>
            <a:pPr marL="342900" marR="0" lvl="0" indent="-34290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Relative velocity, </a:t>
            </a:r>
            <a:r>
              <a:rPr kumimoji="0" lang="en-US" sz="2100" b="0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V</a:t>
            </a:r>
            <a:r>
              <a:rPr kumimoji="0" lang="en-US" sz="2100" b="0" i="1" u="none" strike="noStrike" kern="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rel</a:t>
            </a:r>
            <a:r>
              <a:rPr kumimoji="0" lang="en-US" sz="2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(m/s)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1" i="0" u="sng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1" i="0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Output</a:t>
            </a:r>
          </a:p>
          <a:p>
            <a:pPr marL="342900" marR="0" lvl="0" indent="-34290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Longitudinal acceleration (m/s</a:t>
            </a:r>
            <a:r>
              <a:rPr kumimoji="0" lang="en-US" sz="2100" b="0" i="0" u="none" strike="noStrike" kern="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2</a:t>
            </a:r>
            <a:r>
              <a:rPr kumimoji="0" lang="en-US" sz="2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)</a:t>
            </a:r>
          </a:p>
          <a:p>
            <a:pPr marL="342900" marR="0" lvl="0" indent="-34290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1" i="0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Constraints</a:t>
            </a:r>
          </a:p>
          <a:p>
            <a:pPr marL="342900" marR="0" lvl="0" indent="-34290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Max and min longitudinal acceleration (m/s</a:t>
            </a:r>
            <a:r>
              <a:rPr kumimoji="0" lang="en-US" sz="2100" b="0" i="0" u="none" strike="noStrike" kern="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2</a:t>
            </a:r>
            <a:r>
              <a:rPr kumimoji="0" lang="en-US" sz="2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480E8E-A083-FF63-DFF7-03677A4BE4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0076" y="983328"/>
            <a:ext cx="5666447" cy="4901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8416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AB13E32-FC28-F811-CB84-545DDEA9EC66}"/>
              </a:ext>
            </a:extLst>
          </p:cNvPr>
          <p:cNvSpPr txBox="1"/>
          <p:nvPr/>
        </p:nvSpPr>
        <p:spPr>
          <a:xfrm>
            <a:off x="267855" y="221673"/>
            <a:ext cx="111390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Result: Balanced MPC Controller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B80A62D-8ED8-4F01-33CD-C0D0D3EA8A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6248" y="613524"/>
            <a:ext cx="6492803" cy="6145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7444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AB13E32-FC28-F811-CB84-545DDEA9EC66}"/>
              </a:ext>
            </a:extLst>
          </p:cNvPr>
          <p:cNvSpPr txBox="1"/>
          <p:nvPr/>
        </p:nvSpPr>
        <p:spPr>
          <a:xfrm>
            <a:off x="267855" y="221673"/>
            <a:ext cx="111390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Result: Aggressive MPC Controller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DE633C0-B825-6F3A-9449-781C8100E3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833" t="5200" r="7649" b="5067"/>
          <a:stretch/>
        </p:blipFill>
        <p:spPr>
          <a:xfrm>
            <a:off x="2607566" y="770106"/>
            <a:ext cx="6663581" cy="5877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5853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AB13E32-FC28-F811-CB84-545DDEA9EC66}"/>
              </a:ext>
            </a:extLst>
          </p:cNvPr>
          <p:cNvSpPr txBox="1"/>
          <p:nvPr/>
        </p:nvSpPr>
        <p:spPr>
          <a:xfrm>
            <a:off x="267855" y="221673"/>
            <a:ext cx="111390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ACC Safety Property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AFC93C-C57A-AD8A-8B3A-84D74A05FB6F}"/>
              </a:ext>
            </a:extLst>
          </p:cNvPr>
          <p:cNvSpPr txBox="1"/>
          <p:nvPr/>
        </p:nvSpPr>
        <p:spPr>
          <a:xfrm>
            <a:off x="444087" y="1209375"/>
            <a:ext cx="10619001" cy="836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Collision-freedom in an ACC system can be achieved </a:t>
            </a:r>
            <a:r>
              <a:rPr kumimoji="0" lang="en-US" sz="21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iff</a:t>
            </a:r>
            <a:r>
              <a:rPr kumimoji="0" lang="en-US" sz="2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there is always a safe distance between two successive vehicles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0F0216-5094-CA06-E158-40B0784C5D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42" y="2392108"/>
            <a:ext cx="1962150" cy="6000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72BC50F-B624-C572-B374-99038C97255F}"/>
              </a:ext>
            </a:extLst>
          </p:cNvPr>
          <p:cNvSpPr txBox="1"/>
          <p:nvPr/>
        </p:nvSpPr>
        <p:spPr>
          <a:xfrm>
            <a:off x="529324" y="2992183"/>
            <a:ext cx="10619001" cy="836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0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sc</a:t>
            </a:r>
            <a:r>
              <a:rPr kumimoji="0" lang="en-US" sz="2100" b="0" i="1" u="none" strike="noStrike" kern="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gap</a:t>
            </a:r>
            <a:r>
              <a:rPr kumimoji="0" lang="en-US" sz="2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: safe distance; </a:t>
            </a:r>
            <a:r>
              <a:rPr kumimoji="0" lang="en-US" sz="2100" b="0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v</a:t>
            </a:r>
            <a:r>
              <a:rPr kumimoji="0" lang="en-US" sz="2100" b="0" i="1" u="none" strike="noStrike" kern="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l</a:t>
            </a:r>
            <a:r>
              <a:rPr kumimoji="0" lang="en-US" sz="21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, </a:t>
            </a:r>
            <a:r>
              <a:rPr kumimoji="0" lang="en-US" sz="2100" b="0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v</a:t>
            </a:r>
            <a:r>
              <a:rPr kumimoji="0" lang="en-US" sz="2100" b="0" i="1" u="none" strike="noStrike" kern="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</a:t>
            </a:r>
            <a:r>
              <a:rPr kumimoji="0" lang="en-US" sz="2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: lead and host vehicles’ velocity; </a:t>
            </a:r>
            <a:r>
              <a:rPr kumimoji="0" lang="en-US" sz="21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B</a:t>
            </a:r>
            <a:r>
              <a:rPr kumimoji="0" lang="en-US" sz="2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: max deceleration achieved by max brake force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CF3CE5-2F02-63E4-7646-180396524241}"/>
              </a:ext>
            </a:extLst>
          </p:cNvPr>
          <p:cNvSpPr txBox="1"/>
          <p:nvPr/>
        </p:nvSpPr>
        <p:spPr>
          <a:xfrm>
            <a:off x="529323" y="3943578"/>
            <a:ext cx="10619001" cy="1221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The length of </a:t>
            </a:r>
            <a:r>
              <a:rPr kumimoji="0" lang="en-US" sz="2100" b="0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sc</a:t>
            </a:r>
            <a:r>
              <a:rPr kumimoji="0" lang="en-US" sz="2100" b="0" i="1" u="none" strike="noStrike" kern="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gap</a:t>
            </a:r>
            <a:r>
              <a:rPr kumimoji="0" lang="en-US" sz="21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(</a:t>
            </a:r>
            <a:r>
              <a:rPr kumimoji="0" lang="en-US" sz="2100" b="0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v</a:t>
            </a:r>
            <a:r>
              <a:rPr kumimoji="0" lang="en-US" sz="2100" b="0" i="1" u="none" strike="noStrike" kern="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l</a:t>
            </a:r>
            <a:r>
              <a:rPr kumimoji="0" lang="en-US" sz="2100" b="0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,v</a:t>
            </a:r>
            <a:r>
              <a:rPr kumimoji="0" lang="en-US" sz="2100" b="0" i="1" u="none" strike="noStrike" kern="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</a:t>
            </a:r>
            <a:r>
              <a:rPr kumimoji="0" lang="en-US" sz="21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) </a:t>
            </a:r>
            <a:r>
              <a:rPr kumimoji="0" lang="en-US" sz="2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should be such that the host vehicle can fully stop at the rear end of the lead vehicle or the end of </a:t>
            </a:r>
            <a:r>
              <a:rPr kumimoji="0" lang="en-US" sz="2100" b="0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sc</a:t>
            </a:r>
            <a:r>
              <a:rPr kumimoji="0" lang="en-US" sz="2100" b="0" i="1" u="none" strike="noStrike" kern="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gap</a:t>
            </a:r>
            <a:r>
              <a:rPr kumimoji="0" lang="en-US" sz="21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(</a:t>
            </a:r>
            <a:r>
              <a:rPr kumimoji="0" lang="en-US" sz="2100" b="0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v</a:t>
            </a:r>
            <a:r>
              <a:rPr kumimoji="0" lang="en-US" sz="2100" b="0" i="1" u="none" strike="noStrike" kern="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l</a:t>
            </a:r>
            <a:r>
              <a:rPr kumimoji="0" lang="en-US" sz="2100" b="0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,v</a:t>
            </a:r>
            <a:r>
              <a:rPr kumimoji="0" lang="en-US" sz="2100" b="0" i="1" u="none" strike="noStrike" kern="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</a:t>
            </a:r>
            <a:r>
              <a:rPr kumimoji="0" lang="en-US" sz="21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)</a:t>
            </a:r>
            <a:r>
              <a:rPr kumimoji="0" lang="en-US" sz="2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in the worst-case scenario where the lead vehicle may itself be suddenly using the same maximum brake force to come to a full stop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1BC1A4-C219-F734-B637-93AFF30C962C}"/>
              </a:ext>
            </a:extLst>
          </p:cNvPr>
          <p:cNvSpPr txBox="1"/>
          <p:nvPr/>
        </p:nvSpPr>
        <p:spPr>
          <a:xfrm>
            <a:off x="3431097" y="5648625"/>
            <a:ext cx="4812570" cy="45198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Simulink implementation demo</a:t>
            </a:r>
          </a:p>
        </p:txBody>
      </p:sp>
    </p:spTree>
    <p:extLst>
      <p:ext uri="{BB962C8B-B14F-4D97-AF65-F5344CB8AC3E}">
        <p14:creationId xmlns:p14="http://schemas.microsoft.com/office/powerpoint/2010/main" val="4147549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D5918C-5732-003A-39AC-E192A0F58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3100" y="818984"/>
            <a:ext cx="6040010" cy="32685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b="1" kern="1200" dirty="0">
                <a:solidFill>
                  <a:srgbClr val="FFFFFF"/>
                </a:solidFill>
                <a:latin typeface="+mn-lt"/>
                <a:ea typeface="+mj-ea"/>
                <a:cs typeface="+mj-cs"/>
              </a:rPr>
              <a:t>Property Proving Workflow in Simulink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986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AB13E32-FC28-F811-CB84-545DDEA9EC66}"/>
              </a:ext>
            </a:extLst>
          </p:cNvPr>
          <p:cNvSpPr txBox="1"/>
          <p:nvPr/>
        </p:nvSpPr>
        <p:spPr>
          <a:xfrm>
            <a:off x="267855" y="221673"/>
            <a:ext cx="111390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Property Proving Workflow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C3E78F-336F-AD2E-331D-A11DDA89DCC9}"/>
              </a:ext>
            </a:extLst>
          </p:cNvPr>
          <p:cNvSpPr txBox="1"/>
          <p:nvPr/>
        </p:nvSpPr>
        <p:spPr>
          <a:xfrm>
            <a:off x="482187" y="983328"/>
            <a:ext cx="11139054" cy="4299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defTabSz="45720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Model safety requirements as properties and then verify the design model against requirements</a:t>
            </a:r>
          </a:p>
          <a:p>
            <a:pPr marL="342900" marR="0" lvl="0" indent="-342900" defTabSz="45720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When you perform property proving analysis, Simulink Design Verifier generates a counterexample that you use to debug the property violation</a:t>
            </a:r>
          </a:p>
          <a:p>
            <a:pPr marL="342900" marR="0" lvl="0" indent="-342900" defTabSz="45720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100" b="1" kern="0" dirty="0">
                <a:solidFill>
                  <a:prstClr val="black"/>
                </a:solidFill>
              </a:rPr>
              <a:t>Example: Cruise Control System</a:t>
            </a:r>
          </a:p>
          <a:p>
            <a:pPr marL="800100" lvl="1" indent="-342900" defTabSz="457200">
              <a:lnSpc>
                <a:spcPts val="3000"/>
              </a:lnSpc>
              <a:buFont typeface="Wingdings" panose="05000000000000000000" pitchFamily="2" charset="2"/>
              <a:buChar char="§"/>
              <a:defRPr/>
            </a:pPr>
            <a:r>
              <a:rPr kumimoji="0" lang="en-US" sz="2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PI Controller that computes the throttle output based on the difference between the actual and target speed</a:t>
            </a:r>
          </a:p>
          <a:p>
            <a:pPr marL="800100" lvl="1" indent="-342900" defTabSz="457200">
              <a:lnSpc>
                <a:spcPts val="3000"/>
              </a:lnSpc>
              <a:buFont typeface="Wingdings" panose="05000000000000000000" pitchFamily="2" charset="2"/>
              <a:buChar char="§"/>
              <a:defRPr/>
            </a:pPr>
            <a:r>
              <a:rPr lang="en-US" sz="2100" kern="0" dirty="0">
                <a:solidFill>
                  <a:prstClr val="black"/>
                </a:solidFill>
              </a:rPr>
              <a:t>Simulink design verifier (SDV) generates a summary report of property proving analysis</a:t>
            </a:r>
          </a:p>
          <a:p>
            <a:pPr marL="800100" lvl="1" indent="-342900" defTabSz="457200">
              <a:lnSpc>
                <a:spcPts val="3000"/>
              </a:lnSpc>
              <a:buFont typeface="Wingdings" panose="05000000000000000000" pitchFamily="2" charset="2"/>
              <a:buChar char="§"/>
              <a:defRPr/>
            </a:pPr>
            <a:r>
              <a:rPr lang="en-US" sz="2100" kern="0" dirty="0">
                <a:solidFill>
                  <a:prstClr val="black"/>
                </a:solidFill>
              </a:rPr>
              <a:t>Debug property violations using the harness model</a:t>
            </a:r>
          </a:p>
          <a:p>
            <a:pPr marL="342900" indent="-342900" defTabSz="457200">
              <a:lnSpc>
                <a:spcPts val="3000"/>
              </a:lnSpc>
              <a:buFont typeface="Wingdings" panose="05000000000000000000" pitchFamily="2" charset="2"/>
              <a:buChar char="§"/>
              <a:defRPr/>
            </a:pPr>
            <a:r>
              <a:rPr lang="en-US" sz="2100" kern="0" dirty="0">
                <a:solidFill>
                  <a:prstClr val="black"/>
                </a:solidFill>
              </a:rPr>
              <a:t>Iterative process: </a:t>
            </a:r>
          </a:p>
          <a:p>
            <a:pPr marL="800100" lvl="1" indent="-342900" defTabSz="457200">
              <a:lnSpc>
                <a:spcPts val="3000"/>
              </a:lnSpc>
              <a:buFont typeface="Wingdings" panose="05000000000000000000" pitchFamily="2" charset="2"/>
              <a:buChar char="§"/>
              <a:defRPr/>
            </a:pPr>
            <a:r>
              <a:rPr lang="en-US" sz="2100" kern="0" dirty="0">
                <a:solidFill>
                  <a:prstClr val="black"/>
                </a:solidFill>
              </a:rPr>
              <a:t>Redesign the system</a:t>
            </a:r>
          </a:p>
          <a:p>
            <a:pPr marL="800100" lvl="1" indent="-342900" defTabSz="457200">
              <a:lnSpc>
                <a:spcPts val="3000"/>
              </a:lnSpc>
              <a:buFont typeface="Wingdings" panose="05000000000000000000" pitchFamily="2" charset="2"/>
              <a:buChar char="§"/>
              <a:defRPr/>
            </a:pPr>
            <a:r>
              <a:rPr lang="en-US" sz="2100" kern="0" dirty="0">
                <a:solidFill>
                  <a:prstClr val="black"/>
                </a:solidFill>
              </a:rPr>
              <a:t>Redefine the property</a:t>
            </a:r>
          </a:p>
        </p:txBody>
      </p:sp>
    </p:spTree>
    <p:extLst>
      <p:ext uri="{BB962C8B-B14F-4D97-AF65-F5344CB8AC3E}">
        <p14:creationId xmlns:p14="http://schemas.microsoft.com/office/powerpoint/2010/main" val="562753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D5918C-5732-003A-39AC-E192A0F58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865" y="818984"/>
            <a:ext cx="6596245" cy="32685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b="1" kern="1200" dirty="0">
                <a:solidFill>
                  <a:srgbClr val="FFFFFF"/>
                </a:solidFill>
                <a:latin typeface="+mn-lt"/>
                <a:ea typeface="+mj-ea"/>
                <a:cs typeface="+mj-cs"/>
              </a:rPr>
              <a:t>System Behavior Specification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602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B13E32-FC28-F811-CB84-545DDEA9EC66}"/>
              </a:ext>
            </a:extLst>
          </p:cNvPr>
          <p:cNvSpPr txBox="1"/>
          <p:nvPr/>
        </p:nvSpPr>
        <p:spPr>
          <a:xfrm>
            <a:off x="466722" y="586855"/>
            <a:ext cx="3201366" cy="33874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Abstraction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DC0A8E-0C70-9A23-404F-F4085E358478}"/>
              </a:ext>
            </a:extLst>
          </p:cNvPr>
          <p:cNvSpPr txBox="1"/>
          <p:nvPr/>
        </p:nvSpPr>
        <p:spPr>
          <a:xfrm>
            <a:off x="4810259" y="649480"/>
            <a:ext cx="6555347" cy="5546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System behavior:</a:t>
            </a:r>
            <a:r>
              <a:rPr lang="en-US" dirty="0"/>
              <a:t> how system changes over time by</a:t>
            </a:r>
          </a:p>
          <a:p>
            <a:pPr marL="742950" lvl="1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Updating internal state(s)</a:t>
            </a:r>
          </a:p>
          <a:p>
            <a:pPr marL="742950" lvl="1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Taking internal or external action</a:t>
            </a:r>
          </a:p>
          <a:p>
            <a:pPr marL="742950" lvl="1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Affecting the environment</a:t>
            </a:r>
          </a:p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Describe behavior in terms of observations</a:t>
            </a:r>
          </a:p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Observations:</a:t>
            </a:r>
          </a:p>
          <a:p>
            <a:pPr marL="742950" lvl="1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Snapshot of current state of system at time </a:t>
            </a:r>
            <a:r>
              <a:rPr lang="en-US" i="1" dirty="0"/>
              <a:t>T</a:t>
            </a:r>
          </a:p>
          <a:p>
            <a:pPr marL="742950" lvl="1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Record actions or state changes made by the system</a:t>
            </a:r>
          </a:p>
        </p:txBody>
      </p:sp>
    </p:spTree>
    <p:extLst>
      <p:ext uri="{BB962C8B-B14F-4D97-AF65-F5344CB8AC3E}">
        <p14:creationId xmlns:p14="http://schemas.microsoft.com/office/powerpoint/2010/main" val="133376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B13E32-FC28-F811-CB84-545DDEA9EC66}"/>
              </a:ext>
            </a:extLst>
          </p:cNvPr>
          <p:cNvSpPr txBox="1"/>
          <p:nvPr/>
        </p:nvSpPr>
        <p:spPr>
          <a:xfrm>
            <a:off x="466722" y="586855"/>
            <a:ext cx="3201366" cy="33874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Events and Traces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518A45-BAF6-5752-C4FA-0E39B97CC12A}"/>
              </a:ext>
            </a:extLst>
          </p:cNvPr>
          <p:cNvSpPr txBox="1"/>
          <p:nvPr/>
        </p:nvSpPr>
        <p:spPr>
          <a:xfrm>
            <a:off x="4367695" y="765903"/>
            <a:ext cx="7417821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u="sng" dirty="0"/>
              <a:t>Events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Any kind of observation about the system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Defined at different levels of abstraction 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Could be about an internal or external behavior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Cover the whole or part of a system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0E0316-E234-5C9B-CB17-7BF9E32FCBE9}"/>
              </a:ext>
            </a:extLst>
          </p:cNvPr>
          <p:cNvSpPr txBox="1"/>
          <p:nvPr/>
        </p:nvSpPr>
        <p:spPr>
          <a:xfrm>
            <a:off x="4397813" y="3292584"/>
            <a:ext cx="7357583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u="sng" dirty="0"/>
              <a:t>Traces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Behavior of a single run of a system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Finite sequence of events or a set of events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Multiple observations may occur concurrently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Ordering of events </a:t>
            </a:r>
          </a:p>
        </p:txBody>
      </p:sp>
    </p:spTree>
    <p:extLst>
      <p:ext uri="{BB962C8B-B14F-4D97-AF65-F5344CB8AC3E}">
        <p14:creationId xmlns:p14="http://schemas.microsoft.com/office/powerpoint/2010/main" val="3477475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203DE33-2CD4-4CA8-9AF3-37C3B6513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2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14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16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B13E32-FC28-F811-CB84-545DDEA9EC66}"/>
              </a:ext>
            </a:extLst>
          </p:cNvPr>
          <p:cNvSpPr txBox="1"/>
          <p:nvPr/>
        </p:nvSpPr>
        <p:spPr>
          <a:xfrm>
            <a:off x="534473" y="2950387"/>
            <a:ext cx="3052293" cy="35314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Property Specification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F5073D-7ADD-0297-6EE3-FAA3F46CECE0}"/>
              </a:ext>
            </a:extLst>
          </p:cNvPr>
          <p:cNvSpPr txBox="1"/>
          <p:nvPr/>
        </p:nvSpPr>
        <p:spPr>
          <a:xfrm>
            <a:off x="4402918" y="2781300"/>
            <a:ext cx="7422628" cy="26479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b="1" u="sng" dirty="0"/>
              <a:t>Specification techniques</a:t>
            </a:r>
            <a:r>
              <a:rPr lang="en-US" b="1" dirty="0"/>
              <a:t>: </a:t>
            </a:r>
            <a:endParaRPr lang="en-US" dirty="0"/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b="1" dirty="0"/>
              <a:t>Temporal logic:</a:t>
            </a:r>
            <a:r>
              <a:rPr lang="en-US" dirty="0"/>
              <a:t> specify properties over time</a:t>
            </a:r>
          </a:p>
          <a:p>
            <a:pPr marL="285750" lvl="1" indent="-285750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US" b="1" i="1" dirty="0"/>
              <a:t>Property:</a:t>
            </a:r>
            <a:r>
              <a:rPr lang="en-US" dirty="0"/>
              <a:t> "Whenever a user presses the emergency stop button, the system should immediately halt all motor operations.”</a:t>
            </a:r>
          </a:p>
          <a:p>
            <a:pPr marL="285750" lvl="1" indent="-285750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US" b="1" i="1" dirty="0"/>
              <a:t>LTL Specification:</a:t>
            </a:r>
            <a:r>
              <a:rPr lang="en-US" dirty="0"/>
              <a:t> G (</a:t>
            </a:r>
            <a:r>
              <a:rPr lang="en-US" dirty="0" err="1"/>
              <a:t>ButtonPressed</a:t>
            </a:r>
            <a:r>
              <a:rPr lang="en-US" dirty="0"/>
              <a:t> -&gt; F </a:t>
            </a:r>
            <a:r>
              <a:rPr lang="en-US" dirty="0" err="1"/>
              <a:t>MotorHalted</a:t>
            </a:r>
            <a:r>
              <a:rPr lang="en-US" dirty="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E6C4D6-A12F-99AB-FE50-0CE0845D097C}"/>
              </a:ext>
            </a:extLst>
          </p:cNvPr>
          <p:cNvSpPr txBox="1"/>
          <p:nvPr/>
        </p:nvSpPr>
        <p:spPr>
          <a:xfrm>
            <a:off x="4426472" y="1142023"/>
            <a:ext cx="7243379" cy="1449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b="1" u="sng" dirty="0"/>
              <a:t>Property</a:t>
            </a:r>
            <a:r>
              <a:rPr lang="en-US" b="1" dirty="0"/>
              <a:t>: 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/>
              <a:t>Desired behavior or characteristic that the system should exhibit 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/>
              <a:t>Represents a requirement or a constraint that the system must satisfy</a:t>
            </a:r>
          </a:p>
        </p:txBody>
      </p:sp>
    </p:spTree>
    <p:extLst>
      <p:ext uri="{BB962C8B-B14F-4D97-AF65-F5344CB8AC3E}">
        <p14:creationId xmlns:p14="http://schemas.microsoft.com/office/powerpoint/2010/main" val="1103287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B13E32-FC28-F811-CB84-545DDEA9EC66}"/>
              </a:ext>
            </a:extLst>
          </p:cNvPr>
          <p:cNvSpPr txBox="1"/>
          <p:nvPr/>
        </p:nvSpPr>
        <p:spPr>
          <a:xfrm>
            <a:off x="466722" y="586855"/>
            <a:ext cx="3201366" cy="33874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Property Specification</a:t>
            </a:r>
          </a:p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0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- Contd.</a:t>
            </a:r>
            <a:endParaRPr lang="en-US" sz="30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F5073D-7ADD-0297-6EE3-FAA3F46CECE0}"/>
              </a:ext>
            </a:extLst>
          </p:cNvPr>
          <p:cNvSpPr txBox="1"/>
          <p:nvPr/>
        </p:nvSpPr>
        <p:spPr>
          <a:xfrm>
            <a:off x="4810259" y="649480"/>
            <a:ext cx="6555347" cy="5546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>
              <a:lnSpc>
                <a:spcPts val="2700"/>
              </a:lnSpc>
              <a:spcAft>
                <a:spcPts val="600"/>
              </a:spcAft>
            </a:pPr>
            <a:r>
              <a:rPr lang="en-US" sz="2200" b="1" u="sng" dirty="0"/>
              <a:t>Specification techniques</a:t>
            </a:r>
            <a:r>
              <a:rPr lang="en-US" sz="2200" b="1" dirty="0"/>
              <a:t>: </a:t>
            </a:r>
          </a:p>
          <a:p>
            <a:pPr marL="285750" indent="-228600">
              <a:lnSpc>
                <a:spcPts val="27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400050" indent="-342900">
              <a:lnSpc>
                <a:spcPts val="27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900" b="1" dirty="0"/>
              <a:t>State Machines: </a:t>
            </a:r>
            <a:r>
              <a:rPr lang="en-US" sz="1900" dirty="0"/>
              <a:t>define states and transitions between them. Properties specify desired sequence of states or conditions for state transitions.</a:t>
            </a:r>
          </a:p>
          <a:p>
            <a:pPr marL="857250" lvl="1" indent="-342900">
              <a:lnSpc>
                <a:spcPts val="27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600" dirty="0"/>
              <a:t>E.g.: in a medical device, a property specified using state machines could be "The device should transition from the 'idle' state to the 'active' state only when the user provides a valid authentication code.“</a:t>
            </a:r>
          </a:p>
          <a:p>
            <a:pPr marL="400050" indent="-342900">
              <a:lnSpc>
                <a:spcPts val="27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sz="2000" b="1" dirty="0"/>
          </a:p>
          <a:p>
            <a:pPr marL="400050" indent="-342900">
              <a:lnSpc>
                <a:spcPts val="27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900" b="1" dirty="0"/>
              <a:t>Assertions:</a:t>
            </a:r>
            <a:r>
              <a:rPr lang="en-US" sz="1900" dirty="0"/>
              <a:t> statements that should always hold true during system execution</a:t>
            </a:r>
          </a:p>
          <a:p>
            <a:pPr marL="857250" lvl="1" indent="-342900">
              <a:lnSpc>
                <a:spcPts val="27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600" dirty="0"/>
              <a:t>E.g.: in a communication system, an assertion-based property could be "The received data packet should have a valid checksum before being processed."</a:t>
            </a:r>
          </a:p>
        </p:txBody>
      </p:sp>
    </p:spTree>
    <p:extLst>
      <p:ext uri="{BB962C8B-B14F-4D97-AF65-F5344CB8AC3E}">
        <p14:creationId xmlns:p14="http://schemas.microsoft.com/office/powerpoint/2010/main" val="2976256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D5918C-5732-003A-39AC-E192A0F58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865" y="818984"/>
            <a:ext cx="6596245" cy="32685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b="1" kern="1200" dirty="0">
                <a:solidFill>
                  <a:srgbClr val="FFFFFF"/>
                </a:solidFill>
                <a:latin typeface="+mn-lt"/>
                <a:ea typeface="+mj-ea"/>
                <a:cs typeface="+mj-cs"/>
              </a:rPr>
              <a:t>Specifications to Monitors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757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992DA5-3A50-E7D4-18AF-A3C2EBF56D8E}"/>
              </a:ext>
            </a:extLst>
          </p:cNvPr>
          <p:cNvSpPr/>
          <p:nvPr/>
        </p:nvSpPr>
        <p:spPr>
          <a:xfrm>
            <a:off x="7197724" y="3381375"/>
            <a:ext cx="3781425" cy="28453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0F9BAE-9416-1C0C-90D6-F5861684793B}"/>
              </a:ext>
            </a:extLst>
          </p:cNvPr>
          <p:cNvSpPr/>
          <p:nvPr/>
        </p:nvSpPr>
        <p:spPr>
          <a:xfrm>
            <a:off x="7203989" y="902071"/>
            <a:ext cx="3781425" cy="214052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B13E32-FC28-F811-CB84-545DDEA9EC66}"/>
              </a:ext>
            </a:extLst>
          </p:cNvPr>
          <p:cNvSpPr txBox="1"/>
          <p:nvPr/>
        </p:nvSpPr>
        <p:spPr>
          <a:xfrm>
            <a:off x="267855" y="221673"/>
            <a:ext cx="111390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Monitoring - Basics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44B463-95D2-FD06-767C-0665927FD5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03" b="64585"/>
          <a:stretch/>
        </p:blipFill>
        <p:spPr>
          <a:xfrm>
            <a:off x="7388394" y="1530721"/>
            <a:ext cx="3406435" cy="1409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16F87BD-17DB-92A7-499E-6395ABEFD6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247" b="3999"/>
          <a:stretch/>
        </p:blipFill>
        <p:spPr>
          <a:xfrm>
            <a:off x="7375693" y="3790949"/>
            <a:ext cx="3406435" cy="23241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95BDA26-1B0F-58A5-F476-A7F68984C3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446" y="3042598"/>
            <a:ext cx="5349704" cy="237764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FB6C0F4-7A3E-24BF-C33A-FACBCE0E3DAA}"/>
              </a:ext>
            </a:extLst>
          </p:cNvPr>
          <p:cNvSpPr txBox="1"/>
          <p:nvPr/>
        </p:nvSpPr>
        <p:spPr>
          <a:xfrm>
            <a:off x="7678737" y="1031686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Black-box View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B94294-F1D3-1117-879B-835B2EB3DA79}"/>
              </a:ext>
            </a:extLst>
          </p:cNvPr>
          <p:cNvSpPr txBox="1"/>
          <p:nvPr/>
        </p:nvSpPr>
        <p:spPr>
          <a:xfrm>
            <a:off x="7678736" y="3372558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Outputs for Monitoring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172188-1FF6-E3B4-6F0F-A7720F22792D}"/>
              </a:ext>
            </a:extLst>
          </p:cNvPr>
          <p:cNvSpPr txBox="1"/>
          <p:nvPr/>
        </p:nvSpPr>
        <p:spPr>
          <a:xfrm>
            <a:off x="566823" y="1530721"/>
            <a:ext cx="55689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Computational entities that execute along side a system to observe its runtime behavior and possibly determine whether a property is satisfied or violated from the exhibited (system) execution</a:t>
            </a:r>
          </a:p>
        </p:txBody>
      </p:sp>
    </p:spTree>
    <p:extLst>
      <p:ext uri="{BB962C8B-B14F-4D97-AF65-F5344CB8AC3E}">
        <p14:creationId xmlns:p14="http://schemas.microsoft.com/office/powerpoint/2010/main" val="1347109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65B40FB0278F645964CD1A336BD1EC1" ma:contentTypeVersion="3" ma:contentTypeDescription="Create a new document." ma:contentTypeScope="" ma:versionID="e01c296140a29f63a371b38b1392fd9d">
  <xsd:schema xmlns:xsd="http://www.w3.org/2001/XMLSchema" xmlns:xs="http://www.w3.org/2001/XMLSchema" xmlns:p="http://schemas.microsoft.com/office/2006/metadata/properties" xmlns:ns2="b20013df-26cc-4123-9a3e-2cfe1a446475" targetNamespace="http://schemas.microsoft.com/office/2006/metadata/properties" ma:root="true" ma:fieldsID="4ad47f887f5019aee220bf1f6e8f4514" ns2:_="">
    <xsd:import namespace="b20013df-26cc-4123-9a3e-2cfe1a44647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0013df-26cc-4123-9a3e-2cfe1a44647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601F657-B122-4C67-904E-5965050C1536}"/>
</file>

<file path=customXml/itemProps2.xml><?xml version="1.0" encoding="utf-8"?>
<ds:datastoreItem xmlns:ds="http://schemas.openxmlformats.org/officeDocument/2006/customXml" ds:itemID="{772CF475-EBAE-4AEB-8A2C-A9853F6BA540}"/>
</file>

<file path=customXml/itemProps3.xml><?xml version="1.0" encoding="utf-8"?>
<ds:datastoreItem xmlns:ds="http://schemas.openxmlformats.org/officeDocument/2006/customXml" ds:itemID="{D20E1772-9509-4BD0-8D6E-AB73C8914BE3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292</TotalTime>
  <Words>1433</Words>
  <Application>Microsoft Office PowerPoint</Application>
  <PresentationFormat>Widescreen</PresentationFormat>
  <Paragraphs>187</Paragraphs>
  <Slides>29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Wingdings</vt:lpstr>
      <vt:lpstr>Office Theme</vt:lpstr>
      <vt:lpstr>RUNTIME VERIFICATION</vt:lpstr>
      <vt:lpstr>PowerPoint Presentation</vt:lpstr>
      <vt:lpstr>System Behavior Specification</vt:lpstr>
      <vt:lpstr>PowerPoint Presentation</vt:lpstr>
      <vt:lpstr>PowerPoint Presentation</vt:lpstr>
      <vt:lpstr>PowerPoint Presentation</vt:lpstr>
      <vt:lpstr>PowerPoint Presentation</vt:lpstr>
      <vt:lpstr>Specifications to Monitors</vt:lpstr>
      <vt:lpstr>PowerPoint Presentation</vt:lpstr>
      <vt:lpstr>PowerPoint Presentation</vt:lpstr>
      <vt:lpstr>PowerPoint Presentation</vt:lpstr>
      <vt:lpstr>PowerPoint Presentation</vt:lpstr>
      <vt:lpstr>Instrumentation</vt:lpstr>
      <vt:lpstr>PowerPoint Presentation</vt:lpstr>
      <vt:lpstr>PowerPoint Presentation</vt:lpstr>
      <vt:lpstr>PowerPoint Presentation</vt:lpstr>
      <vt:lpstr>Adaptive Cruise Control (ACC) System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Property Proving Workflow in Simulink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Arun Adiththan</dc:creator>
  <cp:lastModifiedBy>Arun Adiththan</cp:lastModifiedBy>
  <cp:revision>50</cp:revision>
  <dcterms:created xsi:type="dcterms:W3CDTF">2023-10-07T21:00:59Z</dcterms:created>
  <dcterms:modified xsi:type="dcterms:W3CDTF">2023-11-08T19:11:42Z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0x010100165B40FB0278F645964CD1A336BD1EC1</vt:lpwstr>
  </property>
</Properties>
</file>