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1" r:id="rId3"/>
    <p:sldId id="292" r:id="rId4"/>
    <p:sldId id="269" r:id="rId5"/>
    <p:sldId id="293" r:id="rId6"/>
    <p:sldId id="288" r:id="rId7"/>
    <p:sldId id="289" r:id="rId8"/>
    <p:sldId id="294" r:id="rId9"/>
    <p:sldId id="295" r:id="rId10"/>
    <p:sldId id="297" r:id="rId11"/>
    <p:sldId id="298" r:id="rId12"/>
    <p:sldId id="299" r:id="rId13"/>
    <p:sldId id="287" r:id="rId14"/>
    <p:sldId id="268" r:id="rId15"/>
    <p:sldId id="265" r:id="rId16"/>
    <p:sldId id="270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90" r:id="rId28"/>
    <p:sldId id="264" r:id="rId29"/>
    <p:sldId id="266" r:id="rId30"/>
    <p:sldId id="258" r:id="rId31"/>
    <p:sldId id="259" r:id="rId32"/>
    <p:sldId id="260" r:id="rId33"/>
    <p:sldId id="272" r:id="rId34"/>
    <p:sldId id="261" r:id="rId35"/>
    <p:sldId id="262" r:id="rId36"/>
    <p:sldId id="271" r:id="rId37"/>
    <p:sldId id="263" r:id="rId38"/>
    <p:sldId id="273" r:id="rId39"/>
    <p:sldId id="27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A086E-CE51-4711-A2E8-E0392BA7952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5864A-645C-4176-955F-E9A98F08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9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5D23A-5C29-437E-8BAA-56B366A459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4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5D23A-5C29-437E-8BAA-56B366A4597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4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BCD8-7050-0BDA-56EF-B4ADFCFF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4590A-7D8B-9BD2-2AFC-4EA7C95FC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77E8C-E32B-B659-F809-7B2A6592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95F80-F4FE-CA7A-BB9E-727598B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6952B-ED56-DEB4-6D24-12777AEB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1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AFC2-F0B4-08F0-7552-8B9C73A0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D0870-DB9F-C1AE-7C5B-E9419D614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AF97-335E-6EEE-DCCA-56077D3B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D1057-5CFA-3228-AA93-77E3283B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0237C-3295-5637-A999-311CA743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2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198C3-A205-169A-C3AF-14A36331A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0AD09-98C4-8706-02EA-4382747ED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DB93E-0667-89D8-624C-CDB1FF54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AD26-DA29-88FD-C336-023CC7EE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961A-26BC-345C-FA28-1B04B6A8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4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A436-A945-7C76-617E-3AA999C5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26CE9-FA3B-7755-75E5-E6CCCCEF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7AEB-B301-7545-33D8-B6F25E75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46BF8-ACBC-FC5A-0199-6957B5EB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38C6E-C3FE-8BDE-F3EA-EA0D6AA2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76AA-79A5-2C34-3CAE-7AB9310A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9BC6-7A4F-FF39-B7BB-DE1FEDBF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33301-FD51-43CD-6E88-8C9CDDB4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C3CA6-DB43-FCE6-EF54-5361AB81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BA33D-8A0A-5DD6-0D58-C4909A01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8E8D-E3FC-3A76-478F-5FF89BC9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4F2E-CDDC-FC6E-F2AC-E1B8B16BE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E2999-1042-7B0E-D010-EC2F75385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95A0D-609E-2491-623E-EF5E238E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0252B-9DED-45E7-E28A-D671B0E5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752D0-8987-C1EB-D2CF-284E900F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9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F9FD-110C-858E-774E-DCDB1ABB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4C7F-720E-DF9E-6601-6AB766B1F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44A5A-0414-D0FF-98E7-562ED523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10793-6CA8-C8AA-6CDC-E2B8BFE3C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B3BC0-51B4-097E-C059-4144412AC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8D502-AC8C-CA60-1FB7-B30E067A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77F97-51C1-F448-5DF0-56394141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D5868-1920-38E5-22AC-C843536A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0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5E5F-65C6-A28C-857C-0733385C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8E074-F6D8-961B-2169-116201B9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CA6AD-C8B9-F98A-347B-BE32FE4D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17CC6-B055-300C-AF8F-B2DF082E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7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3DF74-29DE-6426-6D8E-E69C803C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D37C1-0CF5-4101-927E-B9525955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1DAB0-38BE-886F-45D3-6D915792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2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DD4E-21E4-6DA4-A8F4-24DD27F2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CF56-CE3F-B6FE-722B-97968EE4F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9F1E3-D8BC-F295-4D71-B04B72B6F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FD8B2-BFD1-C73E-E773-13E8D02A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8BBCC-6C4F-F7D7-D945-3F23806B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C939B-4B09-C6B9-2AD0-64D6741C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9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776F-3955-033C-AB5A-68A79448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C7176-566E-2A23-3F52-30F45CE9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6DFA2-7AB7-6547-E5F5-3C8E36458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DEC89-54AB-E7F1-018C-67B10C80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CCB00-5BD4-8921-45AD-1111C991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8679F-2DEC-2335-DB54-E3C60C9A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6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30937-D8D5-8648-6381-F4F709B2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FCE75-1D7B-64EF-25C0-C3953B53E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AABB3-11D3-F04B-00AF-096ABD643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44F01-CBB9-4023-A6E5-ABA675FA78D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E7947-9BF6-E0D9-A740-384781B33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FC7C0-5000-A2DD-755E-40EA81796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0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FB548-3C5A-DF59-BD1C-2D21B2AA5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731" y="1281521"/>
            <a:ext cx="8475052" cy="3081242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+mn-lt"/>
              </a:rPr>
              <a:t>SCENARIO-BASED TESTING (SBT) </a:t>
            </a:r>
            <a:br>
              <a:rPr lang="en-US" sz="4800" b="1" dirty="0">
                <a:solidFill>
                  <a:srgbClr val="FFFFFF"/>
                </a:solidFill>
                <a:latin typeface="+mn-lt"/>
              </a:rPr>
            </a:br>
            <a:r>
              <a:rPr lang="en-US" sz="4800" b="1" dirty="0">
                <a:solidFill>
                  <a:srgbClr val="FFFFFF"/>
                </a:solidFill>
                <a:latin typeface="+mn-lt"/>
              </a:rPr>
              <a:t>OF EMBEDDED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9AC42-E419-2BDD-71F6-D11FFC844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4818185"/>
            <a:ext cx="9078628" cy="121352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RAMESH S. &amp; ARUN A.</a:t>
            </a:r>
          </a:p>
          <a:p>
            <a:r>
              <a:rPr lang="en-US" sz="1500" dirty="0">
                <a:solidFill>
                  <a:srgbClr val="FFFFFF"/>
                </a:solidFill>
              </a:rPr>
              <a:t>CS 522 – EMBEDDED SYSTEMS | IIT-G</a:t>
            </a:r>
          </a:p>
          <a:p>
            <a:r>
              <a:rPr lang="en-US" sz="1500" dirty="0">
                <a:solidFill>
                  <a:srgbClr val="FFFFFF"/>
                </a:solidFill>
              </a:rPr>
              <a:t>OCTOBER 26, 2023</a:t>
            </a:r>
          </a:p>
        </p:txBody>
      </p:sp>
    </p:spTree>
    <p:extLst>
      <p:ext uri="{BB962C8B-B14F-4D97-AF65-F5344CB8AC3E}">
        <p14:creationId xmlns:p14="http://schemas.microsoft.com/office/powerpoint/2010/main" val="420162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SIMULATION-BASED OPTIMAL TEST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26E16-4B4F-C360-350F-FF62BA0A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80" y="1156795"/>
            <a:ext cx="8419780" cy="454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3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SIMULATION-BASED OPTIMAL TEST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26E16-4B4F-C360-350F-FF62BA0A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55" y="657924"/>
            <a:ext cx="5040690" cy="2720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AB522C-9D99-472E-A0A8-E0CDA8F40903}"/>
                  </a:ext>
                </a:extLst>
              </p:cNvPr>
              <p:cNvSpPr txBox="1"/>
              <p:nvPr/>
            </p:nvSpPr>
            <p:spPr>
              <a:xfrm>
                <a:off x="386860" y="3088390"/>
                <a:ext cx="7737232" cy="2489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7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(I) – Logical scenario in which we like to evaluate UAV behavior</a:t>
                </a:r>
              </a:p>
              <a:p>
                <a:pPr marL="285750" indent="-285750">
                  <a:lnSpc>
                    <a:spcPts val="27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(II) – Optimization algorithm for “good” test cases generation</a:t>
                </a:r>
              </a:p>
              <a:p>
                <a:pPr marL="742950" lvl="1" indent="-285750">
                  <a:lnSpc>
                    <a:spcPts val="2700"/>
                  </a:lnSpc>
                  <a:buFont typeface="Wingdings" panose="05000000000000000000" pitchFamily="2" charset="2"/>
                  <a:buChar char="§"/>
                </a:pPr>
                <a:r>
                  <a:rPr lang="en-US" b="1" dirty="0"/>
                  <a:t>Fitness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encodes safe behavior in a concrete scenario</a:t>
                </a:r>
              </a:p>
              <a:p>
                <a:pPr marL="1200150" lvl="2" indent="-285750">
                  <a:lnSpc>
                    <a:spcPts val="27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1657350" lvl="3" indent="-285750">
                  <a:lnSpc>
                    <a:spcPts val="27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minimum distance that the UAV keeps to obstacles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in a concrete scenario (cs) </a:t>
                </a:r>
              </a:p>
              <a:p>
                <a:pPr marL="1657350" lvl="3" indent="-285750">
                  <a:lnSpc>
                    <a:spcPts val="27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specified safe distance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AB522C-9D99-472E-A0A8-E0CDA8F40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0" y="3088390"/>
                <a:ext cx="7737232" cy="2489721"/>
              </a:xfrm>
              <a:prstGeom prst="rect">
                <a:avLst/>
              </a:prstGeom>
              <a:blipFill>
                <a:blip r:embed="rId3"/>
                <a:stretch>
                  <a:fillRect l="-472" b="-3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9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SIMULATION-BASED OPTIMAL TEST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26E16-4B4F-C360-350F-FF62BA0A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55" y="657924"/>
            <a:ext cx="5040690" cy="27206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AB522C-9D99-472E-A0A8-E0CDA8F40903}"/>
              </a:ext>
            </a:extLst>
          </p:cNvPr>
          <p:cNvSpPr txBox="1"/>
          <p:nvPr/>
        </p:nvSpPr>
        <p:spPr>
          <a:xfrm>
            <a:off x="386860" y="3088390"/>
            <a:ext cx="7737232" cy="1797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en-US" dirty="0"/>
              <a:t>(III) – build concrete scenario in the simulation environment</a:t>
            </a: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en-US" dirty="0"/>
              <a:t>(IV), (V), (VI) – Instantiate concrete scenario parameter values, execute the concrete scenario, and log the simulation data</a:t>
            </a: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en-US" dirty="0"/>
              <a:t>(VII) – Compute the fitness values of  each concrete scenario and generate further concrete scenarios</a:t>
            </a:r>
          </a:p>
        </p:txBody>
      </p:sp>
    </p:spTree>
    <p:extLst>
      <p:ext uri="{BB962C8B-B14F-4D97-AF65-F5344CB8AC3E}">
        <p14:creationId xmlns:p14="http://schemas.microsoft.com/office/powerpoint/2010/main" val="2557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5918C-5732-003A-39AC-E192A0F5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SBT IN AUTOMATED DRIVING SYSTEMS (ADS)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0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AUTOMATED DRIVING SYSTEM (ADS)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C0A8E-0C70-9A23-404F-F4085E358478}"/>
              </a:ext>
            </a:extLst>
          </p:cNvPr>
          <p:cNvSpPr txBox="1"/>
          <p:nvPr/>
        </p:nvSpPr>
        <p:spPr>
          <a:xfrm>
            <a:off x="267855" y="1719869"/>
            <a:ext cx="573578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Consumes real-time sensor data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Cameras, RADAR, LiDAR, GPS, 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Localization</a:t>
            </a:r>
            <a:r>
              <a:rPr lang="en-US" dirty="0"/>
              <a:t> using HD Maps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Perception</a:t>
            </a:r>
            <a:r>
              <a:rPr lang="en-US" dirty="0"/>
              <a:t>: Obstacles, traffic signs, 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Prediction</a:t>
            </a:r>
            <a:r>
              <a:rPr lang="en-US" dirty="0"/>
              <a:t>: trajectories of perceived objects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Planning</a:t>
            </a:r>
            <a:r>
              <a:rPr lang="en-US" dirty="0"/>
              <a:t>: trajectories for the Ego vehicle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Control</a:t>
            </a:r>
            <a:r>
              <a:rPr lang="en-US" dirty="0"/>
              <a:t>: Control commands (steer, brake/throttle)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C9FFB-CFB3-A8D2-1D31-A8676CDB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700" y="2307474"/>
            <a:ext cx="6209194" cy="190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6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SAFETY ASSESSMENT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C0A8E-0C70-9A23-404F-F4085E358478}"/>
              </a:ext>
            </a:extLst>
          </p:cNvPr>
          <p:cNvSpPr txBox="1"/>
          <p:nvPr/>
        </p:nvSpPr>
        <p:spPr>
          <a:xfrm>
            <a:off x="443345" y="1043709"/>
            <a:ext cx="11268364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Assessment across entire operational design domain (ODD) of the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ODD: Operating conditions under which a given ADS is designed to function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Component-level</a:t>
            </a:r>
            <a:r>
              <a:rPr lang="en-US" dirty="0"/>
              <a:t> assessment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Individual components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E.g.: Object detection part of the perception component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System-level</a:t>
            </a:r>
            <a:r>
              <a:rPr lang="en-US" dirty="0"/>
              <a:t> assessment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Functionalities backed by multiple components and interaction among them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E.g.: reach a destination without any collisions navigating through intersections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Two assessment approaches are complementary</a:t>
            </a:r>
          </a:p>
        </p:txBody>
      </p:sp>
    </p:spTree>
    <p:extLst>
      <p:ext uri="{BB962C8B-B14F-4D97-AF65-F5344CB8AC3E}">
        <p14:creationId xmlns:p14="http://schemas.microsoft.com/office/powerpoint/2010/main" val="107753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CONVENTIONAL TESTING VS SBT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C0A8E-0C70-9A23-404F-F4085E358478}"/>
              </a:ext>
            </a:extLst>
          </p:cNvPr>
          <p:cNvSpPr txBox="1"/>
          <p:nvPr/>
        </p:nvSpPr>
        <p:spPr>
          <a:xfrm>
            <a:off x="443345" y="1043709"/>
            <a:ext cx="1126836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Generic testing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Ego vehicle drives on public roads with uncontrollable and unpredictable traffic scenarios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Inefficient in covering rare events/challenging scenarios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Scenario-based testing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Testing challenging scenarios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Gain confidence on functionality and safety</a:t>
            </a:r>
          </a:p>
        </p:txBody>
      </p:sp>
    </p:spTree>
    <p:extLst>
      <p:ext uri="{BB962C8B-B14F-4D97-AF65-F5344CB8AC3E}">
        <p14:creationId xmlns:p14="http://schemas.microsoft.com/office/powerpoint/2010/main" val="2171655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LAYERED SCENARIO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564F8-C17E-41F5-EE7B-ABE06F9CC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243" y="1062542"/>
            <a:ext cx="6494278" cy="47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45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SCENARIO-BASED TESTING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5FA42-5630-F33E-CDCF-88ABC5EC9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4" y="1112981"/>
            <a:ext cx="11195695" cy="2770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D77400-F191-3EAE-F818-9FB82186EE44}"/>
              </a:ext>
            </a:extLst>
          </p:cNvPr>
          <p:cNvSpPr txBox="1"/>
          <p:nvPr/>
        </p:nvSpPr>
        <p:spPr>
          <a:xfrm>
            <a:off x="267854" y="4124098"/>
            <a:ext cx="11471563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Example:</a:t>
            </a:r>
            <a:r>
              <a:rPr lang="en-US" dirty="0"/>
              <a:t> ACC functionality in highway environments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Static config. </a:t>
            </a:r>
            <a:r>
              <a:rPr lang="en-US" b="1" dirty="0"/>
              <a:t>C</a:t>
            </a:r>
            <a:r>
              <a:rPr lang="en-US" dirty="0"/>
              <a:t>: map, background object behavior; Searchable space </a:t>
            </a:r>
            <a:r>
              <a:rPr lang="en-US" b="1" dirty="0"/>
              <a:t>D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objective: find scenarios causing Ego vehicle collision</a:t>
            </a:r>
          </a:p>
        </p:txBody>
      </p:sp>
    </p:spTree>
    <p:extLst>
      <p:ext uri="{BB962C8B-B14F-4D97-AF65-F5344CB8AC3E}">
        <p14:creationId xmlns:p14="http://schemas.microsoft.com/office/powerpoint/2010/main" val="412423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SCENARIO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77400-F191-3EAE-F818-9FB82186EE44}"/>
              </a:ext>
            </a:extLst>
          </p:cNvPr>
          <p:cNvSpPr txBox="1"/>
          <p:nvPr/>
        </p:nvSpPr>
        <p:spPr>
          <a:xfrm>
            <a:off x="267856" y="909843"/>
            <a:ext cx="7185889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Layer 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Road layout parameters: curvature, ramp, surface friction, number of lanes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u="sng" dirty="0"/>
              <a:t>Layer 4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Object behaviors: control at initialization, control for activated behavior, and control at every step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u="sng" dirty="0"/>
              <a:t>Layer 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Environmental conditions like weather and lighting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Rain, fog, snow, cloud, wind intensity, wetness, snow, sun angle, light intensity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F433A7-57D9-C2C6-7943-994585DC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1" y="1704842"/>
            <a:ext cx="4385643" cy="319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3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SCENE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CCE44-4F25-C7AA-DDC7-6677A5E79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58" y="2069089"/>
            <a:ext cx="6112835" cy="4567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E2A545-3CF4-78BB-A89C-4714FD00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713" y="3265630"/>
            <a:ext cx="4887429" cy="23815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134AD9-1896-FB17-D7A9-105E36C09D86}"/>
              </a:ext>
            </a:extLst>
          </p:cNvPr>
          <p:cNvSpPr txBox="1"/>
          <p:nvPr/>
        </p:nvSpPr>
        <p:spPr>
          <a:xfrm>
            <a:off x="1301262" y="1099214"/>
            <a:ext cx="9742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/>
              <a:t>A scene describes a snapshot of the environment including the scenery and dynamic elements, as well as all actors’ and observers’ self-representations, and the relationships among those entities.</a:t>
            </a:r>
          </a:p>
        </p:txBody>
      </p:sp>
    </p:spTree>
    <p:extLst>
      <p:ext uri="{BB962C8B-B14F-4D97-AF65-F5344CB8AC3E}">
        <p14:creationId xmlns:p14="http://schemas.microsoft.com/office/powerpoint/2010/main" val="2323753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TESTING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77400-F191-3EAE-F818-9FB82186EE44}"/>
              </a:ext>
            </a:extLst>
          </p:cNvPr>
          <p:cNvSpPr txBox="1"/>
          <p:nvPr/>
        </p:nvSpPr>
        <p:spPr>
          <a:xfrm>
            <a:off x="267855" y="909842"/>
            <a:ext cx="9107054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SPECIAL SCENARIOS SEARCH</a:t>
            </a:r>
          </a:p>
          <a:p>
            <a:pPr>
              <a:lnSpc>
                <a:spcPct val="150000"/>
              </a:lnSpc>
            </a:pPr>
            <a:r>
              <a:rPr lang="en-US" dirty="0"/>
              <a:t>Goal is to find scenarios satisfying specific properties efficiently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Finding qualified scenarios (</a:t>
            </a:r>
            <a:r>
              <a:rPr lang="en-US" b="1" dirty="0"/>
              <a:t>more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Finding scenarios with best values (</a:t>
            </a:r>
            <a:r>
              <a:rPr lang="en-US" b="1" dirty="0"/>
              <a:t>severe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Quickly finding the first qualified scenario (</a:t>
            </a:r>
            <a:r>
              <a:rPr lang="en-US" b="1" dirty="0"/>
              <a:t>first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12806-871D-DEE3-3DFA-DF22F134B61C}"/>
              </a:ext>
            </a:extLst>
          </p:cNvPr>
          <p:cNvSpPr txBox="1"/>
          <p:nvPr/>
        </p:nvSpPr>
        <p:spPr>
          <a:xfrm>
            <a:off x="267855" y="3196564"/>
            <a:ext cx="10603345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PERFORMANCE EVALUATION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Collision rate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Task failure rate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Critical rate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Critical 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Critical boundary</a:t>
            </a:r>
          </a:p>
        </p:txBody>
      </p:sp>
    </p:spTree>
    <p:extLst>
      <p:ext uri="{BB962C8B-B14F-4D97-AF65-F5344CB8AC3E}">
        <p14:creationId xmlns:p14="http://schemas.microsoft.com/office/powerpoint/2010/main" val="2712376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ALGORITHMS FOR SCENARIO 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77400-F191-3EAE-F818-9FB82186EE44}"/>
              </a:ext>
            </a:extLst>
          </p:cNvPr>
          <p:cNvSpPr txBox="1"/>
          <p:nvPr/>
        </p:nvSpPr>
        <p:spPr>
          <a:xfrm>
            <a:off x="267855" y="909842"/>
            <a:ext cx="11296072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u="sng" dirty="0"/>
              <a:t>NON-ADAPTIVE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Does not access the information from the environment or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u="sng" dirty="0"/>
              <a:t>SIMULATION-BASED ADAPTIVE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Generates a batch of test functions at a time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Passes test functions to scenario execution module to run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Leverages feedback to generate next batch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E.g.: Evolutionary algorithms, Simulated annealing, 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u="sng" dirty="0"/>
              <a:t>STEP-BASED ADAPTIVE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Generates one test function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Constantly get feedback from the environment to generate next test function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E.g.: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34902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DATA-DRIVEN SCENARIO GENERATION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878341-355C-D35A-31BC-6B9727BB5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3" y="1972469"/>
            <a:ext cx="11702473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3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(I) SOURCE DATA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7744D-6BB8-E2C6-B37C-FBF8E85ED3BB}"/>
              </a:ext>
            </a:extLst>
          </p:cNvPr>
          <p:cNvSpPr txBox="1"/>
          <p:nvPr/>
        </p:nvSpPr>
        <p:spPr>
          <a:xfrm>
            <a:off x="267855" y="1168462"/>
            <a:ext cx="11471563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Natural Driving Data (NDD)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Traffic data collected in the physical world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Sensors mounted on the vehicles or physical infrastructure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Accident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Several databases document crash/near-crash scenarios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Virtual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Data from high-fidelity 3D simulators</a:t>
            </a:r>
          </a:p>
        </p:txBody>
      </p:sp>
    </p:spTree>
    <p:extLst>
      <p:ext uri="{BB962C8B-B14F-4D97-AF65-F5344CB8AC3E}">
        <p14:creationId xmlns:p14="http://schemas.microsoft.com/office/powerpoint/2010/main" val="1545348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(II) SCENARIO IDENTIFICATION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B7B1A-57F8-C962-21DE-B8C9B536741C}"/>
              </a:ext>
            </a:extLst>
          </p:cNvPr>
          <p:cNvSpPr txBox="1"/>
          <p:nvPr/>
        </p:nvSpPr>
        <p:spPr>
          <a:xfrm>
            <a:off x="267855" y="1168462"/>
            <a:ext cx="11471563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Source data mining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Filter out unnecessary/uninteresting scenario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Reduce feature dimensions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Identify known and unknown scenarios in source data</a:t>
            </a:r>
          </a:p>
        </p:txBody>
      </p:sp>
    </p:spTree>
    <p:extLst>
      <p:ext uri="{BB962C8B-B14F-4D97-AF65-F5344CB8AC3E}">
        <p14:creationId xmlns:p14="http://schemas.microsoft.com/office/powerpoint/2010/main" val="1221330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(III) SCENARIO GENERATION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B7437E-58C7-C023-6D38-6AEF91ADC523}"/>
              </a:ext>
            </a:extLst>
          </p:cNvPr>
          <p:cNvSpPr txBox="1"/>
          <p:nvPr/>
        </p:nvSpPr>
        <p:spPr>
          <a:xfrm>
            <a:off x="267855" y="1168462"/>
            <a:ext cx="11471563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Coverage and Criticality </a:t>
            </a:r>
            <a:r>
              <a:rPr lang="en-US" dirty="0"/>
              <a:t>of scenarios are crucial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Methods: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Random sampling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Combinatorial testing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Mutation testing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4022632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(IV) SCENARIO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27332-CDC1-BC86-DA5E-AECE0C818E52}"/>
              </a:ext>
            </a:extLst>
          </p:cNvPr>
          <p:cNvSpPr txBox="1"/>
          <p:nvPr/>
        </p:nvSpPr>
        <p:spPr>
          <a:xfrm>
            <a:off x="267855" y="1168462"/>
            <a:ext cx="11471563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Criticality measure for scenarios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Trajectory: calculated using trajectories of all traffic participants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Maneuver: measure the difficulty of avoiding an accident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Energy: measure severity of crash (kinematic energy released during crash)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Uncertainty: more uncertainties the better (e.g.: road friction, velocity variance of vehicles)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Combination: integrates several metrics; multi-dimensional analysis</a:t>
            </a:r>
          </a:p>
        </p:txBody>
      </p:sp>
    </p:spTree>
    <p:extLst>
      <p:ext uri="{BB962C8B-B14F-4D97-AF65-F5344CB8AC3E}">
        <p14:creationId xmlns:p14="http://schemas.microsoft.com/office/powerpoint/2010/main" val="2630181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5918C-5732-003A-39AC-E192A0F5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>
                <a:solidFill>
                  <a:srgbClr val="FFFFFF"/>
                </a:solidFill>
                <a:latin typeface="+mn-lt"/>
              </a:rPr>
              <a:t>ADS SIMULATION</a:t>
            </a:r>
            <a:endParaRPr lang="en-US" sz="4800" b="1" kern="1200" dirty="0">
              <a:solidFill>
                <a:srgbClr val="FFFFFF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70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ADS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C0A8E-0C70-9A23-404F-F4085E358478}"/>
              </a:ext>
            </a:extLst>
          </p:cNvPr>
          <p:cNvSpPr txBox="1"/>
          <p:nvPr/>
        </p:nvSpPr>
        <p:spPr>
          <a:xfrm>
            <a:off x="443345" y="1043709"/>
            <a:ext cx="11268364" cy="531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Rigorous testing essential to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Ensure robust functionality and safety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Widespread adoption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Real World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Constructed in the real world (public or closed-course)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High fidelity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Uncontrollable and unpredictable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Expensive, non-scalable, dangerous in certain scenarios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Virtual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Complement traditional methods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Repeatability and reproducibility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Scalable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Cost-effective</a:t>
            </a:r>
          </a:p>
        </p:txBody>
      </p:sp>
    </p:spTree>
    <p:extLst>
      <p:ext uri="{BB962C8B-B14F-4D97-AF65-F5344CB8AC3E}">
        <p14:creationId xmlns:p14="http://schemas.microsoft.com/office/powerpoint/2010/main" val="3684301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X-in-the-Loop (XIL)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C0A8E-0C70-9A23-404F-F4085E358478}"/>
              </a:ext>
            </a:extLst>
          </p:cNvPr>
          <p:cNvSpPr txBox="1"/>
          <p:nvPr/>
        </p:nvSpPr>
        <p:spPr>
          <a:xfrm>
            <a:off x="443345" y="1043709"/>
            <a:ext cx="11268364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Model-in-the-Loop (MIL)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Simulation on a general computing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Software model + plant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Software-in-the-Loop (SIL)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Simulation using compiled code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Software + plant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Hardware-in-the-Loop (HIL)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Hybrid solution combining simulated models with real hardware components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Software + plant model + physical embedded hardware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Virtual Hardware-in-the-Loop (VHIL)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Software + plant model + virtual embedded hardware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2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SITUATION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176D7-CE24-2D5C-FE8F-87A33F5F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39" y="1743946"/>
            <a:ext cx="4638916" cy="5038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751BAE-5877-A186-009D-795DC759E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162" y="2698239"/>
            <a:ext cx="5238750" cy="2990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75D686-6525-14C1-A95B-176B9F4FAAEA}"/>
              </a:ext>
            </a:extLst>
          </p:cNvPr>
          <p:cNvSpPr txBox="1"/>
          <p:nvPr/>
        </p:nvSpPr>
        <p:spPr>
          <a:xfrm>
            <a:off x="465993" y="905870"/>
            <a:ext cx="115003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/>
              <a:t>A situation is the entirety of circumstances, which are to be considered for the selection of an appropriate behavior pattern at a particular point of time. It entails all relevant conditions, options and determinants for behavior.</a:t>
            </a:r>
          </a:p>
        </p:txBody>
      </p:sp>
    </p:spTree>
    <p:extLst>
      <p:ext uri="{BB962C8B-B14F-4D97-AF65-F5344CB8AC3E}">
        <p14:creationId xmlns:p14="http://schemas.microsoft.com/office/powerpoint/2010/main" val="1336749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ADS SIMULATION 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C0A8E-0C70-9A23-404F-F4085E358478}"/>
              </a:ext>
            </a:extLst>
          </p:cNvPr>
          <p:cNvSpPr txBox="1"/>
          <p:nvPr/>
        </p:nvSpPr>
        <p:spPr>
          <a:xfrm>
            <a:off x="461818" y="2013052"/>
            <a:ext cx="601287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Static Environment Simulation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Dynamic Environment and Behavior Simulation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Traffic Flow Simulation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Sensor Simulation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Vehicle Dynamics 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D305C-124F-FDCD-6B39-838D0782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647" y="2152559"/>
            <a:ext cx="48291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14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STATIC ENVIRONMENT SIMULATION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C0A8E-0C70-9A23-404F-F4085E358478}"/>
              </a:ext>
            </a:extLst>
          </p:cNvPr>
          <p:cNvSpPr txBox="1"/>
          <p:nvPr/>
        </p:nvSpPr>
        <p:spPr>
          <a:xfrm>
            <a:off x="366352" y="1533234"/>
            <a:ext cx="637309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Composed of 3D models of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Terrains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Road network structure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Road type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Buildings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Vegetation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Traffic 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F0B1B-D8BB-C37D-66A3-D96DC461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3428"/>
            <a:ext cx="49815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68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DYNAMIC ENVIRONMENT &amp; BEHAVIOR SIMULATION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C0A8E-0C70-9A23-404F-F4085E358478}"/>
              </a:ext>
            </a:extLst>
          </p:cNvPr>
          <p:cNvSpPr txBox="1"/>
          <p:nvPr/>
        </p:nvSpPr>
        <p:spPr>
          <a:xfrm>
            <a:off x="373062" y="1606084"/>
            <a:ext cx="7662573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Microscopic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Vehicles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Pedestrians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Weather conditions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Lighting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Macroscopic – traffic flow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Interaction of traffic participants with the Ego vehicle (vehicle-under-test)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215D2-0F44-8659-FF67-F4852C246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463" y="1606084"/>
            <a:ext cx="49434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66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DYNAMIC ENVIRONMENT &amp; BEHAVIOR SIMULATION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C0A8E-0C70-9A23-404F-F4085E358478}"/>
              </a:ext>
            </a:extLst>
          </p:cNvPr>
          <p:cNvSpPr txBox="1"/>
          <p:nvPr/>
        </p:nvSpPr>
        <p:spPr>
          <a:xfrm>
            <a:off x="267855" y="997344"/>
            <a:ext cx="1135149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COLLISION MODELS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Low-fidelity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Using relative velocity and heading angle to directly estimate the damage of the collision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Medium-fidelity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Using involved agent’s kinematic to determine acceleration and classify the damage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High-fidelity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Using FEM to precisely compute forces exerted during the collision</a:t>
            </a:r>
          </a:p>
        </p:txBody>
      </p:sp>
    </p:spTree>
    <p:extLst>
      <p:ext uri="{BB962C8B-B14F-4D97-AF65-F5344CB8AC3E}">
        <p14:creationId xmlns:p14="http://schemas.microsoft.com/office/powerpoint/2010/main" val="3163347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TRAFFIC FLOW SIMULATION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C0A8E-0C70-9A23-404F-F4085E358478}"/>
              </a:ext>
            </a:extLst>
          </p:cNvPr>
          <p:cNvSpPr txBox="1"/>
          <p:nvPr/>
        </p:nvSpPr>
        <p:spPr>
          <a:xfrm>
            <a:off x="443345" y="1394019"/>
            <a:ext cx="599440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Studies the behavioral interaction between each vehicle on the road and the Ego vehicle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At macro level, continuous compressible fluid composed of a large number of vehicles, focusing on aggregated variables such as average speed and average density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6FC3D-D008-EE06-4480-95FD5E25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84" y="1413041"/>
            <a:ext cx="49625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19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SENSOR SIMULATION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C0A8E-0C70-9A23-404F-F4085E358478}"/>
              </a:ext>
            </a:extLst>
          </p:cNvPr>
          <p:cNvSpPr txBox="1"/>
          <p:nvPr/>
        </p:nvSpPr>
        <p:spPr>
          <a:xfrm>
            <a:off x="267855" y="1058449"/>
            <a:ext cx="1035959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Enable ADS to perceive its environment, identify and classify participants and the behavior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Types: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Camera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RADAR (short and long range)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LiDAR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Positioning and properties influence field-of-view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772F7-8065-C540-FEF5-8F0C11DEC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71" y="3858436"/>
            <a:ext cx="3774104" cy="2080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4BA24-7426-6AF2-CCD5-C8D62550E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275" y="3858436"/>
            <a:ext cx="3774105" cy="21463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9492BE-34B0-B7A4-779C-EDBA54DCD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482" y="3838080"/>
            <a:ext cx="3779587" cy="214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54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SENSOR SIMULATION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C0A8E-0C70-9A23-404F-F4085E358478}"/>
              </a:ext>
            </a:extLst>
          </p:cNvPr>
          <p:cNvSpPr txBox="1"/>
          <p:nvPr/>
        </p:nvSpPr>
        <p:spPr>
          <a:xfrm>
            <a:off x="267855" y="997344"/>
            <a:ext cx="11351490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FIDELITY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Low-fidelity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Black-box models or object list (retrieved directly from simulation environment)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Doesn’t cover statistical aspects (false positives/negatives) related to perception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Cover basic aspects such as field of view (FOV) and occlusions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Medium-fidelity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Grey-box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Model effect of traffic objects’ shape and texture, atmospheric degradation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High-fidelity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White-box or physics-based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Ray tracing/rasterization to render 3D simulation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931006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VEHICLE DYNAMICS SIMULATION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C0A8E-0C70-9A23-404F-F4085E358478}"/>
              </a:ext>
            </a:extLst>
          </p:cNvPr>
          <p:cNvSpPr txBox="1"/>
          <p:nvPr/>
        </p:nvSpPr>
        <p:spPr>
          <a:xfrm>
            <a:off x="406400" y="1742319"/>
            <a:ext cx="6289964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Reflect physical properties of vehicle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Degrees of Freedom (</a:t>
            </a:r>
            <a:r>
              <a:rPr lang="en-US" dirty="0" err="1"/>
              <a:t>DoF</a:t>
            </a:r>
            <a:r>
              <a:rPr lang="en-US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Motion control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Center of mass and inertial characteristics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Suspension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Braking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Acceleration/Deceleration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Configure model parameters based on test objectives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F8CFE-04A2-74CF-67E5-6BB22857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364" y="2060792"/>
            <a:ext cx="49720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05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VEHICLE DYNAMICS SIMULATION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C0A8E-0C70-9A23-404F-F4085E358478}"/>
              </a:ext>
            </a:extLst>
          </p:cNvPr>
          <p:cNvSpPr txBox="1"/>
          <p:nvPr/>
        </p:nvSpPr>
        <p:spPr>
          <a:xfrm>
            <a:off x="267855" y="997344"/>
            <a:ext cx="1135149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FIDELITY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Low-fidelity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Point-mass or kinematic models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Used for controller synthesis or microscopic traffic studies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Medium-fidelity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Chassis models with linear or non-linear tires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Used for synthesis of model predictive controller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High-fidelity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Multi-body models, including suspensions geometry, chassis compliance, engine mounting stiffness and damping characteristics, driveline dynamics, tire contact points, … </a:t>
            </a:r>
          </a:p>
        </p:txBody>
      </p:sp>
    </p:spTree>
    <p:extLst>
      <p:ext uri="{BB962C8B-B14F-4D97-AF65-F5344CB8AC3E}">
        <p14:creationId xmlns:p14="http://schemas.microsoft.com/office/powerpoint/2010/main" val="808041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SIMULATION PLATFORMS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28C70-A981-A055-4C14-AA647E2797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83"/>
          <a:stretch/>
        </p:blipFill>
        <p:spPr>
          <a:xfrm>
            <a:off x="389641" y="1683127"/>
            <a:ext cx="11412718" cy="37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SCENARIO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C0A8E-0C70-9A23-404F-F4085E358478}"/>
              </a:ext>
            </a:extLst>
          </p:cNvPr>
          <p:cNvSpPr txBox="1"/>
          <p:nvPr/>
        </p:nvSpPr>
        <p:spPr>
          <a:xfrm>
            <a:off x="443345" y="1043709"/>
            <a:ext cx="1126836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/>
              <a:t>scenario</a:t>
            </a:r>
            <a:r>
              <a:rPr lang="en-US" dirty="0"/>
              <a:t> is a temporal sequence of </a:t>
            </a:r>
            <a:r>
              <a:rPr lang="en-US" b="1" dirty="0"/>
              <a:t>scenes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/>
              <a:t>scene</a:t>
            </a:r>
            <a:r>
              <a:rPr lang="en-US" dirty="0"/>
              <a:t> is a snapshot of the environment including the scenery and movable objects, as well as actors’ and observers’ self-representations, and the relationship among those entities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Scenario abstractions: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9B3B209-6C4F-45EB-F4CD-9181F090907D}"/>
              </a:ext>
            </a:extLst>
          </p:cNvPr>
          <p:cNvGraphicFramePr>
            <a:graphicFrameLocks noGrp="1"/>
          </p:cNvGraphicFramePr>
          <p:nvPr/>
        </p:nvGraphicFramePr>
        <p:xfrm>
          <a:off x="824345" y="2933041"/>
          <a:ext cx="10026073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337293249"/>
                    </a:ext>
                  </a:extLst>
                </a:gridCol>
                <a:gridCol w="4396508">
                  <a:extLst>
                    <a:ext uri="{9D8B030D-6E8A-4147-A177-3AD203B41FA5}">
                      <a16:colId xmlns:a16="http://schemas.microsoft.com/office/drawing/2014/main" val="1957459101"/>
                    </a:ext>
                  </a:extLst>
                </a:gridCol>
                <a:gridCol w="3800765">
                  <a:extLst>
                    <a:ext uri="{9D8B030D-6E8A-4147-A177-3AD203B41FA5}">
                      <a16:colId xmlns:a16="http://schemas.microsoft.com/office/drawing/2014/main" val="344226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Abstraction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69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qualitative verbal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ego car drives on a straight road at a high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5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of parameter ranges and potentially with distributions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ego car drives at a speed between 10 m/s and 20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1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set of exact parameter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ego car drives at 15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243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17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SCENARIO</a:t>
            </a:r>
          </a:p>
        </p:txBody>
      </p:sp>
      <p:pic>
        <p:nvPicPr>
          <p:cNvPr id="1026" name="Picture 2" descr="Fig. 9. - Illustration of a scenario representation">
            <a:extLst>
              <a:ext uri="{FF2B5EF4-FFF2-40B4-BE49-F238E27FC236}">
                <a16:creationId xmlns:a16="http://schemas.microsoft.com/office/drawing/2014/main" id="{518C1C27-EBE8-6BB7-725F-54671DBB7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132" y="1049771"/>
            <a:ext cx="4762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26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5918C-5732-003A-39AC-E192A0F5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kern="120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SBT IN UNMANNED AERIAL VEHICLES (UAVs)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1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UAVs - EXEMPLARY OPERATING CONDITIONS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888EA3-37E5-831B-4EF4-62A87E78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096" y="1036012"/>
            <a:ext cx="5439478" cy="53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9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LOGICAL VS CONCRETE SCENARIO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12E4A-0E70-1D2B-0CEF-51E1CD62C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45" y="1873893"/>
            <a:ext cx="5561992" cy="1368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7692C-71F0-2F1D-E517-E690399A6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186" y="3814463"/>
            <a:ext cx="5234616" cy="12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3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FORMAL 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1F79C-89D2-100B-E8BF-71A9CE4D6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50" y="851425"/>
            <a:ext cx="4892464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7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5B40FB0278F645964CD1A336BD1EC1" ma:contentTypeVersion="3" ma:contentTypeDescription="Create a new document." ma:contentTypeScope="" ma:versionID="e01c296140a29f63a371b38b1392fd9d">
  <xsd:schema xmlns:xsd="http://www.w3.org/2001/XMLSchema" xmlns:xs="http://www.w3.org/2001/XMLSchema" xmlns:p="http://schemas.microsoft.com/office/2006/metadata/properties" xmlns:ns2="b20013df-26cc-4123-9a3e-2cfe1a446475" targetNamespace="http://schemas.microsoft.com/office/2006/metadata/properties" ma:root="true" ma:fieldsID="4ad47f887f5019aee220bf1f6e8f4514" ns2:_="">
    <xsd:import namespace="b20013df-26cc-4123-9a3e-2cfe1a446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013df-26cc-4123-9a3e-2cfe1a446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CABCEC-8B12-40C4-9DE3-9D41EC46B969}"/>
</file>

<file path=customXml/itemProps2.xml><?xml version="1.0" encoding="utf-8"?>
<ds:datastoreItem xmlns:ds="http://schemas.openxmlformats.org/officeDocument/2006/customXml" ds:itemID="{9EBB897F-CEFC-451B-89FD-97B2F38AF902}"/>
</file>

<file path=customXml/itemProps3.xml><?xml version="1.0" encoding="utf-8"?>
<ds:datastoreItem xmlns:ds="http://schemas.openxmlformats.org/officeDocument/2006/customXml" ds:itemID="{DDFBB54B-B12A-49F1-84B4-EFA5E8DEA12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1388</Words>
  <Application>Microsoft Office PowerPoint</Application>
  <PresentationFormat>Widescreen</PresentationFormat>
  <Paragraphs>235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Wingdings</vt:lpstr>
      <vt:lpstr>Office Theme</vt:lpstr>
      <vt:lpstr>SCENARIO-BASED TESTING (SBT)  OF EMBEDDED SYSTEMS</vt:lpstr>
      <vt:lpstr>PowerPoint Presentation</vt:lpstr>
      <vt:lpstr>PowerPoint Presentation</vt:lpstr>
      <vt:lpstr>PowerPoint Presentation</vt:lpstr>
      <vt:lpstr>PowerPoint Presentation</vt:lpstr>
      <vt:lpstr>SBT IN UNMANNED AERIAL VEHICLES (UAVs)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SBT IN AUTOMATED DRIVING SYSTEMS (ADS)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ADS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Adiththan</dc:creator>
  <cp:lastModifiedBy>Arun Adiththan</cp:lastModifiedBy>
  <cp:revision>20</cp:revision>
  <dcterms:created xsi:type="dcterms:W3CDTF">2023-10-07T21:00:59Z</dcterms:created>
  <dcterms:modified xsi:type="dcterms:W3CDTF">2023-10-25T22:29:13Z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0x010100165B40FB0278F645964CD1A336BD1EC1</vt:lpwstr>
  </property>
</Properties>
</file>