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62" r:id="rId5"/>
    <p:sldId id="265" r:id="rId6"/>
    <p:sldId id="266" r:id="rId7"/>
    <p:sldId id="275" r:id="rId8"/>
    <p:sldId id="267" r:id="rId9"/>
    <p:sldId id="268" r:id="rId10"/>
    <p:sldId id="277" r:id="rId11"/>
    <p:sldId id="269" r:id="rId12"/>
    <p:sldId id="270" r:id="rId13"/>
    <p:sldId id="271" r:id="rId14"/>
    <p:sldId id="278" r:id="rId15"/>
    <p:sldId id="279" r:id="rId16"/>
  </p:sldIdLst>
  <p:sldSz cx="12192000" cy="6858000"/>
  <p:notesSz cx="6858000" cy="9144000"/>
  <p:defaultTextStyle>
    <a:defPPr>
      <a:defRPr lang="ta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5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774BE-B01C-469F-8FCD-EEB7DB1CE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a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A8D5C-0F19-4775-BF7B-F9D6D07C24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a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B260F-E0F8-4706-AB36-3EA71E9EF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5666-7F05-4F40-AF1E-565BDA0E9FDC}" type="datetimeFigureOut">
              <a:rPr lang="ta-IN" smtClean="0"/>
              <a:t>03-10-2023</a:t>
            </a:fld>
            <a:endParaRPr lang="ta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D7AD4-14FD-4E57-A7BB-3D3F36899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50B85-0ADA-4A3E-AD3A-D5497DC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AA63-F23E-474F-A4AC-5EB5307F55A8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91440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8DC52-CCB1-4476-88B1-9767C25AE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a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97AFDD-111F-4B0D-A8CF-A7B95A5DF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a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42BBC-CCA8-4976-8C59-1BCC20437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5666-7F05-4F40-AF1E-565BDA0E9FDC}" type="datetimeFigureOut">
              <a:rPr lang="ta-IN" smtClean="0"/>
              <a:t>03-10-2023</a:t>
            </a:fld>
            <a:endParaRPr lang="ta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00A7E-C53C-450F-8697-BA63C526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6D81B-3C16-4760-869A-D3DD4DB63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AA63-F23E-474F-A4AC-5EB5307F55A8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3715765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4D4B87-BFC8-41CB-83AF-3E15190191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a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5A4476-9012-4125-B27A-558093C5C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a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18106-6F5F-4848-B2F4-12DAB831A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5666-7F05-4F40-AF1E-565BDA0E9FDC}" type="datetimeFigureOut">
              <a:rPr lang="ta-IN" smtClean="0"/>
              <a:t>03-10-2023</a:t>
            </a:fld>
            <a:endParaRPr lang="ta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2C2C4-0C7C-422A-93D1-F14756910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67682-1955-4B26-95F7-F4CCF645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AA63-F23E-474F-A4AC-5EB5307F55A8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79616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146EB-DD62-43B2-A944-260CBC349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a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93A53-D930-4126-8674-078F20C5E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a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09D3B-4718-4856-AE96-64CC697D8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5666-7F05-4F40-AF1E-565BDA0E9FDC}" type="datetimeFigureOut">
              <a:rPr lang="ta-IN" smtClean="0"/>
              <a:t>03-10-2023</a:t>
            </a:fld>
            <a:endParaRPr lang="ta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A6BEF-8F01-4160-B6F7-42DA039DA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2467D-4608-4A67-ADD2-1CD6F9457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AA63-F23E-474F-A4AC-5EB5307F55A8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1528778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9ADC3-8318-4C64-A6A5-BF0AB5DC1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a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72BA3-9A95-4ACB-BA5D-2CF3D2028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7FB5D-66A7-4E0D-9DF9-92FC6C066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5666-7F05-4F40-AF1E-565BDA0E9FDC}" type="datetimeFigureOut">
              <a:rPr lang="ta-IN" smtClean="0"/>
              <a:t>03-10-2023</a:t>
            </a:fld>
            <a:endParaRPr lang="ta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C4512-1D4C-446B-B98F-6BF2B3543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92C29-CE71-458D-BA21-D4EF54508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AA63-F23E-474F-A4AC-5EB5307F55A8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4161400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26B7-14BB-4052-A8C7-635D7695C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a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46460-6D78-464E-9307-3A1BDAF7E4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a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316941-F0B7-4FCF-A546-2DC8A92BA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a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AE5DC-81CC-4EF3-8C71-A1BC9D05E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5666-7F05-4F40-AF1E-565BDA0E9FDC}" type="datetimeFigureOut">
              <a:rPr lang="ta-IN" smtClean="0"/>
              <a:t>03-10-2023</a:t>
            </a:fld>
            <a:endParaRPr lang="ta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0E1E1-510A-427E-AF4C-A261EDB00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F9C85-04E5-4694-AA7A-D4E17C3AD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AA63-F23E-474F-A4AC-5EB5307F55A8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2975071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5D6F8-0BBE-4BD0-AEAF-0C1DAFF0F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a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9F68F-D136-4AEA-8C51-B6AF9B7FC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99D5AC-A7B9-490E-ACB8-B939F22BC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a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94A2CA-3EF0-4F69-9E8D-FCF060D80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EB4C1B-3F24-4E55-A3E8-36155C0A7A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a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C1C434-9432-4A4E-BFD5-F1EFBFD91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5666-7F05-4F40-AF1E-565BDA0E9FDC}" type="datetimeFigureOut">
              <a:rPr lang="ta-IN" smtClean="0"/>
              <a:t>03-10-2023</a:t>
            </a:fld>
            <a:endParaRPr lang="ta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0458B5-2373-46E6-91DA-5B9684413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8E5C5E-1E61-4761-9B1B-1BE3C09D9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AA63-F23E-474F-A4AC-5EB5307F55A8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1204204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90003-7E01-4F49-B67F-1A4302B3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a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59BAA9-AFC1-4A5D-BD53-33D677C2C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5666-7F05-4F40-AF1E-565BDA0E9FDC}" type="datetimeFigureOut">
              <a:rPr lang="ta-IN" smtClean="0"/>
              <a:t>03-10-2023</a:t>
            </a:fld>
            <a:endParaRPr lang="ta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E1818D-5448-44ED-B1CD-9CB4FDEE7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ED2D5-DD04-4829-BE2C-824059F85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AA63-F23E-474F-A4AC-5EB5307F55A8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3198770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CA5D0C-46DB-4FE0-AC2D-7708FBD01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5666-7F05-4F40-AF1E-565BDA0E9FDC}" type="datetimeFigureOut">
              <a:rPr lang="ta-IN" smtClean="0"/>
              <a:t>03-10-2023</a:t>
            </a:fld>
            <a:endParaRPr lang="ta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5BEFAD-B9AC-40D4-BA23-FBCDDB247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442E7-4CA8-40CB-BF93-13F7B8579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AA63-F23E-474F-A4AC-5EB5307F55A8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20656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8BE54-8FD2-41E1-8F1D-53008BFAD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a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1AF63-7A96-48E5-A863-DC9525552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a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0371B-6F9F-4224-B9D3-703BC7993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FE2C3-9B1C-42FB-B69E-B5596800E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5666-7F05-4F40-AF1E-565BDA0E9FDC}" type="datetimeFigureOut">
              <a:rPr lang="ta-IN" smtClean="0"/>
              <a:t>03-10-2023</a:t>
            </a:fld>
            <a:endParaRPr lang="ta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D6D89-F688-4A8F-A4BD-95066973D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5C924-14A0-4BCB-9B9C-E75F5B5D1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AA63-F23E-474F-A4AC-5EB5307F55A8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1441154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D2727-DC7F-4A8C-80D4-0234F2716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a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6FD26D-16E3-4050-9FF3-1F602A756B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a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12DAF9-7068-4DCB-9BD4-6AD85F378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B6EBC-B23A-43C0-9406-8E98F3365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5666-7F05-4F40-AF1E-565BDA0E9FDC}" type="datetimeFigureOut">
              <a:rPr lang="ta-IN" smtClean="0"/>
              <a:t>03-10-2023</a:t>
            </a:fld>
            <a:endParaRPr lang="ta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8AD01-6D82-48E9-A73C-247A06AD8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71EB0E-A43F-43B0-AE90-05D133850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AA63-F23E-474F-A4AC-5EB5307F55A8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1932587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7C6B7D-2964-4586-9968-5570A5DDC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a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900C1-B99D-476F-8E74-4B92A4508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a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BCA49-8802-46F1-B978-C15557BFFF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D5666-7F05-4F40-AF1E-565BDA0E9FDC}" type="datetimeFigureOut">
              <a:rPr lang="ta-IN" smtClean="0"/>
              <a:t>03-10-2023</a:t>
            </a:fld>
            <a:endParaRPr lang="ta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6AB0-3732-43CD-BD33-F9392D3B3D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a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6D84B-DD72-48E8-A4FA-90A2A1207D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1AA63-F23E-474F-A4AC-5EB5307F55A8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274966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a-I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49CF8-EE07-4714-A794-8665BCC50C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Serial Communication Interfaces</a:t>
            </a:r>
            <a:endParaRPr lang="ta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5D4524-6124-42FD-97E8-2D3103689B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Ramesh S</a:t>
            </a:r>
            <a:endParaRPr lang="ta-IN" dirty="0"/>
          </a:p>
        </p:txBody>
      </p:sp>
    </p:spTree>
    <p:extLst>
      <p:ext uri="{BB962C8B-B14F-4D97-AF65-F5344CB8AC3E}">
        <p14:creationId xmlns:p14="http://schemas.microsoft.com/office/powerpoint/2010/main" val="3073526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3C248-5FFA-432E-ABB7-E764EE2B0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08" y="168178"/>
            <a:ext cx="10515600" cy="1325563"/>
          </a:xfrm>
        </p:spPr>
        <p:txBody>
          <a:bodyPr/>
          <a:lstStyle/>
          <a:p>
            <a:r>
              <a:rPr lang="en-US" dirty="0"/>
              <a:t>SPI Communication Protocol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2B60DE-C930-4886-8D7A-779D5D43B8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250" y="1690689"/>
            <a:ext cx="10916528" cy="4802186"/>
          </a:xfrm>
        </p:spPr>
      </p:pic>
    </p:spTree>
    <p:extLst>
      <p:ext uri="{BB962C8B-B14F-4D97-AF65-F5344CB8AC3E}">
        <p14:creationId xmlns:p14="http://schemas.microsoft.com/office/powerpoint/2010/main" val="3356122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8BE96-4F6A-42C5-9A20-38EF251C1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603"/>
            <a:ext cx="10515600" cy="999849"/>
          </a:xfrm>
        </p:spPr>
        <p:txBody>
          <a:bodyPr/>
          <a:lstStyle/>
          <a:p>
            <a:r>
              <a:rPr lang="en-US" dirty="0"/>
              <a:t>SPI Master Block Data Flow</a:t>
            </a:r>
            <a:endParaRPr lang="ta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681FFC-37EA-4DF6-9A87-C02373E04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0418" y="1258956"/>
            <a:ext cx="9912626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099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4F88C-4D55-475A-8C62-B37EB5E15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156" y="0"/>
            <a:ext cx="10515600" cy="867327"/>
          </a:xfrm>
        </p:spPr>
        <p:txBody>
          <a:bodyPr/>
          <a:lstStyle/>
          <a:p>
            <a:r>
              <a:rPr lang="en-US" dirty="0" err="1"/>
              <a:t>Tx</a:t>
            </a:r>
            <a:r>
              <a:rPr lang="en-US" dirty="0"/>
              <a:t>/Rx Operation </a:t>
            </a:r>
            <a:endParaRPr lang="ta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087CF9-EC15-4304-AC0E-FFF063AC9909}"/>
              </a:ext>
            </a:extLst>
          </p:cNvPr>
          <p:cNvSpPr txBox="1">
            <a:spLocks/>
          </p:cNvSpPr>
          <p:nvPr/>
        </p:nvSpPr>
        <p:spPr>
          <a:xfrm>
            <a:off x="573156" y="1027906"/>
            <a:ext cx="4343401" cy="567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INT-CLK is derived from the CLK input of the block</a:t>
            </a:r>
          </a:p>
          <a:p>
            <a:pPr lvl="1"/>
            <a:r>
              <a:rPr lang="en-US" dirty="0"/>
              <a:t>INT-CLK = 2*CLK</a:t>
            </a:r>
          </a:p>
          <a:p>
            <a:r>
              <a:rPr lang="en-US" dirty="0"/>
              <a:t>Transmission and Reception takes place in different phases of CLK</a:t>
            </a:r>
          </a:p>
          <a:p>
            <a:r>
              <a:rPr lang="en-US" dirty="0" err="1"/>
              <a:t>Tx</a:t>
            </a:r>
            <a:r>
              <a:rPr lang="en-US" dirty="0"/>
              <a:t> Operation flowchart given here</a:t>
            </a:r>
          </a:p>
          <a:p>
            <a:r>
              <a:rPr lang="en-US" dirty="0"/>
              <a:t>Rx operation is similar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C89EC0-79FA-496F-8AAE-4D9EAD271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095" y="318053"/>
            <a:ext cx="6771861" cy="638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599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C05D7-354B-402B-B8DE-3BF088575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342"/>
            <a:ext cx="10515600" cy="893831"/>
          </a:xfrm>
        </p:spPr>
        <p:txBody>
          <a:bodyPr/>
          <a:lstStyle/>
          <a:p>
            <a:r>
              <a:rPr lang="en-US" dirty="0"/>
              <a:t>Inter-integrated Circuit - I2C </a:t>
            </a:r>
            <a:endParaRPr lang="ta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32DF0-C0ED-4A1B-8BA2-ADDF55FA0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922" y="1199319"/>
            <a:ext cx="5933661" cy="526774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Communication among multiple devices with fixed lines</a:t>
            </a:r>
          </a:p>
          <a:p>
            <a:r>
              <a:rPr lang="en-US" dirty="0"/>
              <a:t>RAM, ADCs, OLED screens, accelerometers</a:t>
            </a:r>
          </a:p>
          <a:p>
            <a:r>
              <a:rPr lang="en-US" dirty="0"/>
              <a:t>Multi-master, Multi-slave Protocols</a:t>
            </a:r>
          </a:p>
          <a:p>
            <a:pPr lvl="1"/>
            <a:r>
              <a:rPr lang="en-US" dirty="0"/>
              <a:t>But less number of wires</a:t>
            </a:r>
          </a:p>
          <a:p>
            <a:r>
              <a:rPr lang="en-US" dirty="0"/>
              <a:t>Master decides the clock and selects the slave</a:t>
            </a:r>
          </a:p>
          <a:p>
            <a:r>
              <a:rPr lang="en-US" dirty="0"/>
              <a:t>The slaves have address which are sent in the data line</a:t>
            </a:r>
          </a:p>
          <a:p>
            <a:r>
              <a:rPr lang="en-US" dirty="0"/>
              <a:t>Supports 100 – 400 kbps, 3.5 </a:t>
            </a:r>
            <a:r>
              <a:rPr lang="en-US" dirty="0" err="1"/>
              <a:t>Mbps</a:t>
            </a:r>
            <a:endParaRPr lang="en-US" dirty="0"/>
          </a:p>
          <a:p>
            <a:r>
              <a:rPr lang="en-US" dirty="0"/>
              <a:t>Half Duplex, </a:t>
            </a:r>
          </a:p>
          <a:p>
            <a:r>
              <a:rPr lang="en-US" dirty="0"/>
              <a:t>Start, Stop Bits and Ack bit for each 8 bits of data</a:t>
            </a:r>
          </a:p>
          <a:p>
            <a:r>
              <a:rPr lang="en-US" dirty="0"/>
              <a:t>Master selection is done by arbitration based upon the data sent in the SDA line</a:t>
            </a:r>
          </a:p>
          <a:p>
            <a:pPr lvl="1"/>
            <a:r>
              <a:rPr lang="en-US" dirty="0"/>
              <a:t>Winner is one whose data is on the bus</a:t>
            </a:r>
          </a:p>
          <a:p>
            <a:r>
              <a:rPr lang="en-US" dirty="0"/>
              <a:t>Master clocks are synchronized</a:t>
            </a:r>
          </a:p>
          <a:p>
            <a:r>
              <a:rPr lang="en-US" dirty="0"/>
              <a:t>More masters and slaves complicates the design</a:t>
            </a:r>
            <a:endParaRPr lang="ta-IN" dirty="0"/>
          </a:p>
        </p:txBody>
      </p:sp>
      <p:pic>
        <p:nvPicPr>
          <p:cNvPr id="2052" name="Picture 4" descr="I2C interface diagram">
            <a:extLst>
              <a:ext uri="{FF2B5EF4-FFF2-40B4-BE49-F238E27FC236}">
                <a16:creationId xmlns:a16="http://schemas.microsoft.com/office/drawing/2014/main" id="{75F3CE65-651C-4D96-849E-635C7936A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391477"/>
            <a:ext cx="4956313" cy="4638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39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974D-262F-431C-8795-5145B42CC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 Devices on a network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D5E59B-6E86-4650-89D2-9A86C6C1E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1348" y="1997612"/>
            <a:ext cx="10242452" cy="3981157"/>
          </a:xfrm>
        </p:spPr>
      </p:pic>
    </p:spTree>
    <p:extLst>
      <p:ext uri="{BB962C8B-B14F-4D97-AF65-F5344CB8AC3E}">
        <p14:creationId xmlns:p14="http://schemas.microsoft.com/office/powerpoint/2010/main" val="705764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C762C-ECF3-40D8-ADF8-C5F4A3EF6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 Communication Signal 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55B78E-1BFE-491E-968F-AA7C1B203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9311" y="1957974"/>
            <a:ext cx="8932983" cy="4386555"/>
          </a:xfrm>
        </p:spPr>
      </p:pic>
    </p:spTree>
    <p:extLst>
      <p:ext uri="{BB962C8B-B14F-4D97-AF65-F5344CB8AC3E}">
        <p14:creationId xmlns:p14="http://schemas.microsoft.com/office/powerpoint/2010/main" val="1729780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90791-3388-43F0-B237-B940EB47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388"/>
            <a:ext cx="10515600" cy="1140212"/>
          </a:xfrm>
        </p:spPr>
        <p:txBody>
          <a:bodyPr/>
          <a:lstStyle/>
          <a:p>
            <a:r>
              <a:rPr lang="en-US" dirty="0"/>
              <a:t>External Communication</a:t>
            </a:r>
            <a:endParaRPr lang="ta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BD55F-7486-48F5-9588-76DF5DBE2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1092"/>
            <a:ext cx="10515600" cy="48053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Communication with external devices is fundamental to controllers</a:t>
            </a:r>
          </a:p>
          <a:p>
            <a:pPr lvl="1"/>
            <a:r>
              <a:rPr lang="en-US" dirty="0"/>
              <a:t>Sensors, Actuators, Memory Devices (RAM, Flash), </a:t>
            </a:r>
          </a:p>
          <a:p>
            <a:pPr lvl="1"/>
            <a:r>
              <a:rPr lang="en-US" dirty="0"/>
              <a:t>Variety of devices to be connected including digital and analog devices</a:t>
            </a:r>
          </a:p>
          <a:p>
            <a:r>
              <a:rPr lang="en-US" dirty="0"/>
              <a:t>Cost and quality constraints have forced standard interfaces</a:t>
            </a:r>
          </a:p>
          <a:p>
            <a:r>
              <a:rPr lang="en-US" dirty="0"/>
              <a:t>Standard communication </a:t>
            </a:r>
            <a:r>
              <a:rPr lang="en-US" dirty="0" err="1"/>
              <a:t>i</a:t>
            </a:r>
            <a:r>
              <a:rPr lang="en-US" dirty="0"/>
              <a:t>/f define</a:t>
            </a:r>
          </a:p>
          <a:p>
            <a:pPr lvl="1"/>
            <a:r>
              <a:rPr lang="en-US" dirty="0"/>
              <a:t>HW characteristics:  communication medium (twisted pairs, fiber, etc.) and signaling protocols</a:t>
            </a:r>
          </a:p>
          <a:p>
            <a:pPr lvl="1"/>
            <a:r>
              <a:rPr lang="en-US" dirty="0"/>
              <a:t>Communication protocol at the data link layer and higher layers </a:t>
            </a:r>
          </a:p>
          <a:p>
            <a:r>
              <a:rPr lang="en-US" dirty="0"/>
              <a:t>Multiple standards have emerged </a:t>
            </a:r>
          </a:p>
          <a:p>
            <a:pPr lvl="1"/>
            <a:r>
              <a:rPr lang="en-US" dirty="0"/>
              <a:t>UART/SPI/I2C, RS232, CAN, Ethernet, Blue tooth, </a:t>
            </a:r>
            <a:r>
              <a:rPr lang="en-US" dirty="0" err="1"/>
              <a:t>WiFi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Many of these developed in the early days of computers for connecting `peripherals’</a:t>
            </a:r>
          </a:p>
          <a:p>
            <a:r>
              <a:rPr lang="en-US" dirty="0"/>
              <a:t>Modern Controllers have provision for some of the major interfaces</a:t>
            </a:r>
          </a:p>
          <a:p>
            <a:r>
              <a:rPr lang="en-US" dirty="0"/>
              <a:t>Many sensors come integrated with communication interfaces</a:t>
            </a:r>
          </a:p>
          <a:p>
            <a:r>
              <a:rPr lang="en-US" dirty="0"/>
              <a:t>ST Microelectronics LSM303D is a 3-axis </a:t>
            </a:r>
            <a:r>
              <a:rPr lang="en-US" dirty="0" err="1"/>
              <a:t>acc.meter</a:t>
            </a:r>
            <a:r>
              <a:rPr lang="en-US" dirty="0"/>
              <a:t> and magnetometer integrated with a I2C module</a:t>
            </a:r>
          </a:p>
        </p:txBody>
      </p:sp>
    </p:spTree>
    <p:extLst>
      <p:ext uri="{BB962C8B-B14F-4D97-AF65-F5344CB8AC3E}">
        <p14:creationId xmlns:p14="http://schemas.microsoft.com/office/powerpoint/2010/main" val="62040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1DC9C-BCFF-4040-B1CF-FCD9B3101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Interface 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9049A-623F-423B-897E-9991D5C00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Several of them</a:t>
            </a:r>
          </a:p>
          <a:p>
            <a:r>
              <a:rPr lang="en-US" dirty="0"/>
              <a:t>UARTs, SPI, I2C, USB, CAN</a:t>
            </a:r>
          </a:p>
          <a:p>
            <a:r>
              <a:rPr lang="en-US" dirty="0"/>
              <a:t>Each of these are independent HW blocks in a typical controller with logic and storage</a:t>
            </a:r>
          </a:p>
          <a:p>
            <a:r>
              <a:rPr lang="en-US" dirty="0"/>
              <a:t>These blocks send and receive control and data signals in parallel and communicate with the CPU</a:t>
            </a:r>
          </a:p>
          <a:p>
            <a:r>
              <a:rPr lang="en-US" dirty="0"/>
              <a:t>Access and control to these modules via SFRs</a:t>
            </a:r>
          </a:p>
          <a:p>
            <a:r>
              <a:rPr lang="en-US" dirty="0"/>
              <a:t>Each block has a unique set of SFRs which can be read or written to program and get/put data</a:t>
            </a:r>
          </a:p>
          <a:p>
            <a:r>
              <a:rPr lang="en-US" dirty="0"/>
              <a:t>They are also used for configuring the blocks</a:t>
            </a:r>
          </a:p>
          <a:p>
            <a:pPr lvl="2"/>
            <a:r>
              <a:rPr lang="en-US" dirty="0"/>
              <a:t>E.g., communication speed, parity presence</a:t>
            </a:r>
          </a:p>
        </p:txBody>
      </p:sp>
    </p:spTree>
    <p:extLst>
      <p:ext uri="{BB962C8B-B14F-4D97-AF65-F5344CB8AC3E}">
        <p14:creationId xmlns:p14="http://schemas.microsoft.com/office/powerpoint/2010/main" val="2187811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9B0F2-DD41-4965-8995-2944B6974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202"/>
            <a:ext cx="10515600" cy="895264"/>
          </a:xfrm>
        </p:spPr>
        <p:txBody>
          <a:bodyPr/>
          <a:lstStyle/>
          <a:p>
            <a:r>
              <a:rPr lang="en-US" dirty="0"/>
              <a:t>Communication Parameters</a:t>
            </a:r>
            <a:endParaRPr lang="ta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6B870-1131-4260-BF2C-09C65FC22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7460"/>
            <a:ext cx="10515600" cy="4879503"/>
          </a:xfrm>
        </p:spPr>
        <p:txBody>
          <a:bodyPr>
            <a:normAutofit/>
          </a:bodyPr>
          <a:lstStyle/>
          <a:p>
            <a:r>
              <a:rPr lang="en-US" dirty="0"/>
              <a:t>1-1, 1-x</a:t>
            </a:r>
          </a:p>
          <a:p>
            <a:r>
              <a:rPr lang="en-US" dirty="0"/>
              <a:t>Serial or Parallel</a:t>
            </a:r>
          </a:p>
          <a:p>
            <a:r>
              <a:rPr lang="en-US" dirty="0"/>
              <a:t>Simplex, Duplex, half-duplex</a:t>
            </a:r>
          </a:p>
          <a:p>
            <a:r>
              <a:rPr lang="en-US" dirty="0"/>
              <a:t>Synchronous or Asynchronous</a:t>
            </a:r>
          </a:p>
          <a:p>
            <a:r>
              <a:rPr lang="en-US" dirty="0"/>
              <a:t>Symmetrical or asymmetrical (Master – Slave)</a:t>
            </a:r>
          </a:p>
          <a:p>
            <a:r>
              <a:rPr lang="en-US" dirty="0"/>
              <a:t>Flow control</a:t>
            </a:r>
          </a:p>
          <a:p>
            <a:r>
              <a:rPr lang="en-US" dirty="0"/>
              <a:t>Error detection – parity signal</a:t>
            </a:r>
          </a:p>
          <a:p>
            <a:r>
              <a:rPr lang="en-US" dirty="0"/>
              <a:t>Communication Speed </a:t>
            </a:r>
          </a:p>
          <a:p>
            <a:pPr lvl="1"/>
            <a:r>
              <a:rPr lang="en-US" dirty="0"/>
              <a:t>1200 bps – Several Kbps and Mbps</a:t>
            </a:r>
            <a:endParaRPr lang="ta-IN" dirty="0"/>
          </a:p>
        </p:txBody>
      </p:sp>
    </p:spTree>
    <p:extLst>
      <p:ext uri="{BB962C8B-B14F-4D97-AF65-F5344CB8AC3E}">
        <p14:creationId xmlns:p14="http://schemas.microsoft.com/office/powerpoint/2010/main" val="3984447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3B275-C8CB-4D3C-9EA7-8414B0339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770"/>
            <a:ext cx="10515600" cy="610349"/>
          </a:xfrm>
        </p:spPr>
        <p:txBody>
          <a:bodyPr>
            <a:normAutofit fontScale="90000"/>
          </a:bodyPr>
          <a:lstStyle/>
          <a:p>
            <a:r>
              <a:rPr lang="en-US" dirty="0"/>
              <a:t>UART</a:t>
            </a:r>
            <a:endParaRPr lang="ta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A9853-E1DE-4244-8951-A1C42F7E9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6120"/>
            <a:ext cx="10515600" cy="333108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Universal Asynchronous Receive Transmit protocol</a:t>
            </a:r>
          </a:p>
          <a:p>
            <a:r>
              <a:rPr lang="en-US" dirty="0"/>
              <a:t>Asynchronous means no common clock</a:t>
            </a:r>
          </a:p>
          <a:p>
            <a:r>
              <a:rPr lang="en-US" dirty="0"/>
              <a:t>Peer to peer protocol (no master-lave relationship)</a:t>
            </a:r>
          </a:p>
          <a:p>
            <a:r>
              <a:rPr lang="en-US" dirty="0"/>
              <a:t>Duplex Communication – Simultaneous two-way communication</a:t>
            </a:r>
          </a:p>
          <a:p>
            <a:r>
              <a:rPr lang="en-US" dirty="0"/>
              <a:t>The frame has a START bit, 8 data bits, STOP bit and optionally parity bit</a:t>
            </a:r>
          </a:p>
          <a:p>
            <a:r>
              <a:rPr lang="en-US" dirty="0"/>
              <a:t>The line is high in idle state and stop bit</a:t>
            </a:r>
          </a:p>
          <a:p>
            <a:r>
              <a:rPr lang="en-US" dirty="0"/>
              <a:t>The hosts look for line going low </a:t>
            </a:r>
          </a:p>
          <a:p>
            <a:r>
              <a:rPr lang="en-US" dirty="0"/>
              <a:t>The host pre-decide on the baud rate (bits per second) of transmission</a:t>
            </a:r>
          </a:p>
          <a:p>
            <a:pPr lvl="1"/>
            <a:r>
              <a:rPr lang="en-US" dirty="0"/>
              <a:t>9600bps (common), 1200 (low), 460Kbps (high) – multiples of 8  </a:t>
            </a:r>
          </a:p>
          <a:p>
            <a:endParaRPr lang="ta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505EF6-2FCE-47D1-A9BE-46D2B9ABCE97}"/>
              </a:ext>
            </a:extLst>
          </p:cNvPr>
          <p:cNvSpPr/>
          <p:nvPr/>
        </p:nvSpPr>
        <p:spPr>
          <a:xfrm>
            <a:off x="3694670" y="4238368"/>
            <a:ext cx="1050325" cy="1643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a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647364-1633-4BD3-BA04-D1FF5294AECC}"/>
              </a:ext>
            </a:extLst>
          </p:cNvPr>
          <p:cNvSpPr/>
          <p:nvPr/>
        </p:nvSpPr>
        <p:spPr>
          <a:xfrm>
            <a:off x="6750908" y="4238368"/>
            <a:ext cx="1050325" cy="1643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a-I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0EF3CE5-7C7F-436F-9A70-511E74557FB7}"/>
              </a:ext>
            </a:extLst>
          </p:cNvPr>
          <p:cNvCxnSpPr/>
          <p:nvPr/>
        </p:nvCxnSpPr>
        <p:spPr>
          <a:xfrm>
            <a:off x="4744995" y="4646141"/>
            <a:ext cx="20059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B86979-247F-47F4-AC77-B38464958A28}"/>
              </a:ext>
            </a:extLst>
          </p:cNvPr>
          <p:cNvCxnSpPr/>
          <p:nvPr/>
        </p:nvCxnSpPr>
        <p:spPr>
          <a:xfrm flipH="1">
            <a:off x="4744995" y="5511114"/>
            <a:ext cx="20059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283049-116F-4B95-8B3E-172908E5BE9C}"/>
              </a:ext>
            </a:extLst>
          </p:cNvPr>
          <p:cNvSpPr txBox="1"/>
          <p:nvPr/>
        </p:nvSpPr>
        <p:spPr>
          <a:xfrm>
            <a:off x="4744995" y="4238368"/>
            <a:ext cx="386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Tx</a:t>
            </a:r>
            <a:endParaRPr lang="ta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08709E-FAD7-467C-8DDD-AEA2D9F0C629}"/>
              </a:ext>
            </a:extLst>
          </p:cNvPr>
          <p:cNvSpPr txBox="1"/>
          <p:nvPr/>
        </p:nvSpPr>
        <p:spPr>
          <a:xfrm>
            <a:off x="6330779" y="423082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Rx</a:t>
            </a:r>
            <a:endParaRPr lang="ta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0323D3-22A1-468D-87A1-034251154F35}"/>
              </a:ext>
            </a:extLst>
          </p:cNvPr>
          <p:cNvSpPr txBox="1"/>
          <p:nvPr/>
        </p:nvSpPr>
        <p:spPr>
          <a:xfrm>
            <a:off x="4782624" y="5183659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Rx</a:t>
            </a:r>
            <a:endParaRPr lang="ta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AA57BE-D675-4195-A435-B518DD959C93}"/>
              </a:ext>
            </a:extLst>
          </p:cNvPr>
          <p:cNvSpPr txBox="1"/>
          <p:nvPr/>
        </p:nvSpPr>
        <p:spPr>
          <a:xfrm>
            <a:off x="6364777" y="5155511"/>
            <a:ext cx="386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Tx</a:t>
            </a:r>
            <a:endParaRPr lang="ta-IN" dirty="0"/>
          </a:p>
        </p:txBody>
      </p:sp>
    </p:spTree>
    <p:extLst>
      <p:ext uri="{BB962C8B-B14F-4D97-AF65-F5344CB8AC3E}">
        <p14:creationId xmlns:p14="http://schemas.microsoft.com/office/powerpoint/2010/main" val="3839372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45517-6F3F-443B-B22A-4CD312662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417"/>
            <a:ext cx="10515600" cy="907621"/>
          </a:xfrm>
        </p:spPr>
        <p:txBody>
          <a:bodyPr/>
          <a:lstStyle/>
          <a:p>
            <a:r>
              <a:rPr lang="en-US" dirty="0"/>
              <a:t>UART Block Structure (Example)</a:t>
            </a:r>
            <a:endParaRPr lang="ta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87E651-0FC8-4F97-AE8A-27186BA0F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8736" y="1346886"/>
            <a:ext cx="9735064" cy="539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55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F8E94-59CD-4DCF-A49B-DC34E516C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Transmission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58ECCF-FEB3-4D25-8723-B6F3E8CC83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9963" y="2236763"/>
            <a:ext cx="9872074" cy="3798277"/>
          </a:xfrm>
        </p:spPr>
      </p:pic>
    </p:spTree>
    <p:extLst>
      <p:ext uri="{BB962C8B-B14F-4D97-AF65-F5344CB8AC3E}">
        <p14:creationId xmlns:p14="http://schemas.microsoft.com/office/powerpoint/2010/main" val="2338550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4F88C-4D55-475A-8C62-B37EB5E15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687" y="160579"/>
            <a:ext cx="10515600" cy="867327"/>
          </a:xfrm>
        </p:spPr>
        <p:txBody>
          <a:bodyPr/>
          <a:lstStyle/>
          <a:p>
            <a:r>
              <a:rPr lang="en-US" dirty="0" err="1"/>
              <a:t>Tx</a:t>
            </a:r>
            <a:r>
              <a:rPr lang="en-US" dirty="0"/>
              <a:t>/Rx Operation </a:t>
            </a:r>
            <a:endParaRPr lang="ta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2BF580-6FAC-4CD6-A217-FD246F2E2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5826" y="160579"/>
            <a:ext cx="6811618" cy="667916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087CF9-EC15-4304-AC0E-FFF063AC9909}"/>
              </a:ext>
            </a:extLst>
          </p:cNvPr>
          <p:cNvSpPr txBox="1">
            <a:spLocks/>
          </p:cNvSpPr>
          <p:nvPr/>
        </p:nvSpPr>
        <p:spPr>
          <a:xfrm>
            <a:off x="573156" y="1027906"/>
            <a:ext cx="4939748" cy="567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INT-CLK is derived from the CLK input of the block</a:t>
            </a:r>
          </a:p>
          <a:p>
            <a:pPr lvl="1"/>
            <a:r>
              <a:rPr lang="en-US" dirty="0"/>
              <a:t>CLK = 8 * INT-CLK</a:t>
            </a:r>
          </a:p>
          <a:p>
            <a:r>
              <a:rPr lang="en-US" dirty="0" err="1"/>
              <a:t>Tx</a:t>
            </a:r>
            <a:r>
              <a:rPr lang="en-US" dirty="0"/>
              <a:t> Operation flowchart given here</a:t>
            </a:r>
          </a:p>
          <a:p>
            <a:r>
              <a:rPr lang="en-US" dirty="0"/>
              <a:t>Rx operation is similar</a:t>
            </a:r>
          </a:p>
        </p:txBody>
      </p:sp>
    </p:spTree>
    <p:extLst>
      <p:ext uri="{BB962C8B-B14F-4D97-AF65-F5344CB8AC3E}">
        <p14:creationId xmlns:p14="http://schemas.microsoft.com/office/powerpoint/2010/main" val="3284277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6134D-89B2-4016-8AF7-507E7BE9A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026" y="0"/>
            <a:ext cx="10515600" cy="787814"/>
          </a:xfrm>
        </p:spPr>
        <p:txBody>
          <a:bodyPr/>
          <a:lstStyle/>
          <a:p>
            <a:r>
              <a:rPr lang="en-US" dirty="0"/>
              <a:t>Serial Peripheral Interface (SPI)</a:t>
            </a:r>
            <a:endParaRPr lang="ta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C4BC9F6-F3A8-4F94-A765-ECB3F2529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4" y="787814"/>
            <a:ext cx="5569522" cy="587802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High Speed protocol, 10 – 20 Mbps usually</a:t>
            </a:r>
          </a:p>
          <a:p>
            <a:r>
              <a:rPr lang="en-US" dirty="0"/>
              <a:t>RAM, Flash. SD cards, ADC/DACs accelerometers use this protocol</a:t>
            </a:r>
          </a:p>
          <a:p>
            <a:r>
              <a:rPr lang="en-US" dirty="0"/>
              <a:t>Synchronous protocol</a:t>
            </a:r>
          </a:p>
          <a:p>
            <a:r>
              <a:rPr lang="en-US" dirty="0"/>
              <a:t>Master – Slave Protocol</a:t>
            </a:r>
          </a:p>
          <a:p>
            <a:pPr lvl="1"/>
            <a:r>
              <a:rPr lang="en-US" dirty="0"/>
              <a:t>Every extra slave requires additional </a:t>
            </a:r>
            <a:r>
              <a:rPr lang="en-US" dirty="0" err="1"/>
              <a:t>circuitary</a:t>
            </a:r>
            <a:endParaRPr lang="en-US" dirty="0"/>
          </a:p>
          <a:p>
            <a:r>
              <a:rPr lang="en-US" dirty="0"/>
              <a:t>Single Master who creates the clock signal for the slave devices</a:t>
            </a:r>
          </a:p>
          <a:p>
            <a:r>
              <a:rPr lang="en-US" dirty="0"/>
              <a:t>Master has 3 logical outputs and 1 input to/from each slave</a:t>
            </a:r>
          </a:p>
          <a:p>
            <a:pPr lvl="1"/>
            <a:r>
              <a:rPr lang="en-US" dirty="0"/>
              <a:t>Clock input, Slave Select Signal</a:t>
            </a:r>
          </a:p>
          <a:p>
            <a:pPr lvl="1"/>
            <a:r>
              <a:rPr lang="en-US" dirty="0"/>
              <a:t>Master to Slave Data – MOSI</a:t>
            </a:r>
          </a:p>
          <a:p>
            <a:pPr lvl="1"/>
            <a:r>
              <a:rPr lang="en-US" dirty="0"/>
              <a:t>Slave to Master Data - MISO</a:t>
            </a:r>
          </a:p>
          <a:p>
            <a:r>
              <a:rPr lang="en-US" dirty="0"/>
              <a:t>Duplex Communication</a:t>
            </a:r>
          </a:p>
          <a:p>
            <a:r>
              <a:rPr lang="en-US" dirty="0"/>
              <a:t>Master selects the slave </a:t>
            </a:r>
          </a:p>
          <a:p>
            <a:r>
              <a:rPr lang="en-US" dirty="0"/>
              <a:t>Serial communication</a:t>
            </a:r>
          </a:p>
          <a:p>
            <a:pPr lvl="1"/>
            <a:r>
              <a:rPr lang="en-US" dirty="0"/>
              <a:t>frame structure mfg. specific </a:t>
            </a:r>
          </a:p>
          <a:p>
            <a:endParaRPr lang="ta-IN" dirty="0"/>
          </a:p>
        </p:txBody>
      </p:sp>
      <p:pic>
        <p:nvPicPr>
          <p:cNvPr id="1026" name="Picture 2" descr="SPI interface diagram">
            <a:extLst>
              <a:ext uri="{FF2B5EF4-FFF2-40B4-BE49-F238E27FC236}">
                <a16:creationId xmlns:a16="http://schemas.microsoft.com/office/drawing/2014/main" id="{79F515F1-74C4-4DB9-BA7B-416FB442C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913" y="947326"/>
            <a:ext cx="4691270" cy="467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414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5B40FB0278F645964CD1A336BD1EC1" ma:contentTypeVersion="3" ma:contentTypeDescription="Create a new document." ma:contentTypeScope="" ma:versionID="e01c296140a29f63a371b38b1392fd9d">
  <xsd:schema xmlns:xsd="http://www.w3.org/2001/XMLSchema" xmlns:xs="http://www.w3.org/2001/XMLSchema" xmlns:p="http://schemas.microsoft.com/office/2006/metadata/properties" xmlns:ns2="b20013df-26cc-4123-9a3e-2cfe1a446475" targetNamespace="http://schemas.microsoft.com/office/2006/metadata/properties" ma:root="true" ma:fieldsID="4ad47f887f5019aee220bf1f6e8f4514" ns2:_="">
    <xsd:import namespace="b20013df-26cc-4123-9a3e-2cfe1a4464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0013df-26cc-4123-9a3e-2cfe1a4464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F07EDF2-4A81-43F3-87A5-284BFFCA1771}"/>
</file>

<file path=customXml/itemProps2.xml><?xml version="1.0" encoding="utf-8"?>
<ds:datastoreItem xmlns:ds="http://schemas.openxmlformats.org/officeDocument/2006/customXml" ds:itemID="{8F2F10BA-F549-43E1-A39D-79F7BFB35129}"/>
</file>

<file path=customXml/itemProps3.xml><?xml version="1.0" encoding="utf-8"?>
<ds:datastoreItem xmlns:ds="http://schemas.openxmlformats.org/officeDocument/2006/customXml" ds:itemID="{B27FF93D-0B8C-4A7B-9788-97CD324A7397}"/>
</file>

<file path=docProps/app.xml><?xml version="1.0" encoding="utf-8"?>
<Properties xmlns="http://schemas.openxmlformats.org/officeDocument/2006/extended-properties" xmlns:vt="http://schemas.openxmlformats.org/officeDocument/2006/docPropsVTypes">
  <TotalTime>5253</TotalTime>
  <Words>667</Words>
  <Application>Microsoft Office PowerPoint</Application>
  <PresentationFormat>Widescreen</PresentationFormat>
  <Paragraphs>95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Serial Communication Interfaces</vt:lpstr>
      <vt:lpstr>External Communication</vt:lpstr>
      <vt:lpstr>Communication Interface Standards</vt:lpstr>
      <vt:lpstr>Communication Parameters</vt:lpstr>
      <vt:lpstr>UART</vt:lpstr>
      <vt:lpstr>UART Block Structure (Example)</vt:lpstr>
      <vt:lpstr>UART Transmission</vt:lpstr>
      <vt:lpstr>Tx/Rx Operation </vt:lpstr>
      <vt:lpstr>Serial Peripheral Interface (SPI)</vt:lpstr>
      <vt:lpstr>SPI Communication Protocol</vt:lpstr>
      <vt:lpstr>SPI Master Block Data Flow</vt:lpstr>
      <vt:lpstr>Tx/Rx Operation </vt:lpstr>
      <vt:lpstr>Inter-integrated Circuit - I2C </vt:lpstr>
      <vt:lpstr>I2C Devices on a network</vt:lpstr>
      <vt:lpstr>I2C Communication Signal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 Blocks</dc:title>
  <dc:creator>Suba Ramesh</dc:creator>
  <cp:lastModifiedBy>Suba Ramesh</cp:lastModifiedBy>
  <cp:revision>51</cp:revision>
  <dcterms:created xsi:type="dcterms:W3CDTF">2017-10-19T23:29:41Z</dcterms:created>
  <dcterms:modified xsi:type="dcterms:W3CDTF">2023-10-03T12:10:49Z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0x010100165B40FB0278F645964CD1A336BD1EC1</vt:lpwstr>
  </property>
</Properties>
</file>