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88" r:id="rId4"/>
    <p:sldId id="298" r:id="rId5"/>
    <p:sldId id="293" r:id="rId6"/>
    <p:sldId id="289" r:id="rId7"/>
    <p:sldId id="294" r:id="rId8"/>
    <p:sldId id="295" r:id="rId9"/>
    <p:sldId id="290" r:id="rId10"/>
    <p:sldId id="29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51" autoAdjust="0"/>
  </p:normalViewPr>
  <p:slideViewPr>
    <p:cSldViewPr snapToGrid="0">
      <p:cViewPr varScale="1">
        <p:scale>
          <a:sx n="74" d="100"/>
          <a:sy n="74" d="100"/>
        </p:scale>
        <p:origin x="10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A086E-CE51-4711-A2E8-E0392BA7952A}"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5864A-645C-4176-955F-E9A98F08BF8F}" type="slidenum">
              <a:rPr lang="en-US" smtClean="0"/>
              <a:t>‹#›</a:t>
            </a:fld>
            <a:endParaRPr lang="en-US"/>
          </a:p>
        </p:txBody>
      </p:sp>
    </p:spTree>
    <p:extLst>
      <p:ext uri="{BB962C8B-B14F-4D97-AF65-F5344CB8AC3E}">
        <p14:creationId xmlns:p14="http://schemas.microsoft.com/office/powerpoint/2010/main" val="50749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25864A-645C-4176-955F-E9A98F08BF8F}" type="slidenum">
              <a:rPr lang="en-US" smtClean="0"/>
              <a:t>1</a:t>
            </a:fld>
            <a:endParaRPr lang="en-US"/>
          </a:p>
        </p:txBody>
      </p:sp>
    </p:spTree>
    <p:extLst>
      <p:ext uri="{BB962C8B-B14F-4D97-AF65-F5344CB8AC3E}">
        <p14:creationId xmlns:p14="http://schemas.microsoft.com/office/powerpoint/2010/main" val="4027705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25864A-645C-4176-955F-E9A98F08BF8F}" type="slidenum">
              <a:rPr lang="en-US" smtClean="0"/>
              <a:t>3</a:t>
            </a:fld>
            <a:endParaRPr lang="en-US"/>
          </a:p>
        </p:txBody>
      </p:sp>
    </p:spTree>
    <p:extLst>
      <p:ext uri="{BB962C8B-B14F-4D97-AF65-F5344CB8AC3E}">
        <p14:creationId xmlns:p14="http://schemas.microsoft.com/office/powerpoint/2010/main" val="181745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25864A-645C-4176-955F-E9A98F08BF8F}" type="slidenum">
              <a:rPr lang="en-US" smtClean="0"/>
              <a:t>6</a:t>
            </a:fld>
            <a:endParaRPr lang="en-US"/>
          </a:p>
        </p:txBody>
      </p:sp>
    </p:spTree>
    <p:extLst>
      <p:ext uri="{BB962C8B-B14F-4D97-AF65-F5344CB8AC3E}">
        <p14:creationId xmlns:p14="http://schemas.microsoft.com/office/powerpoint/2010/main" val="151353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25864A-645C-4176-955F-E9A98F08BF8F}" type="slidenum">
              <a:rPr lang="en-US" smtClean="0"/>
              <a:t>9</a:t>
            </a:fld>
            <a:endParaRPr lang="en-US"/>
          </a:p>
        </p:txBody>
      </p:sp>
    </p:spTree>
    <p:extLst>
      <p:ext uri="{BB962C8B-B14F-4D97-AF65-F5344CB8AC3E}">
        <p14:creationId xmlns:p14="http://schemas.microsoft.com/office/powerpoint/2010/main" val="3310385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25864A-645C-4176-955F-E9A98F08BF8F}" type="slidenum">
              <a:rPr lang="en-US" smtClean="0"/>
              <a:t>10</a:t>
            </a:fld>
            <a:endParaRPr lang="en-US"/>
          </a:p>
        </p:txBody>
      </p:sp>
    </p:spTree>
    <p:extLst>
      <p:ext uri="{BB962C8B-B14F-4D97-AF65-F5344CB8AC3E}">
        <p14:creationId xmlns:p14="http://schemas.microsoft.com/office/powerpoint/2010/main" val="145192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BCD8-7050-0BDA-56EF-B4ADFCFF77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D4590A-7D8B-9BD2-2AFC-4EA7C95FC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277E8C-E32B-B659-F809-7B2A65923E97}"/>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5" name="Footer Placeholder 4">
            <a:extLst>
              <a:ext uri="{FF2B5EF4-FFF2-40B4-BE49-F238E27FC236}">
                <a16:creationId xmlns:a16="http://schemas.microsoft.com/office/drawing/2014/main" id="{35195F80-F4FE-CA7A-BB9E-727598B84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6952B-ED56-DEB4-6D24-12777AEBDCC7}"/>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1693310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AFC2-F0B4-08F0-7552-8B9C73A095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BD0870-DB9F-C1AE-7C5B-E9419D6140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3AF97-335E-6EEE-DCCA-56077D3B6646}"/>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5" name="Footer Placeholder 4">
            <a:extLst>
              <a:ext uri="{FF2B5EF4-FFF2-40B4-BE49-F238E27FC236}">
                <a16:creationId xmlns:a16="http://schemas.microsoft.com/office/drawing/2014/main" id="{7ABD1057-5CFA-3228-AA93-77E3283B0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0237C-3295-5637-A999-311CA743F7EB}"/>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176162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198C3-A205-169A-C3AF-14A36331AB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E0AD09-98C4-8706-02EA-4382747ED0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DB93E-0667-89D8-624C-CDB1FF546C31}"/>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5" name="Footer Placeholder 4">
            <a:extLst>
              <a:ext uri="{FF2B5EF4-FFF2-40B4-BE49-F238E27FC236}">
                <a16:creationId xmlns:a16="http://schemas.microsoft.com/office/drawing/2014/main" id="{DF39AD26-DA29-88FD-C336-023CC7EE4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C961A-26BC-345C-FA28-1B04B6A81D7C}"/>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166934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A436-A945-7C76-617E-3AA999C55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26CE9-FA3B-7755-75E5-E6CCCCEF46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F7AEB-B301-7545-33D8-B6F25E75BBF5}"/>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5" name="Footer Placeholder 4">
            <a:extLst>
              <a:ext uri="{FF2B5EF4-FFF2-40B4-BE49-F238E27FC236}">
                <a16:creationId xmlns:a16="http://schemas.microsoft.com/office/drawing/2014/main" id="{D6646BF8-ACBC-FC5A-0199-6957B5EB8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38C6E-C3FE-8BDE-F3EA-EA0D6AA28462}"/>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5752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76AA-79A5-2C34-3CAE-7AB9310AD5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A29BC6-7A4F-FF39-B7BB-DE1FEDBFE1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33301-FD51-43CD-6E88-8C9CDDB4D652}"/>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5" name="Footer Placeholder 4">
            <a:extLst>
              <a:ext uri="{FF2B5EF4-FFF2-40B4-BE49-F238E27FC236}">
                <a16:creationId xmlns:a16="http://schemas.microsoft.com/office/drawing/2014/main" id="{B11C3CA6-DB43-FCE6-EF54-5361AB81E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BA33D-8A0A-5DD6-0D58-C4909A01B64A}"/>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36605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8E8D-E3FC-3A76-478F-5FF89BC90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04F2E-CDDC-FC6E-F2AC-E1B8B16BEE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AE2999-1042-7B0E-D010-EC2F75385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B95A0D-609E-2491-623E-EF5E238EB156}"/>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6" name="Footer Placeholder 5">
            <a:extLst>
              <a:ext uri="{FF2B5EF4-FFF2-40B4-BE49-F238E27FC236}">
                <a16:creationId xmlns:a16="http://schemas.microsoft.com/office/drawing/2014/main" id="{EAB0252B-9DED-45E7-E28A-D671B0E54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752D0-8987-C1EB-D2CF-284E900F08BA}"/>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2310399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F9FD-110C-858E-774E-DCDB1ABBAC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A24C7F-720E-DF9E-6601-6AB766B1F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344A5A-0414-D0FF-98E7-562ED523FB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B10793-6CA8-C8AA-6CDC-E2B8BFE3C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8B3BC0-51B4-097E-C059-4144412AC3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38D502-AC8C-CA60-1FB7-B30E067A39B1}"/>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8" name="Footer Placeholder 7">
            <a:extLst>
              <a:ext uri="{FF2B5EF4-FFF2-40B4-BE49-F238E27FC236}">
                <a16:creationId xmlns:a16="http://schemas.microsoft.com/office/drawing/2014/main" id="{02477F97-51C1-F448-5DF0-5639414118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4D5868-1920-38E5-22AC-C843536AD295}"/>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397830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5E5F-65C6-A28C-857C-0733385CC1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D8E074-F6D8-961B-2169-116201B9E212}"/>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4" name="Footer Placeholder 3">
            <a:extLst>
              <a:ext uri="{FF2B5EF4-FFF2-40B4-BE49-F238E27FC236}">
                <a16:creationId xmlns:a16="http://schemas.microsoft.com/office/drawing/2014/main" id="{B95CA6AD-C8B9-F98A-347B-BE32FE4DA3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F17CC6-B055-300C-AF8F-B2DF082E0F31}"/>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277767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3DF74-29DE-6426-6D8E-E69C803CDB9E}"/>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3" name="Footer Placeholder 2">
            <a:extLst>
              <a:ext uri="{FF2B5EF4-FFF2-40B4-BE49-F238E27FC236}">
                <a16:creationId xmlns:a16="http://schemas.microsoft.com/office/drawing/2014/main" id="{CAAD37C1-0CF5-4101-927E-B95259559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1DAB0-38BE-886F-45D3-6D915792EAF3}"/>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398942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2DD4E-21E4-6DA4-A8F4-24DD27F2D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0ECF56-CE3F-B6FE-722B-97968EE4F7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89F1E3-D8BC-F295-4D71-B04B72B6F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FD8B2-BFD1-C73E-E773-13E8D02A397B}"/>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6" name="Footer Placeholder 5">
            <a:extLst>
              <a:ext uri="{FF2B5EF4-FFF2-40B4-BE49-F238E27FC236}">
                <a16:creationId xmlns:a16="http://schemas.microsoft.com/office/drawing/2014/main" id="{8178BBCC-6C4F-F7D7-D945-3F23806B3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C939B-4B09-C6B9-2AD0-64D6741CD268}"/>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62519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776F-3955-033C-AB5A-68A794489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AC7176-566E-2A23-3F52-30F45CE92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56DFA2-7AB7-6547-E5F5-3C8E36458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DEC89-54AB-E7F1-018C-67B10C800535}"/>
              </a:ext>
            </a:extLst>
          </p:cNvPr>
          <p:cNvSpPr>
            <a:spLocks noGrp="1"/>
          </p:cNvSpPr>
          <p:nvPr>
            <p:ph type="dt" sz="half" idx="10"/>
          </p:nvPr>
        </p:nvSpPr>
        <p:spPr/>
        <p:txBody>
          <a:bodyPr/>
          <a:lstStyle/>
          <a:p>
            <a:fld id="{3CE44F01-CBB9-4023-A6E5-ABA675FA78DD}" type="datetimeFigureOut">
              <a:rPr lang="en-US" smtClean="0"/>
              <a:t>11/14/2023</a:t>
            </a:fld>
            <a:endParaRPr lang="en-US"/>
          </a:p>
        </p:txBody>
      </p:sp>
      <p:sp>
        <p:nvSpPr>
          <p:cNvPr id="6" name="Footer Placeholder 5">
            <a:extLst>
              <a:ext uri="{FF2B5EF4-FFF2-40B4-BE49-F238E27FC236}">
                <a16:creationId xmlns:a16="http://schemas.microsoft.com/office/drawing/2014/main" id="{76BCCB00-5BD4-8921-45AD-1111C9917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8679F-2DEC-2335-DB54-E3C60C9AD9B5}"/>
              </a:ext>
            </a:extLst>
          </p:cNvPr>
          <p:cNvSpPr>
            <a:spLocks noGrp="1"/>
          </p:cNvSpPr>
          <p:nvPr>
            <p:ph type="sldNum" sz="quarter" idx="12"/>
          </p:nvPr>
        </p:nvSpPr>
        <p:spPr/>
        <p:txBody>
          <a:bodyPr/>
          <a:lstStyle/>
          <a:p>
            <a:fld id="{BA0BE453-D9CE-4C2B-9142-B5C449204536}" type="slidenum">
              <a:rPr lang="en-US" smtClean="0"/>
              <a:t>‹#›</a:t>
            </a:fld>
            <a:endParaRPr lang="en-US"/>
          </a:p>
        </p:txBody>
      </p:sp>
    </p:spTree>
    <p:extLst>
      <p:ext uri="{BB962C8B-B14F-4D97-AF65-F5344CB8AC3E}">
        <p14:creationId xmlns:p14="http://schemas.microsoft.com/office/powerpoint/2010/main" val="181636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30937-D8D5-8648-6381-F4F709B28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FCE75-1D7B-64EF-25C0-C3953B53E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EAABB3-11D3-F04B-00AF-096ABD643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44F01-CBB9-4023-A6E5-ABA675FA78DD}" type="datetimeFigureOut">
              <a:rPr lang="en-US" smtClean="0"/>
              <a:t>11/14/2023</a:t>
            </a:fld>
            <a:endParaRPr lang="en-US"/>
          </a:p>
        </p:txBody>
      </p:sp>
      <p:sp>
        <p:nvSpPr>
          <p:cNvPr id="5" name="Footer Placeholder 4">
            <a:extLst>
              <a:ext uri="{FF2B5EF4-FFF2-40B4-BE49-F238E27FC236}">
                <a16:creationId xmlns:a16="http://schemas.microsoft.com/office/drawing/2014/main" id="{B55E7947-9BF6-E0D9-A740-384781B33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DFC7C0-5000-A2DD-755E-40EA817965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BE453-D9CE-4C2B-9142-B5C449204536}" type="slidenum">
              <a:rPr lang="en-US" smtClean="0"/>
              <a:t>‹#›</a:t>
            </a:fld>
            <a:endParaRPr lang="en-US"/>
          </a:p>
        </p:txBody>
      </p:sp>
    </p:spTree>
    <p:extLst>
      <p:ext uri="{BB962C8B-B14F-4D97-AF65-F5344CB8AC3E}">
        <p14:creationId xmlns:p14="http://schemas.microsoft.com/office/powerpoint/2010/main" val="385650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FFB548-3C5A-DF59-BD1C-2D21B2AA500E}"/>
              </a:ext>
            </a:extLst>
          </p:cNvPr>
          <p:cNvSpPr>
            <a:spLocks noGrp="1"/>
          </p:cNvSpPr>
          <p:nvPr>
            <p:ph type="ctrTitle"/>
          </p:nvPr>
        </p:nvSpPr>
        <p:spPr>
          <a:xfrm>
            <a:off x="1861731" y="1281521"/>
            <a:ext cx="8475052" cy="3081242"/>
          </a:xfrm>
        </p:spPr>
        <p:txBody>
          <a:bodyPr anchor="ctr">
            <a:normAutofit/>
          </a:bodyPr>
          <a:lstStyle/>
          <a:p>
            <a:r>
              <a:rPr lang="en-US" sz="4800" b="1" dirty="0">
                <a:solidFill>
                  <a:srgbClr val="FFFFFF"/>
                </a:solidFill>
                <a:latin typeface="+mn-lt"/>
              </a:rPr>
              <a:t>SIMULINK DESIGN VERIFIER</a:t>
            </a:r>
          </a:p>
        </p:txBody>
      </p:sp>
      <p:sp>
        <p:nvSpPr>
          <p:cNvPr id="3" name="Subtitle 2">
            <a:extLst>
              <a:ext uri="{FF2B5EF4-FFF2-40B4-BE49-F238E27FC236}">
                <a16:creationId xmlns:a16="http://schemas.microsoft.com/office/drawing/2014/main" id="{DA29AC42-E419-2BDD-71F6-D11FFC844CBB}"/>
              </a:ext>
            </a:extLst>
          </p:cNvPr>
          <p:cNvSpPr>
            <a:spLocks noGrp="1"/>
          </p:cNvSpPr>
          <p:nvPr>
            <p:ph type="subTitle" idx="1"/>
          </p:nvPr>
        </p:nvSpPr>
        <p:spPr>
          <a:xfrm>
            <a:off x="1559943" y="4818185"/>
            <a:ext cx="9078628" cy="1213528"/>
          </a:xfrm>
        </p:spPr>
        <p:txBody>
          <a:bodyPr anchor="ctr">
            <a:normAutofit/>
          </a:bodyPr>
          <a:lstStyle/>
          <a:p>
            <a:r>
              <a:rPr lang="en-US" b="1" dirty="0">
                <a:solidFill>
                  <a:srgbClr val="FFFFFF"/>
                </a:solidFill>
              </a:rPr>
              <a:t>RAMESH S. &amp; ARUN A.</a:t>
            </a:r>
          </a:p>
          <a:p>
            <a:r>
              <a:rPr lang="en-US" sz="1500" dirty="0">
                <a:solidFill>
                  <a:srgbClr val="FFFFFF"/>
                </a:solidFill>
              </a:rPr>
              <a:t>CS 522 – EMBEDDED SYSTEMS | IIT-G</a:t>
            </a:r>
          </a:p>
          <a:p>
            <a:r>
              <a:rPr lang="en-US" sz="1500" dirty="0">
                <a:solidFill>
                  <a:srgbClr val="FFFFFF"/>
                </a:solidFill>
              </a:rPr>
              <a:t>NOVEMBER 14, 2023</a:t>
            </a:r>
          </a:p>
        </p:txBody>
      </p:sp>
    </p:spTree>
    <p:extLst>
      <p:ext uri="{BB962C8B-B14F-4D97-AF65-F5344CB8AC3E}">
        <p14:creationId xmlns:p14="http://schemas.microsoft.com/office/powerpoint/2010/main" val="420162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13E32-FC28-F811-CB84-545DDEA9EC66}"/>
              </a:ext>
            </a:extLst>
          </p:cNvPr>
          <p:cNvSpPr txBox="1"/>
          <p:nvPr/>
        </p:nvSpPr>
        <p:spPr>
          <a:xfrm>
            <a:off x="267855" y="221673"/>
            <a:ext cx="11139054" cy="553998"/>
          </a:xfrm>
          <a:prstGeom prst="rect">
            <a:avLst/>
          </a:prstGeom>
          <a:noFill/>
        </p:spPr>
        <p:txBody>
          <a:bodyPr wrap="square" rtlCol="0">
            <a:spAutoFit/>
          </a:bodyPr>
          <a:lstStyle/>
          <a:p>
            <a:r>
              <a:rPr lang="en-US" sz="3000" b="1" dirty="0"/>
              <a:t>Division by Zero Error - Example</a:t>
            </a:r>
          </a:p>
        </p:txBody>
      </p:sp>
      <p:sp>
        <p:nvSpPr>
          <p:cNvPr id="11" name="TextBox 10">
            <a:extLst>
              <a:ext uri="{FF2B5EF4-FFF2-40B4-BE49-F238E27FC236}">
                <a16:creationId xmlns:a16="http://schemas.microsoft.com/office/drawing/2014/main" id="{C329A57D-E02F-585A-BC98-650314327B36}"/>
              </a:ext>
            </a:extLst>
          </p:cNvPr>
          <p:cNvSpPr txBox="1"/>
          <p:nvPr/>
        </p:nvSpPr>
        <p:spPr>
          <a:xfrm>
            <a:off x="679594" y="816272"/>
            <a:ext cx="10832811" cy="5820055"/>
          </a:xfrm>
          <a:prstGeom prst="rect">
            <a:avLst/>
          </a:prstGeom>
          <a:noFill/>
        </p:spPr>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Greenhouse Temperature Control System Pseudocode </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Variables</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temperatureSensorReading</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float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desiredTemperature</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float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coolingSystemStatus</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boolean</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heatingSystemStatus</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boolean</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User Input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desiredTemperature</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getUserInput</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Temperature Control Loop</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while (true):</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temperatureSensorReading</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readTemperatureSensor</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Division Operation</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coolingSystemStatus</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temperatureSensorReading</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desiredTemperature</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temperatureSensorReading</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heatingSystemStatus</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desiredTemperature</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temperatureSensorReading</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temperatureSensorReading</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 Temperature Control Logic</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if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temperatureSensorReading</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&lt;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desiredTemperature</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if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coolingSystemStatus</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&gt; 0):</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activateCoolingSystem</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else:</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deactivateCoolingSystem</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elif</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temperatureSensorReading</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&gt;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desiredTemperature</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if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heatingSystemStatus</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&gt; 0):</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activateHeatingSystem</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else:</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200" kern="0" dirty="0" err="1">
                <a:effectLst/>
                <a:latin typeface="Courier New" panose="02070309020205020404" pitchFamily="49" charset="0"/>
                <a:ea typeface="Times New Roman" panose="02020603050405020304" pitchFamily="18" charset="0"/>
                <a:cs typeface="Courier New" panose="02070309020205020404" pitchFamily="49" charset="0"/>
              </a:rPr>
              <a:t>deactivateHeatingSystem</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2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Rectangle 1">
            <a:extLst>
              <a:ext uri="{FF2B5EF4-FFF2-40B4-BE49-F238E27FC236}">
                <a16:creationId xmlns:a16="http://schemas.microsoft.com/office/drawing/2014/main" id="{5200193E-A584-9A1A-F88C-FBFF96CEE098}"/>
              </a:ext>
            </a:extLst>
          </p:cNvPr>
          <p:cNvSpPr/>
          <p:nvPr/>
        </p:nvSpPr>
        <p:spPr>
          <a:xfrm>
            <a:off x="8873836" y="3165190"/>
            <a:ext cx="2784763" cy="561109"/>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latin typeface="Courier New" panose="02070309020205020404" pitchFamily="49" charset="0"/>
                <a:cs typeface="Courier New" panose="02070309020205020404" pitchFamily="49" charset="0"/>
              </a:rPr>
              <a:t>temperatureSensorReading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desiredTemperature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176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13E32-FC28-F811-CB84-545DDEA9EC66}"/>
              </a:ext>
            </a:extLst>
          </p:cNvPr>
          <p:cNvSpPr txBox="1"/>
          <p:nvPr/>
        </p:nvSpPr>
        <p:spPr>
          <a:xfrm>
            <a:off x="267855" y="221673"/>
            <a:ext cx="11139054" cy="553998"/>
          </a:xfrm>
          <a:prstGeom prst="rect">
            <a:avLst/>
          </a:prstGeom>
          <a:noFill/>
        </p:spPr>
        <p:txBody>
          <a:bodyPr wrap="square" rtlCol="0">
            <a:spAutoFit/>
          </a:bodyPr>
          <a:lstStyle/>
          <a:p>
            <a:r>
              <a:rPr lang="en-US" sz="3000" b="1" dirty="0"/>
              <a:t>Simulink Design Verifier - Intro</a:t>
            </a:r>
          </a:p>
        </p:txBody>
      </p:sp>
      <p:sp>
        <p:nvSpPr>
          <p:cNvPr id="2" name="TextBox 1">
            <a:extLst>
              <a:ext uri="{FF2B5EF4-FFF2-40B4-BE49-F238E27FC236}">
                <a16:creationId xmlns:a16="http://schemas.microsoft.com/office/drawing/2014/main" id="{38DC0A8E-0C70-9A23-404F-F4085E358478}"/>
              </a:ext>
            </a:extLst>
          </p:cNvPr>
          <p:cNvSpPr txBox="1"/>
          <p:nvPr/>
        </p:nvSpPr>
        <p:spPr>
          <a:xfrm>
            <a:off x="267855" y="1117197"/>
            <a:ext cx="11712864" cy="488973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100" dirty="0"/>
              <a:t>A tool provided by MathWorks that helps verify and validate Simulink models. </a:t>
            </a:r>
          </a:p>
          <a:p>
            <a:pPr marL="285750" indent="-285750">
              <a:lnSpc>
                <a:spcPct val="150000"/>
              </a:lnSpc>
              <a:buFont typeface="Wingdings" panose="05000000000000000000" pitchFamily="2" charset="2"/>
              <a:buChar char="§"/>
            </a:pPr>
            <a:r>
              <a:rPr lang="en-US" sz="2100" dirty="0"/>
              <a:t>It offers several capabilities and features to analyze and verify the design of Simulink models, including:</a:t>
            </a:r>
          </a:p>
          <a:p>
            <a:pPr marL="742950" lvl="1" indent="-285750">
              <a:lnSpc>
                <a:spcPct val="150000"/>
              </a:lnSpc>
              <a:buFont typeface="Wingdings" panose="05000000000000000000" pitchFamily="2" charset="2"/>
              <a:buChar char="§"/>
            </a:pPr>
            <a:r>
              <a:rPr lang="en-US" sz="2100" b="1" dirty="0"/>
              <a:t>Model Coverage Analysis:</a:t>
            </a:r>
            <a:r>
              <a:rPr lang="en-US" sz="2100" dirty="0"/>
              <a:t> perform model coverage analysis to determine the extent to which the model has been exercised during simulation.</a:t>
            </a:r>
          </a:p>
          <a:p>
            <a:pPr marL="742950" lvl="1" indent="-285750">
              <a:lnSpc>
                <a:spcPct val="150000"/>
              </a:lnSpc>
              <a:buFont typeface="Wingdings" panose="05000000000000000000" pitchFamily="2" charset="2"/>
              <a:buChar char="§"/>
            </a:pPr>
            <a:r>
              <a:rPr lang="en-US" sz="2100" b="1" dirty="0"/>
              <a:t>Test Case Generation: </a:t>
            </a:r>
            <a:r>
              <a:rPr lang="en-US" sz="2100" dirty="0"/>
              <a:t>automatically generate test cases to achieve specific coverage objectives, such as statement coverage or condition coverage</a:t>
            </a:r>
          </a:p>
          <a:p>
            <a:pPr marL="742950" lvl="1" indent="-285750">
              <a:lnSpc>
                <a:spcPct val="150000"/>
              </a:lnSpc>
              <a:buFont typeface="Wingdings" panose="05000000000000000000" pitchFamily="2" charset="2"/>
              <a:buChar char="§"/>
            </a:pPr>
            <a:r>
              <a:rPr lang="en-US" sz="2100" b="1" dirty="0"/>
              <a:t>Property Proving:</a:t>
            </a:r>
            <a:r>
              <a:rPr lang="en-US" sz="2100" dirty="0"/>
              <a:t> It allows users to specify safety properties or requirements that the model should satisfy. The tool can then prove or disprove these properties using formal methods.</a:t>
            </a:r>
          </a:p>
          <a:p>
            <a:pPr marL="742950" lvl="1" indent="-285750">
              <a:lnSpc>
                <a:spcPct val="150000"/>
              </a:lnSpc>
              <a:buFont typeface="Wingdings" panose="05000000000000000000" pitchFamily="2" charset="2"/>
              <a:buChar char="§"/>
            </a:pPr>
            <a:r>
              <a:rPr lang="en-US" sz="2100" b="1" dirty="0">
                <a:highlight>
                  <a:srgbClr val="FFFF00"/>
                </a:highlight>
              </a:rPr>
              <a:t>Design Error Detection:</a:t>
            </a:r>
            <a:r>
              <a:rPr lang="en-US" sz="2100" dirty="0"/>
              <a:t> The tool can detect potential design errors, such as uninitialized variables, division by zero, or array out-of-bounds access, by analyzing the model structure and data flow.</a:t>
            </a:r>
          </a:p>
        </p:txBody>
      </p:sp>
    </p:spTree>
    <p:extLst>
      <p:ext uri="{BB962C8B-B14F-4D97-AF65-F5344CB8AC3E}">
        <p14:creationId xmlns:p14="http://schemas.microsoft.com/office/powerpoint/2010/main" val="279516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D5918C-5732-003A-39AC-E192A0F586B7}"/>
              </a:ext>
            </a:extLst>
          </p:cNvPr>
          <p:cNvSpPr>
            <a:spLocks noGrp="1"/>
          </p:cNvSpPr>
          <p:nvPr>
            <p:ph type="title"/>
          </p:nvPr>
        </p:nvSpPr>
        <p:spPr>
          <a:xfrm>
            <a:off x="-13559" y="847559"/>
            <a:ext cx="8395010" cy="3268520"/>
          </a:xfrm>
        </p:spPr>
        <p:txBody>
          <a:bodyPr vert="horz" lIns="91440" tIns="45720" rIns="91440" bIns="45720" rtlCol="0" anchor="b">
            <a:normAutofit/>
          </a:bodyPr>
          <a:lstStyle/>
          <a:p>
            <a:pPr algn="r"/>
            <a:r>
              <a:rPr lang="en-US" sz="4800" b="1" kern="1200" dirty="0">
                <a:solidFill>
                  <a:srgbClr val="FFFFFF"/>
                </a:solidFill>
                <a:latin typeface="+mn-lt"/>
                <a:ea typeface="+mj-ea"/>
                <a:cs typeface="+mj-cs"/>
              </a:rPr>
              <a:t>INTEGER OVERFLOW ERROR</a:t>
            </a:r>
            <a:endParaRPr lang="en-US" sz="3000" b="1" kern="1200" dirty="0">
              <a:solidFill>
                <a:srgbClr val="FFFFFF"/>
              </a:solidFill>
              <a:latin typeface="+mn-lt"/>
              <a:ea typeface="+mj-ea"/>
              <a:cs typeface="+mj-cs"/>
            </a:endParaRPr>
          </a:p>
        </p:txBody>
      </p:sp>
      <p:sp>
        <p:nvSpPr>
          <p:cNvPr id="52" name="Rectangle 5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65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13E32-FC28-F811-CB84-545DDEA9EC66}"/>
              </a:ext>
            </a:extLst>
          </p:cNvPr>
          <p:cNvSpPr txBox="1"/>
          <p:nvPr/>
        </p:nvSpPr>
        <p:spPr>
          <a:xfrm>
            <a:off x="267855" y="221673"/>
            <a:ext cx="11139054" cy="553998"/>
          </a:xfrm>
          <a:prstGeom prst="rect">
            <a:avLst/>
          </a:prstGeom>
          <a:noFill/>
        </p:spPr>
        <p:txBody>
          <a:bodyPr wrap="square" rtlCol="0">
            <a:spAutoFit/>
          </a:bodyPr>
          <a:lstStyle/>
          <a:p>
            <a:r>
              <a:rPr lang="en-US" sz="3000" b="1" dirty="0"/>
              <a:t>Integer Overflow Error</a:t>
            </a:r>
          </a:p>
        </p:txBody>
      </p:sp>
      <p:sp>
        <p:nvSpPr>
          <p:cNvPr id="2" name="TextBox 1">
            <a:extLst>
              <a:ext uri="{FF2B5EF4-FFF2-40B4-BE49-F238E27FC236}">
                <a16:creationId xmlns:a16="http://schemas.microsoft.com/office/drawing/2014/main" id="{38DC0A8E-0C70-9A23-404F-F4085E358478}"/>
              </a:ext>
            </a:extLst>
          </p:cNvPr>
          <p:cNvSpPr txBox="1"/>
          <p:nvPr/>
        </p:nvSpPr>
        <p:spPr>
          <a:xfrm>
            <a:off x="267855" y="1117197"/>
            <a:ext cx="11712864" cy="392024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100" b="1" dirty="0"/>
              <a:t>An integer overflow error can occur when a variable used to store a value exceeds its maximum limit. </a:t>
            </a:r>
          </a:p>
          <a:p>
            <a:pPr marL="285750" indent="-285750">
              <a:lnSpc>
                <a:spcPct val="150000"/>
              </a:lnSpc>
              <a:buFont typeface="Wingdings" panose="05000000000000000000" pitchFamily="2" charset="2"/>
              <a:buChar char="§"/>
            </a:pPr>
            <a:r>
              <a:rPr lang="en-US" sz="2100" dirty="0"/>
              <a:t>Let's say there is a variable that represents the desired motor speed, and it is stored as an integer. </a:t>
            </a:r>
          </a:p>
          <a:p>
            <a:pPr marL="742950" lvl="1" indent="-285750">
              <a:lnSpc>
                <a:spcPct val="150000"/>
              </a:lnSpc>
              <a:buFont typeface="Wingdings" panose="05000000000000000000" pitchFamily="2" charset="2"/>
              <a:buChar char="§"/>
            </a:pPr>
            <a:r>
              <a:rPr lang="en-US" sz="2100" dirty="0"/>
              <a:t>If the user inputs a value that is larger than the maximum limit of the integer variable, an overflow error can occur.</a:t>
            </a:r>
          </a:p>
          <a:p>
            <a:pPr marL="742950" lvl="1" indent="-285750">
              <a:lnSpc>
                <a:spcPct val="150000"/>
              </a:lnSpc>
              <a:buFont typeface="Wingdings" panose="05000000000000000000" pitchFamily="2" charset="2"/>
              <a:buChar char="§"/>
            </a:pPr>
            <a:r>
              <a:rPr lang="en-US" sz="2100" dirty="0"/>
              <a:t>This can lead to unexpected behavior in the control system, such as the motor speed being set to an incorrect value or the control algorithm malfunctioning. </a:t>
            </a:r>
          </a:p>
          <a:p>
            <a:pPr marL="285750" indent="-285750">
              <a:lnSpc>
                <a:spcPct val="150000"/>
              </a:lnSpc>
              <a:buFont typeface="Wingdings" panose="05000000000000000000" pitchFamily="2" charset="2"/>
              <a:buChar char="§"/>
            </a:pPr>
            <a:r>
              <a:rPr lang="en-US" sz="2100" dirty="0"/>
              <a:t>To prevent integer overflow errors, proper range checks and data type selection should be implemented in the software.</a:t>
            </a:r>
          </a:p>
        </p:txBody>
      </p:sp>
    </p:spTree>
    <p:extLst>
      <p:ext uri="{BB962C8B-B14F-4D97-AF65-F5344CB8AC3E}">
        <p14:creationId xmlns:p14="http://schemas.microsoft.com/office/powerpoint/2010/main" val="250489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13E32-FC28-F811-CB84-545DDEA9EC66}"/>
              </a:ext>
            </a:extLst>
          </p:cNvPr>
          <p:cNvSpPr txBox="1"/>
          <p:nvPr/>
        </p:nvSpPr>
        <p:spPr>
          <a:xfrm>
            <a:off x="267855" y="221673"/>
            <a:ext cx="11139054" cy="553998"/>
          </a:xfrm>
          <a:prstGeom prst="rect">
            <a:avLst/>
          </a:prstGeom>
          <a:noFill/>
        </p:spPr>
        <p:txBody>
          <a:bodyPr wrap="square" rtlCol="0">
            <a:spAutoFit/>
          </a:bodyPr>
          <a:lstStyle/>
          <a:p>
            <a:r>
              <a:rPr lang="en-US" sz="3000" b="1" dirty="0"/>
              <a:t>Integer Overflow Error </a:t>
            </a:r>
            <a:r>
              <a:rPr lang="en-US" sz="3000" b="1"/>
              <a:t>- Example</a:t>
            </a:r>
            <a:endParaRPr lang="en-US" sz="3000" b="1" dirty="0"/>
          </a:p>
        </p:txBody>
      </p:sp>
      <p:sp>
        <p:nvSpPr>
          <p:cNvPr id="11" name="TextBox 10">
            <a:extLst>
              <a:ext uri="{FF2B5EF4-FFF2-40B4-BE49-F238E27FC236}">
                <a16:creationId xmlns:a16="http://schemas.microsoft.com/office/drawing/2014/main" id="{C329A57D-E02F-585A-BC98-650314327B36}"/>
              </a:ext>
            </a:extLst>
          </p:cNvPr>
          <p:cNvSpPr txBox="1"/>
          <p:nvPr/>
        </p:nvSpPr>
        <p:spPr>
          <a:xfrm>
            <a:off x="2132733" y="940589"/>
            <a:ext cx="7385339" cy="5095049"/>
          </a:xfrm>
          <a:prstGeom prst="rect">
            <a:avLst/>
          </a:prstGeom>
          <a:noFill/>
        </p:spPr>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Variables</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integer</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integer</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User Input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getUserInput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Speed Control Loop</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while (true):</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getMotorSpeed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 Integer Overflow Error Block</a:t>
            </a:r>
            <a:endParaRPr lang="en-US" sz="1400" kern="1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if (</a:t>
            </a:r>
            <a:r>
              <a:rPr lang="en-US" sz="1400" kern="0" dirty="0" err="1">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userInput</a:t>
            </a: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&gt; MAX_SPEED):</a:t>
            </a:r>
            <a:endParaRPr lang="en-US" sz="1400" kern="1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 Handle integer overflow error</a:t>
            </a:r>
            <a:endParaRPr lang="en-US" sz="1400" kern="1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displayErrorMessage</a:t>
            </a: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("Invalid speed input")</a:t>
            </a:r>
            <a:endParaRPr lang="en-US" sz="1400" kern="1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break</a:t>
            </a:r>
            <a:endParaRPr lang="en-US" sz="1400" kern="1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 Speed Control Logic</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if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&lt;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increaseMotorSpeed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elif</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&gt;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decreaseMotorSpeed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800"/>
              </a:spcAft>
            </a:pPr>
            <a:r>
              <a:rPr lang="en-US" sz="1000" kern="1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32622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D5918C-5732-003A-39AC-E192A0F586B7}"/>
              </a:ext>
            </a:extLst>
          </p:cNvPr>
          <p:cNvSpPr>
            <a:spLocks noGrp="1"/>
          </p:cNvSpPr>
          <p:nvPr>
            <p:ph type="title"/>
          </p:nvPr>
        </p:nvSpPr>
        <p:spPr>
          <a:xfrm>
            <a:off x="-13559" y="847559"/>
            <a:ext cx="8395010" cy="3268520"/>
          </a:xfrm>
        </p:spPr>
        <p:txBody>
          <a:bodyPr vert="horz" lIns="91440" tIns="45720" rIns="91440" bIns="45720" rtlCol="0" anchor="b">
            <a:normAutofit/>
          </a:bodyPr>
          <a:lstStyle/>
          <a:p>
            <a:pPr algn="r"/>
            <a:r>
              <a:rPr lang="en-US" sz="4800" b="1" kern="1200" dirty="0">
                <a:solidFill>
                  <a:srgbClr val="FFFFFF"/>
                </a:solidFill>
                <a:latin typeface="+mn-lt"/>
                <a:ea typeface="+mj-ea"/>
                <a:cs typeface="+mj-cs"/>
              </a:rPr>
              <a:t>DEAD LOGIC</a:t>
            </a:r>
            <a:endParaRPr lang="en-US" sz="3000" b="1" kern="1200" dirty="0">
              <a:solidFill>
                <a:srgbClr val="FFFFFF"/>
              </a:solidFill>
              <a:latin typeface="+mn-lt"/>
              <a:ea typeface="+mj-ea"/>
              <a:cs typeface="+mj-cs"/>
            </a:endParaRPr>
          </a:p>
        </p:txBody>
      </p:sp>
      <p:sp>
        <p:nvSpPr>
          <p:cNvPr id="52" name="Rectangle 5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760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13E32-FC28-F811-CB84-545DDEA9EC66}"/>
              </a:ext>
            </a:extLst>
          </p:cNvPr>
          <p:cNvSpPr txBox="1"/>
          <p:nvPr/>
        </p:nvSpPr>
        <p:spPr>
          <a:xfrm>
            <a:off x="267855" y="221673"/>
            <a:ext cx="11139054" cy="553998"/>
          </a:xfrm>
          <a:prstGeom prst="rect">
            <a:avLst/>
          </a:prstGeom>
          <a:noFill/>
        </p:spPr>
        <p:txBody>
          <a:bodyPr wrap="square" rtlCol="0">
            <a:spAutoFit/>
          </a:bodyPr>
          <a:lstStyle/>
          <a:p>
            <a:r>
              <a:rPr lang="en-US" sz="3000" b="1" dirty="0"/>
              <a:t>Dead Logic</a:t>
            </a:r>
          </a:p>
        </p:txBody>
      </p:sp>
      <p:sp>
        <p:nvSpPr>
          <p:cNvPr id="2" name="TextBox 1">
            <a:extLst>
              <a:ext uri="{FF2B5EF4-FFF2-40B4-BE49-F238E27FC236}">
                <a16:creationId xmlns:a16="http://schemas.microsoft.com/office/drawing/2014/main" id="{38DC0A8E-0C70-9A23-404F-F4085E358478}"/>
              </a:ext>
            </a:extLst>
          </p:cNvPr>
          <p:cNvSpPr txBox="1"/>
          <p:nvPr/>
        </p:nvSpPr>
        <p:spPr>
          <a:xfrm>
            <a:off x="267854" y="1023678"/>
            <a:ext cx="11255663" cy="537448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100" b="1" dirty="0"/>
              <a:t>Dead logic refers to a situation where a certain condition or logic path in the control system becomes inactive or non-functional, leading to incorrect or unexpected behavior. </a:t>
            </a:r>
          </a:p>
          <a:p>
            <a:pPr marL="285750" indent="-285750">
              <a:lnSpc>
                <a:spcPct val="150000"/>
              </a:lnSpc>
              <a:buFont typeface="Wingdings" panose="05000000000000000000" pitchFamily="2" charset="2"/>
              <a:buChar char="§"/>
            </a:pPr>
            <a:r>
              <a:rPr lang="en-US" sz="2100" dirty="0"/>
              <a:t>In the embedded control system, let's say there is a condition that checks if the motor speed is within a safe range. </a:t>
            </a:r>
          </a:p>
          <a:p>
            <a:pPr marL="742950" lvl="1" indent="-285750">
              <a:lnSpc>
                <a:spcPct val="150000"/>
              </a:lnSpc>
              <a:buFont typeface="Wingdings" panose="05000000000000000000" pitchFamily="2" charset="2"/>
              <a:buChar char="§"/>
            </a:pPr>
            <a:r>
              <a:rPr lang="en-US" sz="2100" dirty="0"/>
              <a:t>If this condition is not properly implemented or if there is a bug in the code, it may result in dead logic. </a:t>
            </a:r>
          </a:p>
          <a:p>
            <a:pPr marL="742950" lvl="1" indent="-285750">
              <a:lnSpc>
                <a:spcPct val="150000"/>
              </a:lnSpc>
              <a:buFont typeface="Wingdings" panose="05000000000000000000" pitchFamily="2" charset="2"/>
              <a:buChar char="§"/>
            </a:pPr>
            <a:r>
              <a:rPr lang="en-US" sz="2100" dirty="0"/>
              <a:t>For example, if the condition is mistakenly set to always evaluate as false, the control system may not detect and respond to unsafe motor speeds, potentially leading to motor damage or safety hazards. </a:t>
            </a:r>
          </a:p>
          <a:p>
            <a:pPr marL="285750" indent="-285750">
              <a:lnSpc>
                <a:spcPct val="150000"/>
              </a:lnSpc>
              <a:buFont typeface="Wingdings" panose="05000000000000000000" pitchFamily="2" charset="2"/>
              <a:buChar char="§"/>
            </a:pPr>
            <a:r>
              <a:rPr lang="en-US" sz="2100" dirty="0"/>
              <a:t>Proper testing, code review, and validation techniques should be employed to identify and rectify any dead logic issues in the control system</a:t>
            </a:r>
          </a:p>
        </p:txBody>
      </p:sp>
    </p:spTree>
    <p:extLst>
      <p:ext uri="{BB962C8B-B14F-4D97-AF65-F5344CB8AC3E}">
        <p14:creationId xmlns:p14="http://schemas.microsoft.com/office/powerpoint/2010/main" val="236750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13E32-FC28-F811-CB84-545DDEA9EC66}"/>
              </a:ext>
            </a:extLst>
          </p:cNvPr>
          <p:cNvSpPr txBox="1"/>
          <p:nvPr/>
        </p:nvSpPr>
        <p:spPr>
          <a:xfrm>
            <a:off x="267855" y="221673"/>
            <a:ext cx="11139054" cy="553998"/>
          </a:xfrm>
          <a:prstGeom prst="rect">
            <a:avLst/>
          </a:prstGeom>
          <a:noFill/>
        </p:spPr>
        <p:txBody>
          <a:bodyPr wrap="square" rtlCol="0">
            <a:spAutoFit/>
          </a:bodyPr>
          <a:lstStyle/>
          <a:p>
            <a:r>
              <a:rPr lang="en-US" sz="3000" b="1" dirty="0"/>
              <a:t>Dead Logic - Example</a:t>
            </a:r>
          </a:p>
        </p:txBody>
      </p:sp>
      <p:sp>
        <p:nvSpPr>
          <p:cNvPr id="11" name="TextBox 10">
            <a:extLst>
              <a:ext uri="{FF2B5EF4-FFF2-40B4-BE49-F238E27FC236}">
                <a16:creationId xmlns:a16="http://schemas.microsoft.com/office/drawing/2014/main" id="{C329A57D-E02F-585A-BC98-650314327B36}"/>
              </a:ext>
            </a:extLst>
          </p:cNvPr>
          <p:cNvSpPr txBox="1"/>
          <p:nvPr/>
        </p:nvSpPr>
        <p:spPr>
          <a:xfrm>
            <a:off x="2257424" y="910753"/>
            <a:ext cx="8850457" cy="5325560"/>
          </a:xfrm>
          <a:prstGeom prst="rect">
            <a:avLst/>
          </a:prstGeom>
          <a:noFill/>
        </p:spPr>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Variables</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integer</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integer</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User Input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getUserInput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Speed Control Loop</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while (true):</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getMotorSpeed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 Dead Logic Block</a:t>
            </a:r>
            <a:endParaRPr lang="en-US" sz="1400" kern="1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if (</a:t>
            </a:r>
            <a:r>
              <a:rPr lang="en-US" sz="1400" kern="0" dirty="0" err="1">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&gt;= MIN_SPEED and </a:t>
            </a:r>
            <a:r>
              <a:rPr lang="en-US" sz="1400" kern="0" dirty="0" err="1">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&lt;= MAX_SPEED):</a:t>
            </a:r>
            <a:endParaRPr lang="en-US" sz="1400" kern="1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 Dead logic: The condition is always true</a:t>
            </a:r>
            <a:endParaRPr lang="en-US" sz="1400" kern="1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 This block will always be executed, leading to incorrect speed control</a:t>
            </a:r>
            <a:endParaRPr lang="en-US" sz="1400" kern="1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stopMotor</a:t>
            </a:r>
            <a:r>
              <a:rPr lang="en-US" sz="1400" kern="0" dirty="0">
                <a:effectLst/>
                <a:highlight>
                  <a:srgbClr val="FFFF00"/>
                </a:highlight>
                <a:latin typeface="Courier New" panose="02070309020205020404" pitchFamily="49" charset="0"/>
                <a:ea typeface="Times New Roman" panose="02020603050405020304" pitchFamily="18" charset="0"/>
                <a:cs typeface="Courier New" panose="02070309020205020404" pitchFamily="49" charset="0"/>
              </a:rPr>
              <a:t>() </a:t>
            </a: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 Speed Control Logic</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if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&lt;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increaseMotorSpeed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elif</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&gt;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userInput</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kern="0" dirty="0" err="1">
                <a:effectLst/>
                <a:latin typeface="Courier New" panose="02070309020205020404" pitchFamily="49" charset="0"/>
                <a:ea typeface="Times New Roman" panose="02020603050405020304" pitchFamily="18" charset="0"/>
                <a:cs typeface="Courier New" panose="02070309020205020404" pitchFamily="49" charset="0"/>
              </a:rPr>
              <a:t>decreaseMotorSpeed</a:t>
            </a:r>
            <a:r>
              <a:rPr lang="en-US" sz="1400" kern="0" dirty="0">
                <a:effectLst/>
                <a:latin typeface="Courier New" panose="02070309020205020404" pitchFamily="49" charset="0"/>
                <a:ea typeface="Times New Roman" panose="02020603050405020304" pitchFamily="18" charset="0"/>
                <a:cs typeface="Courier New" panose="02070309020205020404" pitchFamily="49" charset="0"/>
              </a:rPr>
              <a:t>()</a:t>
            </a:r>
            <a:endParaRPr lang="en-US" sz="14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800"/>
              </a:spcAft>
            </a:pPr>
            <a:r>
              <a:rPr lang="en-US" sz="1000" kern="1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122306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D5918C-5732-003A-39AC-E192A0F586B7}"/>
              </a:ext>
            </a:extLst>
          </p:cNvPr>
          <p:cNvSpPr>
            <a:spLocks noGrp="1"/>
          </p:cNvSpPr>
          <p:nvPr>
            <p:ph type="title"/>
          </p:nvPr>
        </p:nvSpPr>
        <p:spPr>
          <a:xfrm>
            <a:off x="-13559" y="847559"/>
            <a:ext cx="8395010" cy="3268520"/>
          </a:xfrm>
        </p:spPr>
        <p:txBody>
          <a:bodyPr vert="horz" lIns="91440" tIns="45720" rIns="91440" bIns="45720" rtlCol="0" anchor="b">
            <a:normAutofit/>
          </a:bodyPr>
          <a:lstStyle/>
          <a:p>
            <a:pPr algn="r"/>
            <a:r>
              <a:rPr lang="en-US" sz="4800" b="1" kern="1200" dirty="0">
                <a:solidFill>
                  <a:srgbClr val="FFFFFF"/>
                </a:solidFill>
                <a:latin typeface="+mn-lt"/>
                <a:ea typeface="+mj-ea"/>
                <a:cs typeface="+mj-cs"/>
              </a:rPr>
              <a:t>DIVIDE BY ZERO ERROR</a:t>
            </a:r>
            <a:endParaRPr lang="en-US" sz="3000" b="1" kern="1200" dirty="0">
              <a:solidFill>
                <a:srgbClr val="FFFFFF"/>
              </a:solidFill>
              <a:latin typeface="+mn-lt"/>
              <a:ea typeface="+mj-ea"/>
              <a:cs typeface="+mj-cs"/>
            </a:endParaRPr>
          </a:p>
        </p:txBody>
      </p:sp>
      <p:sp>
        <p:nvSpPr>
          <p:cNvPr id="52" name="Rectangle 5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681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5B40FB0278F645964CD1A336BD1EC1" ma:contentTypeVersion="3" ma:contentTypeDescription="Create a new document." ma:contentTypeScope="" ma:versionID="e01c296140a29f63a371b38b1392fd9d">
  <xsd:schema xmlns:xsd="http://www.w3.org/2001/XMLSchema" xmlns:xs="http://www.w3.org/2001/XMLSchema" xmlns:p="http://schemas.microsoft.com/office/2006/metadata/properties" xmlns:ns2="b20013df-26cc-4123-9a3e-2cfe1a446475" targetNamespace="http://schemas.microsoft.com/office/2006/metadata/properties" ma:root="true" ma:fieldsID="4ad47f887f5019aee220bf1f6e8f4514" ns2:_="">
    <xsd:import namespace="b20013df-26cc-4123-9a3e-2cfe1a44647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0013df-26cc-4123-9a3e-2cfe1a4464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0286B7-6B97-49ED-BE2E-60545338C423}"/>
</file>

<file path=customXml/itemProps2.xml><?xml version="1.0" encoding="utf-8"?>
<ds:datastoreItem xmlns:ds="http://schemas.openxmlformats.org/officeDocument/2006/customXml" ds:itemID="{84683B23-3987-459F-B8FC-8A5E576BFA4E}"/>
</file>

<file path=customXml/itemProps3.xml><?xml version="1.0" encoding="utf-8"?>
<ds:datastoreItem xmlns:ds="http://schemas.openxmlformats.org/officeDocument/2006/customXml" ds:itemID="{2AAEA8CC-BBAF-4AF2-9BCA-580786058CF0}"/>
</file>

<file path=docProps/app.xml><?xml version="1.0" encoding="utf-8"?>
<Properties xmlns="http://schemas.openxmlformats.org/officeDocument/2006/extended-properties" xmlns:vt="http://schemas.openxmlformats.org/officeDocument/2006/docPropsVTypes">
  <Template/>
  <TotalTime>504</TotalTime>
  <Words>764</Words>
  <Application>Microsoft Office PowerPoint</Application>
  <PresentationFormat>Widescreen</PresentationFormat>
  <Paragraphs>109</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Office Theme</vt:lpstr>
      <vt:lpstr>SIMULINK DESIGN VERIFIER</vt:lpstr>
      <vt:lpstr>PowerPoint Presentation</vt:lpstr>
      <vt:lpstr>INTEGER OVERFLOW ERROR</vt:lpstr>
      <vt:lpstr>PowerPoint Presentation</vt:lpstr>
      <vt:lpstr>PowerPoint Presentation</vt:lpstr>
      <vt:lpstr>DEAD LOGIC</vt:lpstr>
      <vt:lpstr>PowerPoint Presentation</vt:lpstr>
      <vt:lpstr>PowerPoint Presentation</vt:lpstr>
      <vt:lpstr>DIVIDE BY ZERO ERROR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Adiththan</dc:creator>
  <cp:lastModifiedBy>Arun Adiththan</cp:lastModifiedBy>
  <cp:revision>31</cp:revision>
  <dcterms:created xsi:type="dcterms:W3CDTF">2023-10-07T21:00:59Z</dcterms:created>
  <dcterms:modified xsi:type="dcterms:W3CDTF">2023-11-14T12:09:35Z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0x010100165B40FB0278F645964CD1A336BD1EC1</vt:lpwstr>
  </property>
</Properties>
</file>