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E99A-B1BB-45A2-9162-E2E2E151B462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E50D-D51B-4244-9A3A-06D2CE540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ED7E2F-1B9E-46D2-B44A-B2297471776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19200"/>
            <a:ext cx="7772400" cy="4343400"/>
          </a:xfrm>
        </p:spPr>
        <p:txBody>
          <a:bodyPr/>
          <a:lstStyle/>
          <a:p>
            <a:r>
              <a:rPr lang="en-US" sz="4400" b="1" dirty="0">
                <a:cs typeface="Arial" charset="0"/>
              </a:rPr>
              <a:t>Real-Time Operating System (RTOS)</a:t>
            </a:r>
            <a:br>
              <a:rPr lang="en-US" sz="4400" b="1" dirty="0">
                <a:cs typeface="Arial" charset="0"/>
              </a:rPr>
            </a:br>
            <a:r>
              <a:rPr lang="en-US" sz="4400" b="1" dirty="0">
                <a:cs typeface="Arial" charset="0"/>
              </a:rPr>
              <a:t/>
            </a:r>
            <a:br>
              <a:rPr lang="en-US" sz="4400" b="1" dirty="0">
                <a:cs typeface="Arial" charset="0"/>
              </a:rPr>
            </a:br>
            <a:r>
              <a:rPr lang="en-US" sz="4400" b="1" dirty="0">
                <a:cs typeface="Arial" charset="0"/>
              </a:rPr>
              <a:t/>
            </a:r>
            <a:br>
              <a:rPr lang="en-US" sz="4400" b="1" dirty="0">
                <a:cs typeface="Arial" charset="0"/>
              </a:rPr>
            </a:br>
            <a:r>
              <a:rPr lang="en-US" b="1" dirty="0" smtClean="0">
                <a:solidFill>
                  <a:schemeClr val="accent2"/>
                </a:solidFill>
                <a:cs typeface="Arial" charset="0"/>
              </a:rPr>
              <a:t>S. </a:t>
            </a:r>
            <a:r>
              <a:rPr lang="en-US" b="1" dirty="0" err="1" smtClean="0">
                <a:solidFill>
                  <a:schemeClr val="accent2"/>
                </a:solidFill>
                <a:cs typeface="Arial" charset="0"/>
              </a:rPr>
              <a:t>Ramesh</a:t>
            </a:r>
            <a:endParaRPr lang="en-US" b="1" dirty="0" smtClean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796018"/>
          </a:xfrm>
        </p:spPr>
        <p:txBody>
          <a:bodyPr/>
          <a:lstStyle/>
          <a:p>
            <a:r>
              <a:rPr lang="en-US" dirty="0" smtClean="0"/>
              <a:t>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685" y="1082674"/>
            <a:ext cx="8908144" cy="5456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is a task preempted?</a:t>
            </a:r>
          </a:p>
          <a:p>
            <a:pPr lvl="1"/>
            <a:r>
              <a:rPr lang="en-US" dirty="0" smtClean="0"/>
              <a:t>When it requires a new input/event?</a:t>
            </a:r>
          </a:p>
          <a:p>
            <a:pPr lvl="1"/>
            <a:r>
              <a:rPr lang="en-US" dirty="0" smtClean="0"/>
              <a:t>When a hi-priority task is ready</a:t>
            </a:r>
          </a:p>
          <a:p>
            <a:pPr lvl="1"/>
            <a:r>
              <a:rPr lang="en-US" dirty="0" smtClean="0"/>
              <a:t>When a shared resource is not ready</a:t>
            </a:r>
          </a:p>
          <a:p>
            <a:pPr lvl="2"/>
            <a:r>
              <a:rPr lang="en-US" dirty="0" smtClean="0"/>
              <a:t>Printers, network interface buffers etc.</a:t>
            </a:r>
          </a:p>
          <a:p>
            <a:pPr lvl="1"/>
            <a:r>
              <a:rPr lang="en-US" dirty="0" smtClean="0"/>
              <a:t>When a time slice for a task expires</a:t>
            </a:r>
          </a:p>
          <a:p>
            <a:pPr lvl="2"/>
            <a:r>
              <a:rPr lang="en-US" dirty="0" smtClean="0"/>
              <a:t>Round robin scheduling of tasks</a:t>
            </a:r>
          </a:p>
          <a:p>
            <a:r>
              <a:rPr lang="en-US" dirty="0" smtClean="0"/>
              <a:t>Preemption is often asynchronous and one has to assume the worst can happen</a:t>
            </a:r>
          </a:p>
          <a:p>
            <a:pPr lvl="1"/>
            <a:r>
              <a:rPr lang="en-US" dirty="0" smtClean="0"/>
              <a:t>Just when a memory read has happened</a:t>
            </a:r>
          </a:p>
          <a:p>
            <a:r>
              <a:rPr lang="en-US" dirty="0" smtClean="0"/>
              <a:t>Saving grace is that it happens in instruction boundaries</a:t>
            </a:r>
          </a:p>
          <a:p>
            <a:pPr lvl="1"/>
            <a:r>
              <a:rPr lang="en-US" dirty="0" smtClean="0"/>
              <a:t>What instructions? High Level instructions?</a:t>
            </a:r>
          </a:p>
          <a:p>
            <a:pPr lvl="1"/>
            <a:r>
              <a:rPr lang="en-US" dirty="0" smtClean="0"/>
              <a:t>No machine level instructions</a:t>
            </a:r>
          </a:p>
          <a:p>
            <a:r>
              <a:rPr lang="en-US" dirty="0" smtClean="0"/>
              <a:t>Controlled preemption is essential to predict the results of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6686"/>
          </a:xfrm>
        </p:spPr>
        <p:txBody>
          <a:bodyPr>
            <a:normAutofit/>
          </a:bodyPr>
          <a:lstStyle/>
          <a:p>
            <a:r>
              <a:rPr lang="en-US" dirty="0" smtClean="0"/>
              <a:t>Context-switching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542" y="973818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when an executing task T1 is pre-empted by another task T2</a:t>
            </a:r>
          </a:p>
          <a:p>
            <a:r>
              <a:rPr lang="en-US" dirty="0" smtClean="0"/>
              <a:t>The state of T1 needs to be saved so that when T1 is resumed later, it resumes from where it left</a:t>
            </a:r>
          </a:p>
          <a:p>
            <a:r>
              <a:rPr lang="en-US" dirty="0" smtClean="0"/>
              <a:t>What decides the state of a task</a:t>
            </a:r>
          </a:p>
          <a:p>
            <a:pPr lvl="1"/>
            <a:r>
              <a:rPr lang="en-US" dirty="0" smtClean="0"/>
              <a:t>Its control point</a:t>
            </a:r>
          </a:p>
          <a:p>
            <a:pPr lvl="1"/>
            <a:r>
              <a:rPr lang="en-US" dirty="0" smtClean="0"/>
              <a:t> All the register values</a:t>
            </a:r>
          </a:p>
          <a:p>
            <a:pPr lvl="1"/>
            <a:r>
              <a:rPr lang="en-US" dirty="0" smtClean="0"/>
              <a:t>The stack </a:t>
            </a:r>
          </a:p>
          <a:p>
            <a:r>
              <a:rPr lang="en-US" dirty="0" smtClean="0"/>
              <a:t>What about memory?</a:t>
            </a:r>
          </a:p>
          <a:p>
            <a:pPr lvl="1"/>
            <a:r>
              <a:rPr lang="en-US" dirty="0" smtClean="0"/>
              <a:t>Memory is often shared among the tasks</a:t>
            </a:r>
          </a:p>
          <a:p>
            <a:pPr lvl="1"/>
            <a:r>
              <a:rPr lang="en-US" dirty="0" smtClean="0"/>
              <a:t>It could be changed by new running tasks</a:t>
            </a:r>
          </a:p>
          <a:p>
            <a:pPr lvl="1"/>
            <a:r>
              <a:rPr lang="en-US" dirty="0" smtClean="0"/>
              <a:t>It is used for communication between tasks</a:t>
            </a:r>
          </a:p>
          <a:p>
            <a:pPr lvl="1"/>
            <a:r>
              <a:rPr lang="en-US" dirty="0" smtClean="0"/>
              <a:t>So no memory copy is made</a:t>
            </a:r>
          </a:p>
          <a:p>
            <a:pPr lvl="1"/>
            <a:r>
              <a:rPr lang="en-US" dirty="0" smtClean="0"/>
              <a:t>The result is that memory would contain arbitrary value on resumption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Control Block (TCB)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the entire state of a task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4400" y="2438400"/>
            <a:ext cx="3657600" cy="3886200"/>
            <a:chOff x="2256" y="1104"/>
            <a:chExt cx="2304" cy="278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56" y="1104"/>
              <a:ext cx="2304" cy="27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 b="1"/>
            </a:p>
            <a:p>
              <a:pPr algn="ctr"/>
              <a:r>
                <a:rPr lang="en-US" b="1"/>
                <a:t>.</a:t>
              </a:r>
            </a:p>
            <a:p>
              <a:pPr algn="ctr"/>
              <a:r>
                <a:rPr lang="en-US" b="1"/>
                <a:t>.</a:t>
              </a:r>
            </a:p>
            <a:p>
              <a:pPr algn="ctr"/>
              <a:endParaRPr lang="en-US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56" y="1104"/>
              <a:ext cx="230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TID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56" y="1488"/>
              <a:ext cx="2304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SAVED_TASK_STATE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56" y="1872"/>
              <a:ext cx="2304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Resource 1 (signals)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256" y="2256"/>
              <a:ext cx="2304" cy="3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Resource 2 (events)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56" y="2640"/>
              <a:ext cx="2304" cy="38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Resource 3 (shared memory)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56" y="3504"/>
              <a:ext cx="2304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System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5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Timing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 bwMode="auto">
          <a:xfrm>
            <a:off x="4114800" y="2133600"/>
            <a:ext cx="1676400" cy="612648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sz="200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4800600"/>
            <a:ext cx="8382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200" y="3810000"/>
            <a:ext cx="762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5638800"/>
            <a:ext cx="762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2590800"/>
            <a:ext cx="16764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4200" y="3810000"/>
            <a:ext cx="9906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77200" y="472440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66700" y="4000500"/>
            <a:ext cx="449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514600" y="6248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0" y="5638800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 flipH="1" flipV="1">
            <a:off x="3162300" y="5448300"/>
            <a:ext cx="304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000500" y="45339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686300" y="3390900"/>
            <a:ext cx="762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77000" y="3352800"/>
            <a:ext cx="762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7772400" y="4419600"/>
            <a:ext cx="457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8877300" y="53721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324100" y="64389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9867900" y="63627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514600" y="6477000"/>
            <a:ext cx="2819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39000" y="6477000"/>
            <a:ext cx="2819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15029" y="6278695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</a:t>
            </a:r>
            <a:r>
              <a:rPr lang="en-US" sz="1600" dirty="0" smtClean="0"/>
              <a:t>Time of T1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95637" y="4756275"/>
            <a:ext cx="128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Preemption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66143" y="4739697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Resumption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3276600" y="5125607"/>
            <a:ext cx="1963990" cy="51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4191000" y="4800600"/>
            <a:ext cx="404637" cy="1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6" idx="0"/>
          </p:cNvCxnSpPr>
          <p:nvPr/>
        </p:nvCxnSpPr>
        <p:spPr>
          <a:xfrm>
            <a:off x="5029200" y="4076700"/>
            <a:ext cx="211390" cy="67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0"/>
            <a:endCxn id="15" idx="1"/>
          </p:cNvCxnSpPr>
          <p:nvPr/>
        </p:nvCxnSpPr>
        <p:spPr>
          <a:xfrm flipV="1">
            <a:off x="6721804" y="4038600"/>
            <a:ext cx="212396" cy="70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7377464" y="4756275"/>
            <a:ext cx="699736" cy="16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2"/>
          </p:cNvCxnSpPr>
          <p:nvPr/>
        </p:nvCxnSpPr>
        <p:spPr>
          <a:xfrm>
            <a:off x="6721804" y="5109029"/>
            <a:ext cx="2422196" cy="6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020762"/>
          </a:xfrm>
        </p:spPr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8229600" cy="4334520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What is an OS? </a:t>
            </a:r>
          </a:p>
          <a:p>
            <a:pPr lvl="1"/>
            <a:r>
              <a:rPr lang="en-US" dirty="0" smtClean="0"/>
              <a:t>Provides an abstraction of the raw computing HW resources (CPU, Memory, Disk, etc.)</a:t>
            </a:r>
          </a:p>
          <a:p>
            <a:pPr lvl="2"/>
            <a:r>
              <a:rPr lang="en-US" dirty="0" smtClean="0"/>
              <a:t>Ease of application development</a:t>
            </a:r>
          </a:p>
          <a:p>
            <a:pPr lvl="2"/>
            <a:r>
              <a:rPr lang="en-US" dirty="0" smtClean="0"/>
              <a:t>Abstract &amp; Efficient utilization of resources</a:t>
            </a:r>
          </a:p>
          <a:p>
            <a:pPr lvl="2"/>
            <a:r>
              <a:rPr lang="en-US" dirty="0" smtClean="0"/>
              <a:t>Reuse of well-proven standard functions  </a:t>
            </a:r>
          </a:p>
          <a:p>
            <a:r>
              <a:rPr lang="en-US" dirty="0" smtClean="0"/>
              <a:t>OS structured as a layered architecture</a:t>
            </a:r>
          </a:p>
          <a:p>
            <a:pPr lvl="1"/>
            <a:r>
              <a:rPr lang="en-US" dirty="0" smtClean="0"/>
              <a:t>core or </a:t>
            </a:r>
            <a:r>
              <a:rPr lang="en-US" dirty="0" smtClean="0">
                <a:solidFill>
                  <a:schemeClr val="accent5"/>
                </a:solidFill>
              </a:rPr>
              <a:t>kernel</a:t>
            </a:r>
            <a:r>
              <a:rPr lang="en-US" dirty="0" smtClean="0"/>
              <a:t>  performing basic function</a:t>
            </a:r>
          </a:p>
          <a:p>
            <a:pPr lvl="1"/>
            <a:r>
              <a:rPr lang="en-US" dirty="0" smtClean="0"/>
              <a:t>a series of outer shells: I/O, user 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620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4800600"/>
            <a:ext cx="43434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4038600"/>
            <a:ext cx="4343400" cy="76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and Disk I/</a:t>
            </a:r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5562600"/>
            <a:ext cx="4343400" cy="762000"/>
          </a:xfrm>
          <a:prstGeom prst="rect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3276600"/>
            <a:ext cx="4343400" cy="762000"/>
          </a:xfrm>
          <a:prstGeom prst="rect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2514600"/>
            <a:ext cx="4343400" cy="76200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30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Architecture -Automotive</a:t>
            </a:r>
            <a:endParaRPr lang="en-US" dirty="0"/>
          </a:p>
        </p:txBody>
      </p:sp>
      <p:pic>
        <p:nvPicPr>
          <p:cNvPr id="4" name="Content Placeholder 3" descr="SP32-20060321-0809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73611" y="2006601"/>
            <a:ext cx="6244778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852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layer uses the services of lower layer and provides service to the upper layer</a:t>
            </a:r>
          </a:p>
          <a:p>
            <a:r>
              <a:rPr lang="en-US" dirty="0" smtClean="0"/>
              <a:t>Service are in the form of function calls</a:t>
            </a:r>
          </a:p>
          <a:p>
            <a:r>
              <a:rPr lang="en-US" dirty="0" smtClean="0"/>
              <a:t>Kernel provides basic functions</a:t>
            </a:r>
          </a:p>
          <a:p>
            <a:pPr lvl="1"/>
            <a:r>
              <a:rPr lang="en-US" dirty="0" smtClean="0"/>
              <a:t>task management, scheduling, communication</a:t>
            </a:r>
          </a:p>
          <a:p>
            <a:pPr lvl="1"/>
            <a:r>
              <a:rPr lang="en-US" dirty="0" smtClean="0"/>
              <a:t>Timer services</a:t>
            </a:r>
          </a:p>
          <a:p>
            <a:pPr lvl="1"/>
            <a:r>
              <a:rPr lang="en-US" dirty="0" smtClean="0"/>
              <a:t>External I/O management</a:t>
            </a:r>
          </a:p>
          <a:p>
            <a:r>
              <a:rPr lang="en-US" dirty="0" smtClean="0"/>
              <a:t>System calls and APIs </a:t>
            </a:r>
          </a:p>
          <a:p>
            <a:r>
              <a:rPr lang="en-US" dirty="0" smtClean="0"/>
              <a:t>RTOS usually has only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514600"/>
            <a:ext cx="81534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2" idx="0"/>
          </p:cNvCxnSpPr>
          <p:nvPr/>
        </p:nvCxnSpPr>
        <p:spPr>
          <a:xfrm rot="5400000">
            <a:off x="1866900" y="4000500"/>
            <a:ext cx="3429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3" idx="0"/>
          </p:cNvCxnSpPr>
          <p:nvPr/>
        </p:nvCxnSpPr>
        <p:spPr>
          <a:xfrm rot="16200000" flipH="1">
            <a:off x="4343400" y="3200400"/>
            <a:ext cx="2514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6858000" y="25146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5715000"/>
            <a:ext cx="2438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 Servicing &amp; Scheduling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4800" y="4495800"/>
            <a:ext cx="3048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Timer Service &amp; Scheduling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3352800"/>
            <a:ext cx="4114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Task, Time and other I/O services5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5820" y="1752600"/>
            <a:ext cx="194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Interrupts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34934" y="1447800"/>
            <a:ext cx="167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Clock Interrupts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10400" y="1219200"/>
            <a:ext cx="15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2438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68"/>
            <a:ext cx="10515600" cy="1325563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629" y="1469231"/>
            <a:ext cx="9924142" cy="5252244"/>
          </a:xfrm>
        </p:spPr>
        <p:txBody>
          <a:bodyPr>
            <a:normAutofit/>
          </a:bodyPr>
          <a:lstStyle/>
          <a:p>
            <a:r>
              <a:rPr lang="en-US" dirty="0" smtClean="0"/>
              <a:t>Task is a sequential computation</a:t>
            </a:r>
          </a:p>
          <a:p>
            <a:r>
              <a:rPr lang="en-US" dirty="0" smtClean="0"/>
              <a:t>Time or event triggered</a:t>
            </a:r>
          </a:p>
          <a:p>
            <a:r>
              <a:rPr lang="en-US" dirty="0" smtClean="0"/>
              <a:t>Task may be running or wait for I/O or other tasks</a:t>
            </a:r>
          </a:p>
          <a:p>
            <a:r>
              <a:rPr lang="en-US" dirty="0" smtClean="0"/>
              <a:t>Tasks may be created or destroyed</a:t>
            </a:r>
          </a:p>
          <a:p>
            <a:r>
              <a:rPr lang="en-US" dirty="0" smtClean="0"/>
              <a:t>Task behavior realized by the OS or RTOS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State </a:t>
            </a:r>
            <a:r>
              <a:rPr lang="en-US" dirty="0" smtClean="0"/>
              <a:t>Machine (Simplified)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819400" y="2209800"/>
            <a:ext cx="1676400" cy="762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0" y="2133600"/>
            <a:ext cx="1676400" cy="7650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Executing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876800" y="4800600"/>
            <a:ext cx="2362200" cy="8412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Waiting/Suspended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360676"/>
            <a:ext cx="2743200" cy="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 rot="5400000">
            <a:off x="6249924" y="2973324"/>
            <a:ext cx="1901952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rot="10800000">
            <a:off x="3657600" y="2971800"/>
            <a:ext cx="21336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495800" y="2743200"/>
            <a:ext cx="2743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 bwMode="auto">
          <a:xfrm>
            <a:off x="8305800" y="4648200"/>
            <a:ext cx="1295400" cy="612648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sz="2000">
              <a:latin typeface="Arial" charset="0"/>
            </a:endParaRP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8686800" y="3886200"/>
            <a:ext cx="914400" cy="612648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90688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task when it enters the system is either in waiting or ready state</a:t>
            </a:r>
          </a:p>
          <a:p>
            <a:r>
              <a:rPr lang="en-US" dirty="0" smtClean="0"/>
              <a:t>It is in ready state when it is ready for execution but some other task is currently executing</a:t>
            </a:r>
          </a:p>
          <a:p>
            <a:r>
              <a:rPr lang="en-US" dirty="0" smtClean="0"/>
              <a:t>It can go to executing state only from ready state </a:t>
            </a:r>
          </a:p>
          <a:p>
            <a:r>
              <a:rPr lang="en-US" dirty="0" smtClean="0"/>
              <a:t>An executing task can be </a:t>
            </a:r>
            <a:r>
              <a:rPr lang="en-US" dirty="0" smtClean="0">
                <a:solidFill>
                  <a:srgbClr val="0066FF"/>
                </a:solidFill>
              </a:rPr>
              <a:t>preempted</a:t>
            </a:r>
            <a:r>
              <a:rPr lang="en-US" dirty="0" smtClean="0"/>
              <a:t> by hi-priority tasks and </a:t>
            </a:r>
            <a:r>
              <a:rPr lang="en-US" dirty="0" smtClean="0"/>
              <a:t>may enter</a:t>
            </a:r>
            <a:r>
              <a:rPr lang="en-US" dirty="0" smtClean="0"/>
              <a:t> </a:t>
            </a:r>
            <a:r>
              <a:rPr lang="en-US" dirty="0" smtClean="0"/>
              <a:t>the ready state</a:t>
            </a:r>
          </a:p>
          <a:p>
            <a:r>
              <a:rPr lang="en-US" dirty="0" smtClean="0"/>
              <a:t>An executing task goes to waiting state when an input or resource required for execution</a:t>
            </a:r>
          </a:p>
          <a:p>
            <a:r>
              <a:rPr lang="en-US" dirty="0" smtClean="0"/>
              <a:t>Component of RTOS which manages the tasks is called the </a:t>
            </a:r>
            <a:r>
              <a:rPr lang="en-US" dirty="0" smtClean="0">
                <a:solidFill>
                  <a:srgbClr val="FF0000"/>
                </a:solidFill>
              </a:rPr>
              <a:t>scheduler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D561-F6D6-4B3B-B7C8-63A2C94EF9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0C93B-96EB-417E-BE7B-4D307DB26199}"/>
</file>

<file path=customXml/itemProps2.xml><?xml version="1.0" encoding="utf-8"?>
<ds:datastoreItem xmlns:ds="http://schemas.openxmlformats.org/officeDocument/2006/customXml" ds:itemID="{9F57AF51-01C0-495B-94A2-69A659C1C800}"/>
</file>

<file path=customXml/itemProps3.xml><?xml version="1.0" encoding="utf-8"?>
<ds:datastoreItem xmlns:ds="http://schemas.openxmlformats.org/officeDocument/2006/customXml" ds:itemID="{A65734F9-CF46-4183-AA72-523844B51935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535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Real-Time Operating System (RTOS)   S. Ramesh</vt:lpstr>
      <vt:lpstr>Operating Systems</vt:lpstr>
      <vt:lpstr>Abstract Architecture</vt:lpstr>
      <vt:lpstr>Concrete Architecture -Automotive</vt:lpstr>
      <vt:lpstr>Layered Architecture</vt:lpstr>
      <vt:lpstr>Kernel Functions</vt:lpstr>
      <vt:lpstr>Task Management</vt:lpstr>
      <vt:lpstr>Task State Machine (Simplified)</vt:lpstr>
      <vt:lpstr>Managing the tasks</vt:lpstr>
      <vt:lpstr>Preemption</vt:lpstr>
      <vt:lpstr>Context-switching</vt:lpstr>
      <vt:lpstr>Task Control Block (TCB)</vt:lpstr>
      <vt:lpstr>Task Timing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 (RTOS)   S. Ramesh</dc:title>
  <dc:creator>Rameh</dc:creator>
  <cp:lastModifiedBy>Rameh</cp:lastModifiedBy>
  <cp:revision>3</cp:revision>
  <dcterms:created xsi:type="dcterms:W3CDTF">2015-09-19T20:20:58Z</dcterms:created>
  <dcterms:modified xsi:type="dcterms:W3CDTF">2015-09-20T10:56:26Z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