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306" r:id="rId3"/>
    <p:sldId id="271" r:id="rId4"/>
    <p:sldId id="307" r:id="rId5"/>
    <p:sldId id="273" r:id="rId6"/>
    <p:sldId id="305" r:id="rId7"/>
    <p:sldId id="322" r:id="rId8"/>
    <p:sldId id="324" r:id="rId9"/>
    <p:sldId id="323" r:id="rId10"/>
    <p:sldId id="325" r:id="rId11"/>
    <p:sldId id="326" r:id="rId12"/>
    <p:sldId id="327" r:id="rId13"/>
    <p:sldId id="320" r:id="rId14"/>
    <p:sldId id="275" r:id="rId15"/>
    <p:sldId id="276" r:id="rId16"/>
    <p:sldId id="277" r:id="rId17"/>
    <p:sldId id="278" r:id="rId18"/>
    <p:sldId id="329" r:id="rId19"/>
    <p:sldId id="328" r:id="rId20"/>
    <p:sldId id="331" r:id="rId21"/>
    <p:sldId id="336" r:id="rId22"/>
    <p:sldId id="330" r:id="rId23"/>
    <p:sldId id="332" r:id="rId24"/>
    <p:sldId id="333" r:id="rId25"/>
    <p:sldId id="334" r:id="rId26"/>
    <p:sldId id="335" r:id="rId27"/>
    <p:sldId id="314" r:id="rId28"/>
    <p:sldId id="315" r:id="rId29"/>
    <p:sldId id="316" r:id="rId30"/>
    <p:sldId id="31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00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ED1D8-CFD2-45D5-9F44-311F2314BD25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A5E02-7C83-4E5E-A333-858B3B17A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</a:t>
            </a:r>
            <a:r>
              <a:rPr lang="en-US" baseline="0" dirty="0"/>
              <a:t> there a FPS for this? Answer is yes: RMA. Suppose you change tasks as: (2,1) and (5,2.5), then no RMA but </a:t>
            </a:r>
            <a:r>
              <a:rPr lang="en-US" baseline="0"/>
              <a:t>EDF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5E02-7C83-4E5E-A333-858B3B17A14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5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128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28370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0ED7E2F-1B9E-46D2-B44A-B229747177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4343400"/>
          </a:xfrm>
        </p:spPr>
        <p:txBody>
          <a:bodyPr/>
          <a:lstStyle/>
          <a:p>
            <a:r>
              <a:rPr lang="en-US" sz="4400" b="1" dirty="0">
                <a:cs typeface="Arial" charset="0"/>
              </a:rPr>
              <a:t>Real-Time </a:t>
            </a:r>
            <a:r>
              <a:rPr lang="en-US" b="1" dirty="0">
                <a:cs typeface="Arial" charset="0"/>
              </a:rPr>
              <a:t>Scheduling</a:t>
            </a:r>
            <a:br>
              <a:rPr lang="en-US" sz="4400" b="1" dirty="0">
                <a:cs typeface="Arial" charset="0"/>
              </a:rPr>
            </a:br>
            <a:br>
              <a:rPr lang="en-US" sz="4400" b="1" dirty="0">
                <a:cs typeface="Arial" charset="0"/>
              </a:rPr>
            </a:br>
            <a:br>
              <a:rPr lang="en-US" sz="4400" b="1" dirty="0">
                <a:cs typeface="Arial" charset="0"/>
              </a:rPr>
            </a:br>
            <a:r>
              <a:rPr lang="en-US" b="1" dirty="0">
                <a:solidFill>
                  <a:schemeClr val="accent2"/>
                </a:solidFill>
                <a:cs typeface="Arial" charset="0"/>
              </a:rPr>
              <a:t>S. </a:t>
            </a:r>
            <a:r>
              <a:rPr lang="en-US" b="1" dirty="0" err="1">
                <a:solidFill>
                  <a:schemeClr val="accent2"/>
                </a:solidFill>
                <a:cs typeface="Arial" charset="0"/>
              </a:rPr>
              <a:t>Ramesh</a:t>
            </a:r>
            <a:endParaRPr lang="en-US" b="1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Cyclic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98182"/>
          </a:xfrm>
        </p:spPr>
        <p:txBody>
          <a:bodyPr/>
          <a:lstStyle/>
          <a:p>
            <a:r>
              <a:rPr lang="en-US" dirty="0"/>
              <a:t>Does not have a nice structure </a:t>
            </a:r>
          </a:p>
          <a:p>
            <a:r>
              <a:rPr lang="en-US" dirty="0"/>
              <a:t>Scheduling decisions are made at arbitrary points of time</a:t>
            </a:r>
          </a:p>
          <a:p>
            <a:r>
              <a:rPr lang="en-US" dirty="0"/>
              <a:t>A better cyclic schedule is one where scheduling decisions are made at periodic intervals of time, called </a:t>
            </a:r>
            <a:r>
              <a:rPr lang="en-US" dirty="0">
                <a:solidFill>
                  <a:schemeClr val="accent5"/>
                </a:solidFill>
              </a:rPr>
              <a:t>Frames</a:t>
            </a:r>
          </a:p>
          <a:p>
            <a:r>
              <a:rPr lang="en-US" dirty="0"/>
              <a:t>No preemption of tasks within a frame</a:t>
            </a:r>
          </a:p>
          <a:p>
            <a:r>
              <a:rPr lang="en-US" dirty="0"/>
              <a:t>At the beginning of each frame, the scheduler can check jobs scheduled in the frame are released and is ready</a:t>
            </a:r>
          </a:p>
          <a:p>
            <a:r>
              <a:rPr lang="en-US" dirty="0"/>
              <a:t>Also whether there is any overrun so that corrective action can be taken</a:t>
            </a:r>
          </a:p>
          <a:p>
            <a:r>
              <a:rPr lang="en-US" dirty="0"/>
              <a:t>These put some constraints on the size of frames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958"/>
          </a:xfrm>
        </p:spPr>
        <p:txBody>
          <a:bodyPr/>
          <a:lstStyle/>
          <a:p>
            <a:r>
              <a:rPr lang="en-US" dirty="0"/>
              <a:t>Frame size divides the period of at least one task</a:t>
            </a:r>
          </a:p>
          <a:p>
            <a:pPr lvl="1"/>
            <a:r>
              <a:rPr lang="en-US" dirty="0"/>
              <a:t>This ensures that there is an integer number of frames per hyper-period</a:t>
            </a:r>
          </a:p>
          <a:p>
            <a:pPr lvl="1"/>
            <a:r>
              <a:rPr lang="en-US" dirty="0"/>
              <a:t>Major cycle and integer number of frames (minor cycles)</a:t>
            </a:r>
          </a:p>
          <a:p>
            <a:r>
              <a:rPr lang="en-US" dirty="0"/>
              <a:t>Frame size is large enough to be greater than </a:t>
            </a:r>
            <a:r>
              <a:rPr lang="en-US" dirty="0" err="1"/>
              <a:t>wcet</a:t>
            </a:r>
            <a:r>
              <a:rPr lang="en-US" dirty="0"/>
              <a:t> of all tasks</a:t>
            </a:r>
          </a:p>
          <a:p>
            <a:r>
              <a:rPr lang="en-US" dirty="0"/>
              <a:t>Frame size is small enough so that between every release and deadline of each job, there is frame</a:t>
            </a:r>
          </a:p>
          <a:p>
            <a:r>
              <a:rPr lang="en-US" dirty="0"/>
              <a:t>Jobs may have to be sliced to meet these constraints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904863"/>
          </a:xfrm>
        </p:spPr>
        <p:txBody>
          <a:bodyPr/>
          <a:lstStyle/>
          <a:p>
            <a:r>
              <a:rPr lang="en-US" dirty="0"/>
              <a:t>For the tasks: T1: (4,1), T2: (5, 1.8), T3: (20,1), T4: (20,2)</a:t>
            </a:r>
          </a:p>
          <a:p>
            <a:r>
              <a:rPr lang="en-US" dirty="0"/>
              <a:t>The frame size is 2 </a:t>
            </a:r>
          </a:p>
        </p:txBody>
      </p:sp>
      <p:sp>
        <p:nvSpPr>
          <p:cNvPr id="38" name="Rectangle 1027"/>
          <p:cNvSpPr>
            <a:spLocks noChangeArrowheads="1"/>
          </p:cNvSpPr>
          <p:nvPr/>
        </p:nvSpPr>
        <p:spPr bwMode="auto">
          <a:xfrm>
            <a:off x="152400" y="4800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39" name="Rectangle 1028"/>
          <p:cNvSpPr>
            <a:spLocks noChangeArrowheads="1"/>
          </p:cNvSpPr>
          <p:nvPr/>
        </p:nvSpPr>
        <p:spPr bwMode="auto">
          <a:xfrm>
            <a:off x="609600" y="4800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40" name="Rectangle 1029"/>
          <p:cNvSpPr>
            <a:spLocks noChangeArrowheads="1"/>
          </p:cNvSpPr>
          <p:nvPr/>
        </p:nvSpPr>
        <p:spPr bwMode="auto">
          <a:xfrm>
            <a:off x="1066800" y="4800600"/>
            <a:ext cx="838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41" name="Rectangle 1030"/>
          <p:cNvSpPr>
            <a:spLocks noChangeArrowheads="1"/>
          </p:cNvSpPr>
          <p:nvPr/>
        </p:nvSpPr>
        <p:spPr bwMode="auto">
          <a:xfrm>
            <a:off x="2057400" y="4800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42" name="Rectangle 1031"/>
          <p:cNvSpPr>
            <a:spLocks noChangeArrowheads="1"/>
          </p:cNvSpPr>
          <p:nvPr/>
        </p:nvSpPr>
        <p:spPr bwMode="auto">
          <a:xfrm>
            <a:off x="2895600" y="4800600"/>
            <a:ext cx="914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43" name="Line 1039"/>
          <p:cNvSpPr>
            <a:spLocks noChangeShapeType="1"/>
          </p:cNvSpPr>
          <p:nvPr/>
        </p:nvSpPr>
        <p:spPr bwMode="auto">
          <a:xfrm>
            <a:off x="152400" y="39624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1043"/>
          <p:cNvSpPr txBox="1">
            <a:spLocks noChangeArrowheads="1"/>
          </p:cNvSpPr>
          <p:nvPr/>
        </p:nvSpPr>
        <p:spPr bwMode="auto">
          <a:xfrm>
            <a:off x="1828800" y="5715000"/>
            <a:ext cx="5052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  4</a:t>
            </a:r>
          </a:p>
        </p:txBody>
      </p:sp>
      <p:sp>
        <p:nvSpPr>
          <p:cNvPr id="45" name="Text Box 1044"/>
          <p:cNvSpPr txBox="1">
            <a:spLocks noChangeArrowheads="1"/>
          </p:cNvSpPr>
          <p:nvPr/>
        </p:nvSpPr>
        <p:spPr bwMode="auto">
          <a:xfrm>
            <a:off x="2635250" y="57912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6" name="Text Box 1045"/>
          <p:cNvSpPr txBox="1">
            <a:spLocks noChangeArrowheads="1"/>
          </p:cNvSpPr>
          <p:nvPr/>
        </p:nvSpPr>
        <p:spPr bwMode="auto">
          <a:xfrm>
            <a:off x="3657600" y="5638800"/>
            <a:ext cx="3770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8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1752600" y="5410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031"/>
          <p:cNvSpPr>
            <a:spLocks noChangeArrowheads="1"/>
          </p:cNvSpPr>
          <p:nvPr/>
        </p:nvSpPr>
        <p:spPr bwMode="auto">
          <a:xfrm>
            <a:off x="6400800" y="4800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49" name="Rectangle 1031"/>
          <p:cNvSpPr>
            <a:spLocks noChangeArrowheads="1"/>
          </p:cNvSpPr>
          <p:nvPr/>
        </p:nvSpPr>
        <p:spPr bwMode="auto">
          <a:xfrm>
            <a:off x="8686800" y="4800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3505200" y="5334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705600" y="5410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5105400" y="548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1045"/>
          <p:cNvSpPr txBox="1">
            <a:spLocks noChangeArrowheads="1"/>
          </p:cNvSpPr>
          <p:nvPr/>
        </p:nvSpPr>
        <p:spPr bwMode="auto">
          <a:xfrm>
            <a:off x="5181600" y="5715000"/>
            <a:ext cx="5052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12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8382000" y="548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1030"/>
          <p:cNvSpPr>
            <a:spLocks noChangeArrowheads="1"/>
          </p:cNvSpPr>
          <p:nvPr/>
        </p:nvSpPr>
        <p:spPr bwMode="auto">
          <a:xfrm>
            <a:off x="4800600" y="4800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56" name="Rectangle 1029"/>
          <p:cNvSpPr>
            <a:spLocks noChangeArrowheads="1"/>
          </p:cNvSpPr>
          <p:nvPr/>
        </p:nvSpPr>
        <p:spPr bwMode="auto">
          <a:xfrm>
            <a:off x="7696200" y="4800600"/>
            <a:ext cx="838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57" name="Rectangle 1029"/>
          <p:cNvSpPr>
            <a:spLocks noChangeArrowheads="1"/>
          </p:cNvSpPr>
          <p:nvPr/>
        </p:nvSpPr>
        <p:spPr bwMode="auto">
          <a:xfrm>
            <a:off x="3810000" y="4800600"/>
            <a:ext cx="838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58" name="Rectangle 1029"/>
          <p:cNvSpPr>
            <a:spLocks noChangeArrowheads="1"/>
          </p:cNvSpPr>
          <p:nvPr/>
        </p:nvSpPr>
        <p:spPr bwMode="auto">
          <a:xfrm>
            <a:off x="5410200" y="4800600"/>
            <a:ext cx="838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59" name="Rectangle 1031"/>
          <p:cNvSpPr>
            <a:spLocks noChangeArrowheads="1"/>
          </p:cNvSpPr>
          <p:nvPr/>
        </p:nvSpPr>
        <p:spPr bwMode="auto">
          <a:xfrm>
            <a:off x="7010400" y="4800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60" name="Text Box 1045"/>
          <p:cNvSpPr txBox="1">
            <a:spLocks noChangeArrowheads="1"/>
          </p:cNvSpPr>
          <p:nvPr/>
        </p:nvSpPr>
        <p:spPr bwMode="auto">
          <a:xfrm>
            <a:off x="6781800" y="5715000"/>
            <a:ext cx="5052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16</a:t>
            </a:r>
          </a:p>
        </p:txBody>
      </p:sp>
      <p:sp>
        <p:nvSpPr>
          <p:cNvPr id="61" name="Text Box 1045"/>
          <p:cNvSpPr txBox="1">
            <a:spLocks noChangeArrowheads="1"/>
          </p:cNvSpPr>
          <p:nvPr/>
        </p:nvSpPr>
        <p:spPr bwMode="auto">
          <a:xfrm>
            <a:off x="8382000" y="5791200"/>
            <a:ext cx="5052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20</a:t>
            </a:r>
          </a:p>
        </p:txBody>
      </p:sp>
      <p:cxnSp>
        <p:nvCxnSpPr>
          <p:cNvPr id="62" name="Straight Connector 61"/>
          <p:cNvCxnSpPr/>
          <p:nvPr/>
        </p:nvCxnSpPr>
        <p:spPr>
          <a:xfrm rot="5400000">
            <a:off x="7391400" y="5562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6096000" y="548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495800" y="5562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2590800" y="5562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762000" y="548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304800" y="5562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1045"/>
          <p:cNvSpPr txBox="1">
            <a:spLocks noChangeArrowheads="1"/>
          </p:cNvSpPr>
          <p:nvPr/>
        </p:nvSpPr>
        <p:spPr bwMode="auto">
          <a:xfrm>
            <a:off x="990600" y="5562600"/>
            <a:ext cx="3770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2</a:t>
            </a:r>
          </a:p>
        </p:txBody>
      </p:sp>
      <p:sp>
        <p:nvSpPr>
          <p:cNvPr id="69" name="Text Box 1045"/>
          <p:cNvSpPr txBox="1">
            <a:spLocks noChangeArrowheads="1"/>
          </p:cNvSpPr>
          <p:nvPr/>
        </p:nvSpPr>
        <p:spPr bwMode="auto">
          <a:xfrm>
            <a:off x="533400" y="5638800"/>
            <a:ext cx="3770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1</a:t>
            </a:r>
          </a:p>
        </p:txBody>
      </p:sp>
      <p:sp>
        <p:nvSpPr>
          <p:cNvPr id="70" name="Text Box 1045"/>
          <p:cNvSpPr txBox="1">
            <a:spLocks noChangeArrowheads="1"/>
          </p:cNvSpPr>
          <p:nvPr/>
        </p:nvSpPr>
        <p:spPr bwMode="auto">
          <a:xfrm>
            <a:off x="4343400" y="5791200"/>
            <a:ext cx="6056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10</a:t>
            </a:r>
          </a:p>
        </p:txBody>
      </p:sp>
      <p:sp>
        <p:nvSpPr>
          <p:cNvPr id="71" name="Text Box 1045"/>
          <p:cNvSpPr txBox="1">
            <a:spLocks noChangeArrowheads="1"/>
          </p:cNvSpPr>
          <p:nvPr/>
        </p:nvSpPr>
        <p:spPr bwMode="auto">
          <a:xfrm>
            <a:off x="2743200" y="5715000"/>
            <a:ext cx="3770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6</a:t>
            </a:r>
          </a:p>
        </p:txBody>
      </p:sp>
      <p:sp>
        <p:nvSpPr>
          <p:cNvPr id="72" name="Text Box 1045"/>
          <p:cNvSpPr txBox="1">
            <a:spLocks noChangeArrowheads="1"/>
          </p:cNvSpPr>
          <p:nvPr/>
        </p:nvSpPr>
        <p:spPr bwMode="auto">
          <a:xfrm>
            <a:off x="6019800" y="5715000"/>
            <a:ext cx="7580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14</a:t>
            </a:r>
          </a:p>
        </p:txBody>
      </p:sp>
      <p:sp>
        <p:nvSpPr>
          <p:cNvPr id="73" name="Text Box 1045"/>
          <p:cNvSpPr txBox="1">
            <a:spLocks noChangeArrowheads="1"/>
          </p:cNvSpPr>
          <p:nvPr/>
        </p:nvSpPr>
        <p:spPr bwMode="auto">
          <a:xfrm>
            <a:off x="7391400" y="5715000"/>
            <a:ext cx="5294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18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Cyclic Executives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410712"/>
          </a:xfrm>
        </p:spPr>
        <p:txBody>
          <a:bodyPr/>
          <a:lstStyle/>
          <a:p>
            <a:r>
              <a:rPr lang="en-US" dirty="0"/>
              <a:t>The common way of implementing hard real-time systems </a:t>
            </a:r>
          </a:p>
          <a:p>
            <a:r>
              <a:rPr lang="en-US" dirty="0"/>
              <a:t>The cyclic executive divides the major cycle into frames</a:t>
            </a:r>
          </a:p>
          <a:p>
            <a:r>
              <a:rPr lang="en-US" dirty="0"/>
              <a:t>At every frame boundary, it checks whether the concerned tasks are ready/completed and necessary corrective or error handling taken care of</a:t>
            </a:r>
          </a:p>
          <a:p>
            <a:r>
              <a:rPr lang="en-US" dirty="0"/>
              <a:t>Set the timer to expire for the next minor cycle</a:t>
            </a:r>
          </a:p>
          <a:p>
            <a:r>
              <a:rPr lang="en-US" dirty="0"/>
              <a:t>The advantage is fully deterministic and predictable</a:t>
            </a:r>
          </a:p>
          <a:p>
            <a:r>
              <a:rPr lang="en-US" dirty="0"/>
              <a:t>Many classical safety-critical real time systems implemented using this scheme</a:t>
            </a:r>
          </a:p>
          <a:p>
            <a:r>
              <a:rPr lang="en-US" dirty="0"/>
              <a:t>Problems: Not robust, overruns and faults are difficult to handle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3120854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   Task	              Period</a:t>
            </a:r>
            <a:r>
              <a:rPr lang="en-US" dirty="0">
                <a:latin typeface="Courier New" pitchFamily="49" charset="0"/>
              </a:rPr>
              <a:t> 	 </a:t>
            </a:r>
            <a:r>
              <a:rPr lang="en-US" dirty="0"/>
              <a:t>Computation Time</a:t>
            </a:r>
            <a:endParaRPr lang="en-US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   a 	 	   25 	 	10 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 b	 	   25 	 	 8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 c	 	   50 	 	 5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 d 	 	   50 	 	 4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 e 	 	  100 	 	 2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Cyclic Executive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1584325"/>
            <a:ext cx="8108950" cy="374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loop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wait_for_interrupt;</a:t>
            </a:r>
          </a:p>
          <a:p>
            <a:r>
              <a:rPr lang="en-US" sz="2000">
                <a:latin typeface="Courier New" pitchFamily="49" charset="0"/>
              </a:rPr>
              <a:t>  procedure_for_a; procedure_for_b; procedure_for_c;</a:t>
            </a:r>
          </a:p>
          <a:p>
            <a:r>
              <a:rPr lang="en-US" sz="2000">
                <a:latin typeface="Courier New" pitchFamily="49" charset="0"/>
              </a:rPr>
              <a:t>  wait_for_interrupt;</a:t>
            </a:r>
          </a:p>
          <a:p>
            <a:r>
              <a:rPr lang="en-US" sz="2000">
                <a:latin typeface="Courier New" pitchFamily="49" charset="0"/>
              </a:rPr>
              <a:t>  procedure_for_a; procedure_for_b; procedure_for_d;</a:t>
            </a:r>
          </a:p>
          <a:p>
            <a:r>
              <a:rPr lang="en-US" sz="2000">
                <a:latin typeface="Courier New" pitchFamily="49" charset="0"/>
              </a:rPr>
              <a:t>  procedure_for_e;</a:t>
            </a:r>
          </a:p>
          <a:p>
            <a:r>
              <a:rPr lang="en-US" sz="2000">
                <a:latin typeface="Courier New" pitchFamily="49" charset="0"/>
              </a:rPr>
              <a:t>  wait_for_interrupt;</a:t>
            </a:r>
          </a:p>
          <a:p>
            <a:r>
              <a:rPr lang="en-US" sz="2000">
                <a:latin typeface="Courier New" pitchFamily="49" charset="0"/>
              </a:rPr>
              <a:t>  procedure_for_a; procedure_for_b; procedure_for_c;</a:t>
            </a:r>
          </a:p>
          <a:p>
            <a:r>
              <a:rPr lang="en-US" sz="2000">
                <a:latin typeface="Courier New" pitchFamily="49" charset="0"/>
              </a:rPr>
              <a:t>  wait_for_interrupt;</a:t>
            </a:r>
          </a:p>
          <a:p>
            <a:r>
              <a:rPr lang="en-US" sz="2000">
                <a:latin typeface="Courier New" pitchFamily="49" charset="0"/>
              </a:rPr>
              <a:t>  procedure_for_a; procedure_for_b; procedure_for_d;</a:t>
            </a:r>
          </a:p>
          <a:p>
            <a:r>
              <a:rPr lang="en-US" sz="2000" b="1">
                <a:latin typeface="Courier New" pitchFamily="49" charset="0"/>
              </a:rPr>
              <a:t>end loop</a:t>
            </a:r>
            <a:r>
              <a:rPr lang="en-US" sz="2000">
                <a:latin typeface="Courier New" pitchFamily="49" charset="0"/>
              </a:rPr>
              <a:t>;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609600" y="3238500"/>
            <a:ext cx="1981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>
            <a:off x="1371600" y="32385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>
            <a:off x="1981200" y="32385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Time-line for Process Set</a:t>
            </a: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762000" y="32766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1568450" y="3276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2133600" y="32766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9600" y="2479675"/>
            <a:ext cx="1385888" cy="949325"/>
            <a:chOff x="816" y="3098"/>
            <a:chExt cx="873" cy="598"/>
          </a:xfrm>
        </p:grpSpPr>
        <p:sp>
          <p:nvSpPr>
            <p:cNvPr id="33825" name="Line 11"/>
            <p:cNvSpPr>
              <a:spLocks noChangeShapeType="1"/>
            </p:cNvSpPr>
            <p:nvPr/>
          </p:nvSpPr>
          <p:spPr bwMode="auto">
            <a:xfrm>
              <a:off x="816" y="336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Text Box 12"/>
            <p:cNvSpPr txBox="1">
              <a:spLocks noChangeArrowheads="1"/>
            </p:cNvSpPr>
            <p:nvPr/>
          </p:nvSpPr>
          <p:spPr bwMode="auto">
            <a:xfrm>
              <a:off x="902" y="3098"/>
              <a:ext cx="78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Interrupt</a:t>
              </a:r>
            </a:p>
          </p:txBody>
        </p:sp>
      </p:grpSp>
      <p:sp>
        <p:nvSpPr>
          <p:cNvPr id="33802" name="Rectangle 17"/>
          <p:cNvSpPr>
            <a:spLocks noChangeArrowheads="1"/>
          </p:cNvSpPr>
          <p:nvPr/>
        </p:nvSpPr>
        <p:spPr bwMode="auto">
          <a:xfrm>
            <a:off x="2895600" y="3238500"/>
            <a:ext cx="2209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8"/>
          <p:cNvSpPr>
            <a:spLocks noChangeShapeType="1"/>
          </p:cNvSpPr>
          <p:nvPr/>
        </p:nvSpPr>
        <p:spPr bwMode="auto">
          <a:xfrm>
            <a:off x="3657600" y="32385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9"/>
          <p:cNvSpPr>
            <a:spLocks noChangeShapeType="1"/>
          </p:cNvSpPr>
          <p:nvPr/>
        </p:nvSpPr>
        <p:spPr bwMode="auto">
          <a:xfrm>
            <a:off x="4267200" y="32385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20"/>
          <p:cNvSpPr txBox="1">
            <a:spLocks noChangeArrowheads="1"/>
          </p:cNvSpPr>
          <p:nvPr/>
        </p:nvSpPr>
        <p:spPr bwMode="auto">
          <a:xfrm>
            <a:off x="3048000" y="32766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3806" name="Text Box 21"/>
          <p:cNvSpPr txBox="1">
            <a:spLocks noChangeArrowheads="1"/>
          </p:cNvSpPr>
          <p:nvPr/>
        </p:nvSpPr>
        <p:spPr bwMode="auto">
          <a:xfrm>
            <a:off x="3854450" y="3276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3807" name="Text Box 22"/>
          <p:cNvSpPr txBox="1">
            <a:spLocks noChangeArrowheads="1"/>
          </p:cNvSpPr>
          <p:nvPr/>
        </p:nvSpPr>
        <p:spPr bwMode="auto">
          <a:xfrm>
            <a:off x="4267200" y="3276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895600" y="2479675"/>
            <a:ext cx="1385888" cy="949325"/>
            <a:chOff x="816" y="3098"/>
            <a:chExt cx="873" cy="598"/>
          </a:xfrm>
        </p:grpSpPr>
        <p:sp>
          <p:nvSpPr>
            <p:cNvPr id="33823" name="Line 24"/>
            <p:cNvSpPr>
              <a:spLocks noChangeShapeType="1"/>
            </p:cNvSpPr>
            <p:nvPr/>
          </p:nvSpPr>
          <p:spPr bwMode="auto">
            <a:xfrm>
              <a:off x="816" y="336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Text Box 25"/>
            <p:cNvSpPr txBox="1">
              <a:spLocks noChangeArrowheads="1"/>
            </p:cNvSpPr>
            <p:nvPr/>
          </p:nvSpPr>
          <p:spPr bwMode="auto">
            <a:xfrm>
              <a:off x="902" y="3098"/>
              <a:ext cx="78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Interrupt</a:t>
              </a:r>
            </a:p>
          </p:txBody>
        </p:sp>
      </p:grpSp>
      <p:sp>
        <p:nvSpPr>
          <p:cNvPr id="33809" name="Line 26"/>
          <p:cNvSpPr>
            <a:spLocks noChangeShapeType="1"/>
          </p:cNvSpPr>
          <p:nvPr/>
        </p:nvSpPr>
        <p:spPr bwMode="auto">
          <a:xfrm>
            <a:off x="4800600" y="32385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Text Box 27"/>
          <p:cNvSpPr txBox="1">
            <a:spLocks noChangeArrowheads="1"/>
          </p:cNvSpPr>
          <p:nvPr/>
        </p:nvSpPr>
        <p:spPr bwMode="auto">
          <a:xfrm>
            <a:off x="4800600" y="32766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3811" name="Rectangle 30"/>
          <p:cNvSpPr>
            <a:spLocks noChangeArrowheads="1"/>
          </p:cNvSpPr>
          <p:nvPr/>
        </p:nvSpPr>
        <p:spPr bwMode="auto">
          <a:xfrm>
            <a:off x="5410200" y="3238500"/>
            <a:ext cx="1905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31"/>
          <p:cNvSpPr>
            <a:spLocks noChangeShapeType="1"/>
          </p:cNvSpPr>
          <p:nvPr/>
        </p:nvSpPr>
        <p:spPr bwMode="auto">
          <a:xfrm>
            <a:off x="6172200" y="32385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32"/>
          <p:cNvSpPr>
            <a:spLocks noChangeShapeType="1"/>
          </p:cNvSpPr>
          <p:nvPr/>
        </p:nvSpPr>
        <p:spPr bwMode="auto">
          <a:xfrm>
            <a:off x="6781800" y="32385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Text Box 33"/>
          <p:cNvSpPr txBox="1">
            <a:spLocks noChangeArrowheads="1"/>
          </p:cNvSpPr>
          <p:nvPr/>
        </p:nvSpPr>
        <p:spPr bwMode="auto">
          <a:xfrm>
            <a:off x="5562600" y="32766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3815" name="Text Box 34"/>
          <p:cNvSpPr txBox="1">
            <a:spLocks noChangeArrowheads="1"/>
          </p:cNvSpPr>
          <p:nvPr/>
        </p:nvSpPr>
        <p:spPr bwMode="auto">
          <a:xfrm>
            <a:off x="6292850" y="3276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3816" name="Text Box 35"/>
          <p:cNvSpPr txBox="1">
            <a:spLocks noChangeArrowheads="1"/>
          </p:cNvSpPr>
          <p:nvPr/>
        </p:nvSpPr>
        <p:spPr bwMode="auto">
          <a:xfrm>
            <a:off x="6934200" y="32766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410200" y="2479675"/>
            <a:ext cx="1385888" cy="949325"/>
            <a:chOff x="816" y="3098"/>
            <a:chExt cx="873" cy="598"/>
          </a:xfrm>
        </p:grpSpPr>
        <p:sp>
          <p:nvSpPr>
            <p:cNvPr id="33821" name="Line 37"/>
            <p:cNvSpPr>
              <a:spLocks noChangeShapeType="1"/>
            </p:cNvSpPr>
            <p:nvPr/>
          </p:nvSpPr>
          <p:spPr bwMode="auto">
            <a:xfrm>
              <a:off x="816" y="336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38"/>
            <p:cNvSpPr txBox="1">
              <a:spLocks noChangeArrowheads="1"/>
            </p:cNvSpPr>
            <p:nvPr/>
          </p:nvSpPr>
          <p:spPr bwMode="auto">
            <a:xfrm>
              <a:off x="902" y="3098"/>
              <a:ext cx="78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Interrupt</a:t>
              </a: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7758113" y="2438400"/>
            <a:ext cx="1385887" cy="949325"/>
            <a:chOff x="816" y="3098"/>
            <a:chExt cx="873" cy="598"/>
          </a:xfrm>
        </p:grpSpPr>
        <p:sp>
          <p:nvSpPr>
            <p:cNvPr id="33819" name="Line 40"/>
            <p:cNvSpPr>
              <a:spLocks noChangeShapeType="1"/>
            </p:cNvSpPr>
            <p:nvPr/>
          </p:nvSpPr>
          <p:spPr bwMode="auto">
            <a:xfrm>
              <a:off x="816" y="336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41"/>
            <p:cNvSpPr txBox="1">
              <a:spLocks noChangeArrowheads="1"/>
            </p:cNvSpPr>
            <p:nvPr/>
          </p:nvSpPr>
          <p:spPr bwMode="auto">
            <a:xfrm>
              <a:off x="902" y="3098"/>
              <a:ext cx="78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Interrupt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68587"/>
          </a:xfrm>
        </p:spPr>
        <p:txBody>
          <a:bodyPr/>
          <a:lstStyle/>
          <a:p>
            <a:r>
              <a:rPr lang="en-US" dirty="0"/>
              <a:t>No tasks exist at run-time; each minor cycle is just a sequence of procedure calls</a:t>
            </a:r>
          </a:p>
          <a:p>
            <a:r>
              <a:rPr lang="en-US" dirty="0"/>
              <a:t>The procedures share a common address space and can thus pass data between themselves. </a:t>
            </a:r>
          </a:p>
          <a:p>
            <a:pPr lvl="1"/>
            <a:r>
              <a:rPr lang="en-US" dirty="0"/>
              <a:t>No need for semaphores and no associated problems</a:t>
            </a:r>
          </a:p>
          <a:p>
            <a:r>
              <a:rPr lang="en-US" dirty="0"/>
              <a:t>All “</a:t>
            </a:r>
            <a:r>
              <a:rPr lang="en-US" i="1" dirty="0"/>
              <a:t>task”</a:t>
            </a:r>
            <a:r>
              <a:rPr lang="en-US" dirty="0"/>
              <a:t> periods must be a multiple of the minor cycle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Cycle Executives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22885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/>
              <a:t>Sporadic activities are difficult (impossible!) to incorporate</a:t>
            </a:r>
          </a:p>
          <a:p>
            <a:r>
              <a:rPr lang="en-US" dirty="0"/>
              <a:t>The cyclic executive is difficult to construct and difficult to maintain — it is a NP-hard problem</a:t>
            </a:r>
          </a:p>
          <a:p>
            <a:r>
              <a:rPr lang="en-US" dirty="0"/>
              <a:t>Any “task” with a sizable computation time will need to be split into a fixed number of fixed sized procedures </a:t>
            </a:r>
          </a:p>
          <a:p>
            <a:pPr lvl="1"/>
            <a:r>
              <a:rPr lang="en-US" dirty="0"/>
              <a:t>this spoils the structure of the code </a:t>
            </a:r>
          </a:p>
          <a:p>
            <a:r>
              <a:rPr lang="en-US" dirty="0"/>
              <a:t>More flexible scheduling methods are difficult to support</a:t>
            </a:r>
          </a:p>
          <a:p>
            <a:r>
              <a:rPr lang="en-US" dirty="0"/>
              <a:t>Determinism is not required, but predictability 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driven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8850"/>
          </a:xfrm>
        </p:spPr>
        <p:txBody>
          <a:bodyPr/>
          <a:lstStyle/>
          <a:p>
            <a:r>
              <a:rPr lang="en-US" dirty="0"/>
              <a:t>Does not leave any resource idle intentionally</a:t>
            </a:r>
          </a:p>
          <a:p>
            <a:r>
              <a:rPr lang="en-US" dirty="0"/>
              <a:t>They are event driven</a:t>
            </a:r>
          </a:p>
          <a:p>
            <a:r>
              <a:rPr lang="en-US" dirty="0"/>
              <a:t>Called greedy scheduling, list scheduling etc.</a:t>
            </a:r>
          </a:p>
          <a:p>
            <a:r>
              <a:rPr lang="en-US" dirty="0"/>
              <a:t>Tasks are assigned priorities and ready tasks are placed in a list or priority queue</a:t>
            </a:r>
          </a:p>
          <a:p>
            <a:r>
              <a:rPr lang="en-US" dirty="0"/>
              <a:t>Most real-time scheduling algorithms are priority-driven</a:t>
            </a:r>
          </a:p>
          <a:p>
            <a:pPr lvl="1"/>
            <a:r>
              <a:rPr lang="en-US" dirty="0"/>
              <a:t>FIFO, LIFO, SETF, LETF, etc.</a:t>
            </a:r>
          </a:p>
          <a:p>
            <a:r>
              <a:rPr lang="en-US" dirty="0"/>
              <a:t>Priorities can be changed dynamically</a:t>
            </a:r>
          </a:p>
          <a:p>
            <a:pPr lvl="1"/>
            <a:r>
              <a:rPr lang="en-US" dirty="0"/>
              <a:t>RR Scheduling is also in some sense a priority scheduling</a:t>
            </a:r>
          </a:p>
          <a:p>
            <a:r>
              <a:rPr lang="en-US" dirty="0"/>
              <a:t>Preemptive or </a:t>
            </a:r>
            <a:r>
              <a:rPr lang="en-US" dirty="0" err="1"/>
              <a:t>nonpreemptive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227638"/>
          </a:xfrm>
        </p:spPr>
        <p:txBody>
          <a:bodyPr>
            <a:normAutofit/>
          </a:bodyPr>
          <a:lstStyle/>
          <a:p>
            <a:r>
              <a:rPr lang="en-US" dirty="0"/>
              <a:t>It is one of the important components of RTOS</a:t>
            </a:r>
          </a:p>
          <a:p>
            <a:r>
              <a:rPr lang="en-US" dirty="0"/>
              <a:t>Efficient utilization of processor power among the tasks</a:t>
            </a:r>
          </a:p>
          <a:p>
            <a:r>
              <a:rPr lang="en-US" dirty="0"/>
              <a:t>Ensures timely execution of all the tasks</a:t>
            </a:r>
          </a:p>
          <a:p>
            <a:r>
              <a:rPr lang="en-US" dirty="0"/>
              <a:t>Which task to choose among the ready tasks is an important decision</a:t>
            </a:r>
          </a:p>
          <a:p>
            <a:r>
              <a:rPr lang="en-US" dirty="0"/>
              <a:t>Employs appropriate scheduler algorithm for taking this decision</a:t>
            </a:r>
          </a:p>
          <a:p>
            <a:r>
              <a:rPr lang="en-US" dirty="0"/>
              <a:t>Design and implementation of scheduler algorithm has been an active and rich area of research in Real-Time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D561-F6D6-4B3B-B7C8-63A2C94EF9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FPS and DPS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0449"/>
          </a:xfrm>
        </p:spPr>
        <p:txBody>
          <a:bodyPr/>
          <a:lstStyle/>
          <a:p>
            <a:r>
              <a:rPr lang="en-US" dirty="0"/>
              <a:t>Event driven scheduling are of two kinds: </a:t>
            </a:r>
          </a:p>
          <a:p>
            <a:pPr lvl="1"/>
            <a:r>
              <a:rPr lang="en-US" dirty="0"/>
              <a:t>Fixed Priority Scheduling (FPS)</a:t>
            </a:r>
          </a:p>
          <a:p>
            <a:pPr lvl="1"/>
            <a:r>
              <a:rPr lang="en-US" dirty="0"/>
              <a:t>Dynamic Priority Scheduling (DPS)</a:t>
            </a:r>
          </a:p>
          <a:p>
            <a:r>
              <a:rPr lang="en-US" dirty="0"/>
              <a:t>In FPS,  Each task has a fixed,  </a:t>
            </a:r>
            <a:r>
              <a:rPr lang="en-US" dirty="0">
                <a:solidFill>
                  <a:srgbClr val="FF3300"/>
                </a:solidFill>
              </a:rPr>
              <a:t>static</a:t>
            </a:r>
            <a:r>
              <a:rPr lang="en-US" dirty="0"/>
              <a:t>, priority which is computed pre-run-time</a:t>
            </a:r>
          </a:p>
          <a:p>
            <a:r>
              <a:rPr lang="en-US" dirty="0"/>
              <a:t>In DPS, tasks have no priorities but their instances (jobs) are</a:t>
            </a:r>
          </a:p>
          <a:p>
            <a:r>
              <a:rPr lang="en-US" dirty="0"/>
              <a:t>The scheduler executes the task instances as per their priorities</a:t>
            </a:r>
          </a:p>
          <a:p>
            <a:pPr lvl="1"/>
            <a:r>
              <a:rPr lang="en-US" dirty="0"/>
              <a:t>At any time the current highest priority task is running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85652"/>
          </a:xfrm>
        </p:spPr>
        <p:txBody>
          <a:bodyPr/>
          <a:lstStyle/>
          <a:p>
            <a:r>
              <a:rPr lang="en-US" dirty="0"/>
              <a:t>Scheduling algorithm using static priority is easy to implement</a:t>
            </a:r>
          </a:p>
          <a:p>
            <a:r>
              <a:rPr lang="en-US" dirty="0"/>
              <a:t>Simply maintain a priority list</a:t>
            </a:r>
          </a:p>
          <a:p>
            <a:r>
              <a:rPr lang="en-US" dirty="0"/>
              <a:t>As and when new jobs (task instance) arrive, they find a place in the list</a:t>
            </a:r>
          </a:p>
          <a:p>
            <a:r>
              <a:rPr lang="en-US" dirty="0"/>
              <a:t>Task related events trigger the scheduler</a:t>
            </a:r>
          </a:p>
          <a:p>
            <a:r>
              <a:rPr lang="en-US" dirty="0"/>
              <a:t> scheduler picks the highest priority task for execution</a:t>
            </a:r>
          </a:p>
          <a:p>
            <a:r>
              <a:rPr lang="en-US" dirty="0"/>
              <a:t>Main problem: how do we assign static priorities so that tasks can be scheduled without violating their deadlines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697409"/>
            <a:ext cx="7315200" cy="1717393"/>
          </a:xfrm>
        </p:spPr>
        <p:txBody>
          <a:bodyPr wrap="square">
            <a:spAutoFit/>
          </a:bodyPr>
          <a:lstStyle/>
          <a:p>
            <a:r>
              <a:rPr lang="en-US" dirty="0"/>
              <a:t>How do we schedule these two tasks?</a:t>
            </a:r>
          </a:p>
          <a:p>
            <a:r>
              <a:rPr lang="en-US" dirty="0"/>
              <a:t>How do we assign static priorities so that a priority based algorithm can be used</a:t>
            </a:r>
          </a:p>
          <a:p>
            <a:r>
              <a:rPr lang="en-US" dirty="0"/>
              <a:t>Suppose T2: (15,10) and T1: (5, 1)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2514600"/>
            <a:ext cx="22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2514600"/>
            <a:ext cx="22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2514600"/>
            <a:ext cx="22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2514600"/>
            <a:ext cx="22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8400" y="36576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8200" y="36576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34200" y="36576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52600" y="2590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8800" y="3657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38400" y="21336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38400" y="4495800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2247900" y="20955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086100" y="20955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457700" y="44577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247900" y="45339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67000" y="1447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0400" y="4114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Rate Monotonic Priority Assignment</a:t>
            </a:r>
            <a:endParaRPr lang="en-US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5595378"/>
          </a:xfrm>
        </p:spPr>
        <p:txBody>
          <a:bodyPr/>
          <a:lstStyle/>
          <a:p>
            <a:r>
              <a:rPr lang="en-US" dirty="0"/>
              <a:t>Each task is assigned a (unique) priority based on its period</a:t>
            </a:r>
          </a:p>
          <a:p>
            <a:pPr lvl="1"/>
            <a:r>
              <a:rPr lang="en-US" dirty="0"/>
              <a:t>the shorter the period, the higher the priority</a:t>
            </a:r>
          </a:p>
          <a:p>
            <a:r>
              <a:rPr lang="en-US" dirty="0"/>
              <a:t>for two tasks T</a:t>
            </a:r>
            <a:r>
              <a:rPr lang="en-US" dirty="0">
                <a:latin typeface="Courier New" pitchFamily="49" charset="0"/>
              </a:rPr>
              <a:t>i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Tj</a:t>
            </a:r>
            <a:r>
              <a:rPr lang="en-US" dirty="0"/>
              <a:t>, Ti &lt; </a:t>
            </a:r>
            <a:r>
              <a:rPr lang="en-US" dirty="0" err="1"/>
              <a:t>Tj</a:t>
            </a:r>
            <a:r>
              <a:rPr lang="en-US" dirty="0"/>
              <a:t> implies Pi &gt; </a:t>
            </a:r>
            <a:r>
              <a:rPr lang="en-US" dirty="0" err="1"/>
              <a:t>Pj</a:t>
            </a:r>
            <a:endParaRPr lang="en-US" dirty="0"/>
          </a:p>
          <a:p>
            <a:r>
              <a:rPr lang="en-US" dirty="0"/>
              <a:t>For the example, T1 has a higher priority than T2</a:t>
            </a:r>
          </a:p>
          <a:p>
            <a:endParaRPr lang="en-US" dirty="0"/>
          </a:p>
          <a:p>
            <a:r>
              <a:rPr lang="en-US" dirty="0"/>
              <a:t>This assignment is optimal for FPS </a:t>
            </a:r>
          </a:p>
          <a:p>
            <a:pPr lvl="1"/>
            <a:r>
              <a:rPr lang="en-US" dirty="0"/>
              <a:t>if any process set can be scheduled (using pre-emptive priority-based scheduling) with a fixed-priority assignment scheme, then the given process set can also be scheduled with a rate monotonic assignment scheme</a:t>
            </a:r>
          </a:p>
          <a:p>
            <a:pPr>
              <a:buNone/>
            </a:pPr>
            <a:endParaRPr lang="en-US" dirty="0">
              <a:solidFill>
                <a:srgbClr val="FF33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RMS properties</a:t>
            </a:r>
            <a:endParaRPr lang="en-US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598182"/>
          </a:xfrm>
        </p:spPr>
        <p:txBody>
          <a:bodyPr/>
          <a:lstStyle/>
          <a:p>
            <a:r>
              <a:rPr lang="en-US" dirty="0"/>
              <a:t>Efficient Implementation </a:t>
            </a:r>
          </a:p>
          <a:p>
            <a:r>
              <a:rPr lang="en-US" dirty="0"/>
              <a:t>Overload condition will not cause problem</a:t>
            </a:r>
          </a:p>
          <a:p>
            <a:pPr lvl="1"/>
            <a:r>
              <a:rPr lang="en-US" dirty="0"/>
              <a:t>A low priority task can not delay a hi-priority task</a:t>
            </a:r>
          </a:p>
          <a:p>
            <a:r>
              <a:rPr lang="en-US" dirty="0"/>
              <a:t>Many RTOS support RMS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Processor utilization is less than 1</a:t>
            </a:r>
          </a:p>
          <a:p>
            <a:pPr lvl="2"/>
            <a:r>
              <a:rPr lang="en-US" dirty="0"/>
              <a:t>Sum of </a:t>
            </a:r>
            <a:r>
              <a:rPr lang="en-US" dirty="0" err="1"/>
              <a:t>wcet</a:t>
            </a:r>
            <a:r>
              <a:rPr lang="en-US" dirty="0"/>
              <a:t>/period for all the tasks</a:t>
            </a:r>
          </a:p>
          <a:p>
            <a:pPr lvl="1"/>
            <a:r>
              <a:rPr lang="en-US" dirty="0"/>
              <a:t>Non optimal when periods and relative deadline differ</a:t>
            </a:r>
          </a:p>
          <a:p>
            <a:pPr lvl="1"/>
            <a:r>
              <a:rPr lang="en-US" dirty="0"/>
              <a:t>Difficult to support </a:t>
            </a:r>
            <a:r>
              <a:rPr lang="en-US" dirty="0" err="1"/>
              <a:t>aperiodic</a:t>
            </a:r>
            <a:r>
              <a:rPr lang="en-US" dirty="0"/>
              <a:t> and sporadic tasks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457200" y="1314450"/>
            <a:ext cx="6122317" cy="203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  <a:p>
            <a:r>
              <a:rPr lang="en-US" dirty="0">
                <a:solidFill>
                  <a:srgbClr val="FF3300"/>
                </a:solidFill>
                <a:latin typeface="Arial" charset="0"/>
              </a:rPr>
              <a:t>  Tasks     Period   </a:t>
            </a:r>
            <a:r>
              <a:rPr lang="en-US" dirty="0" err="1">
                <a:solidFill>
                  <a:srgbClr val="FF3300"/>
                </a:solidFill>
                <a:latin typeface="Arial" charset="0"/>
              </a:rPr>
              <a:t>ComputationTime</a:t>
            </a:r>
            <a:r>
              <a:rPr lang="en-US" dirty="0">
                <a:solidFill>
                  <a:srgbClr val="FF3300"/>
                </a:solidFill>
                <a:latin typeface="Arial" charset="0"/>
              </a:rPr>
              <a:t>   Priority   Utilization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                    </a:t>
            </a:r>
            <a:r>
              <a:rPr lang="en-US" dirty="0">
                <a:solidFill>
                  <a:srgbClr val="FF3300"/>
                </a:solidFill>
                <a:latin typeface="Arial" charset="0"/>
              </a:rPr>
              <a:t>  p                   e                    P          U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=e/p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Courier New" pitchFamily="49" charset="0"/>
              </a:rPr>
              <a:t>  T1      4         1         3     0.25 </a:t>
            </a:r>
          </a:p>
          <a:p>
            <a:r>
              <a:rPr lang="en-US" dirty="0">
                <a:latin typeface="Courier New" pitchFamily="49" charset="0"/>
              </a:rPr>
              <a:t>  T2      5         2         2     0.4 </a:t>
            </a:r>
          </a:p>
          <a:p>
            <a:r>
              <a:rPr lang="en-US" dirty="0">
                <a:latin typeface="Courier New" pitchFamily="49" charset="0"/>
              </a:rPr>
              <a:t>  T3     20         5         1     0.25 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4267200"/>
            <a:ext cx="8153400" cy="46166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/>
          <a:lstStyle/>
          <a:p>
            <a:r>
              <a:rPr lang="en-US" dirty="0"/>
              <a:t>Gantt Chart for the example</a:t>
            </a:r>
          </a:p>
        </p:txBody>
      </p:sp>
      <p:sp>
        <p:nvSpPr>
          <p:cNvPr id="46083" name="Rectangle 1027"/>
          <p:cNvSpPr>
            <a:spLocks noChangeArrowheads="1"/>
          </p:cNvSpPr>
          <p:nvPr/>
        </p:nvSpPr>
        <p:spPr bwMode="auto">
          <a:xfrm>
            <a:off x="152400" y="2971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46084" name="Rectangle 1028"/>
          <p:cNvSpPr>
            <a:spLocks noChangeArrowheads="1"/>
          </p:cNvSpPr>
          <p:nvPr/>
        </p:nvSpPr>
        <p:spPr bwMode="auto">
          <a:xfrm>
            <a:off x="609600" y="2971800"/>
            <a:ext cx="914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46085" name="Rectangle 1029"/>
          <p:cNvSpPr>
            <a:spLocks noChangeArrowheads="1"/>
          </p:cNvSpPr>
          <p:nvPr/>
        </p:nvSpPr>
        <p:spPr bwMode="auto">
          <a:xfrm>
            <a:off x="1524000" y="2971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46086" name="Rectangle 1030"/>
          <p:cNvSpPr>
            <a:spLocks noChangeArrowheads="1"/>
          </p:cNvSpPr>
          <p:nvPr/>
        </p:nvSpPr>
        <p:spPr bwMode="auto">
          <a:xfrm>
            <a:off x="1981200" y="2971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46087" name="Rectangle 1031"/>
          <p:cNvSpPr>
            <a:spLocks noChangeArrowheads="1"/>
          </p:cNvSpPr>
          <p:nvPr/>
        </p:nvSpPr>
        <p:spPr bwMode="auto">
          <a:xfrm>
            <a:off x="2438400" y="2971800"/>
            <a:ext cx="914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46088" name="Line 1039"/>
          <p:cNvSpPr>
            <a:spLocks noChangeShapeType="1"/>
          </p:cNvSpPr>
          <p:nvPr/>
        </p:nvSpPr>
        <p:spPr bwMode="auto">
          <a:xfrm>
            <a:off x="152400" y="2209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1040"/>
          <p:cNvSpPr>
            <a:spLocks noChangeShapeType="1"/>
          </p:cNvSpPr>
          <p:nvPr/>
        </p:nvSpPr>
        <p:spPr bwMode="auto">
          <a:xfrm>
            <a:off x="152400" y="40386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Text Box 1041"/>
          <p:cNvSpPr txBox="1">
            <a:spLocks noChangeArrowheads="1"/>
          </p:cNvSpPr>
          <p:nvPr/>
        </p:nvSpPr>
        <p:spPr bwMode="auto">
          <a:xfrm>
            <a:off x="0" y="3962400"/>
            <a:ext cx="3365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6092" name="Text Box 1043"/>
          <p:cNvSpPr txBox="1">
            <a:spLocks noChangeArrowheads="1"/>
          </p:cNvSpPr>
          <p:nvPr/>
        </p:nvSpPr>
        <p:spPr bwMode="auto">
          <a:xfrm>
            <a:off x="1676400" y="3962400"/>
            <a:ext cx="5052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  4</a:t>
            </a:r>
          </a:p>
        </p:txBody>
      </p:sp>
      <p:sp>
        <p:nvSpPr>
          <p:cNvPr id="46093" name="Text Box 1044"/>
          <p:cNvSpPr txBox="1">
            <a:spLocks noChangeArrowheads="1"/>
          </p:cNvSpPr>
          <p:nvPr/>
        </p:nvSpPr>
        <p:spPr bwMode="auto">
          <a:xfrm>
            <a:off x="2635250" y="39624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6094" name="Text Box 1045"/>
          <p:cNvSpPr txBox="1">
            <a:spLocks noChangeArrowheads="1"/>
          </p:cNvSpPr>
          <p:nvPr/>
        </p:nvSpPr>
        <p:spPr bwMode="auto">
          <a:xfrm>
            <a:off x="3625850" y="3962400"/>
            <a:ext cx="3770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8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1676400" y="3733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031"/>
          <p:cNvSpPr>
            <a:spLocks noChangeArrowheads="1"/>
          </p:cNvSpPr>
          <p:nvPr/>
        </p:nvSpPr>
        <p:spPr bwMode="auto">
          <a:xfrm>
            <a:off x="3352800" y="2971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23" name="Rectangle 1031"/>
          <p:cNvSpPr>
            <a:spLocks noChangeArrowheads="1"/>
          </p:cNvSpPr>
          <p:nvPr/>
        </p:nvSpPr>
        <p:spPr bwMode="auto">
          <a:xfrm>
            <a:off x="3810000" y="2971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24" name="Rectangle 1031"/>
          <p:cNvSpPr>
            <a:spLocks noChangeArrowheads="1"/>
          </p:cNvSpPr>
          <p:nvPr/>
        </p:nvSpPr>
        <p:spPr bwMode="auto">
          <a:xfrm>
            <a:off x="5638800" y="2971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25" name="Rectangle 1031"/>
          <p:cNvSpPr>
            <a:spLocks noChangeArrowheads="1"/>
          </p:cNvSpPr>
          <p:nvPr/>
        </p:nvSpPr>
        <p:spPr bwMode="auto">
          <a:xfrm>
            <a:off x="4267200" y="2971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3505200" y="3733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162800" y="3733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334000" y="3733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031"/>
          <p:cNvSpPr>
            <a:spLocks noChangeArrowheads="1"/>
          </p:cNvSpPr>
          <p:nvPr/>
        </p:nvSpPr>
        <p:spPr bwMode="auto">
          <a:xfrm>
            <a:off x="4724400" y="2971800"/>
            <a:ext cx="914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31" name="Text Box 1045"/>
          <p:cNvSpPr txBox="1">
            <a:spLocks noChangeArrowheads="1"/>
          </p:cNvSpPr>
          <p:nvPr/>
        </p:nvSpPr>
        <p:spPr bwMode="auto">
          <a:xfrm>
            <a:off x="5410200" y="3962400"/>
            <a:ext cx="5052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12</a:t>
            </a:r>
          </a:p>
        </p:txBody>
      </p:sp>
      <p:sp>
        <p:nvSpPr>
          <p:cNvPr id="32" name="Rectangle 1031"/>
          <p:cNvSpPr>
            <a:spLocks noChangeArrowheads="1"/>
          </p:cNvSpPr>
          <p:nvPr/>
        </p:nvSpPr>
        <p:spPr bwMode="auto">
          <a:xfrm>
            <a:off x="6096000" y="2971800"/>
            <a:ext cx="914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33" name="Rectangle 1031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34" name="Text Box 1045"/>
          <p:cNvSpPr txBox="1">
            <a:spLocks noChangeArrowheads="1"/>
          </p:cNvSpPr>
          <p:nvPr/>
        </p:nvSpPr>
        <p:spPr bwMode="auto">
          <a:xfrm>
            <a:off x="7162800" y="3962400"/>
            <a:ext cx="16764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16</a:t>
            </a:r>
          </a:p>
        </p:txBody>
      </p:sp>
      <p:sp>
        <p:nvSpPr>
          <p:cNvPr id="39" name="Rectangle 1031"/>
          <p:cNvSpPr>
            <a:spLocks noChangeArrowheads="1"/>
          </p:cNvSpPr>
          <p:nvPr/>
        </p:nvSpPr>
        <p:spPr bwMode="auto">
          <a:xfrm>
            <a:off x="7467600" y="2971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40" name="Rectangle 1031"/>
          <p:cNvSpPr>
            <a:spLocks noChangeArrowheads="1"/>
          </p:cNvSpPr>
          <p:nvPr/>
        </p:nvSpPr>
        <p:spPr bwMode="auto">
          <a:xfrm>
            <a:off x="7924800" y="2971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T2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8382000" y="3733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1045"/>
          <p:cNvSpPr txBox="1">
            <a:spLocks noChangeArrowheads="1"/>
          </p:cNvSpPr>
          <p:nvPr/>
        </p:nvSpPr>
        <p:spPr bwMode="auto">
          <a:xfrm>
            <a:off x="8486333" y="4038600"/>
            <a:ext cx="5052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20</a:t>
            </a:r>
          </a:p>
        </p:txBody>
      </p:sp>
      <p:sp>
        <p:nvSpPr>
          <p:cNvPr id="44" name="Rectangle 1031"/>
          <p:cNvSpPr>
            <a:spLocks noChangeArrowheads="1"/>
          </p:cNvSpPr>
          <p:nvPr/>
        </p:nvSpPr>
        <p:spPr bwMode="auto">
          <a:xfrm>
            <a:off x="8686800" y="29718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Earliest Deadline First (EDF) Scheduling</a:t>
            </a:r>
            <a:endParaRPr lang="en-US"/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2136"/>
          </a:xfrm>
        </p:spPr>
        <p:txBody>
          <a:bodyPr/>
          <a:lstStyle/>
          <a:p>
            <a:r>
              <a:rPr lang="en-US" dirty="0"/>
              <a:t>The execution order is as per the order of absolute deadlines</a:t>
            </a:r>
          </a:p>
          <a:p>
            <a:r>
              <a:rPr lang="en-US" dirty="0"/>
              <a:t>At any time, the next task to run is the one with earliest deadline</a:t>
            </a:r>
          </a:p>
          <a:p>
            <a:pPr lvl="1"/>
            <a:r>
              <a:rPr lang="en-US" dirty="0"/>
              <a:t>Note `any time’ – each time a new task is released, the priority is recomputed and possible preemption takes place</a:t>
            </a:r>
          </a:p>
          <a:p>
            <a:pPr lvl="1"/>
            <a:r>
              <a:rPr lang="en-US" dirty="0"/>
              <a:t>Event-driven scheduling</a:t>
            </a:r>
          </a:p>
          <a:p>
            <a:r>
              <a:rPr lang="en-US" dirty="0"/>
              <a:t>Absolute deadlines are computed at run time from the relative deadlines</a:t>
            </a:r>
          </a:p>
          <a:p>
            <a:pPr lvl="1"/>
            <a:r>
              <a:rPr lang="en-US" dirty="0"/>
              <a:t>and hence the scheme is </a:t>
            </a:r>
            <a:r>
              <a:rPr lang="en-US" dirty="0">
                <a:solidFill>
                  <a:srgbClr val="FF3300"/>
                </a:solidFill>
              </a:rPr>
              <a:t>dynamic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Priorities are for task instance (jobs) rather than for tasks unlike in the case FPS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1"/>
            <a:ext cx="7620000" cy="45719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1409700" y="4152900"/>
            <a:ext cx="464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4400" y="6477000"/>
            <a:ext cx="76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4400" y="3886200"/>
            <a:ext cx="746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59436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00600" y="3352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3352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3352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4400" y="3352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67200" y="5943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95600" y="5943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00" y="5943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53200" y="5943600"/>
            <a:ext cx="152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19800" y="3352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1371600" y="3886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1981200" y="3886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667000" y="3886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276600" y="3886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3962400" y="3886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334000" y="3886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477000" y="3810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447800" y="6477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648200" y="3886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57400" y="3886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52800" y="3886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24400" y="3886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19800" y="3810000"/>
            <a:ext cx="457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5800" y="3886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77000" y="3886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5867400" y="3886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62400" y="213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(2, 0.9)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91000" y="510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 (5, 2.3)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5791200" y="6477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57800" y="6477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3276600" y="6477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2819400" y="6477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477000" y="6400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2590800" y="5638800"/>
            <a:ext cx="12192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71600" y="4876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Pr(T2) is higher here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of EDF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94502"/>
          </a:xfrm>
        </p:spPr>
        <p:txBody>
          <a:bodyPr/>
          <a:lstStyle/>
          <a:p>
            <a:r>
              <a:rPr lang="en-US" dirty="0"/>
              <a:t>A set of tasks has a feasible schedule </a:t>
            </a:r>
            <a:r>
              <a:rPr lang="en-US" dirty="0" err="1"/>
              <a:t>iff</a:t>
            </a:r>
            <a:r>
              <a:rPr lang="en-US" dirty="0"/>
              <a:t> it has EDF schedule</a:t>
            </a:r>
          </a:p>
          <a:p>
            <a:pPr lvl="1"/>
            <a:r>
              <a:rPr lang="en-US" dirty="0"/>
              <a:t>Under the assumption of preemption and no contention of resources</a:t>
            </a:r>
          </a:p>
          <a:p>
            <a:r>
              <a:rPr lang="en-US" dirty="0"/>
              <a:t>How to prove this result?</a:t>
            </a:r>
          </a:p>
          <a:p>
            <a:pPr lvl="1"/>
            <a:r>
              <a:rPr lang="en-US" dirty="0"/>
              <a:t>Transform any feasible schedule into an EDF schedule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scheduler maintains a queue of ready tasks</a:t>
            </a:r>
          </a:p>
          <a:p>
            <a:r>
              <a:rPr lang="en-US" dirty="0"/>
              <a:t>Schedulers are preemptive or non-preemptive</a:t>
            </a:r>
          </a:p>
          <a:p>
            <a:r>
              <a:rPr lang="en-US" dirty="0"/>
              <a:t>RTOS often employs preemptive scheduler</a:t>
            </a:r>
          </a:p>
          <a:p>
            <a:r>
              <a:rPr lang="en-US" dirty="0"/>
              <a:t>A preemptive scheduler preempts running tasks and brings in a new task for execution</a:t>
            </a:r>
          </a:p>
          <a:p>
            <a:r>
              <a:rPr lang="en-US" dirty="0"/>
              <a:t>The criteria for preemption is varied</a:t>
            </a:r>
          </a:p>
          <a:p>
            <a:pPr lvl="1"/>
            <a:r>
              <a:rPr lang="en-US" dirty="0"/>
              <a:t>The running task waits for an event or resource</a:t>
            </a:r>
          </a:p>
          <a:p>
            <a:pPr lvl="1"/>
            <a:r>
              <a:rPr lang="en-US" dirty="0"/>
              <a:t>A hi-priority task is ready</a:t>
            </a:r>
          </a:p>
          <a:p>
            <a:pPr lvl="1"/>
            <a:r>
              <a:rPr lang="en-US" dirty="0"/>
              <a:t>The time slice for the running task is expired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D561-F6D6-4B3B-B7C8-63A2C94EF9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4184"/>
          </a:xfrm>
        </p:spPr>
        <p:txBody>
          <a:bodyPr/>
          <a:lstStyle/>
          <a:p>
            <a:r>
              <a:rPr lang="en-US" dirty="0"/>
              <a:t>Transient overload problem</a:t>
            </a:r>
          </a:p>
          <a:p>
            <a:pPr lvl="1"/>
            <a:r>
              <a:rPr lang="en-US" dirty="0"/>
              <a:t>Some task may not complete in time which might cause some other task to miss its deadline</a:t>
            </a:r>
          </a:p>
          <a:p>
            <a:pPr lvl="1"/>
            <a:r>
              <a:rPr lang="en-US" dirty="0"/>
              <a:t>A low priority may complete slowly and cause higher priority tasks to miss the deadline</a:t>
            </a:r>
          </a:p>
          <a:p>
            <a:pPr lvl="1"/>
            <a:r>
              <a:rPr lang="en-US" dirty="0"/>
              <a:t>A domino effect can happen in which a no. of tasks miss their deadlines</a:t>
            </a:r>
          </a:p>
          <a:p>
            <a:r>
              <a:rPr lang="en-US" dirty="0"/>
              <a:t>Implementation is an issue</a:t>
            </a:r>
          </a:p>
          <a:p>
            <a:pPr lvl="1"/>
            <a:r>
              <a:rPr lang="en-US" dirty="0"/>
              <a:t>It is dynamic and complex run-time system </a:t>
            </a:r>
          </a:p>
          <a:p>
            <a:pPr lvl="1"/>
            <a:r>
              <a:rPr lang="en-US" dirty="0"/>
              <a:t>A queue of absolute deadlines need to be maintained throughout</a:t>
            </a:r>
          </a:p>
          <a:p>
            <a:pPr lvl="1"/>
            <a:r>
              <a:rPr lang="en-US" dirty="0"/>
              <a:t>Either insertion or selection would be inefficient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07251"/>
          </a:xfrm>
        </p:spPr>
        <p:txBody>
          <a:bodyPr/>
          <a:lstStyle/>
          <a:p>
            <a:r>
              <a:rPr lang="en-US" dirty="0"/>
              <a:t>Valid Schedule: one task per processor at any time, after its arrival time and resource constraints met</a:t>
            </a:r>
          </a:p>
          <a:p>
            <a:r>
              <a:rPr lang="en-US" dirty="0"/>
              <a:t>Feasible schedule: A valid schedule in which tasks meet their deadlines</a:t>
            </a:r>
          </a:p>
          <a:p>
            <a:r>
              <a:rPr lang="en-US" dirty="0"/>
              <a:t>Scheduling Points: The Points at which the scheduler makes decisions</a:t>
            </a:r>
          </a:p>
          <a:p>
            <a:pPr lvl="1"/>
            <a:r>
              <a:rPr lang="en-US" dirty="0"/>
              <a:t>Clock-driven or event-driven</a:t>
            </a:r>
          </a:p>
          <a:p>
            <a:pPr lvl="1"/>
            <a:r>
              <a:rPr lang="en-US" dirty="0"/>
              <a:t>Scheduler is another task to be activated</a:t>
            </a:r>
          </a:p>
          <a:p>
            <a:r>
              <a:rPr lang="en-US" dirty="0"/>
              <a:t>Optimal scheduler: One that provides a feasible schedule if it exists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/>
          <a:lstStyle/>
          <a:p>
            <a:r>
              <a:rPr lang="en-US" dirty="0"/>
              <a:t>Simple Process Model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077956"/>
            <a:ext cx="8229600" cy="5780044"/>
          </a:xfrm>
        </p:spPr>
        <p:txBody>
          <a:bodyPr/>
          <a:lstStyle/>
          <a:p>
            <a:r>
              <a:rPr lang="en-US" sz="2400" dirty="0"/>
              <a:t>The application consists of a fixed set of </a:t>
            </a:r>
            <a:r>
              <a:rPr lang="en-US" dirty="0"/>
              <a:t>tasks</a:t>
            </a:r>
            <a:endParaRPr lang="en-US" sz="2400" dirty="0"/>
          </a:p>
          <a:p>
            <a:r>
              <a:rPr lang="en-US" sz="2400" dirty="0"/>
              <a:t>All </a:t>
            </a:r>
            <a:r>
              <a:rPr lang="en-US" dirty="0"/>
              <a:t>tasks</a:t>
            </a:r>
            <a:r>
              <a:rPr lang="en-US" sz="2400" dirty="0"/>
              <a:t> are periodic, with known periods</a:t>
            </a:r>
          </a:p>
          <a:p>
            <a:pPr lvl="1"/>
            <a:r>
              <a:rPr lang="en-US" sz="2000" dirty="0"/>
              <a:t>Non zero phase possible</a:t>
            </a:r>
          </a:p>
          <a:p>
            <a:pPr lvl="1"/>
            <a:r>
              <a:rPr lang="en-US" dirty="0" err="1"/>
              <a:t>Aperiodic</a:t>
            </a:r>
            <a:r>
              <a:rPr lang="en-US" dirty="0"/>
              <a:t> (soft deadline) and Sporadic (hard deadline) Tasks</a:t>
            </a:r>
            <a:endParaRPr lang="en-US" sz="2000" dirty="0"/>
          </a:p>
          <a:p>
            <a:r>
              <a:rPr lang="en-US" sz="2400" dirty="0"/>
              <a:t>Tasks are independent of each other</a:t>
            </a:r>
          </a:p>
          <a:p>
            <a:r>
              <a:rPr lang="en-US" sz="2400" dirty="0"/>
              <a:t>All systems overheads, context-switching times ignored</a:t>
            </a:r>
          </a:p>
          <a:p>
            <a:r>
              <a:rPr lang="en-US" dirty="0"/>
              <a:t>Tasks have relative d</a:t>
            </a:r>
            <a:r>
              <a:rPr lang="en-US" sz="2400" dirty="0"/>
              <a:t>eadlines which are to </a:t>
            </a:r>
            <a:r>
              <a:rPr lang="en-US" dirty="0"/>
              <a:t>be met in a schedule </a:t>
            </a:r>
          </a:p>
          <a:p>
            <a:pPr lvl="1"/>
            <a:r>
              <a:rPr lang="en-US" dirty="0"/>
              <a:t>Usual assumption deadline same as period </a:t>
            </a:r>
          </a:p>
          <a:p>
            <a:r>
              <a:rPr lang="en-US" sz="2400" dirty="0"/>
              <a:t>All processes have </a:t>
            </a:r>
            <a:r>
              <a:rPr lang="en-US" dirty="0"/>
              <a:t>known </a:t>
            </a:r>
            <a:r>
              <a:rPr lang="en-US" sz="2400" dirty="0"/>
              <a:t>fixed worst-case execution time (WCET)</a:t>
            </a:r>
          </a:p>
          <a:p>
            <a:pPr lvl="1"/>
            <a:r>
              <a:rPr lang="en-US" dirty="0"/>
              <a:t>Finding WCET of tasks is a challenging problem </a:t>
            </a:r>
          </a:p>
          <a:p>
            <a:r>
              <a:rPr lang="en-US" dirty="0"/>
              <a:t>Many of these assumptions pose problems in practice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Approaches</a:t>
            </a:r>
          </a:p>
        </p:txBody>
      </p:sp>
      <p:sp>
        <p:nvSpPr>
          <p:cNvPr id="3686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Two Broad Classifications:</a:t>
            </a:r>
          </a:p>
          <a:p>
            <a:pPr lvl="1"/>
            <a:r>
              <a:rPr lang="en-US" dirty="0"/>
              <a:t>Clock-Driven Scheduling</a:t>
            </a:r>
          </a:p>
          <a:p>
            <a:pPr lvl="2"/>
            <a:r>
              <a:rPr lang="en-US" sz="1800" dirty="0"/>
              <a:t>Table-driven Scheduling</a:t>
            </a:r>
          </a:p>
          <a:p>
            <a:pPr lvl="2"/>
            <a:r>
              <a:rPr lang="en-US" sz="1800" dirty="0"/>
              <a:t>Cyclic Scheduling</a:t>
            </a:r>
          </a:p>
          <a:p>
            <a:pPr lvl="1"/>
            <a:r>
              <a:rPr lang="en-US" dirty="0"/>
              <a:t>Event-Driven Scheduling</a:t>
            </a:r>
          </a:p>
          <a:p>
            <a:pPr lvl="2"/>
            <a:r>
              <a:rPr lang="en-US" sz="1800" dirty="0"/>
              <a:t>Fixed Priority Scheduling</a:t>
            </a:r>
          </a:p>
          <a:p>
            <a:pPr lvl="2"/>
            <a:r>
              <a:rPr lang="en-US" sz="1800" dirty="0"/>
              <a:t>Dynamic Priority scheduling</a:t>
            </a:r>
          </a:p>
          <a:p>
            <a:r>
              <a:rPr lang="en-US" dirty="0"/>
              <a:t>Clock-driven Scheduling </a:t>
            </a:r>
          </a:p>
          <a:p>
            <a:pPr lvl="1"/>
            <a:r>
              <a:rPr lang="en-US" sz="1800" dirty="0"/>
              <a:t>Simplest, safe, highly predictable but restrictive</a:t>
            </a:r>
          </a:p>
          <a:p>
            <a:pPr lvl="1"/>
            <a:r>
              <a:rPr lang="en-US" sz="1800" dirty="0"/>
              <a:t>Many small safety-critical  embedded systems use this approach</a:t>
            </a:r>
          </a:p>
          <a:p>
            <a:r>
              <a:rPr lang="en-US" dirty="0"/>
              <a:t>Event-driven Scheduling</a:t>
            </a:r>
          </a:p>
          <a:p>
            <a:pPr lvl="1"/>
            <a:r>
              <a:rPr lang="en-US" dirty="0"/>
              <a:t>Task release, task end, task wait events</a:t>
            </a:r>
          </a:p>
          <a:p>
            <a:pPr lvl="1"/>
            <a:r>
              <a:rPr lang="en-US" sz="1800" dirty="0"/>
              <a:t>Rate-Monotonic Schedulers (RMS)</a:t>
            </a:r>
          </a:p>
          <a:p>
            <a:pPr lvl="1"/>
            <a:r>
              <a:rPr lang="en-US" sz="1800" dirty="0"/>
              <a:t>Earliest Deadline First (EDF)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driven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45257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Task set: period, </a:t>
            </a:r>
            <a:r>
              <a:rPr lang="en-US" dirty="0" err="1"/>
              <a:t>wcet</a:t>
            </a:r>
            <a:r>
              <a:rPr lang="en-US" dirty="0"/>
              <a:t> pairs</a:t>
            </a:r>
          </a:p>
          <a:p>
            <a:pPr lvl="1"/>
            <a:r>
              <a:rPr lang="en-US" dirty="0"/>
              <a:t>T1: (4, 1), T2: (5, 1.8), T3: (20,1), T4: (20,2)</a:t>
            </a:r>
          </a:p>
          <a:p>
            <a:pPr lvl="1"/>
            <a:r>
              <a:rPr lang="en-US" dirty="0"/>
              <a:t>Schedule these tasks so that their deadlines are met</a:t>
            </a:r>
          </a:p>
          <a:p>
            <a:pPr lvl="2"/>
            <a:r>
              <a:rPr lang="en-US" dirty="0"/>
              <a:t>Usual assumption: deadline is at most the period</a:t>
            </a:r>
          </a:p>
          <a:p>
            <a:pPr lvl="1"/>
            <a:r>
              <a:rPr lang="en-US" dirty="0"/>
              <a:t>Hyper-period is: 20 – The schedule can repeat every 20 units </a:t>
            </a:r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152400" y="4800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609600" y="4800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1066800" y="4800600"/>
            <a:ext cx="838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2057400" y="4800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8" name="Rectangle 1031"/>
          <p:cNvSpPr>
            <a:spLocks noChangeArrowheads="1"/>
          </p:cNvSpPr>
          <p:nvPr/>
        </p:nvSpPr>
        <p:spPr bwMode="auto">
          <a:xfrm>
            <a:off x="2895600" y="4800600"/>
            <a:ext cx="914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9" name="Line 1039"/>
          <p:cNvSpPr>
            <a:spLocks noChangeShapeType="1"/>
          </p:cNvSpPr>
          <p:nvPr/>
        </p:nvSpPr>
        <p:spPr bwMode="auto">
          <a:xfrm>
            <a:off x="152400" y="40386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43"/>
          <p:cNvSpPr txBox="1">
            <a:spLocks noChangeArrowheads="1"/>
          </p:cNvSpPr>
          <p:nvPr/>
        </p:nvSpPr>
        <p:spPr bwMode="auto">
          <a:xfrm>
            <a:off x="1828800" y="5715000"/>
            <a:ext cx="5052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  4</a:t>
            </a:r>
          </a:p>
        </p:txBody>
      </p:sp>
      <p:sp>
        <p:nvSpPr>
          <p:cNvPr id="11" name="Text Box 1044"/>
          <p:cNvSpPr txBox="1">
            <a:spLocks noChangeArrowheads="1"/>
          </p:cNvSpPr>
          <p:nvPr/>
        </p:nvSpPr>
        <p:spPr bwMode="auto">
          <a:xfrm>
            <a:off x="2635250" y="57912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2" name="Text Box 1045"/>
          <p:cNvSpPr txBox="1">
            <a:spLocks noChangeArrowheads="1"/>
          </p:cNvSpPr>
          <p:nvPr/>
        </p:nvSpPr>
        <p:spPr bwMode="auto">
          <a:xfrm>
            <a:off x="3657600" y="5638800"/>
            <a:ext cx="3770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8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752600" y="5410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031"/>
          <p:cNvSpPr>
            <a:spLocks noChangeArrowheads="1"/>
          </p:cNvSpPr>
          <p:nvPr/>
        </p:nvSpPr>
        <p:spPr bwMode="auto">
          <a:xfrm>
            <a:off x="6248400" y="4800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6" name="Rectangle 1031"/>
          <p:cNvSpPr>
            <a:spLocks noChangeArrowheads="1"/>
          </p:cNvSpPr>
          <p:nvPr/>
        </p:nvSpPr>
        <p:spPr bwMode="auto">
          <a:xfrm>
            <a:off x="8686800" y="4800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505200" y="5334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705600" y="5410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105400" y="548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045"/>
          <p:cNvSpPr txBox="1">
            <a:spLocks noChangeArrowheads="1"/>
          </p:cNvSpPr>
          <p:nvPr/>
        </p:nvSpPr>
        <p:spPr bwMode="auto">
          <a:xfrm>
            <a:off x="5181600" y="5715000"/>
            <a:ext cx="5052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12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8382000" y="548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030"/>
          <p:cNvSpPr>
            <a:spLocks noChangeArrowheads="1"/>
          </p:cNvSpPr>
          <p:nvPr/>
        </p:nvSpPr>
        <p:spPr bwMode="auto">
          <a:xfrm>
            <a:off x="4648200" y="4800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29" name="Rectangle 1029"/>
          <p:cNvSpPr>
            <a:spLocks noChangeArrowheads="1"/>
          </p:cNvSpPr>
          <p:nvPr/>
        </p:nvSpPr>
        <p:spPr bwMode="auto">
          <a:xfrm>
            <a:off x="7696200" y="4800600"/>
            <a:ext cx="838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30" name="Rectangle 1029"/>
          <p:cNvSpPr>
            <a:spLocks noChangeArrowheads="1"/>
          </p:cNvSpPr>
          <p:nvPr/>
        </p:nvSpPr>
        <p:spPr bwMode="auto">
          <a:xfrm>
            <a:off x="3810000" y="4800600"/>
            <a:ext cx="838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31" name="Rectangle 1029"/>
          <p:cNvSpPr>
            <a:spLocks noChangeArrowheads="1"/>
          </p:cNvSpPr>
          <p:nvPr/>
        </p:nvSpPr>
        <p:spPr bwMode="auto">
          <a:xfrm>
            <a:off x="5410200" y="4800600"/>
            <a:ext cx="838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32" name="Rectangle 1031"/>
          <p:cNvSpPr>
            <a:spLocks noChangeArrowheads="1"/>
          </p:cNvSpPr>
          <p:nvPr/>
        </p:nvSpPr>
        <p:spPr bwMode="auto">
          <a:xfrm>
            <a:off x="7010400" y="4800600"/>
            <a:ext cx="457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33" name="Text Box 1045"/>
          <p:cNvSpPr txBox="1">
            <a:spLocks noChangeArrowheads="1"/>
          </p:cNvSpPr>
          <p:nvPr/>
        </p:nvSpPr>
        <p:spPr bwMode="auto">
          <a:xfrm>
            <a:off x="6781800" y="5715000"/>
            <a:ext cx="5052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16</a:t>
            </a:r>
          </a:p>
        </p:txBody>
      </p:sp>
      <p:sp>
        <p:nvSpPr>
          <p:cNvPr id="34" name="Text Box 1045"/>
          <p:cNvSpPr txBox="1">
            <a:spLocks noChangeArrowheads="1"/>
          </p:cNvSpPr>
          <p:nvPr/>
        </p:nvSpPr>
        <p:spPr bwMode="auto">
          <a:xfrm>
            <a:off x="8382000" y="5791200"/>
            <a:ext cx="5052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20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7391400" y="5562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943600" y="548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343400" y="5562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2590800" y="5562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762000" y="5486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04800" y="5562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045"/>
          <p:cNvSpPr txBox="1">
            <a:spLocks noChangeArrowheads="1"/>
          </p:cNvSpPr>
          <p:nvPr/>
        </p:nvSpPr>
        <p:spPr bwMode="auto">
          <a:xfrm>
            <a:off x="990600" y="5562600"/>
            <a:ext cx="3770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2</a:t>
            </a:r>
          </a:p>
        </p:txBody>
      </p:sp>
      <p:sp>
        <p:nvSpPr>
          <p:cNvPr id="46" name="Text Box 1045"/>
          <p:cNvSpPr txBox="1">
            <a:spLocks noChangeArrowheads="1"/>
          </p:cNvSpPr>
          <p:nvPr/>
        </p:nvSpPr>
        <p:spPr bwMode="auto">
          <a:xfrm>
            <a:off x="533400" y="5638800"/>
            <a:ext cx="3770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1</a:t>
            </a:r>
          </a:p>
        </p:txBody>
      </p:sp>
      <p:sp>
        <p:nvSpPr>
          <p:cNvPr id="47" name="Text Box 1045"/>
          <p:cNvSpPr txBox="1">
            <a:spLocks noChangeArrowheads="1"/>
          </p:cNvSpPr>
          <p:nvPr/>
        </p:nvSpPr>
        <p:spPr bwMode="auto">
          <a:xfrm>
            <a:off x="4343400" y="5791200"/>
            <a:ext cx="6056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9.8</a:t>
            </a:r>
          </a:p>
        </p:txBody>
      </p:sp>
      <p:sp>
        <p:nvSpPr>
          <p:cNvPr id="48" name="Text Box 1045"/>
          <p:cNvSpPr txBox="1">
            <a:spLocks noChangeArrowheads="1"/>
          </p:cNvSpPr>
          <p:nvPr/>
        </p:nvSpPr>
        <p:spPr bwMode="auto">
          <a:xfrm>
            <a:off x="2743200" y="5715000"/>
            <a:ext cx="3770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6</a:t>
            </a:r>
          </a:p>
        </p:txBody>
      </p:sp>
      <p:sp>
        <p:nvSpPr>
          <p:cNvPr id="49" name="Text Box 1045"/>
          <p:cNvSpPr txBox="1">
            <a:spLocks noChangeArrowheads="1"/>
          </p:cNvSpPr>
          <p:nvPr/>
        </p:nvSpPr>
        <p:spPr bwMode="auto">
          <a:xfrm>
            <a:off x="5791200" y="5715000"/>
            <a:ext cx="7580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13.8</a:t>
            </a:r>
          </a:p>
        </p:txBody>
      </p:sp>
      <p:sp>
        <p:nvSpPr>
          <p:cNvPr id="50" name="Text Box 1045"/>
          <p:cNvSpPr txBox="1">
            <a:spLocks noChangeArrowheads="1"/>
          </p:cNvSpPr>
          <p:nvPr/>
        </p:nvSpPr>
        <p:spPr bwMode="auto">
          <a:xfrm>
            <a:off x="7391400" y="5715000"/>
            <a:ext cx="5294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18</a:t>
            </a:r>
          </a:p>
        </p:txBody>
      </p:sp>
      <p:sp>
        <p:nvSpPr>
          <p:cNvPr id="51" name="Text Box 1045"/>
          <p:cNvSpPr txBox="1">
            <a:spLocks noChangeArrowheads="1"/>
          </p:cNvSpPr>
          <p:nvPr/>
        </p:nvSpPr>
        <p:spPr bwMode="auto">
          <a:xfrm>
            <a:off x="0" y="5562600"/>
            <a:ext cx="3770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dirty="0"/>
              <a:t> 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Driven 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705600" cy="3165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7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Time (ms)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054"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0, 4, 9.8, 13.8,16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</a:t>
                      </a:r>
                      <a:r>
                        <a:rPr lang="en-US" baseline="0" dirty="0"/>
                        <a:t> 8, 12, 18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3.8, 5, 10.8, 14.8, 17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257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Given the task periods, their start times are decided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 The Schedule is pre-computed; the scheduler job is simple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Table-driven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6320"/>
          </a:xfrm>
        </p:spPr>
        <p:txBody>
          <a:bodyPr/>
          <a:lstStyle/>
          <a:p>
            <a:r>
              <a:rPr lang="en-US" dirty="0"/>
              <a:t>Static and Simple</a:t>
            </a:r>
          </a:p>
          <a:p>
            <a:r>
              <a:rPr lang="en-US" dirty="0"/>
              <a:t>Easy to implement using timer interrupts</a:t>
            </a:r>
          </a:p>
          <a:p>
            <a:r>
              <a:rPr lang="en-US" dirty="0"/>
              <a:t>Highly deterministic and predictable</a:t>
            </a:r>
          </a:p>
          <a:p>
            <a:r>
              <a:rPr lang="en-US" dirty="0" err="1"/>
              <a:t>Aperiodic</a:t>
            </a:r>
            <a:r>
              <a:rPr lang="en-US" dirty="0"/>
              <a:t> and sporadic tasks can be scheduled during Idle time</a:t>
            </a:r>
          </a:p>
          <a:p>
            <a:r>
              <a:rPr lang="en-US" dirty="0"/>
              <a:t>Simple systems are implemented using this scheme</a:t>
            </a:r>
          </a:p>
          <a:p>
            <a:r>
              <a:rPr lang="en-US" dirty="0"/>
              <a:t>Highly fragile – change in task set, </a:t>
            </a:r>
            <a:r>
              <a:rPr lang="en-US" dirty="0" err="1"/>
              <a:t>wcet</a:t>
            </a:r>
            <a:r>
              <a:rPr lang="en-US" dirty="0"/>
              <a:t> and release time, periods can not be tolerated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5B40FB0278F645964CD1A336BD1EC1" ma:contentTypeVersion="3" ma:contentTypeDescription="Create a new document." ma:contentTypeScope="" ma:versionID="e01c296140a29f63a371b38b1392fd9d">
  <xsd:schema xmlns:xsd="http://www.w3.org/2001/XMLSchema" xmlns:xs="http://www.w3.org/2001/XMLSchema" xmlns:p="http://schemas.microsoft.com/office/2006/metadata/properties" xmlns:ns2="b20013df-26cc-4123-9a3e-2cfe1a446475" targetNamespace="http://schemas.microsoft.com/office/2006/metadata/properties" ma:root="true" ma:fieldsID="4ad47f887f5019aee220bf1f6e8f4514" ns2:_="">
    <xsd:import namespace="b20013df-26cc-4123-9a3e-2cfe1a446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013df-26cc-4123-9a3e-2cfe1a446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E9692E-C4BE-4402-B3C6-937852D5C8F9}"/>
</file>

<file path=customXml/itemProps2.xml><?xml version="1.0" encoding="utf-8"?>
<ds:datastoreItem xmlns:ds="http://schemas.openxmlformats.org/officeDocument/2006/customXml" ds:itemID="{54DFC8BB-FEB8-4361-9507-CD77531B8A8E}"/>
</file>

<file path=customXml/itemProps3.xml><?xml version="1.0" encoding="utf-8"?>
<ds:datastoreItem xmlns:ds="http://schemas.openxmlformats.org/officeDocument/2006/customXml" ds:itemID="{CF4CD63A-9314-4476-87C7-B631FA18EDEF}"/>
</file>

<file path=docProps/app.xml><?xml version="1.0" encoding="utf-8"?>
<Properties xmlns="http://schemas.openxmlformats.org/officeDocument/2006/extended-properties" xmlns:vt="http://schemas.openxmlformats.org/officeDocument/2006/docPropsVTypes">
  <TotalTime>9426</TotalTime>
  <Words>1963</Words>
  <Application>Microsoft Office PowerPoint</Application>
  <PresentationFormat>On-screen Show (4:3)</PresentationFormat>
  <Paragraphs>321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Franklin Gothic Book</vt:lpstr>
      <vt:lpstr>Monotype Sorts</vt:lpstr>
      <vt:lpstr>Wingdings</vt:lpstr>
      <vt:lpstr>Office Theme</vt:lpstr>
      <vt:lpstr>Real-Time Scheduling   S. Ramesh</vt:lpstr>
      <vt:lpstr>The Scheduler</vt:lpstr>
      <vt:lpstr>The Scheduler</vt:lpstr>
      <vt:lpstr>Important Notions</vt:lpstr>
      <vt:lpstr>Simple Process Model</vt:lpstr>
      <vt:lpstr>Scheduling Approaches</vt:lpstr>
      <vt:lpstr>Clock driven Scheduling</vt:lpstr>
      <vt:lpstr>Table Driven Schedule</vt:lpstr>
      <vt:lpstr>Table-driven Scheduling</vt:lpstr>
      <vt:lpstr>Structured Cyclic Scheduling</vt:lpstr>
      <vt:lpstr>Frame Size</vt:lpstr>
      <vt:lpstr>Example revisited</vt:lpstr>
      <vt:lpstr>Cyclic Executives</vt:lpstr>
      <vt:lpstr>Another Example</vt:lpstr>
      <vt:lpstr>Cyclic Executive</vt:lpstr>
      <vt:lpstr>Time-line for Process Set</vt:lpstr>
      <vt:lpstr>Properties</vt:lpstr>
      <vt:lpstr>Problems with Cycle Executives</vt:lpstr>
      <vt:lpstr>Priority driven Scheduling</vt:lpstr>
      <vt:lpstr>FPS and DPS</vt:lpstr>
      <vt:lpstr>Static Priority</vt:lpstr>
      <vt:lpstr>Simple Example</vt:lpstr>
      <vt:lpstr>Rate Monotonic Priority Assignment</vt:lpstr>
      <vt:lpstr>RMS properties</vt:lpstr>
      <vt:lpstr>Example</vt:lpstr>
      <vt:lpstr>Gantt Chart for the example</vt:lpstr>
      <vt:lpstr>Earliest Deadline First (EDF) Scheduling</vt:lpstr>
      <vt:lpstr>Example</vt:lpstr>
      <vt:lpstr>Optimality of EDF</vt:lpstr>
      <vt:lpstr>Problems with EDF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Suba Ramesh</cp:lastModifiedBy>
  <cp:revision>260</cp:revision>
  <dcterms:created xsi:type="dcterms:W3CDTF">2006-08-16T00:00:00Z</dcterms:created>
  <dcterms:modified xsi:type="dcterms:W3CDTF">2023-10-17T13:56:03Z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0x010100165B40FB0278F645964CD1A336BD1EC1</vt:lpwstr>
  </property>
</Properties>
</file>