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67" r:id="rId3"/>
    <p:sldId id="296" r:id="rId4"/>
    <p:sldId id="268" r:id="rId5"/>
    <p:sldId id="269" r:id="rId6"/>
    <p:sldId id="274" r:id="rId7"/>
    <p:sldId id="275" r:id="rId8"/>
    <p:sldId id="276" r:id="rId9"/>
    <p:sldId id="279" r:id="rId10"/>
    <p:sldId id="277" r:id="rId11"/>
    <p:sldId id="289" r:id="rId12"/>
    <p:sldId id="281" r:id="rId13"/>
    <p:sldId id="283" r:id="rId14"/>
    <p:sldId id="280" r:id="rId15"/>
    <p:sldId id="278" r:id="rId16"/>
    <p:sldId id="284" r:id="rId17"/>
    <p:sldId id="285" r:id="rId18"/>
    <p:sldId id="300" r:id="rId19"/>
    <p:sldId id="286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0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24B6A-181B-47F6-BF9D-2D5A3FEE305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97415-4AE3-4B88-BCF6-918E20D7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9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97415-4AE3-4B88-BCF6-918E20D71A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07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97415-4AE3-4B88-BCF6-918E20D71A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4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0ED7E2F-1B9E-46D2-B44A-B2297471776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4343400"/>
          </a:xfrm>
        </p:spPr>
        <p:txBody>
          <a:bodyPr/>
          <a:lstStyle/>
          <a:p>
            <a:r>
              <a:rPr lang="en-US" b="1" dirty="0">
                <a:cs typeface="Arial" charset="0"/>
              </a:rPr>
              <a:t>RTOS Tasks and Shared Variables</a:t>
            </a:r>
            <a:br>
              <a:rPr lang="en-US" sz="4400" b="1" dirty="0">
                <a:cs typeface="Arial" charset="0"/>
              </a:rPr>
            </a:br>
            <a:br>
              <a:rPr lang="en-US" sz="4400" b="1" dirty="0">
                <a:cs typeface="Arial" charset="0"/>
              </a:rPr>
            </a:br>
            <a:br>
              <a:rPr lang="en-US" sz="4400" b="1" dirty="0">
                <a:cs typeface="Arial" charset="0"/>
              </a:rPr>
            </a:br>
            <a:r>
              <a:rPr lang="en-US" b="1" dirty="0">
                <a:solidFill>
                  <a:schemeClr val="accent2"/>
                </a:solidFill>
                <a:cs typeface="Arial" charset="0"/>
              </a:rPr>
              <a:t>S. </a:t>
            </a:r>
            <a:r>
              <a:rPr lang="en-US" b="1" dirty="0" err="1">
                <a:solidFill>
                  <a:schemeClr val="accent2"/>
                </a:solidFill>
                <a:cs typeface="Arial" charset="0"/>
              </a:rPr>
              <a:t>Ramesh</a:t>
            </a:r>
            <a:endParaRPr lang="en-US" b="1" dirty="0">
              <a:solidFill>
                <a:schemeClr val="accent2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Inheritance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priority of the task holding a resource is changed to the highest priority of all processes requesting for the same resource</a:t>
            </a:r>
          </a:p>
          <a:p>
            <a:r>
              <a:rPr lang="en-US" dirty="0"/>
              <a:t>The priority of the lower task keeps increasing as higher priority request keep coming</a:t>
            </a:r>
          </a:p>
          <a:p>
            <a:r>
              <a:rPr lang="en-US" dirty="0"/>
              <a:t>This would increase the chance of completing its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33CC"/>
                </a:solidFill>
              </a:rPr>
              <a:t>Scheduling Rule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Ready jobs are scheduled as per their assigned priorities, which remain the same except when changed by inheritance rule</a:t>
            </a:r>
          </a:p>
          <a:p>
            <a:r>
              <a:rPr lang="en-US" dirty="0">
                <a:solidFill>
                  <a:srgbClr val="0033CC"/>
                </a:solidFill>
              </a:rPr>
              <a:t>Allocation Rule: </a:t>
            </a:r>
          </a:p>
          <a:p>
            <a:pPr lvl="1"/>
            <a:r>
              <a:rPr lang="en-US" dirty="0"/>
              <a:t>When a task T request a resource R, </a:t>
            </a:r>
          </a:p>
          <a:p>
            <a:pPr lvl="1"/>
            <a:r>
              <a:rPr lang="en-US" dirty="0"/>
              <a:t>Allocate R if it is free</a:t>
            </a:r>
          </a:p>
          <a:p>
            <a:pPr lvl="1"/>
            <a:r>
              <a:rPr lang="en-US" dirty="0"/>
              <a:t>Deny R, if not and block T</a:t>
            </a:r>
          </a:p>
          <a:p>
            <a:r>
              <a:rPr lang="en-US" dirty="0">
                <a:solidFill>
                  <a:srgbClr val="0033CC"/>
                </a:solidFill>
              </a:rPr>
              <a:t>Priority-inheritance Rule: </a:t>
            </a:r>
          </a:p>
          <a:p>
            <a:pPr lvl="1"/>
            <a:r>
              <a:rPr lang="en-US" dirty="0"/>
              <a:t>When a requesting task T is blocked, the task T’ which blocks T </a:t>
            </a:r>
            <a:r>
              <a:rPr lang="en-US" dirty="0">
                <a:solidFill>
                  <a:srgbClr val="0033CC"/>
                </a:solidFill>
              </a:rPr>
              <a:t>inherits</a:t>
            </a:r>
            <a:r>
              <a:rPr lang="en-US" dirty="0"/>
              <a:t> the current priority of T</a:t>
            </a:r>
          </a:p>
          <a:p>
            <a:pPr lvl="1"/>
            <a:r>
              <a:rPr lang="en-US" dirty="0"/>
              <a:t> T’ executes with this new priority until it releases the resource when it returns to the priority it had at the time of acquiring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609"/>
            <a:ext cx="8229600" cy="10207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409700" y="3695700"/>
            <a:ext cx="464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4400" y="6019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14400" y="5562600"/>
            <a:ext cx="609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24000" y="55626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95600" y="5562600"/>
            <a:ext cx="11430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648200" y="2743200"/>
            <a:ext cx="609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38600" y="2743200"/>
            <a:ext cx="6096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10200" y="3962400"/>
            <a:ext cx="1066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33600" y="2819400"/>
            <a:ext cx="609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629400" y="5562600"/>
            <a:ext cx="838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5638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1000" y="40386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1000" y="28956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rot="5400000" flipH="1" flipV="1">
            <a:off x="914400" y="4343400"/>
            <a:ext cx="22860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1676400" y="4343400"/>
            <a:ext cx="22860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2895600" y="4419600"/>
            <a:ext cx="2286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H="1">
            <a:off x="4953000" y="3505200"/>
            <a:ext cx="7620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H="1">
            <a:off x="5981700" y="4914900"/>
            <a:ext cx="11430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59054" y="1325202"/>
            <a:ext cx="372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T1’s priority increased to that of T3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895600" y="1722777"/>
            <a:ext cx="1142206" cy="383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48514" y="2098877"/>
            <a:ext cx="314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T1’s original priority resumed</a:t>
            </a:r>
          </a:p>
        </p:txBody>
      </p:sp>
      <p:cxnSp>
        <p:nvCxnSpPr>
          <p:cNvPr id="10" name="Straight Arrow Connector 9"/>
          <p:cNvCxnSpPr>
            <a:stCxn id="37" idx="2"/>
          </p:cNvCxnSpPr>
          <p:nvPr/>
        </p:nvCxnSpPr>
        <p:spPr>
          <a:xfrm flipH="1">
            <a:off x="4037806" y="2468209"/>
            <a:ext cx="2882132" cy="308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Complex Example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409700" y="3695700"/>
            <a:ext cx="464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4400" y="60198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14400" y="5562600"/>
            <a:ext cx="381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95400" y="55626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29000" y="55626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391400" y="2514600"/>
            <a:ext cx="304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086600" y="2514600"/>
            <a:ext cx="3048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86400" y="4419600"/>
            <a:ext cx="6096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590800" y="3505200"/>
            <a:ext cx="304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763000" y="5486400"/>
            <a:ext cx="381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5638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1000" y="45720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1000" y="36576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26670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19050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95600" y="2590800"/>
            <a:ext cx="304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0" y="1676400"/>
            <a:ext cx="304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09800" y="4495800"/>
            <a:ext cx="3810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28800" y="4495800"/>
            <a:ext cx="381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19600" y="4495800"/>
            <a:ext cx="3810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76800" y="5562600"/>
            <a:ext cx="5334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6000" y="4419600"/>
            <a:ext cx="2286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400800" y="1600200"/>
            <a:ext cx="2286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629400" y="1600200"/>
            <a:ext cx="304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48600" y="3429000"/>
            <a:ext cx="304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9600" y="4419600"/>
            <a:ext cx="304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rot="5400000" flipH="1" flipV="1">
            <a:off x="1485900" y="5219700"/>
            <a:ext cx="6096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2362200" y="42672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2667000" y="32766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H="1">
            <a:off x="2057400" y="4191000"/>
            <a:ext cx="25146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6200000" flipV="1">
            <a:off x="2133600" y="3810000"/>
            <a:ext cx="34290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H="1">
            <a:off x="3086100" y="3162300"/>
            <a:ext cx="23622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H="1">
            <a:off x="4533900" y="5219700"/>
            <a:ext cx="6096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 flipH="1" flipV="1">
            <a:off x="5105400" y="5181600"/>
            <a:ext cx="6858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5181600" y="3200400"/>
            <a:ext cx="23622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H="1">
            <a:off x="6781800" y="2209800"/>
            <a:ext cx="4572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6200000" flipH="1">
            <a:off x="7543800" y="3124200"/>
            <a:ext cx="4572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7924800" y="4114800"/>
            <a:ext cx="5334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8344694" y="5068094"/>
            <a:ext cx="608806" cy="2278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81100" y="1145940"/>
            <a:ext cx="2400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 and red region denote two different resource access</a:t>
            </a:r>
          </a:p>
        </p:txBody>
      </p:sp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PIP is a greedy protocol</a:t>
            </a:r>
          </a:p>
          <a:p>
            <a:pPr lvl="1"/>
            <a:r>
              <a:rPr lang="en-US" dirty="0"/>
              <a:t>Assigns a resource when it is free</a:t>
            </a:r>
          </a:p>
          <a:p>
            <a:r>
              <a:rPr lang="en-US" dirty="0"/>
              <a:t>Two kinds of blocking</a:t>
            </a:r>
          </a:p>
          <a:p>
            <a:pPr lvl="1"/>
            <a:r>
              <a:rPr lang="en-US" dirty="0"/>
              <a:t>Direct blocking</a:t>
            </a:r>
          </a:p>
          <a:p>
            <a:pPr lvl="2"/>
            <a:r>
              <a:rPr lang="en-US" dirty="0"/>
              <a:t>A hi-priority task is blocked because the resource in use</a:t>
            </a:r>
          </a:p>
          <a:p>
            <a:pPr lvl="1"/>
            <a:r>
              <a:rPr lang="en-US" dirty="0"/>
              <a:t>Inheritance blocking</a:t>
            </a:r>
          </a:p>
          <a:p>
            <a:pPr lvl="2"/>
            <a:r>
              <a:rPr lang="en-US" dirty="0"/>
              <a:t>A hi-priority task is blocked though not requiring a resource </a:t>
            </a:r>
          </a:p>
          <a:p>
            <a:r>
              <a:rPr lang="en-US" dirty="0"/>
              <a:t>Chain Blocking</a:t>
            </a:r>
          </a:p>
          <a:p>
            <a:pPr lvl="1"/>
            <a:r>
              <a:rPr lang="en-US" dirty="0"/>
              <a:t>A task in order to use a resource involve inversion every time</a:t>
            </a:r>
          </a:p>
          <a:p>
            <a:pPr lvl="1"/>
            <a:r>
              <a:rPr lang="en-US" dirty="0"/>
              <a:t>N resources, N inversions</a:t>
            </a:r>
          </a:p>
          <a:p>
            <a:r>
              <a:rPr lang="en-US" dirty="0"/>
              <a:t>Deadlocking is still possible</a:t>
            </a:r>
          </a:p>
          <a:p>
            <a:pPr lvl="1"/>
            <a:r>
              <a:rPr lang="en-US" dirty="0"/>
              <a:t>Example: T1, T2 with T1 hi- priority</a:t>
            </a:r>
          </a:p>
          <a:p>
            <a:pPr lvl="1"/>
            <a:r>
              <a:rPr lang="en-US" dirty="0"/>
              <a:t>T1: Lock R1;Lock R2;Unlock </a:t>
            </a:r>
            <a:r>
              <a:rPr lang="en-US" dirty="0" err="1"/>
              <a:t>R2;Unlock</a:t>
            </a:r>
            <a:r>
              <a:rPr lang="en-US" dirty="0"/>
              <a:t> R1</a:t>
            </a:r>
          </a:p>
          <a:p>
            <a:pPr lvl="1">
              <a:buNone/>
            </a:pPr>
            <a:r>
              <a:rPr lang="en-US" dirty="0"/>
              <a:t>     T2: Lock R2;LockR1;Unlock R1;Lock R2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Ceiling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Proposed to</a:t>
            </a:r>
          </a:p>
          <a:p>
            <a:pPr lvl="1"/>
            <a:r>
              <a:rPr lang="en-US" dirty="0"/>
              <a:t>Avoid Deadlocking</a:t>
            </a:r>
          </a:p>
          <a:p>
            <a:pPr lvl="1"/>
            <a:r>
              <a:rPr lang="en-US" dirty="0"/>
              <a:t>Avoid Chain blocking</a:t>
            </a:r>
          </a:p>
          <a:p>
            <a:pPr lvl="1"/>
            <a:r>
              <a:rPr lang="en-US" dirty="0"/>
              <a:t>Minimize Inheritance blocking</a:t>
            </a:r>
          </a:p>
          <a:p>
            <a:r>
              <a:rPr lang="en-US" dirty="0"/>
              <a:t>Resource requirements of tasks a priori known</a:t>
            </a:r>
          </a:p>
          <a:p>
            <a:r>
              <a:rPr lang="en-US" dirty="0"/>
              <a:t>Assigned priorities of all tasks fixed</a:t>
            </a:r>
          </a:p>
          <a:p>
            <a:r>
              <a:rPr lang="en-US" i="1" dirty="0"/>
              <a:t>Priority ceiling of a resource PC(R)</a:t>
            </a:r>
          </a:p>
          <a:p>
            <a:pPr lvl="1"/>
            <a:r>
              <a:rPr lang="en-US" i="1" dirty="0"/>
              <a:t>Maximum of priorities of all tasks that needs R</a:t>
            </a:r>
          </a:p>
          <a:p>
            <a:r>
              <a:rPr lang="en-US" i="1" dirty="0"/>
              <a:t>Maintains current priory ceiling CPC</a:t>
            </a:r>
          </a:p>
          <a:p>
            <a:pPr lvl="1"/>
            <a:r>
              <a:rPr lang="en-US" i="1" dirty="0"/>
              <a:t>Maximum of ceilings of all resources in use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Allocation Rule: </a:t>
            </a:r>
          </a:p>
          <a:p>
            <a:pPr lvl="1"/>
            <a:r>
              <a:rPr lang="en-US" i="1" dirty="0"/>
              <a:t>when a task T requests a resource R,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i="1" dirty="0"/>
              <a:t>R is in use:  block 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i="1" dirty="0"/>
              <a:t>R is free: Allocate R to T,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i="1" dirty="0"/>
              <a:t>either Pr(T) &gt; CPC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i="1" dirty="0"/>
              <a:t>Or CPC = PC(R’) for some R’ (to be?) held by T</a:t>
            </a:r>
          </a:p>
          <a:p>
            <a:pPr marL="1828800" lvl="3" indent="-457200">
              <a:buNone/>
            </a:pPr>
            <a:r>
              <a:rPr lang="en-US" i="1" dirty="0"/>
              <a:t>Otherwise, block T</a:t>
            </a:r>
          </a:p>
          <a:p>
            <a:pPr marL="571500" indent="-457200"/>
            <a:r>
              <a:rPr lang="en-US" dirty="0"/>
              <a:t>Priority Inheritance Rule</a:t>
            </a:r>
            <a:r>
              <a:rPr lang="en-US" i="1" dirty="0"/>
              <a:t>: </a:t>
            </a:r>
          </a:p>
          <a:p>
            <a:pPr marL="971550" lvl="1" indent="-457200"/>
            <a:r>
              <a:rPr lang="en-US" i="1" dirty="0"/>
              <a:t>When T becomes blocked due to T’ , the latter gets the current priority of 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may not be allocated to a task even if it is free</a:t>
            </a:r>
          </a:p>
          <a:p>
            <a:r>
              <a:rPr lang="en-US" dirty="0"/>
              <a:t>Priority of a task is changed only when another task is blocked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20762"/>
          </a:xfrm>
        </p:spPr>
        <p:txBody>
          <a:bodyPr/>
          <a:lstStyle/>
          <a:p>
            <a:r>
              <a:rPr lang="en-US" dirty="0"/>
              <a:t>A More Complex Example 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409700" y="3695700"/>
            <a:ext cx="464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4400" y="6019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14400" y="5562600"/>
            <a:ext cx="381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95400" y="55626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86000" y="5562600"/>
            <a:ext cx="3810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486400" y="2590800"/>
            <a:ext cx="304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81600" y="2590800"/>
            <a:ext cx="3048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705600" y="4419600"/>
            <a:ext cx="6096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43200" y="3581400"/>
            <a:ext cx="304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924800" y="5562600"/>
            <a:ext cx="381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5638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1000" y="45720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1000" y="36576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26670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19050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24200" y="2590800"/>
            <a:ext cx="304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86200" y="1752600"/>
            <a:ext cx="304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28800" y="4495800"/>
            <a:ext cx="381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24600" y="4419600"/>
            <a:ext cx="3810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76800" y="5562600"/>
            <a:ext cx="3048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15200" y="4419600"/>
            <a:ext cx="3048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191000" y="1752600"/>
            <a:ext cx="3048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495800" y="1752600"/>
            <a:ext cx="228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943600" y="3505200"/>
            <a:ext cx="304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620000" y="4419600"/>
            <a:ext cx="228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05200" y="5562600"/>
            <a:ext cx="3810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rot="5400000" flipH="1" flipV="1">
            <a:off x="1485900" y="5219700"/>
            <a:ext cx="6096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H="1">
            <a:off x="1943100" y="5219700"/>
            <a:ext cx="6096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 flipH="1" flipV="1">
            <a:off x="1943100" y="4762500"/>
            <a:ext cx="15240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 flipH="1" flipV="1">
            <a:off x="2819400" y="3276600"/>
            <a:ext cx="5334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H="1">
            <a:off x="2209800" y="4267200"/>
            <a:ext cx="25146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2209800" y="3886200"/>
            <a:ext cx="3352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H="1">
            <a:off x="3124200" y="3810000"/>
            <a:ext cx="33528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3924300" y="4305300"/>
            <a:ext cx="2514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H="1">
            <a:off x="5638800" y="3200400"/>
            <a:ext cx="4572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6200000" flipH="1">
            <a:off x="6057900" y="4152900"/>
            <a:ext cx="4572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7543800" y="5181600"/>
            <a:ext cx="6858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6172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00200" y="6172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72200" y="6096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6096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29200" y="6096000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48200" y="6096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33800" y="6096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52800" y="6096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14600" y="6172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133600" y="6172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772400" y="6096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95400" y="5181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Rb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209800" y="5181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Rb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429000" y="52578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Rb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800600" y="52578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Rb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105400" y="22098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Rb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248400" y="4114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Rr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781800" y="4038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Rb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239000" y="4114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Rr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114800" y="1447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Rr</a:t>
            </a:r>
            <a:endParaRPr lang="en-US" dirty="0"/>
          </a:p>
        </p:txBody>
      </p:sp>
      <p:sp>
        <p:nvSpPr>
          <p:cNvPr id="6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35110" y="635686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PIP is greedy while PCP is not</a:t>
            </a:r>
          </a:p>
          <a:p>
            <a:pPr lvl="1"/>
            <a:r>
              <a:rPr lang="en-US" dirty="0"/>
              <a:t>Free resource is allocated unconditionally in PIP</a:t>
            </a:r>
          </a:p>
          <a:p>
            <a:pPr lvl="1"/>
            <a:r>
              <a:rPr lang="en-US" dirty="0"/>
              <a:t>Priority inheritance is identical in both</a:t>
            </a:r>
          </a:p>
          <a:p>
            <a:r>
              <a:rPr lang="en-US" dirty="0"/>
              <a:t>PCP has 3 kinds of blocking</a:t>
            </a:r>
          </a:p>
          <a:p>
            <a:pPr lvl="1"/>
            <a:r>
              <a:rPr lang="en-US" dirty="0"/>
              <a:t>Direct Blocking</a:t>
            </a:r>
          </a:p>
          <a:p>
            <a:pPr lvl="1"/>
            <a:r>
              <a:rPr lang="en-US" dirty="0"/>
              <a:t>Inheritance blocking</a:t>
            </a:r>
          </a:p>
          <a:p>
            <a:pPr lvl="1"/>
            <a:r>
              <a:rPr lang="en-US" dirty="0"/>
              <a:t>Priority ceiling blocking or Avoidance blocking: </a:t>
            </a:r>
          </a:p>
          <a:p>
            <a:pPr lvl="2"/>
            <a:r>
              <a:rPr lang="en-US" dirty="0"/>
              <a:t>The priority of requesting task less than the priority ceiling of a held resource </a:t>
            </a:r>
          </a:p>
          <a:p>
            <a:r>
              <a:rPr lang="en-US" dirty="0"/>
              <a:t>PCP is not deadlocking</a:t>
            </a:r>
          </a:p>
          <a:p>
            <a:r>
              <a:rPr lang="en-US" dirty="0"/>
              <a:t>No Chain blocking</a:t>
            </a:r>
          </a:p>
          <a:p>
            <a:r>
              <a:rPr lang="en-US" dirty="0"/>
              <a:t>Minimize inheritance related blocking</a:t>
            </a:r>
          </a:p>
          <a:p>
            <a:pPr lvl="1"/>
            <a:r>
              <a:rPr lang="en-US" dirty="0"/>
              <a:t>Hi-priority tasks not requiring a resource may not be blocked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3038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Task1 (Hi-priority): Display State Array</a:t>
            </a:r>
          </a:p>
          <a:p>
            <a:pPr>
              <a:buNone/>
            </a:pPr>
            <a:r>
              <a:rPr lang="en-US" dirty="0"/>
              <a:t>                      </a:t>
            </a:r>
            <a:r>
              <a:rPr lang="en-US" i="1" dirty="0">
                <a:solidFill>
                  <a:srgbClr val="0066FF"/>
                </a:solidFill>
              </a:rPr>
              <a:t>print State[0];</a:t>
            </a:r>
          </a:p>
          <a:p>
            <a:pPr>
              <a:buNone/>
            </a:pPr>
            <a:r>
              <a:rPr lang="en-US" i="1" dirty="0">
                <a:solidFill>
                  <a:srgbClr val="0066FF"/>
                </a:solidFill>
              </a:rPr>
              <a:t>                      print State[1]</a:t>
            </a:r>
          </a:p>
          <a:p>
            <a:r>
              <a:rPr lang="en-US" dirty="0"/>
              <a:t>Task2:  Update State Array</a:t>
            </a:r>
          </a:p>
          <a:p>
            <a:pPr>
              <a:buNone/>
            </a:pPr>
            <a:r>
              <a:rPr lang="en-US" dirty="0"/>
              <a:t>                       </a:t>
            </a:r>
            <a:r>
              <a:rPr lang="en-US" i="1" dirty="0">
                <a:solidFill>
                  <a:srgbClr val="0066FF"/>
                </a:solidFill>
              </a:rPr>
              <a:t>State[0] = f;</a:t>
            </a:r>
          </a:p>
          <a:p>
            <a:pPr>
              <a:buNone/>
            </a:pPr>
            <a:r>
              <a:rPr lang="en-US" i="1" dirty="0">
                <a:solidFill>
                  <a:srgbClr val="0066FF"/>
                </a:solidFill>
              </a:rPr>
              <a:t>                       State[1] = g</a:t>
            </a:r>
          </a:p>
          <a:p>
            <a:r>
              <a:rPr lang="en-US" dirty="0"/>
              <a:t>Task1 and Task2 share the variable array </a:t>
            </a:r>
            <a:r>
              <a:rPr lang="en-US" i="1" dirty="0"/>
              <a:t>State</a:t>
            </a:r>
          </a:p>
          <a:p>
            <a:r>
              <a:rPr lang="en-US" i="1" dirty="0"/>
              <a:t>f </a:t>
            </a:r>
            <a:r>
              <a:rPr lang="en-US" dirty="0"/>
              <a:t>and </a:t>
            </a:r>
            <a:r>
              <a:rPr lang="en-US" i="1" dirty="0"/>
              <a:t>g </a:t>
            </a:r>
            <a:r>
              <a:rPr lang="en-US" dirty="0"/>
              <a:t>are complex functions and take quite some time</a:t>
            </a:r>
          </a:p>
          <a:p>
            <a:r>
              <a:rPr lang="en-US" dirty="0"/>
              <a:t>What happens when Task1 preempts Task2 in the middle of its computation</a:t>
            </a:r>
          </a:p>
          <a:p>
            <a:r>
              <a:rPr lang="en-US" dirty="0"/>
              <a:t>Inconsistent state values might be displayed</a:t>
            </a:r>
          </a:p>
          <a:p>
            <a:endParaRPr lang="en-US" i="1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B5D561-F6D6-4B3B-B7C8-63A2C94EF9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Deadlock Avoidance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409700" y="3695700"/>
            <a:ext cx="464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4400" y="6019800"/>
            <a:ext cx="792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14400" y="55626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371600" y="55626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95600" y="5562600"/>
            <a:ext cx="3810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53000" y="2667000"/>
            <a:ext cx="381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43400" y="2667000"/>
            <a:ext cx="6096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905000" y="4038600"/>
            <a:ext cx="762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733800" y="2667000"/>
            <a:ext cx="609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324600" y="5562600"/>
            <a:ext cx="2286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5638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1000" y="40386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1000" y="28956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76600" y="5562600"/>
            <a:ext cx="3810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67400" y="5562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382000" y="5562600"/>
            <a:ext cx="304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48600" y="4114800"/>
            <a:ext cx="304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67600" y="4114800"/>
            <a:ext cx="3810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81800" y="4114800"/>
            <a:ext cx="3048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86600" y="4114800"/>
            <a:ext cx="3810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1333500" y="4991100"/>
            <a:ext cx="10668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H="1">
            <a:off x="2247900" y="4914900"/>
            <a:ext cx="1066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 flipH="1" flipV="1">
            <a:off x="2476500" y="4305300"/>
            <a:ext cx="24384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4381500" y="4076700"/>
            <a:ext cx="24384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6172200" y="4953000"/>
            <a:ext cx="9906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7772400" y="4953000"/>
            <a:ext cx="9906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/>
              <a:t>Consistent execution:</a:t>
            </a:r>
          </a:p>
          <a:p>
            <a:pPr lvl="1"/>
            <a:r>
              <a:rPr lang="en-US" dirty="0"/>
              <a:t>(f1,g1), (f2,g2), (f3,g3), . . .</a:t>
            </a:r>
          </a:p>
          <a:p>
            <a:r>
              <a:rPr lang="en-US" dirty="0"/>
              <a:t>Arbitrary interleaving of tasks possible</a:t>
            </a:r>
          </a:p>
          <a:p>
            <a:pPr lvl="1"/>
            <a:r>
              <a:rPr lang="en-US" dirty="0"/>
              <a:t>(f2,g1), (f2,g2), (f3,g2), . . . .</a:t>
            </a:r>
          </a:p>
          <a:p>
            <a:r>
              <a:rPr lang="en-US" dirty="0"/>
              <a:t>How do we ensure the first execution without making any assumption on the scheduler, platform etc. 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How to protect memory?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81600"/>
          </a:xfrm>
        </p:spPr>
        <p:txBody>
          <a:bodyPr/>
          <a:lstStyle/>
          <a:p>
            <a:r>
              <a:rPr lang="en-US" dirty="0"/>
              <a:t>Simple solution: Disjoint memories</a:t>
            </a:r>
          </a:p>
          <a:p>
            <a:pPr lvl="1"/>
            <a:r>
              <a:rPr lang="en-US" dirty="0"/>
              <a:t>Avoids communication between tasks</a:t>
            </a:r>
          </a:p>
          <a:p>
            <a:r>
              <a:rPr lang="en-US" dirty="0"/>
              <a:t>Control preemption, but how to do this?</a:t>
            </a:r>
          </a:p>
          <a:p>
            <a:r>
              <a:rPr lang="en-US" dirty="0"/>
              <a:t>Task1 and Task2 are independent and each does not know other’s existence</a:t>
            </a:r>
          </a:p>
          <a:p>
            <a:r>
              <a:rPr lang="en-US" dirty="0"/>
              <a:t>Use semaphores to control preemption</a:t>
            </a:r>
          </a:p>
          <a:p>
            <a:r>
              <a:rPr lang="en-US" dirty="0"/>
              <a:t>Semaphores are </a:t>
            </a:r>
            <a:r>
              <a:rPr lang="en-US" dirty="0" err="1"/>
              <a:t>boolean</a:t>
            </a:r>
            <a:r>
              <a:rPr lang="en-US" dirty="0"/>
              <a:t> flags which prevent simultaneous read-write accesses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B5D561-F6D6-4B3B-B7C8-63A2C94EF9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3038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Task1 (Hi-priority): Display State Array</a:t>
            </a:r>
          </a:p>
          <a:p>
            <a:pPr>
              <a:buNone/>
            </a:pPr>
            <a:r>
              <a:rPr lang="en-US" dirty="0"/>
              <a:t>                      </a:t>
            </a:r>
            <a:r>
              <a:rPr lang="en-US" i="1" dirty="0">
                <a:solidFill>
                  <a:srgbClr val="0066FF"/>
                </a:solidFill>
              </a:rPr>
              <a:t>P(x); % Atomic test &amp; set</a:t>
            </a:r>
          </a:p>
          <a:p>
            <a:pPr>
              <a:buNone/>
            </a:pPr>
            <a:r>
              <a:rPr lang="en-US" i="1" dirty="0">
                <a:solidFill>
                  <a:srgbClr val="0066FF"/>
                </a:solidFill>
              </a:rPr>
              <a:t>                      print State[0];</a:t>
            </a:r>
          </a:p>
          <a:p>
            <a:pPr>
              <a:buNone/>
            </a:pPr>
            <a:r>
              <a:rPr lang="en-US" i="1" dirty="0">
                <a:solidFill>
                  <a:srgbClr val="0066FF"/>
                </a:solidFill>
              </a:rPr>
              <a:t>                      print State[1];</a:t>
            </a:r>
          </a:p>
          <a:p>
            <a:pPr>
              <a:buNone/>
            </a:pPr>
            <a:r>
              <a:rPr lang="en-US" i="1" dirty="0">
                <a:solidFill>
                  <a:srgbClr val="0066FF"/>
                </a:solidFill>
              </a:rPr>
              <a:t>                      V(x)  % Atomic</a:t>
            </a:r>
          </a:p>
          <a:p>
            <a:r>
              <a:rPr lang="en-US" dirty="0"/>
              <a:t>Task2:  Update State Array</a:t>
            </a:r>
          </a:p>
          <a:p>
            <a:pPr>
              <a:buNone/>
            </a:pPr>
            <a:r>
              <a:rPr lang="en-US" dirty="0"/>
              <a:t>                       </a:t>
            </a:r>
            <a:r>
              <a:rPr lang="en-US" i="1" dirty="0">
                <a:solidFill>
                  <a:srgbClr val="0066FF"/>
                </a:solidFill>
              </a:rPr>
              <a:t>P(x);</a:t>
            </a:r>
          </a:p>
          <a:p>
            <a:pPr>
              <a:buNone/>
            </a:pPr>
            <a:r>
              <a:rPr lang="en-US" i="1" dirty="0">
                <a:solidFill>
                  <a:srgbClr val="0066FF"/>
                </a:solidFill>
              </a:rPr>
              <a:t>                       State[0] = f;</a:t>
            </a:r>
          </a:p>
          <a:p>
            <a:pPr>
              <a:buNone/>
            </a:pPr>
            <a:r>
              <a:rPr lang="en-US" i="1" dirty="0">
                <a:solidFill>
                  <a:srgbClr val="0066FF"/>
                </a:solidFill>
              </a:rPr>
              <a:t>                       State[1] = g;</a:t>
            </a:r>
          </a:p>
          <a:p>
            <a:pPr>
              <a:buNone/>
            </a:pPr>
            <a:r>
              <a:rPr lang="en-US" i="1" dirty="0">
                <a:solidFill>
                  <a:srgbClr val="0066FF"/>
                </a:solidFill>
              </a:rPr>
              <a:t>                       V(x)</a:t>
            </a:r>
          </a:p>
          <a:p>
            <a:r>
              <a:rPr lang="en-US" i="1" dirty="0"/>
              <a:t>What should be the initial value of x?</a:t>
            </a:r>
            <a:endParaRPr lang="en-US" dirty="0"/>
          </a:p>
          <a:p>
            <a:endParaRPr lang="en-US" i="1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B5D561-F6D6-4B3B-B7C8-63A2C94EF9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T1 and T2 are Hi and Low priority tasks respectively</a:t>
            </a:r>
          </a:p>
          <a:p>
            <a:r>
              <a:rPr lang="en-US" dirty="0"/>
              <a:t>Suppose both use a semaphore variable x</a:t>
            </a:r>
          </a:p>
          <a:p>
            <a:r>
              <a:rPr lang="en-US" dirty="0"/>
              <a:t>T2 is executing and has captured x, </a:t>
            </a:r>
          </a:p>
          <a:p>
            <a:r>
              <a:rPr lang="en-US" dirty="0"/>
              <a:t>T1 arrives now, </a:t>
            </a:r>
          </a:p>
          <a:p>
            <a:r>
              <a:rPr lang="en-US" dirty="0"/>
              <a:t>what happens?</a:t>
            </a:r>
          </a:p>
          <a:p>
            <a:r>
              <a:rPr lang="en-US" dirty="0"/>
              <a:t>Can T1 execute?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609"/>
            <a:ext cx="8229600" cy="664002"/>
          </a:xfrm>
        </p:spPr>
        <p:txBody>
          <a:bodyPr>
            <a:normAutofit fontScale="90000"/>
          </a:bodyPr>
          <a:lstStyle/>
          <a:p>
            <a:r>
              <a:rPr lang="en-US" dirty="0"/>
              <a:t>Priority Inversion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B5D561-F6D6-4B3B-B7C8-63A2C94EF9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lowchart: Alternate Process 4"/>
          <p:cNvSpPr/>
          <p:nvPr/>
        </p:nvSpPr>
        <p:spPr bwMode="auto">
          <a:xfrm>
            <a:off x="2590800" y="2133600"/>
            <a:ext cx="1676400" cy="612648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57400" y="3886200"/>
            <a:ext cx="762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90600" y="5638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391400" y="3810000"/>
            <a:ext cx="5334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-1257300" y="4000500"/>
            <a:ext cx="449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>
            <a:off x="990600" y="6248400"/>
            <a:ext cx="777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2400" y="5715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2400" y="3886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29200" y="5638800"/>
            <a:ext cx="6858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24000" y="5638800"/>
            <a:ext cx="3810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00400" y="5638800"/>
            <a:ext cx="6858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2400" y="259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62400" y="2590800"/>
            <a:ext cx="762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43600" y="2590800"/>
            <a:ext cx="5334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77000" y="2590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24800" y="3810000"/>
            <a:ext cx="304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458200" y="55626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rot="5400000" flipH="1" flipV="1">
            <a:off x="1371600" y="4953000"/>
            <a:ext cx="12192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2400300" y="4838700"/>
            <a:ext cx="12192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2667000" y="4343400"/>
            <a:ext cx="25146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3619500" y="4229100"/>
            <a:ext cx="25146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 flipH="1" flipV="1">
            <a:off x="4572000" y="4267200"/>
            <a:ext cx="25146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6858000" y="3276600"/>
            <a:ext cx="6858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 flipH="1">
            <a:off x="7658100" y="4838700"/>
            <a:ext cx="13716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7400" y="1181629"/>
            <a:ext cx="64770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All the tasks access common variables in the shaded region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6562" y="276756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Preemption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72857" y="1917122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Priority Inversion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524000" y="3136898"/>
            <a:ext cx="381000" cy="250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327662" y="3131558"/>
            <a:ext cx="1596638" cy="250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971800" y="2157966"/>
            <a:ext cx="990600" cy="2546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953000" y="2212848"/>
            <a:ext cx="304800" cy="256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91200" y="4887473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Priority reverted after shared access complete</a:t>
            </a:r>
          </a:p>
        </p:txBody>
      </p:sp>
      <p:cxnSp>
        <p:nvCxnSpPr>
          <p:cNvPr id="60" name="Straight Arrow Connector 59"/>
          <p:cNvCxnSpPr>
            <a:stCxn id="49" idx="2"/>
          </p:cNvCxnSpPr>
          <p:nvPr/>
        </p:nvCxnSpPr>
        <p:spPr>
          <a:xfrm flipH="1">
            <a:off x="5675942" y="5533804"/>
            <a:ext cx="1448758" cy="18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Priority Inversion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6CB5D561-F6D6-4B3B-B7C8-63A2C94EF97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Flowchart: Alternate Process 4"/>
          <p:cNvSpPr/>
          <p:nvPr/>
        </p:nvSpPr>
        <p:spPr bwMode="auto">
          <a:xfrm>
            <a:off x="2590800" y="2133600"/>
            <a:ext cx="1676400" cy="612648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4724400"/>
            <a:ext cx="8382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90600" y="5638800"/>
            <a:ext cx="7620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05800" y="2667000"/>
            <a:ext cx="8382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3400" y="3962400"/>
            <a:ext cx="16002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0" y="4724400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-1257300" y="4000500"/>
            <a:ext cx="449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>
            <a:off x="990600" y="6248400"/>
            <a:ext cx="777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2400" y="5715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2400" y="3886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2400" y="480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" y="2819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62800" y="5562600"/>
            <a:ext cx="9144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05000" y="2743200"/>
            <a:ext cx="6858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667000" y="5638800"/>
            <a:ext cx="6858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609600" y="4343400"/>
            <a:ext cx="24384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1409700" y="4381500"/>
            <a:ext cx="24384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3200400" y="5410200"/>
            <a:ext cx="3810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4152900" y="4533900"/>
            <a:ext cx="3048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>
            <a:off x="5867400" y="4495800"/>
            <a:ext cx="3048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6896100" y="5372100"/>
            <a:ext cx="3810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6972300" y="4229100"/>
            <a:ext cx="24384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3" idx="0"/>
          </p:cNvCxnSpPr>
          <p:nvPr/>
        </p:nvCxnSpPr>
        <p:spPr>
          <a:xfrm rot="16200000" flipH="1">
            <a:off x="1219200" y="5486400"/>
            <a:ext cx="2286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66800" y="51054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Lock 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7924800" y="5257800"/>
            <a:ext cx="3810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772400" y="48768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Unlock 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01000" y="21336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Lock R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16200000" flipH="1">
            <a:off x="8229600" y="2514600"/>
            <a:ext cx="2286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45102" y="1526738"/>
            <a:ext cx="55518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T1, T4 share resource R while T2 and T3 do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T4 is preempted by T1 when it tried to access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T1 is preempted by T2 and T3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T1 (and hence T4) waits until T2 and T3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T4 preempts T1 once it releases R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/>
              <a:t>Multiple Inversions may take place</a:t>
            </a:r>
          </a:p>
          <a:p>
            <a:r>
              <a:rPr lang="en-US" dirty="0"/>
              <a:t>Uncontrolled inversion could take place</a:t>
            </a:r>
          </a:p>
          <a:p>
            <a:r>
              <a:rPr lang="en-US" dirty="0"/>
              <a:t>Deadlocking possible</a:t>
            </a:r>
          </a:p>
          <a:p>
            <a:pPr lvl="1"/>
            <a:r>
              <a:rPr lang="en-US" dirty="0"/>
              <a:t>Cyclic waiting can happen</a:t>
            </a:r>
          </a:p>
          <a:p>
            <a:r>
              <a:rPr lang="en-US" dirty="0"/>
              <a:t>Timing anomalies can happen</a:t>
            </a:r>
          </a:p>
          <a:p>
            <a:pPr lvl="1"/>
            <a:r>
              <a:rPr lang="en-US" dirty="0"/>
              <a:t>Shortening of execution time may cause deadline violations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5B40FB0278F645964CD1A336BD1EC1" ma:contentTypeVersion="3" ma:contentTypeDescription="Create a new document." ma:contentTypeScope="" ma:versionID="e01c296140a29f63a371b38b1392fd9d">
  <xsd:schema xmlns:xsd="http://www.w3.org/2001/XMLSchema" xmlns:xs="http://www.w3.org/2001/XMLSchema" xmlns:p="http://schemas.microsoft.com/office/2006/metadata/properties" xmlns:ns2="b20013df-26cc-4123-9a3e-2cfe1a446475" targetNamespace="http://schemas.microsoft.com/office/2006/metadata/properties" ma:root="true" ma:fieldsID="4ad47f887f5019aee220bf1f6e8f4514" ns2:_="">
    <xsd:import namespace="b20013df-26cc-4123-9a3e-2cfe1a446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013df-26cc-4123-9a3e-2cfe1a446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36960D-6704-40FA-964B-C4F492FD5630}"/>
</file>

<file path=customXml/itemProps2.xml><?xml version="1.0" encoding="utf-8"?>
<ds:datastoreItem xmlns:ds="http://schemas.openxmlformats.org/officeDocument/2006/customXml" ds:itemID="{ED3AEF50-34DF-47AD-986E-06F8A282A3C7}"/>
</file>

<file path=customXml/itemProps3.xml><?xml version="1.0" encoding="utf-8"?>
<ds:datastoreItem xmlns:ds="http://schemas.openxmlformats.org/officeDocument/2006/customXml" ds:itemID="{6121341B-F20D-44C5-B028-A5BEE2D4F2F0}"/>
</file>

<file path=docProps/app.xml><?xml version="1.0" encoding="utf-8"?>
<Properties xmlns="http://schemas.openxmlformats.org/officeDocument/2006/extended-properties" xmlns:vt="http://schemas.openxmlformats.org/officeDocument/2006/docPropsVTypes">
  <TotalTime>10898</TotalTime>
  <Words>1004</Words>
  <Application>Microsoft Office PowerPoint</Application>
  <PresentationFormat>On-screen Show (4:3)</PresentationFormat>
  <Paragraphs>196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Franklin Gothic Book</vt:lpstr>
      <vt:lpstr>Office Theme</vt:lpstr>
      <vt:lpstr>RTOS Tasks and Shared Variables   S. Ramesh</vt:lpstr>
      <vt:lpstr>Example</vt:lpstr>
      <vt:lpstr>Execution</vt:lpstr>
      <vt:lpstr>How to protect memory?</vt:lpstr>
      <vt:lpstr>Example with Semaphores</vt:lpstr>
      <vt:lpstr>Priority Inversion</vt:lpstr>
      <vt:lpstr>Priority Inversion</vt:lpstr>
      <vt:lpstr>Uncontrolled Priority Inversion</vt:lpstr>
      <vt:lpstr>Problems</vt:lpstr>
      <vt:lpstr>Priority Inheritance Protocol</vt:lpstr>
      <vt:lpstr>The protocol</vt:lpstr>
      <vt:lpstr>Example</vt:lpstr>
      <vt:lpstr>A More Complex Example</vt:lpstr>
      <vt:lpstr>PIP Property</vt:lpstr>
      <vt:lpstr>Priority Ceiling Protocol</vt:lpstr>
      <vt:lpstr>The protocol</vt:lpstr>
      <vt:lpstr>Important Features</vt:lpstr>
      <vt:lpstr>A More Complex Example </vt:lpstr>
      <vt:lpstr>Further Properties</vt:lpstr>
      <vt:lpstr>Deadlock Avoidance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Suba Ramesh</cp:lastModifiedBy>
  <cp:revision>126</cp:revision>
  <dcterms:created xsi:type="dcterms:W3CDTF">2006-08-16T00:00:00Z</dcterms:created>
  <dcterms:modified xsi:type="dcterms:W3CDTF">2023-10-17T11:44:52Z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0x010100165B40FB0278F645964CD1A336BD1EC1</vt:lpwstr>
  </property>
</Properties>
</file>