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57" r:id="rId3"/>
    <p:sldId id="258" r:id="rId4"/>
    <p:sldId id="268" r:id="rId5"/>
    <p:sldId id="259" r:id="rId6"/>
    <p:sldId id="286" r:id="rId7"/>
    <p:sldId id="262" r:id="rId8"/>
    <p:sldId id="290" r:id="rId9"/>
    <p:sldId id="260" r:id="rId10"/>
    <p:sldId id="284" r:id="rId11"/>
    <p:sldId id="261" r:id="rId12"/>
    <p:sldId id="273" r:id="rId13"/>
    <p:sldId id="276" r:id="rId14"/>
    <p:sldId id="277" r:id="rId15"/>
    <p:sldId id="275" r:id="rId16"/>
    <p:sldId id="285" r:id="rId17"/>
    <p:sldId id="269" r:id="rId18"/>
    <p:sldId id="291" r:id="rId19"/>
    <p:sldId id="292" r:id="rId20"/>
    <p:sldId id="263" r:id="rId21"/>
    <p:sldId id="270" r:id="rId22"/>
    <p:sldId id="294" r:id="rId23"/>
    <p:sldId id="295" r:id="rId24"/>
    <p:sldId id="296" r:id="rId25"/>
    <p:sldId id="297" r:id="rId26"/>
    <p:sldId id="287" r:id="rId27"/>
    <p:sldId id="288" r:id="rId28"/>
    <p:sldId id="293" r:id="rId29"/>
    <p:sldId id="289" r:id="rId30"/>
    <p:sldId id="264" r:id="rId31"/>
    <p:sldId id="28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55596" autoAdjust="0"/>
  </p:normalViewPr>
  <p:slideViewPr>
    <p:cSldViewPr>
      <p:cViewPr varScale="1">
        <p:scale>
          <a:sx n="38" d="100"/>
          <a:sy n="38" d="100"/>
        </p:scale>
        <p:origin x="-144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0"/>
          <c:order val="0"/>
          <c:tx>
            <c:strRef>
              <c:f>'[CM-US-Bond-Market-Outstanding-SIFMA.xls]Current'!$B$4</c:f>
              <c:strCache>
                <c:ptCount val="1"/>
                <c:pt idx="0">
                  <c:v>Municipal</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'[CM-US-Bond-Market-Outstanding-SIFMA.xls]Current'!$B$15:$B$35</c:f>
              <c:numCache>
                <c:formatCode>#,##0.0</c:formatCode>
                <c:ptCount val="21"/>
                <c:pt idx="0">
                  <c:v>1178.6189999999999</c:v>
                </c:pt>
                <c:pt idx="1">
                  <c:v>1272.079</c:v>
                </c:pt>
                <c:pt idx="2">
                  <c:v>1295.4010000000001</c:v>
                </c:pt>
                <c:pt idx="3">
                  <c:v>1361.6980000000001</c:v>
                </c:pt>
                <c:pt idx="4">
                  <c:v>1325.77</c:v>
                </c:pt>
                <c:pt idx="5">
                  <c:v>1268.1569999999999</c:v>
                </c:pt>
                <c:pt idx="6">
                  <c:v>1261.6310000000001</c:v>
                </c:pt>
                <c:pt idx="7">
                  <c:v>1318.53</c:v>
                </c:pt>
                <c:pt idx="8">
                  <c:v>1402.7280000000001</c:v>
                </c:pt>
                <c:pt idx="9">
                  <c:v>1457.0889999999999</c:v>
                </c:pt>
                <c:pt idx="10">
                  <c:v>1480.713</c:v>
                </c:pt>
                <c:pt idx="11">
                  <c:v>1603.4490000000001</c:v>
                </c:pt>
                <c:pt idx="12">
                  <c:v>1762.8720000000001</c:v>
                </c:pt>
                <c:pt idx="13">
                  <c:v>1900.4269999999999</c:v>
                </c:pt>
                <c:pt idx="14">
                  <c:v>2030.8</c:v>
                </c:pt>
                <c:pt idx="15">
                  <c:v>2225.8879999999999</c:v>
                </c:pt>
                <c:pt idx="16">
                  <c:v>2403.2649999999999</c:v>
                </c:pt>
                <c:pt idx="17">
                  <c:v>2618.8829999999998</c:v>
                </c:pt>
                <c:pt idx="18">
                  <c:v>2680.203</c:v>
                </c:pt>
                <c:pt idx="19">
                  <c:v>2808.9</c:v>
                </c:pt>
                <c:pt idx="20">
                  <c:v>2925.4</c:v>
                </c:pt>
              </c:numCache>
            </c:numRef>
          </c:val>
        </c:ser>
        <c:ser>
          <c:idx val="1"/>
          <c:order val="1"/>
          <c:tx>
            <c:strRef>
              <c:f>'[CM-US-Bond-Market-Outstanding-SIFMA.xls]Current'!$C$4</c:f>
              <c:strCache>
                <c:ptCount val="1"/>
                <c:pt idx="0">
                  <c:v>Treasury</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'[CM-US-Bond-Market-Outstanding-SIFMA.xls]Current'!$C$15:$C$35</c:f>
              <c:numCache>
                <c:formatCode>#,##0.0</c:formatCode>
                <c:ptCount val="21"/>
                <c:pt idx="0">
                  <c:v>2195.8000000000002</c:v>
                </c:pt>
                <c:pt idx="1">
                  <c:v>2471.6</c:v>
                </c:pt>
                <c:pt idx="2">
                  <c:v>2754.1</c:v>
                </c:pt>
                <c:pt idx="3">
                  <c:v>2989.5</c:v>
                </c:pt>
                <c:pt idx="4">
                  <c:v>3126</c:v>
                </c:pt>
                <c:pt idx="5">
                  <c:v>3307.2</c:v>
                </c:pt>
                <c:pt idx="6">
                  <c:v>3459.7</c:v>
                </c:pt>
                <c:pt idx="7">
                  <c:v>3456.8</c:v>
                </c:pt>
                <c:pt idx="8">
                  <c:v>3355.5</c:v>
                </c:pt>
                <c:pt idx="9">
                  <c:v>3266</c:v>
                </c:pt>
                <c:pt idx="10">
                  <c:v>2951.8999999999996</c:v>
                </c:pt>
                <c:pt idx="11">
                  <c:v>2967.5000000000005</c:v>
                </c:pt>
                <c:pt idx="12">
                  <c:v>3204.9000000000005</c:v>
                </c:pt>
                <c:pt idx="13">
                  <c:v>3574.8999999999996</c:v>
                </c:pt>
                <c:pt idx="14">
                  <c:v>3943.6000000000004</c:v>
                </c:pt>
                <c:pt idx="15">
                  <c:v>4165.8999999999996</c:v>
                </c:pt>
                <c:pt idx="16">
                  <c:v>4322.9000000000005</c:v>
                </c:pt>
                <c:pt idx="17">
                  <c:v>4516.7</c:v>
                </c:pt>
                <c:pt idx="18">
                  <c:v>5774.1900000000005</c:v>
                </c:pt>
                <c:pt idx="19">
                  <c:v>7260.5740000000005</c:v>
                </c:pt>
                <c:pt idx="20">
                  <c:v>8853.0229999999992</c:v>
                </c:pt>
              </c:numCache>
            </c:numRef>
          </c:val>
        </c:ser>
        <c:ser>
          <c:idx val="2"/>
          <c:order val="2"/>
          <c:tx>
            <c:strRef>
              <c:f>'[CM-US-Bond-Market-Outstanding-SIFMA.xls]Current'!$D$4</c:f>
              <c:strCache>
                <c:ptCount val="1"/>
                <c:pt idx="0">
                  <c:v>Mortgage Related</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'[CM-US-Bond-Market-Outstanding-SIFMA.xls]Current'!$D$15:$D$35</c:f>
              <c:numCache>
                <c:formatCode>#,##0.0</c:formatCode>
                <c:ptCount val="21"/>
                <c:pt idx="0">
                  <c:v>1278.0999999999999</c:v>
                </c:pt>
                <c:pt idx="1">
                  <c:v>1605.847</c:v>
                </c:pt>
                <c:pt idx="2">
                  <c:v>1940.287</c:v>
                </c:pt>
                <c:pt idx="3">
                  <c:v>2156.431</c:v>
                </c:pt>
                <c:pt idx="4">
                  <c:v>2275.9690000000001</c:v>
                </c:pt>
                <c:pt idx="5">
                  <c:v>2352.71</c:v>
                </c:pt>
                <c:pt idx="6">
                  <c:v>2486.0614439999986</c:v>
                </c:pt>
                <c:pt idx="7">
                  <c:v>2680.1639859999991</c:v>
                </c:pt>
                <c:pt idx="8">
                  <c:v>2955.1631160000011</c:v>
                </c:pt>
                <c:pt idx="9">
                  <c:v>3334.3</c:v>
                </c:pt>
                <c:pt idx="10">
                  <c:v>3565.8</c:v>
                </c:pt>
                <c:pt idx="11">
                  <c:v>4127.3999999999996</c:v>
                </c:pt>
                <c:pt idx="12">
                  <c:v>4686.3999999999996</c:v>
                </c:pt>
                <c:pt idx="13">
                  <c:v>5238.6000000000004</c:v>
                </c:pt>
                <c:pt idx="14">
                  <c:v>5390.495804303564</c:v>
                </c:pt>
                <c:pt idx="15">
                  <c:v>6455.7472669570188</c:v>
                </c:pt>
                <c:pt idx="16" formatCode="#,##0.0_);\(#,##0.0\)">
                  <c:v>7709.4391513000328</c:v>
                </c:pt>
                <c:pt idx="17" formatCode="#,##0.0_);\(#,##0.0\)">
                  <c:v>8306.6995726772893</c:v>
                </c:pt>
                <c:pt idx="18" formatCode="#,##0.0_);\(#,##0.0\)">
                  <c:v>8499.5109251670074</c:v>
                </c:pt>
                <c:pt idx="19" formatCode="#,##0.0_);\(#,##0.0\)">
                  <c:v>8704.2933000000012</c:v>
                </c:pt>
                <c:pt idx="20" formatCode="#,##0.0_);\(#,##0.0\)">
                  <c:v>8483.6092100000005</c:v>
                </c:pt>
              </c:numCache>
            </c:numRef>
          </c:val>
        </c:ser>
        <c:ser>
          <c:idx val="3"/>
          <c:order val="3"/>
          <c:tx>
            <c:strRef>
              <c:f>'[CM-US-Bond-Market-Outstanding-SIFMA.xls]Current'!$E$4</c:f>
              <c:strCache>
                <c:ptCount val="1"/>
                <c:pt idx="0">
                  <c:v>Corporate </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'[CM-US-Bond-Market-Outstanding-SIFMA.xls]Current'!$E$15:$E$35</c:f>
              <c:numCache>
                <c:formatCode>#,##0.0</c:formatCode>
                <c:ptCount val="21"/>
                <c:pt idx="0">
                  <c:v>1350.3</c:v>
                </c:pt>
                <c:pt idx="1">
                  <c:v>1454.6</c:v>
                </c:pt>
                <c:pt idx="2">
                  <c:v>1557</c:v>
                </c:pt>
                <c:pt idx="3">
                  <c:v>1674.6000000000001</c:v>
                </c:pt>
                <c:pt idx="4">
                  <c:v>1755.6000000000001</c:v>
                </c:pt>
                <c:pt idx="5">
                  <c:v>1950.6</c:v>
                </c:pt>
                <c:pt idx="6">
                  <c:v>2126.5</c:v>
                </c:pt>
                <c:pt idx="7">
                  <c:v>2359</c:v>
                </c:pt>
                <c:pt idx="8">
                  <c:v>2708.5</c:v>
                </c:pt>
                <c:pt idx="9">
                  <c:v>3046.5</c:v>
                </c:pt>
                <c:pt idx="10">
                  <c:v>3358.4</c:v>
                </c:pt>
                <c:pt idx="11">
                  <c:v>3836.4</c:v>
                </c:pt>
                <c:pt idx="12">
                  <c:v>4132.8</c:v>
                </c:pt>
                <c:pt idx="13">
                  <c:v>4486.5</c:v>
                </c:pt>
                <c:pt idx="14">
                  <c:v>4801.6000000000004</c:v>
                </c:pt>
                <c:pt idx="15">
                  <c:v>4964.7</c:v>
                </c:pt>
                <c:pt idx="16">
                  <c:v>5344.2</c:v>
                </c:pt>
                <c:pt idx="17">
                  <c:v>5947.2</c:v>
                </c:pt>
                <c:pt idx="18">
                  <c:v>6203.9</c:v>
                </c:pt>
                <c:pt idx="19">
                  <c:v>6884.1</c:v>
                </c:pt>
                <c:pt idx="20">
                  <c:v>7519.6</c:v>
                </c:pt>
              </c:numCache>
            </c:numRef>
          </c:val>
        </c:ser>
        <c:ser>
          <c:idx val="4"/>
          <c:order val="4"/>
          <c:tx>
            <c:strRef>
              <c:f>'[CM-US-Bond-Market-Outstanding-SIFMA.xls]Current'!$F$4</c:f>
              <c:strCache>
                <c:ptCount val="1"/>
                <c:pt idx="0">
                  <c:v>Federal Agency</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'[CM-US-Bond-Market-Outstanding-SIFMA.xls]Current'!$F$15:$F$35</c:f>
              <c:numCache>
                <c:formatCode>#,##0.0</c:formatCode>
                <c:ptCount val="21"/>
                <c:pt idx="0">
                  <c:v>421.5</c:v>
                </c:pt>
                <c:pt idx="1">
                  <c:v>421.5</c:v>
                </c:pt>
                <c:pt idx="2">
                  <c:v>462.4</c:v>
                </c:pt>
                <c:pt idx="3">
                  <c:v>550.79999999999995</c:v>
                </c:pt>
                <c:pt idx="4">
                  <c:v>727.7</c:v>
                </c:pt>
                <c:pt idx="5">
                  <c:v>924</c:v>
                </c:pt>
                <c:pt idx="6">
                  <c:v>925.8</c:v>
                </c:pt>
                <c:pt idx="7">
                  <c:v>1021.8</c:v>
                </c:pt>
                <c:pt idx="8">
                  <c:v>1302.0999999999999</c:v>
                </c:pt>
                <c:pt idx="9">
                  <c:v>1620</c:v>
                </c:pt>
                <c:pt idx="10">
                  <c:v>1853.7</c:v>
                </c:pt>
                <c:pt idx="11">
                  <c:v>2157.4</c:v>
                </c:pt>
                <c:pt idx="12">
                  <c:v>2377.6999999999998</c:v>
                </c:pt>
                <c:pt idx="13">
                  <c:v>2626.2</c:v>
                </c:pt>
                <c:pt idx="14">
                  <c:v>2700.6</c:v>
                </c:pt>
                <c:pt idx="15">
                  <c:v>2616</c:v>
                </c:pt>
                <c:pt idx="16">
                  <c:v>2633.9549999999999</c:v>
                </c:pt>
                <c:pt idx="17">
                  <c:v>2906.2460000000001</c:v>
                </c:pt>
                <c:pt idx="18">
                  <c:v>3210.5770000000002</c:v>
                </c:pt>
                <c:pt idx="19">
                  <c:v>2727.498</c:v>
                </c:pt>
                <c:pt idx="20">
                  <c:v>2538.7809999999999</c:v>
                </c:pt>
              </c:numCache>
            </c:numRef>
          </c:val>
        </c:ser>
        <c:ser>
          <c:idx val="5"/>
          <c:order val="5"/>
          <c:tx>
            <c:strRef>
              <c:f>'[CM-US-Bond-Market-Outstanding-SIFMA.xls]Current'!$G$4</c:f>
              <c:strCache>
                <c:ptCount val="1"/>
                <c:pt idx="0">
                  <c:v>Money Markets</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'[CM-US-Bond-Market-Outstanding-SIFMA.xls]Current'!$G$15:$G$35</c:f>
              <c:numCache>
                <c:formatCode>#,##0.0</c:formatCode>
                <c:ptCount val="21"/>
                <c:pt idx="0">
                  <c:v>1156.8</c:v>
                </c:pt>
                <c:pt idx="1">
                  <c:v>1054.3</c:v>
                </c:pt>
                <c:pt idx="2">
                  <c:v>994.2</c:v>
                </c:pt>
                <c:pt idx="3">
                  <c:v>971.7</c:v>
                </c:pt>
                <c:pt idx="4">
                  <c:v>1034.7</c:v>
                </c:pt>
                <c:pt idx="5">
                  <c:v>1177.3</c:v>
                </c:pt>
                <c:pt idx="6">
                  <c:v>1393.9</c:v>
                </c:pt>
                <c:pt idx="7">
                  <c:v>1692.8</c:v>
                </c:pt>
                <c:pt idx="8">
                  <c:v>1977.8</c:v>
                </c:pt>
                <c:pt idx="9">
                  <c:v>2338.8000000000002</c:v>
                </c:pt>
                <c:pt idx="10">
                  <c:v>2662.6</c:v>
                </c:pt>
                <c:pt idx="11">
                  <c:v>2587.1999999999998</c:v>
                </c:pt>
                <c:pt idx="12">
                  <c:v>2545.6999999999998</c:v>
                </c:pt>
                <c:pt idx="13">
                  <c:v>2519.8000000000002</c:v>
                </c:pt>
                <c:pt idx="14">
                  <c:v>2904.2</c:v>
                </c:pt>
                <c:pt idx="15">
                  <c:v>3433.7</c:v>
                </c:pt>
                <c:pt idx="16">
                  <c:v>4008.8</c:v>
                </c:pt>
                <c:pt idx="17">
                  <c:v>4170.8</c:v>
                </c:pt>
                <c:pt idx="18">
                  <c:v>3790.9</c:v>
                </c:pt>
                <c:pt idx="19">
                  <c:v>3127.2</c:v>
                </c:pt>
                <c:pt idx="20">
                  <c:v>2864.9</c:v>
                </c:pt>
              </c:numCache>
            </c:numRef>
          </c:val>
        </c:ser>
        <c:ser>
          <c:idx val="6"/>
          <c:order val="6"/>
          <c:tx>
            <c:strRef>
              <c:f>'[CM-US-Bond-Market-Outstanding-SIFMA.xls]Current'!$H$4</c:f>
              <c:strCache>
                <c:ptCount val="1"/>
                <c:pt idx="0">
                  <c:v>Asset-Backed</c:v>
                </c:pt>
              </c:strCache>
            </c:strRef>
          </c:tx>
          <c:invertIfNegative val="0"/>
          <c:cat>
            <c:numRef>
              <c:f>'[CM-US-Bond-Market-Outstanding-SIFMA.xls]Current'!$A$15:$A$35</c:f>
              <c:numCache>
                <c:formatCode>General</c:formatCode>
                <c:ptCount val="2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numCache>
            </c:numRef>
          </c:cat>
          <c:val>
            <c:numRef>
              <c:f>'[CM-US-Bond-Market-Outstanding-SIFMA.xls]Current'!$H$15:$H$35</c:f>
              <c:numCache>
                <c:formatCode>#,##0.0</c:formatCode>
                <c:ptCount val="21"/>
                <c:pt idx="0">
                  <c:v>75.642599999999987</c:v>
                </c:pt>
                <c:pt idx="1">
                  <c:v>109.6626</c:v>
                </c:pt>
                <c:pt idx="2">
                  <c:v>136.24320000000003</c:v>
                </c:pt>
                <c:pt idx="3">
                  <c:v>153.98810000000003</c:v>
                </c:pt>
                <c:pt idx="4">
                  <c:v>190.38340000000002</c:v>
                </c:pt>
                <c:pt idx="5">
                  <c:v>256.28259999999995</c:v>
                </c:pt>
                <c:pt idx="6">
                  <c:v>367.02619999999996</c:v>
                </c:pt>
                <c:pt idx="7">
                  <c:v>504.90050000000002</c:v>
                </c:pt>
                <c:pt idx="8">
                  <c:v>637.33609999999999</c:v>
                </c:pt>
                <c:pt idx="9">
                  <c:v>929.20970000000011</c:v>
                </c:pt>
                <c:pt idx="10">
                  <c:v>1058.0336</c:v>
                </c:pt>
                <c:pt idx="11">
                  <c:v>1195.0795999999998</c:v>
                </c:pt>
                <c:pt idx="12">
                  <c:v>1343.5345</c:v>
                </c:pt>
                <c:pt idx="13">
                  <c:v>1466.5586999999998</c:v>
                </c:pt>
                <c:pt idx="14">
                  <c:v>1772.2327999999998</c:v>
                </c:pt>
                <c:pt idx="15">
                  <c:v>2069.9432000000002</c:v>
                </c:pt>
                <c:pt idx="16">
                  <c:v>2663.2936999999997</c:v>
                </c:pt>
                <c:pt idx="17">
                  <c:v>2909.4966999999997</c:v>
                </c:pt>
                <c:pt idx="18">
                  <c:v>2567.1538</c:v>
                </c:pt>
                <c:pt idx="19">
                  <c:v>2297.0453000000002</c:v>
                </c:pt>
                <c:pt idx="20">
                  <c:v>2008.5992999999999</c:v>
                </c:pt>
              </c:numCache>
            </c:numRef>
          </c:val>
        </c:ser>
        <c:dLbls>
          <c:showLegendKey val="0"/>
          <c:showVal val="0"/>
          <c:showCatName val="0"/>
          <c:showSerName val="0"/>
          <c:showPercent val="0"/>
          <c:showBubbleSize val="0"/>
        </c:dLbls>
        <c:gapWidth val="150"/>
        <c:overlap val="100"/>
        <c:axId val="98277248"/>
        <c:axId val="98278784"/>
      </c:barChart>
      <c:catAx>
        <c:axId val="98277248"/>
        <c:scaling>
          <c:orientation val="minMax"/>
        </c:scaling>
        <c:delete val="0"/>
        <c:axPos val="b"/>
        <c:numFmt formatCode="General" sourceLinked="1"/>
        <c:majorTickMark val="out"/>
        <c:minorTickMark val="none"/>
        <c:tickLblPos val="nextTo"/>
        <c:crossAx val="98278784"/>
        <c:crosses val="autoZero"/>
        <c:auto val="1"/>
        <c:lblAlgn val="ctr"/>
        <c:lblOffset val="100"/>
        <c:noMultiLvlLbl val="0"/>
      </c:catAx>
      <c:valAx>
        <c:axId val="98278784"/>
        <c:scaling>
          <c:orientation val="minMax"/>
        </c:scaling>
        <c:delete val="0"/>
        <c:axPos val="l"/>
        <c:majorGridlines/>
        <c:numFmt formatCode="#,##0.0" sourceLinked="1"/>
        <c:majorTickMark val="out"/>
        <c:minorTickMark val="none"/>
        <c:tickLblPos val="nextTo"/>
        <c:crossAx val="9827724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a:t>2010</a:t>
            </a:r>
            <a:r>
              <a:rPr lang="zh-CN" altLang="en-US"/>
              <a:t>年美国债券市场结构</a:t>
            </a:r>
            <a:endParaRPr lang="zh-CN"/>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Current!$B$4:$H$4</c:f>
              <c:strCache>
                <c:ptCount val="7"/>
                <c:pt idx="0">
                  <c:v>Municipal</c:v>
                </c:pt>
                <c:pt idx="1">
                  <c:v>Treasury</c:v>
                </c:pt>
                <c:pt idx="2">
                  <c:v>Mortgage Related</c:v>
                </c:pt>
                <c:pt idx="3">
                  <c:v>Corporate </c:v>
                </c:pt>
                <c:pt idx="4">
                  <c:v>Federal Agency</c:v>
                </c:pt>
                <c:pt idx="5">
                  <c:v>Money Markets</c:v>
                </c:pt>
                <c:pt idx="6">
                  <c:v>Asset-Backed</c:v>
                </c:pt>
              </c:strCache>
            </c:strRef>
          </c:cat>
          <c:val>
            <c:numRef>
              <c:f>Current!$B$35:$H$35</c:f>
              <c:numCache>
                <c:formatCode>#,##0.0</c:formatCode>
                <c:ptCount val="7"/>
                <c:pt idx="0">
                  <c:v>2925.4</c:v>
                </c:pt>
                <c:pt idx="1">
                  <c:v>8853.0229999999992</c:v>
                </c:pt>
                <c:pt idx="2" formatCode="#,##0.0_);\(#,##0.0\)">
                  <c:v>8483.6092100000005</c:v>
                </c:pt>
                <c:pt idx="3">
                  <c:v>7519.6</c:v>
                </c:pt>
                <c:pt idx="4">
                  <c:v>2538.7809999999999</c:v>
                </c:pt>
                <c:pt idx="5">
                  <c:v>2864.9</c:v>
                </c:pt>
                <c:pt idx="6">
                  <c:v>2008.5992999999999</c:v>
                </c:pt>
              </c:numCache>
            </c:numRef>
          </c:val>
        </c:ser>
        <c:dLbls>
          <c:showLegendKey val="0"/>
          <c:showVal val="0"/>
          <c:showCatName val="0"/>
          <c:showSerName val="0"/>
          <c:showPercent val="1"/>
          <c:showBubbleSize val="0"/>
          <c:showLeaderLines val="1"/>
        </c:dLbls>
      </c:pie3DChart>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2EEB8-8D4C-452C-B968-2D909A63A666}" type="datetimeFigureOut">
              <a:rPr lang="zh-CN" altLang="en-US" smtClean="0"/>
              <a:t>2011-7-12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5E6C0-7103-49B3-87BC-3AB4A47BD74E}" type="slidenum">
              <a:rPr lang="zh-CN" altLang="en-US" smtClean="0"/>
              <a:t>‹#›</a:t>
            </a:fld>
            <a:endParaRPr lang="zh-CN" altLang="en-US"/>
          </a:p>
        </p:txBody>
      </p:sp>
    </p:spTree>
    <p:extLst>
      <p:ext uri="{BB962C8B-B14F-4D97-AF65-F5344CB8AC3E}">
        <p14:creationId xmlns:p14="http://schemas.microsoft.com/office/powerpoint/2010/main" val="423769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025E6C0-7103-49B3-87BC-3AB4A47BD74E}" type="slidenum">
              <a:rPr lang="zh-CN" altLang="en-US" smtClean="0"/>
              <a:t>1</a:t>
            </a:fld>
            <a:endParaRPr lang="zh-CN" altLang="en-US"/>
          </a:p>
        </p:txBody>
      </p:sp>
    </p:spTree>
    <p:extLst>
      <p:ext uri="{BB962C8B-B14F-4D97-AF65-F5344CB8AC3E}">
        <p14:creationId xmlns:p14="http://schemas.microsoft.com/office/powerpoint/2010/main" val="485545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13</a:t>
            </a:fld>
            <a:endParaRPr lang="zh-CN" altLang="en-US"/>
          </a:p>
        </p:txBody>
      </p:sp>
    </p:spTree>
    <p:extLst>
      <p:ext uri="{BB962C8B-B14F-4D97-AF65-F5344CB8AC3E}">
        <p14:creationId xmlns:p14="http://schemas.microsoft.com/office/powerpoint/2010/main" val="317626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19</a:t>
            </a:fld>
            <a:endParaRPr lang="zh-CN" altLang="en-US"/>
          </a:p>
        </p:txBody>
      </p:sp>
    </p:spTree>
    <p:extLst>
      <p:ext uri="{BB962C8B-B14F-4D97-AF65-F5344CB8AC3E}">
        <p14:creationId xmlns:p14="http://schemas.microsoft.com/office/powerpoint/2010/main" val="3222303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22</a:t>
            </a:fld>
            <a:endParaRPr lang="zh-CN" altLang="en-US"/>
          </a:p>
        </p:txBody>
      </p:sp>
    </p:spTree>
    <p:extLst>
      <p:ext uri="{BB962C8B-B14F-4D97-AF65-F5344CB8AC3E}">
        <p14:creationId xmlns:p14="http://schemas.microsoft.com/office/powerpoint/2010/main" val="428598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30</a:t>
            </a:fld>
            <a:endParaRPr lang="zh-CN" altLang="en-US"/>
          </a:p>
        </p:txBody>
      </p:sp>
    </p:spTree>
    <p:extLst>
      <p:ext uri="{BB962C8B-B14F-4D97-AF65-F5344CB8AC3E}">
        <p14:creationId xmlns:p14="http://schemas.microsoft.com/office/powerpoint/2010/main" val="384323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2025E6C0-7103-49B3-87BC-3AB4A47BD74E}" type="slidenum">
              <a:rPr lang="zh-CN" altLang="en-US" smtClean="0"/>
              <a:t>2</a:t>
            </a:fld>
            <a:endParaRPr lang="zh-CN" altLang="en-US"/>
          </a:p>
        </p:txBody>
      </p:sp>
    </p:spTree>
    <p:extLst>
      <p:ext uri="{BB962C8B-B14F-4D97-AF65-F5344CB8AC3E}">
        <p14:creationId xmlns:p14="http://schemas.microsoft.com/office/powerpoint/2010/main" val="183981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3</a:t>
            </a:fld>
            <a:endParaRPr lang="zh-CN" altLang="en-US"/>
          </a:p>
        </p:txBody>
      </p:sp>
    </p:spTree>
    <p:extLst>
      <p:ext uri="{BB962C8B-B14F-4D97-AF65-F5344CB8AC3E}">
        <p14:creationId xmlns:p14="http://schemas.microsoft.com/office/powerpoint/2010/main" val="289460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4</a:t>
            </a:fld>
            <a:endParaRPr lang="zh-CN" altLang="en-US"/>
          </a:p>
        </p:txBody>
      </p:sp>
    </p:spTree>
    <p:extLst>
      <p:ext uri="{BB962C8B-B14F-4D97-AF65-F5344CB8AC3E}">
        <p14:creationId xmlns:p14="http://schemas.microsoft.com/office/powerpoint/2010/main" val="87915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5</a:t>
            </a:fld>
            <a:endParaRPr lang="zh-CN" altLang="en-US"/>
          </a:p>
        </p:txBody>
      </p:sp>
    </p:spTree>
    <p:extLst>
      <p:ext uri="{BB962C8B-B14F-4D97-AF65-F5344CB8AC3E}">
        <p14:creationId xmlns:p14="http://schemas.microsoft.com/office/powerpoint/2010/main" val="274689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7</a:t>
            </a:fld>
            <a:endParaRPr lang="zh-CN" altLang="en-US"/>
          </a:p>
        </p:txBody>
      </p:sp>
    </p:spTree>
    <p:extLst>
      <p:ext uri="{BB962C8B-B14F-4D97-AF65-F5344CB8AC3E}">
        <p14:creationId xmlns:p14="http://schemas.microsoft.com/office/powerpoint/2010/main" val="287984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9</a:t>
            </a:fld>
            <a:endParaRPr lang="zh-CN" altLang="en-US"/>
          </a:p>
        </p:txBody>
      </p:sp>
    </p:spTree>
    <p:extLst>
      <p:ext uri="{BB962C8B-B14F-4D97-AF65-F5344CB8AC3E}">
        <p14:creationId xmlns:p14="http://schemas.microsoft.com/office/powerpoint/2010/main" val="329426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10</a:t>
            </a:fld>
            <a:endParaRPr lang="zh-CN" altLang="en-US"/>
          </a:p>
        </p:txBody>
      </p:sp>
    </p:spTree>
    <p:extLst>
      <p:ext uri="{BB962C8B-B14F-4D97-AF65-F5344CB8AC3E}">
        <p14:creationId xmlns:p14="http://schemas.microsoft.com/office/powerpoint/2010/main" val="1432085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5E6C0-7103-49B3-87BC-3AB4A47BD74E}" type="slidenum">
              <a:rPr lang="zh-CN" altLang="en-US" smtClean="0"/>
              <a:t>12</a:t>
            </a:fld>
            <a:endParaRPr lang="zh-CN" altLang="en-US"/>
          </a:p>
        </p:txBody>
      </p:sp>
    </p:spTree>
    <p:extLst>
      <p:ext uri="{BB962C8B-B14F-4D97-AF65-F5344CB8AC3E}">
        <p14:creationId xmlns:p14="http://schemas.microsoft.com/office/powerpoint/2010/main" val="90575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EF6986C-E6C2-4188-9489-7FD5CC7179DB}" type="datetimeFigureOut">
              <a:rPr lang="zh-CN" altLang="en-US" smtClean="0"/>
              <a:t>2011-7-12</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4DCACB0-1CB7-4491-91EC-A111D2AB4B94}"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DCACB0-1CB7-4491-91EC-A111D2AB4B94}"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7" name="Slide Number Placeholder 6"/>
          <p:cNvSpPr>
            <a:spLocks noGrp="1"/>
          </p:cNvSpPr>
          <p:nvPr>
            <p:ph type="sldNum" sz="quarter" idx="12"/>
          </p:nvPr>
        </p:nvSpPr>
        <p:spPr/>
        <p:txBody>
          <a:bodyPr/>
          <a:lstStyle/>
          <a:p>
            <a:fld id="{24DCACB0-1CB7-4491-91EC-A111D2AB4B94}"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F6986C-E6C2-4188-9489-7FD5CC7179DB}" type="datetimeFigureOut">
              <a:rPr lang="zh-CN" altLang="en-US" smtClean="0"/>
              <a:t>2011-7-12</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24DCACB0-1CB7-4491-91EC-A111D2AB4B9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EF6986C-E6C2-4188-9489-7FD5CC7179DB}" type="datetimeFigureOut">
              <a:rPr lang="zh-CN" altLang="en-US" smtClean="0"/>
              <a:t>2011-7-12</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4DCACB0-1CB7-4491-91EC-A111D2AB4B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Financial Services Introduction</a:t>
            </a:r>
            <a:endParaRPr lang="zh-CN" altLang="en-US" dirty="0"/>
          </a:p>
        </p:txBody>
      </p:sp>
      <p:sp>
        <p:nvSpPr>
          <p:cNvPr id="3" name="副标题 2"/>
          <p:cNvSpPr>
            <a:spLocks noGrp="1"/>
          </p:cNvSpPr>
          <p:nvPr>
            <p:ph type="subTitle" idx="1"/>
          </p:nvPr>
        </p:nvSpPr>
        <p:spPr/>
        <p:txBody>
          <a:bodyPr/>
          <a:lstStyle/>
          <a:p>
            <a:r>
              <a:rPr lang="zh-CN" altLang="en-US" dirty="0" smtClean="0"/>
              <a:t>朱一鸣</a:t>
            </a:r>
            <a:endParaRPr lang="en-US" altLang="zh-CN" dirty="0" smtClean="0"/>
          </a:p>
          <a:p>
            <a:r>
              <a:rPr lang="en-US" altLang="zh-CN" dirty="0" smtClean="0"/>
              <a:t>2011</a:t>
            </a:r>
            <a:r>
              <a:rPr lang="zh-CN" altLang="en-US" dirty="0" smtClean="0"/>
              <a:t>年</a:t>
            </a:r>
            <a:endParaRPr lang="zh-CN" altLang="en-US" dirty="0"/>
          </a:p>
        </p:txBody>
      </p:sp>
    </p:spTree>
    <p:extLst>
      <p:ext uri="{BB962C8B-B14F-4D97-AF65-F5344CB8AC3E}">
        <p14:creationId xmlns:p14="http://schemas.microsoft.com/office/powerpoint/2010/main" val="118854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Euro-Dollar Market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Eurodollars are time deposits denominated in U.S. dollars at banks outside the United States, and thus are not under the jurisdiction of the Federal Reserve. </a:t>
            </a:r>
            <a:endParaRPr lang="en-US" altLang="zh-CN" dirty="0" smtClean="0"/>
          </a:p>
          <a:p>
            <a:r>
              <a:rPr lang="en-US" altLang="zh-CN" dirty="0"/>
              <a:t>The term was originally coined for U.S. dollars in European banks, but it expanded over the years to its present definition: a U.S. dollar-denominated deposit in Tokyo or Beijing would be likewise deemed a Eurodollar deposit. There is no connection with the euro currency or the euro zone.</a:t>
            </a:r>
            <a:endParaRPr lang="en-US" altLang="zh-CN" dirty="0" smtClean="0"/>
          </a:p>
          <a:p>
            <a:endParaRPr lang="zh-CN" altLang="en-US" dirty="0"/>
          </a:p>
        </p:txBody>
      </p:sp>
    </p:spTree>
    <p:extLst>
      <p:ext uri="{BB962C8B-B14F-4D97-AF65-F5344CB8AC3E}">
        <p14:creationId xmlns:p14="http://schemas.microsoft.com/office/powerpoint/2010/main" val="79490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Bond Market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Characters of Bond:</a:t>
            </a:r>
          </a:p>
          <a:p>
            <a:pPr lvl="1"/>
            <a:r>
              <a:rPr lang="en-US" altLang="zh-CN" dirty="0" smtClean="0"/>
              <a:t>Type of Issues</a:t>
            </a:r>
          </a:p>
          <a:p>
            <a:pPr lvl="1"/>
            <a:r>
              <a:rPr lang="en-US" altLang="zh-CN" dirty="0" smtClean="0"/>
              <a:t>Par Value or Face Value</a:t>
            </a:r>
          </a:p>
          <a:p>
            <a:pPr lvl="1"/>
            <a:r>
              <a:rPr lang="en-US" altLang="zh-CN" dirty="0" smtClean="0"/>
              <a:t>Coupon Rate: Fixed, Floating, Zero-coupon</a:t>
            </a:r>
          </a:p>
          <a:p>
            <a:pPr lvl="1"/>
            <a:r>
              <a:rPr lang="en-US" altLang="zh-CN" dirty="0" smtClean="0"/>
              <a:t>Term-to-Maturity: Short-term, Middle-term, Long-term</a:t>
            </a:r>
          </a:p>
          <a:p>
            <a:pPr lvl="1"/>
            <a:r>
              <a:rPr lang="en-US" altLang="zh-CN" dirty="0" smtClean="0"/>
              <a:t>Embedded Option: Call, Put, Convertible</a:t>
            </a:r>
          </a:p>
          <a:p>
            <a:r>
              <a:rPr lang="en-US" altLang="zh-CN" dirty="0" smtClean="0"/>
              <a:t>Instruments:</a:t>
            </a:r>
            <a:endParaRPr lang="en-US" altLang="zh-CN" dirty="0"/>
          </a:p>
          <a:p>
            <a:pPr lvl="1"/>
            <a:r>
              <a:rPr lang="en-US" altLang="zh-CN" dirty="0" smtClean="0"/>
              <a:t>Treasury Bond</a:t>
            </a:r>
          </a:p>
          <a:p>
            <a:pPr lvl="1"/>
            <a:r>
              <a:rPr lang="en-US" altLang="zh-CN" dirty="0" smtClean="0"/>
              <a:t>Agency Securities</a:t>
            </a:r>
          </a:p>
          <a:p>
            <a:pPr lvl="1"/>
            <a:r>
              <a:rPr lang="en-US" altLang="zh-CN" dirty="0" smtClean="0"/>
              <a:t>Municipal Issues</a:t>
            </a:r>
          </a:p>
          <a:p>
            <a:pPr lvl="1"/>
            <a:r>
              <a:rPr lang="en-US" altLang="zh-CN" dirty="0" smtClean="0"/>
              <a:t>Corporate Securities</a:t>
            </a:r>
            <a:endParaRPr lang="en-US" altLang="zh-CN" dirty="0"/>
          </a:p>
          <a:p>
            <a:pPr lvl="1"/>
            <a:r>
              <a:rPr lang="en-US" altLang="zh-CN" dirty="0" smtClean="0"/>
              <a:t>Mortgage-backed Securities</a:t>
            </a:r>
          </a:p>
          <a:p>
            <a:pPr lvl="1"/>
            <a:r>
              <a:rPr lang="en-US" altLang="zh-CN" dirty="0" smtClean="0"/>
              <a:t>Asset-backed Securities</a:t>
            </a:r>
            <a:r>
              <a:rPr lang="zh-CN" altLang="en-US" dirty="0" smtClean="0"/>
              <a:t> </a:t>
            </a:r>
            <a:endParaRPr lang="en-US" altLang="zh-CN" dirty="0" smtClean="0"/>
          </a:p>
          <a:p>
            <a:endParaRPr lang="zh-CN" altLang="en-US" dirty="0"/>
          </a:p>
        </p:txBody>
      </p:sp>
    </p:spTree>
    <p:extLst>
      <p:ext uri="{BB962C8B-B14F-4D97-AF65-F5344CB8AC3E}">
        <p14:creationId xmlns:p14="http://schemas.microsoft.com/office/powerpoint/2010/main" val="305016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China Bond Market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Trading Securities in inter-banks bond market: Cash Bond</a:t>
            </a:r>
            <a:r>
              <a:rPr lang="zh-CN" altLang="en-US" dirty="0" smtClean="0"/>
              <a:t>、</a:t>
            </a:r>
            <a:r>
              <a:rPr lang="en-US" altLang="zh-CN" dirty="0" smtClean="0"/>
              <a:t>Repo</a:t>
            </a:r>
            <a:r>
              <a:rPr lang="zh-CN" altLang="en-US" dirty="0" smtClean="0"/>
              <a:t> </a:t>
            </a:r>
            <a:r>
              <a:rPr lang="zh-CN" altLang="en-US" dirty="0"/>
              <a:t>、买断式回购 </a:t>
            </a:r>
            <a:r>
              <a:rPr lang="zh-CN" altLang="en-US" dirty="0" smtClean="0"/>
              <a:t>、</a:t>
            </a:r>
            <a:r>
              <a:rPr lang="en-US" altLang="zh-CN" dirty="0" smtClean="0"/>
              <a:t>Asset-Backed Securities</a:t>
            </a:r>
            <a:r>
              <a:rPr lang="zh-CN" altLang="en-US" dirty="0" smtClean="0"/>
              <a:t>、</a:t>
            </a:r>
            <a:r>
              <a:rPr lang="en-US" altLang="zh-CN" dirty="0" smtClean="0"/>
              <a:t>Bond Forward</a:t>
            </a:r>
            <a:r>
              <a:rPr lang="zh-CN" altLang="en-US" dirty="0" smtClean="0"/>
              <a:t>。</a:t>
            </a:r>
            <a:endParaRPr lang="zh-CN" altLang="en-US" dirty="0"/>
          </a:p>
          <a:p>
            <a:r>
              <a:rPr lang="en-US" altLang="zh-CN" dirty="0" smtClean="0"/>
              <a:t>Trading Securities in Exchange Market</a:t>
            </a:r>
            <a:r>
              <a:rPr lang="zh-CN" altLang="en-US" dirty="0" smtClean="0"/>
              <a:t>：</a:t>
            </a:r>
            <a:r>
              <a:rPr lang="en-US" altLang="zh-CN" dirty="0" smtClean="0"/>
              <a:t>Cash Bond</a:t>
            </a:r>
            <a:r>
              <a:rPr lang="zh-CN" altLang="en-US" dirty="0" smtClean="0"/>
              <a:t>、</a:t>
            </a:r>
            <a:r>
              <a:rPr lang="en-US" altLang="zh-CN" dirty="0" smtClean="0"/>
              <a:t>Repo</a:t>
            </a:r>
            <a:endParaRPr lang="zh-CN" altLang="en-US" dirty="0"/>
          </a:p>
          <a:p>
            <a:r>
              <a:rPr lang="en-US" altLang="zh-CN" dirty="0" smtClean="0"/>
              <a:t>Trading Securities in Commercial Bank OTC Market</a:t>
            </a:r>
            <a:r>
              <a:rPr lang="zh-CN" altLang="en-US" dirty="0" smtClean="0"/>
              <a:t>：</a:t>
            </a:r>
            <a:r>
              <a:rPr lang="en-US" altLang="zh-CN" dirty="0" smtClean="0"/>
              <a:t>Cash Bond</a:t>
            </a:r>
          </a:p>
          <a:p>
            <a:r>
              <a:rPr lang="en-US" altLang="zh-CN" dirty="0" smtClean="0"/>
              <a:t>Bond Trade Settlement and Clearing</a:t>
            </a:r>
            <a:r>
              <a:rPr lang="zh-CN" altLang="en-US" dirty="0" smtClean="0"/>
              <a:t>：</a:t>
            </a:r>
            <a:endParaRPr lang="en-US" altLang="zh-CN" dirty="0" smtClean="0"/>
          </a:p>
          <a:p>
            <a:pPr lvl="1"/>
            <a:r>
              <a:rPr lang="zh-CN" altLang="en-US" dirty="0"/>
              <a:t>中央国债登记结算有限责任公</a:t>
            </a:r>
            <a:r>
              <a:rPr lang="zh-CN" altLang="en-US" dirty="0" smtClean="0"/>
              <a:t>司承担债</a:t>
            </a:r>
            <a:r>
              <a:rPr lang="zh-CN" altLang="en-US" dirty="0"/>
              <a:t>券中央登记、一级托管及结算职</a:t>
            </a:r>
            <a:r>
              <a:rPr lang="zh-CN" altLang="en-US" dirty="0" smtClean="0"/>
              <a:t>能</a:t>
            </a:r>
            <a:endParaRPr lang="en-US" altLang="zh-CN" dirty="0" smtClean="0"/>
          </a:p>
          <a:p>
            <a:pPr lvl="1"/>
            <a:r>
              <a:rPr lang="zh-CN" altLang="en-US" dirty="0"/>
              <a:t>经中国人民银行批准的柜台交易承办银行承担商业银行柜台记账式国债的二级托管职</a:t>
            </a:r>
            <a:r>
              <a:rPr lang="zh-CN" altLang="en-US" dirty="0" smtClean="0"/>
              <a:t>能</a:t>
            </a:r>
            <a:endParaRPr lang="en-US" altLang="zh-CN" dirty="0" smtClean="0"/>
          </a:p>
          <a:p>
            <a:r>
              <a:rPr lang="en-US" altLang="zh-CN" dirty="0" smtClean="0"/>
              <a:t>Bond Trades</a:t>
            </a:r>
            <a:r>
              <a:rPr lang="zh-CN" altLang="en-US" dirty="0" smtClean="0"/>
              <a:t>：</a:t>
            </a:r>
            <a:endParaRPr lang="en-US" altLang="zh-CN" dirty="0" smtClean="0"/>
          </a:p>
          <a:p>
            <a:pPr lvl="1"/>
            <a:r>
              <a:rPr lang="en-US" altLang="zh-CN" dirty="0" smtClean="0"/>
              <a:t>OTC Trading</a:t>
            </a:r>
          </a:p>
          <a:p>
            <a:pPr lvl="1"/>
            <a:r>
              <a:rPr lang="en-US" altLang="zh-CN" dirty="0" smtClean="0"/>
              <a:t>Electronic Trading</a:t>
            </a:r>
          </a:p>
          <a:p>
            <a:pPr lvl="1"/>
            <a:endParaRPr lang="zh-CN" altLang="en-US" dirty="0"/>
          </a:p>
        </p:txBody>
      </p:sp>
    </p:spTree>
    <p:extLst>
      <p:ext uri="{BB962C8B-B14F-4D97-AF65-F5344CB8AC3E}">
        <p14:creationId xmlns:p14="http://schemas.microsoft.com/office/powerpoint/2010/main" val="384347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China Bond Market </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204906"/>
            <a:ext cx="5930310" cy="417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629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China Bond Market Structure</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9303"/>
            <a:ext cx="61912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237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 Bond Market</a:t>
            </a:r>
            <a:endParaRPr lang="zh-CN" altLang="en-US" dirty="0"/>
          </a:p>
        </p:txBody>
      </p:sp>
      <p:graphicFrame>
        <p:nvGraphicFramePr>
          <p:cNvPr id="4" name="内容占位符 3"/>
          <p:cNvGraphicFramePr>
            <a:graphicFrameLocks noGrp="1"/>
          </p:cNvGraphicFramePr>
          <p:nvPr>
            <p:ph idx="1"/>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1575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 Bond Market Structure</a:t>
            </a:r>
            <a:endParaRPr lang="zh-CN" altLang="en-US" dirty="0"/>
          </a:p>
        </p:txBody>
      </p:sp>
      <p:graphicFrame>
        <p:nvGraphicFramePr>
          <p:cNvPr id="6" name="内容占位符 5"/>
          <p:cNvGraphicFramePr>
            <a:graphicFrameLocks noGrp="1"/>
          </p:cNvGraphicFramePr>
          <p:nvPr>
            <p:ph idx="1"/>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4178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Asset-Backed Securities</a:t>
            </a:r>
            <a:endParaRPr lang="zh-CN" altLang="en-US" dirty="0"/>
          </a:p>
        </p:txBody>
      </p:sp>
      <p:sp>
        <p:nvSpPr>
          <p:cNvPr id="3" name="内容占位符 2"/>
          <p:cNvSpPr>
            <a:spLocks noGrp="1"/>
          </p:cNvSpPr>
          <p:nvPr>
            <p:ph idx="1"/>
          </p:nvPr>
        </p:nvSpPr>
        <p:spPr/>
        <p:txBody>
          <a:bodyPr/>
          <a:lstStyle/>
          <a:p>
            <a:r>
              <a:rPr lang="en-US" altLang="zh-CN" dirty="0" smtClean="0"/>
              <a:t>Asset </a:t>
            </a:r>
            <a:r>
              <a:rPr lang="en-US" altLang="zh-CN" dirty="0"/>
              <a:t>Securitization </a:t>
            </a:r>
            <a:r>
              <a:rPr lang="en-US" altLang="zh-CN" dirty="0" smtClean="0"/>
              <a:t>Basic Structure</a:t>
            </a:r>
            <a:endParaRPr lang="zh-CN" altLang="en-US" dirty="0"/>
          </a:p>
        </p:txBody>
      </p:sp>
      <p:sp>
        <p:nvSpPr>
          <p:cNvPr id="4" name="矩形 3"/>
          <p:cNvSpPr/>
          <p:nvPr/>
        </p:nvSpPr>
        <p:spPr>
          <a:xfrm>
            <a:off x="755576" y="3429000"/>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Originator</a:t>
            </a:r>
            <a:endParaRPr lang="zh-CN" altLang="en-US" dirty="0"/>
          </a:p>
        </p:txBody>
      </p:sp>
      <p:sp>
        <p:nvSpPr>
          <p:cNvPr id="5" name="矩形 4"/>
          <p:cNvSpPr/>
          <p:nvPr/>
        </p:nvSpPr>
        <p:spPr>
          <a:xfrm>
            <a:off x="2771800" y="3429000"/>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Issuer/</a:t>
            </a:r>
          </a:p>
          <a:p>
            <a:pPr algn="ctr"/>
            <a:r>
              <a:rPr lang="en-US" altLang="zh-CN" dirty="0" smtClean="0"/>
              <a:t>Service Institution</a:t>
            </a:r>
            <a:endParaRPr lang="zh-CN" altLang="en-US" dirty="0"/>
          </a:p>
        </p:txBody>
      </p:sp>
      <p:sp>
        <p:nvSpPr>
          <p:cNvPr id="6" name="矩形 5"/>
          <p:cNvSpPr/>
          <p:nvPr/>
        </p:nvSpPr>
        <p:spPr>
          <a:xfrm>
            <a:off x="4860032" y="3429000"/>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Special Purpose Vehicle</a:t>
            </a:r>
            <a:endParaRPr lang="zh-CN" altLang="en-US" dirty="0"/>
          </a:p>
        </p:txBody>
      </p:sp>
      <p:sp>
        <p:nvSpPr>
          <p:cNvPr id="7" name="矩形 6"/>
          <p:cNvSpPr/>
          <p:nvPr/>
        </p:nvSpPr>
        <p:spPr>
          <a:xfrm>
            <a:off x="7092280" y="3429000"/>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Investor</a:t>
            </a:r>
            <a:endParaRPr lang="zh-CN" altLang="en-US" dirty="0"/>
          </a:p>
        </p:txBody>
      </p:sp>
      <p:sp>
        <p:nvSpPr>
          <p:cNvPr id="8" name="矩形 7"/>
          <p:cNvSpPr/>
          <p:nvPr/>
        </p:nvSpPr>
        <p:spPr>
          <a:xfrm>
            <a:off x="4860032" y="4725144"/>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Credit/Insurance</a:t>
            </a:r>
            <a:endParaRPr lang="zh-CN" altLang="en-US" dirty="0"/>
          </a:p>
        </p:txBody>
      </p:sp>
      <p:sp>
        <p:nvSpPr>
          <p:cNvPr id="10" name="上箭头 9"/>
          <p:cNvSpPr/>
          <p:nvPr/>
        </p:nvSpPr>
        <p:spPr>
          <a:xfrm>
            <a:off x="5364088" y="4149080"/>
            <a:ext cx="468052"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右箭头 11"/>
          <p:cNvSpPr/>
          <p:nvPr/>
        </p:nvSpPr>
        <p:spPr>
          <a:xfrm>
            <a:off x="2051720" y="3573016"/>
            <a:ext cx="720080" cy="3240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283968" y="3429000"/>
            <a:ext cx="504056"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4283968" y="3789040"/>
            <a:ext cx="504056"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6516216" y="3465004"/>
            <a:ext cx="504056"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a:off x="6516216" y="3789040"/>
            <a:ext cx="504056" cy="2340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907704" y="2956302"/>
            <a:ext cx="1673856" cy="369332"/>
          </a:xfrm>
          <a:prstGeom prst="rect">
            <a:avLst/>
          </a:prstGeom>
          <a:noFill/>
        </p:spPr>
        <p:txBody>
          <a:bodyPr wrap="none" rtlCol="0">
            <a:spAutoFit/>
          </a:bodyPr>
          <a:lstStyle/>
          <a:p>
            <a:r>
              <a:rPr lang="en-US" altLang="zh-CN" dirty="0" smtClean="0"/>
              <a:t>Assets create</a:t>
            </a:r>
            <a:endParaRPr lang="zh-CN" altLang="en-US" dirty="0"/>
          </a:p>
        </p:txBody>
      </p:sp>
      <p:sp>
        <p:nvSpPr>
          <p:cNvPr id="19" name="TextBox 18"/>
          <p:cNvSpPr txBox="1"/>
          <p:nvPr/>
        </p:nvSpPr>
        <p:spPr>
          <a:xfrm>
            <a:off x="4139952" y="3008630"/>
            <a:ext cx="1390124" cy="369332"/>
          </a:xfrm>
          <a:prstGeom prst="rect">
            <a:avLst/>
          </a:prstGeom>
          <a:noFill/>
        </p:spPr>
        <p:txBody>
          <a:bodyPr wrap="none" rtlCol="0">
            <a:spAutoFit/>
          </a:bodyPr>
          <a:lstStyle/>
          <a:p>
            <a:r>
              <a:rPr lang="en-US" altLang="zh-CN" dirty="0" smtClean="0"/>
              <a:t>Assets Sold</a:t>
            </a:r>
            <a:endParaRPr lang="zh-CN" altLang="en-US" dirty="0"/>
          </a:p>
        </p:txBody>
      </p:sp>
      <p:sp>
        <p:nvSpPr>
          <p:cNvPr id="20" name="TextBox 19"/>
          <p:cNvSpPr txBox="1"/>
          <p:nvPr/>
        </p:nvSpPr>
        <p:spPr>
          <a:xfrm>
            <a:off x="6228184" y="2987660"/>
            <a:ext cx="604653" cy="369332"/>
          </a:xfrm>
          <a:prstGeom prst="rect">
            <a:avLst/>
          </a:prstGeom>
          <a:noFill/>
        </p:spPr>
        <p:txBody>
          <a:bodyPr wrap="none" rtlCol="0">
            <a:spAutoFit/>
          </a:bodyPr>
          <a:lstStyle/>
          <a:p>
            <a:r>
              <a:rPr lang="en-US" altLang="zh-CN" dirty="0" smtClean="0"/>
              <a:t>ABS</a:t>
            </a:r>
            <a:endParaRPr lang="zh-CN" altLang="en-US" dirty="0"/>
          </a:p>
        </p:txBody>
      </p:sp>
    </p:spTree>
    <p:extLst>
      <p:ext uri="{BB962C8B-B14F-4D97-AF65-F5344CB8AC3E}">
        <p14:creationId xmlns:p14="http://schemas.microsoft.com/office/powerpoint/2010/main" val="4007701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Asset-backed Securities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Type of Asset-backed Securities</a:t>
            </a:r>
          </a:p>
          <a:p>
            <a:pPr lvl="1"/>
            <a:r>
              <a:rPr lang="en-US" altLang="zh-CN" dirty="0" smtClean="0"/>
              <a:t>Home Equity Loans</a:t>
            </a:r>
          </a:p>
          <a:p>
            <a:pPr lvl="1"/>
            <a:r>
              <a:rPr lang="en-US" altLang="zh-CN" dirty="0" smtClean="0"/>
              <a:t>Autos</a:t>
            </a:r>
          </a:p>
          <a:p>
            <a:pPr lvl="1"/>
            <a:r>
              <a:rPr lang="en-US" altLang="zh-CN" dirty="0" smtClean="0"/>
              <a:t>Credit Cards</a:t>
            </a:r>
          </a:p>
          <a:p>
            <a:r>
              <a:rPr lang="en-US" altLang="zh-CN" sz="1600" dirty="0">
                <a:ea typeface="宋体" charset="-122"/>
              </a:rPr>
              <a:t>Credit Enhancement:</a:t>
            </a:r>
          </a:p>
          <a:p>
            <a:pPr lvl="1"/>
            <a:r>
              <a:rPr lang="en-US" altLang="zh-CN" dirty="0">
                <a:ea typeface="宋体" charset="-122"/>
              </a:rPr>
              <a:t>Excess Spread</a:t>
            </a:r>
          </a:p>
          <a:p>
            <a:pPr lvl="1"/>
            <a:r>
              <a:rPr lang="en-US" altLang="zh-CN" dirty="0">
                <a:ea typeface="宋体" charset="-122"/>
              </a:rPr>
              <a:t>Over Collateralization</a:t>
            </a:r>
          </a:p>
          <a:p>
            <a:pPr lvl="1"/>
            <a:r>
              <a:rPr lang="en-US" altLang="zh-CN" dirty="0">
                <a:ea typeface="宋体" charset="-122"/>
              </a:rPr>
              <a:t>Reserve Account</a:t>
            </a:r>
          </a:p>
          <a:p>
            <a:pPr lvl="1"/>
            <a:r>
              <a:rPr lang="en-US" altLang="zh-CN" dirty="0">
                <a:ea typeface="宋体" charset="-122"/>
              </a:rPr>
              <a:t>Surety Bonds</a:t>
            </a:r>
          </a:p>
          <a:p>
            <a:pPr lvl="1"/>
            <a:r>
              <a:rPr lang="en-US" altLang="zh-CN" dirty="0">
                <a:ea typeface="宋体" charset="-122"/>
              </a:rPr>
              <a:t>Wrapped Securities</a:t>
            </a:r>
          </a:p>
          <a:p>
            <a:pPr lvl="1"/>
            <a:r>
              <a:rPr lang="en-US" altLang="zh-CN" dirty="0">
                <a:ea typeface="宋体" charset="-122"/>
              </a:rPr>
              <a:t>Letter of Credit</a:t>
            </a:r>
          </a:p>
          <a:p>
            <a:pPr lvl="1"/>
            <a:r>
              <a:rPr lang="en-US" altLang="zh-CN" dirty="0">
                <a:ea typeface="宋体" charset="-122"/>
              </a:rPr>
              <a:t>Cash Collateral Account</a:t>
            </a:r>
            <a:endParaRPr lang="en-US" altLang="zh-CN" dirty="0" smtClean="0"/>
          </a:p>
          <a:p>
            <a:pPr lvl="1"/>
            <a:endParaRPr lang="en-US" altLang="zh-CN" dirty="0">
              <a:ea typeface="宋体" charset="-122"/>
            </a:endParaRPr>
          </a:p>
          <a:p>
            <a:pPr lvl="2"/>
            <a:endParaRPr lang="zh-CN" altLang="en-US" dirty="0"/>
          </a:p>
        </p:txBody>
      </p:sp>
    </p:spTree>
    <p:extLst>
      <p:ext uri="{BB962C8B-B14F-4D97-AF65-F5344CB8AC3E}">
        <p14:creationId xmlns:p14="http://schemas.microsoft.com/office/powerpoint/2010/main" val="79228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Mortgage Backed </a:t>
            </a:r>
            <a:r>
              <a:rPr lang="en-US" altLang="zh-CN" dirty="0" smtClean="0"/>
              <a:t>Securities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Key Associations</a:t>
            </a:r>
          </a:p>
          <a:p>
            <a:pPr lvl="1"/>
            <a:r>
              <a:rPr lang="en-US" altLang="zh-CN" dirty="0">
                <a:ea typeface="宋体" charset="-122"/>
              </a:rPr>
              <a:t>Government National Mortgage Association (GNMA) backed by the National Housing Act 1970 – </a:t>
            </a:r>
            <a:r>
              <a:rPr lang="en-US" altLang="zh-CN" dirty="0" err="1">
                <a:ea typeface="宋体" charset="-122"/>
              </a:rPr>
              <a:t>Ginnie</a:t>
            </a:r>
            <a:r>
              <a:rPr lang="en-US" altLang="zh-CN" dirty="0">
                <a:ea typeface="宋体" charset="-122"/>
              </a:rPr>
              <a:t> Mac</a:t>
            </a:r>
            <a:endParaRPr lang="zh-CN" altLang="en-US" dirty="0">
              <a:ea typeface="宋体" charset="-122"/>
            </a:endParaRPr>
          </a:p>
          <a:p>
            <a:pPr lvl="1"/>
            <a:r>
              <a:rPr lang="en-US" altLang="zh-CN" dirty="0">
                <a:ea typeface="宋体" charset="-122"/>
              </a:rPr>
              <a:t>Federal National Mortgage Association (FNMA) - Fannie Mae (</a:t>
            </a:r>
            <a:r>
              <a:rPr lang="zh-CN" altLang="en-US" dirty="0">
                <a:ea typeface="宋体" charset="-122"/>
              </a:rPr>
              <a:t>房利美</a:t>
            </a:r>
            <a:r>
              <a:rPr lang="en-US" altLang="zh-CN" dirty="0">
                <a:ea typeface="宋体" charset="-122"/>
              </a:rPr>
              <a:t>)</a:t>
            </a:r>
            <a:endParaRPr lang="zh-CN" altLang="en-US" dirty="0">
              <a:ea typeface="宋体" charset="-122"/>
            </a:endParaRPr>
          </a:p>
          <a:p>
            <a:pPr lvl="1"/>
            <a:r>
              <a:rPr lang="en-US" altLang="zh-CN" dirty="0">
                <a:ea typeface="宋体" charset="-122"/>
              </a:rPr>
              <a:t>Federal Home Loan Mortgage Corporation (FHLMC) – Freddie Mac (</a:t>
            </a:r>
            <a:r>
              <a:rPr lang="zh-CN" altLang="en-US" dirty="0">
                <a:ea typeface="宋体" charset="-122"/>
              </a:rPr>
              <a:t>房地美</a:t>
            </a:r>
            <a:r>
              <a:rPr lang="en-US" altLang="zh-CN" dirty="0">
                <a:ea typeface="宋体" charset="-122"/>
              </a:rPr>
              <a:t>)</a:t>
            </a:r>
          </a:p>
          <a:p>
            <a:r>
              <a:rPr lang="en-US" altLang="zh-CN" dirty="0" smtClean="0"/>
              <a:t>Type of MBS</a:t>
            </a:r>
          </a:p>
          <a:p>
            <a:pPr lvl="1"/>
            <a:r>
              <a:rPr lang="en-US" altLang="zh-CN" dirty="0" smtClean="0"/>
              <a:t>Pass-through securities</a:t>
            </a:r>
          </a:p>
          <a:p>
            <a:pPr lvl="1"/>
            <a:r>
              <a:rPr lang="en-US" altLang="zh-CN" dirty="0" smtClean="0"/>
              <a:t>Collateralized Mortgage Obligations(CMO)</a:t>
            </a:r>
          </a:p>
          <a:p>
            <a:pPr lvl="1"/>
            <a:r>
              <a:rPr lang="en-US" altLang="zh-CN" dirty="0" smtClean="0"/>
              <a:t>Commercial Mortgage-backed Securities (CMBS)</a:t>
            </a:r>
          </a:p>
          <a:p>
            <a:pPr lvl="1"/>
            <a:r>
              <a:rPr lang="en-US" altLang="zh-CN" dirty="0" smtClean="0"/>
              <a:t>Collateralized Debt obligation (CDO)</a:t>
            </a:r>
            <a:endParaRPr lang="zh-CN" altLang="en-US" dirty="0"/>
          </a:p>
        </p:txBody>
      </p:sp>
    </p:spTree>
    <p:extLst>
      <p:ext uri="{BB962C8B-B14F-4D97-AF65-F5344CB8AC3E}">
        <p14:creationId xmlns:p14="http://schemas.microsoft.com/office/powerpoint/2010/main" val="382464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Recommended Books</a:t>
            </a:r>
            <a:endParaRPr lang="zh-CN" altLang="en-US" dirty="0"/>
          </a:p>
        </p:txBody>
      </p:sp>
      <p:sp>
        <p:nvSpPr>
          <p:cNvPr id="3" name="内容占位符 2"/>
          <p:cNvSpPr>
            <a:spLocks noGrp="1"/>
          </p:cNvSpPr>
          <p:nvPr>
            <p:ph idx="1"/>
          </p:nvPr>
        </p:nvSpPr>
        <p:spPr/>
        <p:txBody>
          <a:bodyPr/>
          <a:lstStyle/>
          <a:p>
            <a:r>
              <a:rPr lang="zh-CN" altLang="en-US" dirty="0" smtClean="0"/>
              <a:t>说谎者的扑克牌 </a:t>
            </a:r>
            <a:endParaRPr lang="en-US" altLang="zh-CN" dirty="0" smtClean="0"/>
          </a:p>
          <a:p>
            <a:r>
              <a:rPr lang="zh-CN" altLang="en-US" dirty="0"/>
              <a:t>贼</a:t>
            </a:r>
            <a:r>
              <a:rPr lang="zh-CN" altLang="en-US" dirty="0" smtClean="0"/>
              <a:t>巢</a:t>
            </a:r>
            <a:endParaRPr lang="en-US" altLang="zh-CN" dirty="0" smtClean="0"/>
          </a:p>
          <a:p>
            <a:r>
              <a:rPr lang="zh-CN" altLang="en-US" dirty="0"/>
              <a:t>门</a:t>
            </a:r>
            <a:r>
              <a:rPr lang="zh-CN" altLang="en-US" dirty="0" smtClean="0"/>
              <a:t>外的野蛮人</a:t>
            </a:r>
            <a:endParaRPr lang="en-US" altLang="zh-CN" dirty="0" smtClean="0"/>
          </a:p>
          <a:p>
            <a:r>
              <a:rPr lang="zh-CN" altLang="en-US" dirty="0"/>
              <a:t>泥鸽靶</a:t>
            </a:r>
            <a:endParaRPr lang="en-US" altLang="zh-CN" dirty="0" smtClean="0"/>
          </a:p>
          <a:p>
            <a:r>
              <a:rPr lang="zh-CN" altLang="en-US" dirty="0" smtClean="0"/>
              <a:t>对冲基金风云录</a:t>
            </a:r>
            <a:endParaRPr lang="en-US" altLang="zh-CN" dirty="0" smtClean="0"/>
          </a:p>
          <a:p>
            <a:r>
              <a:rPr lang="zh-CN" altLang="en-US" dirty="0" smtClean="0"/>
              <a:t>史上最伟大的交易</a:t>
            </a:r>
            <a:endParaRPr lang="en-US" altLang="zh-CN" dirty="0" smtClean="0"/>
          </a:p>
          <a:p>
            <a:r>
              <a:rPr lang="en-US" altLang="zh-CN" dirty="0" smtClean="0"/>
              <a:t>Foundations of Financial Markets and Institutions</a:t>
            </a:r>
            <a:endParaRPr lang="zh-CN" altLang="en-US" dirty="0"/>
          </a:p>
        </p:txBody>
      </p:sp>
    </p:spTree>
    <p:extLst>
      <p:ext uri="{BB962C8B-B14F-4D97-AF65-F5344CB8AC3E}">
        <p14:creationId xmlns:p14="http://schemas.microsoft.com/office/powerpoint/2010/main" val="139067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Foreign Exchange Market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Foreign Exchange Market </a:t>
            </a:r>
            <a:r>
              <a:rPr lang="en-US" altLang="zh-CN" dirty="0"/>
              <a:t>refers to where trading occurs for one currency in terms of another. </a:t>
            </a:r>
            <a:endParaRPr lang="en-US" altLang="zh-CN" dirty="0" smtClean="0"/>
          </a:p>
          <a:p>
            <a:r>
              <a:rPr lang="en-US" altLang="zh-CN" dirty="0"/>
              <a:t>N</a:t>
            </a:r>
            <a:r>
              <a:rPr lang="en-US" altLang="zh-CN" dirty="0" smtClean="0"/>
              <a:t>o </a:t>
            </a:r>
            <a:r>
              <a:rPr lang="en-US" altLang="zh-CN" dirty="0"/>
              <a:t>physical market or central exchange </a:t>
            </a:r>
            <a:r>
              <a:rPr lang="en-US" altLang="zh-CN" dirty="0" smtClean="0"/>
              <a:t>floor</a:t>
            </a:r>
          </a:p>
          <a:p>
            <a:r>
              <a:rPr lang="en-US" altLang="zh-CN" dirty="0"/>
              <a:t>O</a:t>
            </a:r>
            <a:r>
              <a:rPr lang="en-US" altLang="zh-CN" dirty="0" smtClean="0"/>
              <a:t>pen </a:t>
            </a:r>
            <a:r>
              <a:rPr lang="en-US" altLang="zh-CN" dirty="0"/>
              <a:t>twenty-four hours a day, except for short gaps on weekends</a:t>
            </a:r>
            <a:r>
              <a:rPr lang="en-US" altLang="zh-CN" dirty="0" smtClean="0"/>
              <a:t>.</a:t>
            </a:r>
          </a:p>
          <a:p>
            <a:r>
              <a:rPr lang="en-US" altLang="zh-CN" dirty="0"/>
              <a:t>the market is traded “over-the-counter” (OTC) by a global network of trading desks at large, international banks that transact with each other electronically.</a:t>
            </a:r>
            <a:endParaRPr lang="zh-CN" altLang="en-US" dirty="0"/>
          </a:p>
        </p:txBody>
      </p:sp>
    </p:spTree>
    <p:extLst>
      <p:ext uri="{BB962C8B-B14F-4D97-AF65-F5344CB8AC3E}">
        <p14:creationId xmlns:p14="http://schemas.microsoft.com/office/powerpoint/2010/main" val="1746770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Foreign Exchange Market</a:t>
            </a:r>
            <a:endParaRPr lang="zh-CN" altLang="en-US" dirty="0"/>
          </a:p>
        </p:txBody>
      </p:sp>
      <p:sp>
        <p:nvSpPr>
          <p:cNvPr id="3" name="内容占位符 2"/>
          <p:cNvSpPr>
            <a:spLocks noGrp="1"/>
          </p:cNvSpPr>
          <p:nvPr>
            <p:ph idx="1"/>
          </p:nvPr>
        </p:nvSpPr>
        <p:spPr/>
        <p:txBody>
          <a:bodyPr>
            <a:noAutofit/>
          </a:bodyPr>
          <a:lstStyle/>
          <a:p>
            <a:r>
              <a:rPr lang="en-US" altLang="zh-CN" sz="1800" dirty="0" smtClean="0"/>
              <a:t>Spot Market</a:t>
            </a:r>
          </a:p>
          <a:p>
            <a:pPr lvl="1"/>
            <a:r>
              <a:rPr lang="en-US" altLang="zh-CN" sz="1800" dirty="0">
                <a:ea typeface="宋体" charset="-122"/>
              </a:rPr>
              <a:t>A market for the immediate purchase and delivery of currencies.</a:t>
            </a:r>
          </a:p>
          <a:p>
            <a:r>
              <a:rPr lang="en-US" altLang="zh-CN" sz="1800" dirty="0">
                <a:ea typeface="宋体" charset="-122"/>
              </a:rPr>
              <a:t>Spot Exchange Rates</a:t>
            </a:r>
          </a:p>
          <a:p>
            <a:pPr lvl="1"/>
            <a:r>
              <a:rPr lang="en-US" altLang="zh-CN" sz="1800" dirty="0">
                <a:ea typeface="宋体" charset="-122"/>
              </a:rPr>
              <a:t>Market prices of foreign exchanges in the spot </a:t>
            </a:r>
            <a:r>
              <a:rPr lang="en-US" altLang="zh-CN" sz="1800" dirty="0" smtClean="0">
                <a:ea typeface="宋体" charset="-122"/>
              </a:rPr>
              <a:t>market</a:t>
            </a:r>
          </a:p>
          <a:p>
            <a:pPr>
              <a:lnSpc>
                <a:spcPct val="90000"/>
              </a:lnSpc>
            </a:pPr>
            <a:r>
              <a:rPr lang="en-US" altLang="zh-CN" sz="1800" dirty="0">
                <a:ea typeface="宋体" charset="-122"/>
              </a:rPr>
              <a:t>Forward Exchange Market</a:t>
            </a:r>
          </a:p>
          <a:p>
            <a:pPr lvl="1">
              <a:lnSpc>
                <a:spcPct val="90000"/>
              </a:lnSpc>
            </a:pPr>
            <a:r>
              <a:rPr lang="en-US" altLang="zh-CN" sz="1800" dirty="0">
                <a:ea typeface="宋体" charset="-122"/>
              </a:rPr>
              <a:t>A market for contracts that ensures the future delivery of and payment for a foreign currency at a specified exchange rate.</a:t>
            </a:r>
          </a:p>
          <a:p>
            <a:pPr>
              <a:lnSpc>
                <a:spcPct val="90000"/>
              </a:lnSpc>
            </a:pPr>
            <a:r>
              <a:rPr lang="en-US" altLang="zh-CN" sz="1800" dirty="0">
                <a:ea typeface="宋体" charset="-122"/>
              </a:rPr>
              <a:t>Forward Exchange Rates</a:t>
            </a:r>
          </a:p>
          <a:p>
            <a:pPr lvl="1">
              <a:lnSpc>
                <a:spcPct val="90000"/>
              </a:lnSpc>
            </a:pPr>
            <a:r>
              <a:rPr lang="en-US" altLang="zh-CN" sz="1800" dirty="0">
                <a:ea typeface="宋体" charset="-122"/>
              </a:rPr>
              <a:t>The prices of contracts traded in the forward exchange market. </a:t>
            </a:r>
          </a:p>
        </p:txBody>
      </p:sp>
    </p:spTree>
    <p:extLst>
      <p:ext uri="{BB962C8B-B14F-4D97-AF65-F5344CB8AC3E}">
        <p14:creationId xmlns:p14="http://schemas.microsoft.com/office/powerpoint/2010/main" val="3847445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Foreign Exchange Trading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Direct Quote</a:t>
            </a:r>
          </a:p>
          <a:p>
            <a:pPr lvl="1"/>
            <a:r>
              <a:rPr lang="en-US" altLang="zh-CN" dirty="0" smtClean="0"/>
              <a:t>Quote in term of the </a:t>
            </a:r>
            <a:r>
              <a:rPr lang="en-US" altLang="zh-CN" dirty="0"/>
              <a:t>home currency </a:t>
            </a:r>
            <a:r>
              <a:rPr lang="en-US" altLang="zh-CN" dirty="0" smtClean="0"/>
              <a:t>with the foreign as the base</a:t>
            </a:r>
            <a:r>
              <a:rPr lang="en-US" altLang="zh-CN" dirty="0" smtClean="0"/>
              <a:t>.</a:t>
            </a:r>
            <a:endParaRPr lang="en-US" altLang="zh-CN" dirty="0" smtClean="0"/>
          </a:p>
          <a:p>
            <a:pPr lvl="1"/>
            <a:r>
              <a:rPr lang="en-US" altLang="zh-CN" dirty="0" smtClean="0"/>
              <a:t>For Example: </a:t>
            </a:r>
            <a:r>
              <a:rPr lang="en-US" altLang="zh-CN" dirty="0" smtClean="0"/>
              <a:t>In Japan, the value of Yen could be express as USD/JPY. In US, it will be JPY/USD.</a:t>
            </a:r>
          </a:p>
          <a:p>
            <a:r>
              <a:rPr lang="en-US" altLang="zh-CN" dirty="0" smtClean="0"/>
              <a:t>Indirect Quote</a:t>
            </a:r>
          </a:p>
          <a:p>
            <a:pPr lvl="1"/>
            <a:r>
              <a:rPr lang="en-US" altLang="zh-CN" dirty="0"/>
              <a:t>quoting in foreign terms with the domestic as the </a:t>
            </a:r>
            <a:r>
              <a:rPr lang="en-US" altLang="zh-CN" dirty="0" smtClean="0"/>
              <a:t>base.</a:t>
            </a:r>
          </a:p>
          <a:p>
            <a:pPr lvl="1"/>
            <a:r>
              <a:rPr lang="en-US" altLang="zh-CN" dirty="0" smtClean="0"/>
              <a:t>For Example: In Japan, it will be JPY/USD.</a:t>
            </a:r>
            <a:endParaRPr lang="zh-CN" altLang="en-US" dirty="0"/>
          </a:p>
        </p:txBody>
      </p:sp>
    </p:spTree>
    <p:extLst>
      <p:ext uri="{BB962C8B-B14F-4D97-AF65-F5344CB8AC3E}">
        <p14:creationId xmlns:p14="http://schemas.microsoft.com/office/powerpoint/2010/main" val="416416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Foreign Exchange Trading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Two way Quote: Bid and Offer</a:t>
            </a:r>
          </a:p>
          <a:p>
            <a:pPr lvl="1"/>
            <a:r>
              <a:rPr lang="en-US" altLang="zh-CN" dirty="0" smtClean="0"/>
              <a:t>Bid is a price at which bank are willing to buy for the base currency.</a:t>
            </a:r>
          </a:p>
          <a:p>
            <a:pPr lvl="1"/>
            <a:r>
              <a:rPr lang="en-US" altLang="zh-CN" dirty="0" smtClean="0"/>
              <a:t>Offer is a price at which bank are willing to sell for the base currency.</a:t>
            </a:r>
          </a:p>
          <a:p>
            <a:pPr lvl="1"/>
            <a:r>
              <a:rPr lang="en-US" altLang="zh-CN" dirty="0" smtClean="0"/>
              <a:t>For example: </a:t>
            </a:r>
          </a:p>
          <a:p>
            <a:pPr lvl="1"/>
            <a:r>
              <a:rPr lang="en-US" altLang="zh-CN" dirty="0" smtClean="0"/>
              <a:t>EUR/USD    1.4710/1.4712</a:t>
            </a:r>
          </a:p>
          <a:p>
            <a:pPr lvl="1"/>
            <a:r>
              <a:rPr lang="en-US" altLang="zh-CN" dirty="0"/>
              <a:t>The </a:t>
            </a:r>
            <a:r>
              <a:rPr lang="en-US" altLang="zh-CN" b="1" dirty="0"/>
              <a:t>bid </a:t>
            </a:r>
            <a:r>
              <a:rPr lang="en-US" altLang="zh-CN" dirty="0"/>
              <a:t>is 1.4710. The bank will </a:t>
            </a:r>
            <a:r>
              <a:rPr lang="en-US" altLang="zh-CN" b="1" dirty="0"/>
              <a:t>buy </a:t>
            </a:r>
            <a:r>
              <a:rPr lang="en-US" altLang="zh-CN" dirty="0"/>
              <a:t>euros for $1.4710 U.S. dollars. </a:t>
            </a:r>
            <a:endParaRPr lang="en-US" altLang="zh-CN" dirty="0" smtClean="0"/>
          </a:p>
          <a:p>
            <a:pPr lvl="1"/>
            <a:r>
              <a:rPr lang="en-US" altLang="zh-CN" dirty="0"/>
              <a:t>The </a:t>
            </a:r>
            <a:r>
              <a:rPr lang="en-US" altLang="zh-CN" b="1" dirty="0"/>
              <a:t>offer </a:t>
            </a:r>
            <a:r>
              <a:rPr lang="en-US" altLang="zh-CN" dirty="0"/>
              <a:t>is 1.4712. The bank will </a:t>
            </a:r>
            <a:r>
              <a:rPr lang="en-US" altLang="zh-CN" b="1" dirty="0"/>
              <a:t>sell </a:t>
            </a:r>
            <a:r>
              <a:rPr lang="en-US" altLang="zh-CN" dirty="0"/>
              <a:t>euros for $1.4712 U.S. dollars. </a:t>
            </a:r>
            <a:endParaRPr lang="en-US" altLang="zh-CN" dirty="0" smtClean="0"/>
          </a:p>
          <a:p>
            <a:pPr lvl="1"/>
            <a:endParaRPr lang="zh-CN" altLang="en-US" dirty="0"/>
          </a:p>
        </p:txBody>
      </p:sp>
    </p:spTree>
    <p:extLst>
      <p:ext uri="{BB962C8B-B14F-4D97-AF65-F5344CB8AC3E}">
        <p14:creationId xmlns:p14="http://schemas.microsoft.com/office/powerpoint/2010/main" val="228341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Foreign Exchange Forward</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Transaction involving the exchange of two currencies at a rate agreed on the date of the contract for value or delivery at some time in the future (more than two business days later</a:t>
            </a:r>
            <a:r>
              <a:rPr lang="en-US" altLang="zh-CN" dirty="0" smtClean="0"/>
              <a:t>)</a:t>
            </a:r>
          </a:p>
          <a:p>
            <a:r>
              <a:rPr lang="en-US" altLang="zh-CN" dirty="0" smtClean="0"/>
              <a:t>Quote as Forward Point</a:t>
            </a:r>
          </a:p>
          <a:p>
            <a:r>
              <a:rPr lang="en-US" altLang="zh-CN" dirty="0" smtClean="0"/>
              <a:t>For Example:</a:t>
            </a:r>
          </a:p>
          <a:p>
            <a:r>
              <a:rPr lang="en-US" altLang="zh-CN" dirty="0" smtClean="0"/>
              <a:t> EUR/USD                       Bid         Ask</a:t>
            </a:r>
          </a:p>
          <a:p>
            <a:r>
              <a:rPr lang="en-US" altLang="zh-CN" dirty="0"/>
              <a:t> </a:t>
            </a:r>
            <a:r>
              <a:rPr lang="en-US" altLang="zh-CN" dirty="0"/>
              <a:t>SP </a:t>
            </a:r>
            <a:r>
              <a:rPr lang="en-US" altLang="zh-CN" dirty="0" smtClean="0"/>
              <a:t>            09/10/08    1.4133 </a:t>
            </a:r>
            <a:r>
              <a:rPr lang="en-US" altLang="zh-CN" dirty="0"/>
              <a:t>/ </a:t>
            </a:r>
            <a:r>
              <a:rPr lang="en-US" altLang="zh-CN" dirty="0" smtClean="0"/>
              <a:t>1.4135</a:t>
            </a:r>
          </a:p>
          <a:p>
            <a:r>
              <a:rPr lang="en-US" altLang="zh-CN" dirty="0"/>
              <a:t> </a:t>
            </a:r>
            <a:r>
              <a:rPr lang="en-US" altLang="zh-CN" b="1" dirty="0"/>
              <a:t>1M </a:t>
            </a:r>
            <a:r>
              <a:rPr lang="en-US" altLang="zh-CN" b="1" dirty="0" smtClean="0"/>
              <a:t>           10/10/08    -</a:t>
            </a:r>
            <a:r>
              <a:rPr lang="en-US" altLang="zh-CN" b="1" dirty="0"/>
              <a:t>22.91 / - 22.61</a:t>
            </a:r>
            <a:endParaRPr lang="en-US" altLang="zh-CN" dirty="0" smtClean="0"/>
          </a:p>
        </p:txBody>
      </p:sp>
    </p:spTree>
    <p:extLst>
      <p:ext uri="{BB962C8B-B14F-4D97-AF65-F5344CB8AC3E}">
        <p14:creationId xmlns:p14="http://schemas.microsoft.com/office/powerpoint/2010/main" val="2191115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Foreign Exchange Forward</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a:t>Forward rate </a:t>
            </a:r>
            <a:r>
              <a:rPr lang="en-US" altLang="zh-CN" dirty="0"/>
              <a:t>= Spot +/- Forward Points </a:t>
            </a:r>
            <a:endParaRPr lang="en-US" altLang="zh-CN" dirty="0" smtClean="0"/>
          </a:p>
          <a:p>
            <a:r>
              <a:rPr lang="en-US" altLang="zh-CN" dirty="0"/>
              <a:t>the rate for the 1 month </a:t>
            </a:r>
            <a:endParaRPr lang="en-US" altLang="zh-CN" dirty="0" smtClean="0"/>
          </a:p>
          <a:p>
            <a:r>
              <a:rPr lang="en-US" altLang="zh-CN" b="1" dirty="0" smtClean="0"/>
              <a:t>Bid: </a:t>
            </a:r>
            <a:r>
              <a:rPr lang="en-US" altLang="zh-CN" dirty="0"/>
              <a:t>1.4133 - .002291 = </a:t>
            </a:r>
            <a:r>
              <a:rPr lang="en-US" altLang="zh-CN" b="1" dirty="0"/>
              <a:t>1.411009 </a:t>
            </a:r>
            <a:endParaRPr lang="en-US" altLang="zh-CN" b="1" dirty="0" smtClean="0"/>
          </a:p>
          <a:p>
            <a:r>
              <a:rPr lang="en-US" altLang="zh-CN" b="1" dirty="0" smtClean="0"/>
              <a:t>Offer: </a:t>
            </a:r>
            <a:r>
              <a:rPr lang="en-US" altLang="zh-CN" dirty="0"/>
              <a:t>1.4135 - .002261 = </a:t>
            </a:r>
            <a:r>
              <a:rPr lang="en-US" altLang="zh-CN" b="1" dirty="0"/>
              <a:t>1.411239 </a:t>
            </a:r>
            <a:endParaRPr lang="en-US" altLang="zh-CN" dirty="0"/>
          </a:p>
          <a:p>
            <a:r>
              <a:rPr lang="en-US" altLang="zh-CN" dirty="0"/>
              <a:t>T</a:t>
            </a:r>
            <a:r>
              <a:rPr lang="en-US" altLang="zh-CN" dirty="0" smtClean="0"/>
              <a:t>he </a:t>
            </a:r>
            <a:r>
              <a:rPr lang="en-US" altLang="zh-CN" dirty="0"/>
              <a:t>dealer will buy (you can sell) </a:t>
            </a:r>
            <a:r>
              <a:rPr lang="en-US" altLang="zh-CN" dirty="0" smtClean="0"/>
              <a:t>1 euros </a:t>
            </a:r>
            <a:r>
              <a:rPr lang="en-US" altLang="zh-CN" dirty="0"/>
              <a:t>for 1.411009 </a:t>
            </a:r>
            <a:r>
              <a:rPr lang="en-US" altLang="zh-CN" dirty="0" smtClean="0"/>
              <a:t>USD</a:t>
            </a:r>
          </a:p>
          <a:p>
            <a:r>
              <a:rPr lang="en-US" altLang="zh-CN" dirty="0" smtClean="0"/>
              <a:t>The dealer </a:t>
            </a:r>
            <a:r>
              <a:rPr lang="en-US" altLang="zh-CN" dirty="0"/>
              <a:t>will sell (you can </a:t>
            </a:r>
            <a:r>
              <a:rPr lang="en-US" altLang="zh-CN" dirty="0" smtClean="0"/>
              <a:t>buy)1 </a:t>
            </a:r>
            <a:r>
              <a:rPr lang="en-US" altLang="zh-CN" dirty="0"/>
              <a:t>euros for </a:t>
            </a:r>
            <a:r>
              <a:rPr lang="en-US" altLang="zh-CN" dirty="0" smtClean="0"/>
              <a:t>1.411239 USD, </a:t>
            </a:r>
            <a:r>
              <a:rPr lang="en-US" altLang="zh-CN" dirty="0"/>
              <a:t>for delivery in one month’s time. </a:t>
            </a:r>
            <a:endParaRPr lang="zh-CN" altLang="en-US" dirty="0"/>
          </a:p>
        </p:txBody>
      </p:sp>
    </p:spTree>
    <p:extLst>
      <p:ext uri="{BB962C8B-B14F-4D97-AF65-F5344CB8AC3E}">
        <p14:creationId xmlns:p14="http://schemas.microsoft.com/office/powerpoint/2010/main" val="1110124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Investment Companies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Open-End Funds: refer to as mutual fund</a:t>
            </a:r>
          </a:p>
          <a:p>
            <a:pPr lvl="1"/>
            <a:r>
              <a:rPr lang="en-US" altLang="zh-CN" dirty="0" smtClean="0"/>
              <a:t>Continually sell new shares and redeem outstanding shares</a:t>
            </a:r>
          </a:p>
          <a:p>
            <a:pPr lvl="1"/>
            <a:r>
              <a:rPr lang="en-US" altLang="zh-CN" dirty="0" smtClean="0"/>
              <a:t>Share price based on NET ASSET VALUE per share</a:t>
            </a:r>
          </a:p>
          <a:p>
            <a:pPr lvl="1"/>
            <a:r>
              <a:rPr lang="en-US" altLang="zh-CN" dirty="0" smtClean="0"/>
              <a:t>Load fund ,no-load fund and back-end load fund</a:t>
            </a:r>
          </a:p>
          <a:p>
            <a:r>
              <a:rPr lang="en-US" altLang="zh-CN" dirty="0" smtClean="0"/>
              <a:t>Close-End Funds: sell shares like any other corporation but usually do not redeem the shares.</a:t>
            </a:r>
          </a:p>
          <a:p>
            <a:pPr lvl="1"/>
            <a:endParaRPr lang="en-US" altLang="zh-CN" dirty="0" smtClean="0"/>
          </a:p>
        </p:txBody>
      </p:sp>
    </p:spTree>
    <p:extLst>
      <p:ext uri="{BB962C8B-B14F-4D97-AF65-F5344CB8AC3E}">
        <p14:creationId xmlns:p14="http://schemas.microsoft.com/office/powerpoint/2010/main" val="3397970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Investment Companies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Close-End Funds:</a:t>
            </a:r>
          </a:p>
          <a:p>
            <a:pPr lvl="1"/>
            <a:r>
              <a:rPr lang="en-US" altLang="zh-CN" dirty="0" smtClean="0"/>
              <a:t>The price of share is determined by supply and demand.</a:t>
            </a:r>
          </a:p>
          <a:p>
            <a:pPr lvl="1"/>
            <a:r>
              <a:rPr lang="en-US" altLang="zh-CN" dirty="0" smtClean="0"/>
              <a:t>Trading at a discount</a:t>
            </a:r>
          </a:p>
          <a:p>
            <a:r>
              <a:rPr lang="en-US" altLang="zh-CN" dirty="0" smtClean="0"/>
              <a:t>Unit Trusts</a:t>
            </a:r>
          </a:p>
          <a:p>
            <a:pPr lvl="1"/>
            <a:r>
              <a:rPr lang="en-US" altLang="zh-CN" dirty="0" smtClean="0"/>
              <a:t>Typically invest in bond</a:t>
            </a:r>
          </a:p>
          <a:p>
            <a:pPr lvl="1"/>
            <a:r>
              <a:rPr lang="en-US" altLang="zh-CN" dirty="0" smtClean="0"/>
              <a:t>No active trading of the bonds in the portfolio of the Unit Trusts</a:t>
            </a:r>
          </a:p>
          <a:p>
            <a:pPr lvl="1"/>
            <a:r>
              <a:rPr lang="en-US" altLang="zh-CN" dirty="0" smtClean="0"/>
              <a:t>Have a fixed termination date</a:t>
            </a:r>
            <a:endParaRPr lang="en-US" altLang="zh-CN" dirty="0"/>
          </a:p>
        </p:txBody>
      </p:sp>
    </p:spTree>
    <p:extLst>
      <p:ext uri="{BB962C8B-B14F-4D97-AF65-F5344CB8AC3E}">
        <p14:creationId xmlns:p14="http://schemas.microsoft.com/office/powerpoint/2010/main" val="266908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Investment Companies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Funds of Funds(FOFs)</a:t>
            </a:r>
          </a:p>
          <a:p>
            <a:pPr lvl="1"/>
            <a:r>
              <a:rPr lang="en-US" altLang="zh-CN" dirty="0"/>
              <a:t>FOFs are mutual funds that hold and invest in shares of other mutual funds</a:t>
            </a:r>
            <a:r>
              <a:rPr lang="en-US" altLang="zh-CN" dirty="0" smtClean="0"/>
              <a:t>.</a:t>
            </a:r>
          </a:p>
          <a:p>
            <a:r>
              <a:rPr lang="en-US" altLang="zh-CN" dirty="0" smtClean="0"/>
              <a:t>Hedge Funds</a:t>
            </a:r>
          </a:p>
          <a:p>
            <a:pPr lvl="1"/>
            <a:r>
              <a:rPr lang="en-US" altLang="zh-CN" dirty="0" smtClean="0"/>
              <a:t>A </a:t>
            </a:r>
            <a:r>
              <a:rPr lang="en-US" altLang="zh-CN" dirty="0"/>
              <a:t>private investment fund that charges a performance fee and is typically open to only a limited range of qualified </a:t>
            </a:r>
            <a:r>
              <a:rPr lang="en-US" altLang="zh-CN" dirty="0" smtClean="0"/>
              <a:t>investors.</a:t>
            </a:r>
          </a:p>
          <a:p>
            <a:pPr lvl="1"/>
            <a:r>
              <a:rPr lang="en-US" altLang="zh-CN" dirty="0"/>
              <a:t>Because of an exemption from the types of regulation, hedge fund can invest in more complex and riskier investments than a public </a:t>
            </a:r>
            <a:r>
              <a:rPr lang="en-US" altLang="zh-CN" dirty="0" smtClean="0"/>
              <a:t>fund.</a:t>
            </a:r>
          </a:p>
        </p:txBody>
      </p:sp>
    </p:spTree>
    <p:extLst>
      <p:ext uri="{BB962C8B-B14F-4D97-AF65-F5344CB8AC3E}">
        <p14:creationId xmlns:p14="http://schemas.microsoft.com/office/powerpoint/2010/main" val="473241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structure of Mutual fund</a:t>
            </a:r>
            <a:endParaRPr lang="zh-CN" alt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2348880"/>
            <a:ext cx="4356518" cy="399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8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Financial Business Structure</a:t>
            </a:r>
            <a:endParaRPr lang="zh-CN" altLang="en-US" dirty="0"/>
          </a:p>
        </p:txBody>
      </p:sp>
      <p:sp>
        <p:nvSpPr>
          <p:cNvPr id="3" name="内容占位符 2"/>
          <p:cNvSpPr>
            <a:spLocks noGrp="1"/>
          </p:cNvSpPr>
          <p:nvPr>
            <p:ph idx="1"/>
          </p:nvPr>
        </p:nvSpPr>
        <p:spPr/>
        <p:txBody>
          <a:bodyPr/>
          <a:lstStyle/>
          <a:p>
            <a:r>
              <a:rPr lang="en-US" altLang="zh-CN" dirty="0" smtClean="0"/>
              <a:t>Financial Assets </a:t>
            </a:r>
          </a:p>
          <a:p>
            <a:r>
              <a:rPr lang="en-US" altLang="zh-CN" dirty="0" smtClean="0"/>
              <a:t>Financial Market</a:t>
            </a:r>
          </a:p>
          <a:p>
            <a:r>
              <a:rPr lang="en-US" altLang="zh-CN" dirty="0" smtClean="0"/>
              <a:t>Financial Institutions </a:t>
            </a:r>
            <a:r>
              <a:rPr lang="en-US" altLang="zh-CN" dirty="0"/>
              <a:t>/</a:t>
            </a:r>
            <a:r>
              <a:rPr lang="en-US" altLang="zh-CN" dirty="0" smtClean="0"/>
              <a:t>Intermediaries</a:t>
            </a:r>
          </a:p>
        </p:txBody>
      </p:sp>
    </p:spTree>
    <p:extLst>
      <p:ext uri="{BB962C8B-B14F-4D97-AF65-F5344CB8AC3E}">
        <p14:creationId xmlns:p14="http://schemas.microsoft.com/office/powerpoint/2010/main" val="67061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Market for Derivative Securities</a:t>
            </a:r>
            <a:endParaRPr lang="zh-CN" altLang="en-US" dirty="0"/>
          </a:p>
        </p:txBody>
      </p:sp>
      <p:sp>
        <p:nvSpPr>
          <p:cNvPr id="3" name="内容占位符 2"/>
          <p:cNvSpPr>
            <a:spLocks noGrp="1"/>
          </p:cNvSpPr>
          <p:nvPr>
            <p:ph idx="1"/>
          </p:nvPr>
        </p:nvSpPr>
        <p:spPr/>
        <p:txBody>
          <a:bodyPr>
            <a:normAutofit/>
          </a:bodyPr>
          <a:lstStyle/>
          <a:p>
            <a:r>
              <a:rPr lang="en-US" altLang="zh-CN" dirty="0" smtClean="0"/>
              <a:t>Futures Contract</a:t>
            </a:r>
          </a:p>
          <a:p>
            <a:pPr lvl="1"/>
            <a:r>
              <a:rPr lang="en-US" altLang="zh-CN" dirty="0" smtClean="0"/>
              <a:t>Futures </a:t>
            </a:r>
            <a:r>
              <a:rPr lang="en-US" altLang="zh-CN" dirty="0" smtClean="0"/>
              <a:t>Markets</a:t>
            </a:r>
          </a:p>
          <a:p>
            <a:pPr lvl="2"/>
            <a:r>
              <a:rPr lang="en-US" altLang="zh-CN" dirty="0" smtClean="0"/>
              <a:t>Commodity Futures</a:t>
            </a:r>
          </a:p>
          <a:p>
            <a:pPr lvl="2"/>
            <a:r>
              <a:rPr lang="en-US" altLang="zh-CN" dirty="0" smtClean="0"/>
              <a:t>Financial Futures</a:t>
            </a:r>
          </a:p>
          <a:p>
            <a:pPr lvl="3"/>
            <a:r>
              <a:rPr lang="en-US" altLang="zh-CN" dirty="0" smtClean="0"/>
              <a:t>Stock Index futures</a:t>
            </a:r>
          </a:p>
          <a:p>
            <a:pPr lvl="3"/>
            <a:r>
              <a:rPr lang="en-US" altLang="zh-CN" dirty="0" smtClean="0"/>
              <a:t>Interest Rate futures</a:t>
            </a:r>
          </a:p>
          <a:p>
            <a:pPr lvl="3"/>
            <a:r>
              <a:rPr lang="en-US" altLang="zh-CN" dirty="0" smtClean="0"/>
              <a:t>Currency futures</a:t>
            </a:r>
            <a:endParaRPr lang="en-US" altLang="zh-CN" dirty="0" smtClean="0"/>
          </a:p>
          <a:p>
            <a:pPr lvl="1"/>
            <a:r>
              <a:rPr lang="en-US" altLang="zh-CN" dirty="0" smtClean="0"/>
              <a:t>Margin Requirements</a:t>
            </a:r>
          </a:p>
          <a:p>
            <a:pPr lvl="1"/>
            <a:r>
              <a:rPr lang="en-US" altLang="zh-CN" dirty="0" smtClean="0"/>
              <a:t>Futures versus forward contract</a:t>
            </a:r>
          </a:p>
          <a:p>
            <a:endParaRPr lang="en-US" altLang="zh-CN" dirty="0" smtClean="0"/>
          </a:p>
        </p:txBody>
      </p:sp>
    </p:spTree>
    <p:extLst>
      <p:ext uri="{BB962C8B-B14F-4D97-AF65-F5344CB8AC3E}">
        <p14:creationId xmlns:p14="http://schemas.microsoft.com/office/powerpoint/2010/main" val="2434820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Derivative Securities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Options </a:t>
            </a:r>
            <a:r>
              <a:rPr lang="en-US" altLang="zh-CN" dirty="0" smtClean="0"/>
              <a:t>Contract</a:t>
            </a:r>
          </a:p>
          <a:p>
            <a:pPr lvl="1"/>
            <a:r>
              <a:rPr lang="en-US" altLang="zh-CN" dirty="0" smtClean="0"/>
              <a:t>Call and put option</a:t>
            </a:r>
          </a:p>
          <a:p>
            <a:pPr lvl="1"/>
            <a:r>
              <a:rPr lang="en-US" altLang="zh-CN" dirty="0" smtClean="0"/>
              <a:t>European and American option</a:t>
            </a:r>
            <a:endParaRPr lang="en-US" altLang="zh-CN" dirty="0"/>
          </a:p>
          <a:p>
            <a:pPr lvl="1"/>
            <a:r>
              <a:rPr lang="en-US" altLang="zh-CN" dirty="0"/>
              <a:t>Risk and Return Characteristics of Options</a:t>
            </a:r>
          </a:p>
          <a:p>
            <a:pPr lvl="1"/>
            <a:r>
              <a:rPr lang="en-US" altLang="zh-CN" dirty="0"/>
              <a:t>Option Markets</a:t>
            </a:r>
          </a:p>
          <a:p>
            <a:r>
              <a:rPr lang="en-US" altLang="zh-CN" dirty="0"/>
              <a:t>Swap</a:t>
            </a:r>
          </a:p>
          <a:p>
            <a:pPr lvl="1"/>
            <a:r>
              <a:rPr lang="en-US" altLang="zh-CN" dirty="0"/>
              <a:t>Interest Rate </a:t>
            </a:r>
            <a:r>
              <a:rPr lang="en-US" altLang="zh-CN" dirty="0" smtClean="0"/>
              <a:t>Swap</a:t>
            </a:r>
          </a:p>
          <a:p>
            <a:pPr lvl="1"/>
            <a:r>
              <a:rPr lang="en-US" altLang="zh-CN" dirty="0" smtClean="0"/>
              <a:t>Currency Swap</a:t>
            </a:r>
            <a:endParaRPr lang="en-US" altLang="zh-CN" dirty="0"/>
          </a:p>
          <a:p>
            <a:pPr lvl="1"/>
            <a:r>
              <a:rPr lang="en-US" altLang="zh-CN" dirty="0"/>
              <a:t>Risk and Return Characteristics</a:t>
            </a:r>
          </a:p>
          <a:p>
            <a:endParaRPr lang="zh-CN" altLang="en-US" dirty="0"/>
          </a:p>
        </p:txBody>
      </p:sp>
    </p:spTree>
    <p:extLst>
      <p:ext uri="{BB962C8B-B14F-4D97-AF65-F5344CB8AC3E}">
        <p14:creationId xmlns:p14="http://schemas.microsoft.com/office/powerpoint/2010/main" val="170905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Financial Assets or Instruments</a:t>
            </a:r>
            <a:endParaRPr lang="zh-CN" altLang="en-US" dirty="0"/>
          </a:p>
        </p:txBody>
      </p:sp>
      <p:sp>
        <p:nvSpPr>
          <p:cNvPr id="3" name="内容占位符 2"/>
          <p:cNvSpPr>
            <a:spLocks noGrp="1"/>
          </p:cNvSpPr>
          <p:nvPr>
            <p:ph idx="1"/>
          </p:nvPr>
        </p:nvSpPr>
        <p:spPr/>
        <p:txBody>
          <a:bodyPr/>
          <a:lstStyle/>
          <a:p>
            <a:r>
              <a:rPr lang="en-US" altLang="zh-CN" dirty="0" smtClean="0"/>
              <a:t>Bond</a:t>
            </a:r>
            <a:endParaRPr lang="en-US" altLang="zh-CN" dirty="0"/>
          </a:p>
          <a:p>
            <a:r>
              <a:rPr lang="en-US" altLang="zh-CN" dirty="0" smtClean="0"/>
              <a:t>Stock</a:t>
            </a:r>
          </a:p>
          <a:p>
            <a:r>
              <a:rPr lang="en-US" altLang="zh-CN" dirty="0" smtClean="0"/>
              <a:t>Option</a:t>
            </a:r>
          </a:p>
          <a:p>
            <a:r>
              <a:rPr lang="en-US" altLang="zh-CN" dirty="0" smtClean="0"/>
              <a:t>Future</a:t>
            </a:r>
          </a:p>
          <a:p>
            <a:r>
              <a:rPr lang="en-US" altLang="zh-CN" dirty="0" smtClean="0"/>
              <a:t>Foreign Exchange</a:t>
            </a:r>
          </a:p>
          <a:p>
            <a:r>
              <a:rPr lang="en-US" altLang="zh-CN" dirty="0" smtClean="0"/>
              <a:t>Swap</a:t>
            </a:r>
            <a:endParaRPr lang="zh-CN" altLang="en-US" dirty="0"/>
          </a:p>
        </p:txBody>
      </p:sp>
    </p:spTree>
    <p:extLst>
      <p:ext uri="{BB962C8B-B14F-4D97-AF65-F5344CB8AC3E}">
        <p14:creationId xmlns:p14="http://schemas.microsoft.com/office/powerpoint/2010/main" val="390589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Financial Markets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Classify by nature of claim</a:t>
            </a:r>
          </a:p>
          <a:p>
            <a:pPr lvl="1"/>
            <a:r>
              <a:rPr lang="en-US" altLang="zh-CN" dirty="0" smtClean="0"/>
              <a:t>Debt Market</a:t>
            </a:r>
          </a:p>
          <a:p>
            <a:pPr lvl="1"/>
            <a:r>
              <a:rPr lang="en-US" altLang="zh-CN" dirty="0" smtClean="0"/>
              <a:t>Stock Market</a:t>
            </a:r>
          </a:p>
          <a:p>
            <a:r>
              <a:rPr lang="en-US" altLang="zh-CN" dirty="0" smtClean="0"/>
              <a:t>Classify by maturity of claim</a:t>
            </a:r>
          </a:p>
          <a:p>
            <a:pPr lvl="1"/>
            <a:r>
              <a:rPr lang="en-US" altLang="zh-CN" dirty="0" smtClean="0"/>
              <a:t>Money Market</a:t>
            </a:r>
          </a:p>
          <a:p>
            <a:pPr lvl="1"/>
            <a:r>
              <a:rPr lang="en-US" altLang="zh-CN" dirty="0" smtClean="0"/>
              <a:t>Capital Market</a:t>
            </a:r>
          </a:p>
          <a:p>
            <a:r>
              <a:rPr lang="en-US" altLang="zh-CN" dirty="0" smtClean="0"/>
              <a:t>Classify by Seasoning of claim</a:t>
            </a:r>
          </a:p>
          <a:p>
            <a:pPr lvl="1"/>
            <a:r>
              <a:rPr lang="en-US" altLang="zh-CN" dirty="0" smtClean="0"/>
              <a:t>Primary Market</a:t>
            </a:r>
          </a:p>
          <a:p>
            <a:pPr lvl="1"/>
            <a:r>
              <a:rPr lang="en-US" altLang="zh-CN" dirty="0" smtClean="0"/>
              <a:t>Secondary Market</a:t>
            </a:r>
          </a:p>
          <a:p>
            <a:r>
              <a:rPr lang="en-US" altLang="zh-CN" dirty="0" smtClean="0"/>
              <a:t>Classify by immediate delivery or future delivery</a:t>
            </a:r>
          </a:p>
          <a:p>
            <a:pPr lvl="1"/>
            <a:r>
              <a:rPr lang="en-US" altLang="zh-CN" dirty="0" smtClean="0"/>
              <a:t>Cash or spot Market</a:t>
            </a:r>
          </a:p>
          <a:p>
            <a:pPr lvl="1"/>
            <a:r>
              <a:rPr lang="en-US" altLang="zh-CN" dirty="0" smtClean="0"/>
              <a:t>Derivative Market</a:t>
            </a:r>
          </a:p>
          <a:p>
            <a:endParaRPr lang="zh-CN" altLang="en-US" dirty="0"/>
          </a:p>
        </p:txBody>
      </p:sp>
    </p:spTree>
    <p:extLst>
      <p:ext uri="{BB962C8B-B14F-4D97-AF65-F5344CB8AC3E}">
        <p14:creationId xmlns:p14="http://schemas.microsoft.com/office/powerpoint/2010/main" val="128856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Financial Intermediaries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Buy side and Sell side</a:t>
            </a:r>
          </a:p>
          <a:p>
            <a:r>
              <a:rPr lang="en-US" altLang="zh-CN" dirty="0" smtClean="0"/>
              <a:t>Sell Side indicates a firm that sells investment services to asset management firms. </a:t>
            </a:r>
          </a:p>
          <a:p>
            <a:r>
              <a:rPr lang="en-US" altLang="zh-CN" dirty="0" smtClean="0"/>
              <a:t>Sell side normally create a product and then sold in the market.</a:t>
            </a:r>
          </a:p>
          <a:p>
            <a:r>
              <a:rPr lang="en-US" altLang="zh-CN" dirty="0" smtClean="0"/>
              <a:t>Sell side entities: investment Bank, Broker/Dealer.</a:t>
            </a:r>
          </a:p>
          <a:p>
            <a:r>
              <a:rPr lang="en-US" altLang="zh-CN" dirty="0" smtClean="0"/>
              <a:t>Buy Side will buy the services or products.</a:t>
            </a:r>
          </a:p>
          <a:p>
            <a:r>
              <a:rPr lang="en-US" altLang="zh-CN" dirty="0" smtClean="0"/>
              <a:t>Buy </a:t>
            </a:r>
            <a:r>
              <a:rPr lang="en-US" altLang="zh-CN" dirty="0"/>
              <a:t>Side entities: Private equity funds, mutual funds, unit trusts, hedge funds, pension funds</a:t>
            </a:r>
            <a:endParaRPr lang="en-US" altLang="zh-CN" dirty="0" smtClean="0"/>
          </a:p>
          <a:p>
            <a:endParaRPr lang="zh-CN" altLang="en-US" dirty="0"/>
          </a:p>
        </p:txBody>
      </p:sp>
    </p:spTree>
    <p:extLst>
      <p:ext uri="{BB962C8B-B14F-4D97-AF65-F5344CB8AC3E}">
        <p14:creationId xmlns:p14="http://schemas.microsoft.com/office/powerpoint/2010/main" val="263787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Stock Market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Type of Equity Securities</a:t>
            </a:r>
            <a:r>
              <a:rPr lang="zh-CN" altLang="en-US" dirty="0" smtClean="0"/>
              <a:t>：</a:t>
            </a:r>
            <a:endParaRPr lang="en-US" altLang="zh-CN" dirty="0" smtClean="0"/>
          </a:p>
          <a:p>
            <a:pPr lvl="1"/>
            <a:r>
              <a:rPr lang="en-US" altLang="zh-CN" dirty="0" smtClean="0"/>
              <a:t>Common Stock</a:t>
            </a:r>
          </a:p>
          <a:p>
            <a:pPr lvl="1"/>
            <a:r>
              <a:rPr lang="en-US" altLang="zh-CN" dirty="0" smtClean="0"/>
              <a:t>Preferred Stock</a:t>
            </a:r>
          </a:p>
          <a:p>
            <a:r>
              <a:rPr lang="en-US" altLang="zh-CN" dirty="0" smtClean="0"/>
              <a:t>Primary Market</a:t>
            </a:r>
            <a:r>
              <a:rPr lang="zh-CN" altLang="en-US" dirty="0" smtClean="0"/>
              <a:t> </a:t>
            </a:r>
            <a:r>
              <a:rPr lang="en-US" altLang="zh-CN" dirty="0" smtClean="0"/>
              <a:t>and Secondary Market</a:t>
            </a:r>
          </a:p>
          <a:p>
            <a:pPr lvl="1"/>
            <a:r>
              <a:rPr lang="en-US" altLang="zh-CN" dirty="0" smtClean="0"/>
              <a:t>Primary Market: issuing new securities</a:t>
            </a:r>
          </a:p>
          <a:p>
            <a:pPr lvl="1"/>
            <a:r>
              <a:rPr lang="en-US" altLang="zh-CN" dirty="0" smtClean="0"/>
              <a:t>Secondary Market:</a:t>
            </a:r>
          </a:p>
          <a:p>
            <a:r>
              <a:rPr lang="en-US" altLang="zh-CN" dirty="0" smtClean="0"/>
              <a:t>Trading Location</a:t>
            </a:r>
          </a:p>
          <a:p>
            <a:pPr lvl="1"/>
            <a:r>
              <a:rPr lang="en-US" altLang="zh-CN" dirty="0" smtClean="0"/>
              <a:t>Stock Exchange</a:t>
            </a:r>
          </a:p>
          <a:p>
            <a:pPr lvl="1"/>
            <a:r>
              <a:rPr lang="en-US" altLang="zh-CN" dirty="0" smtClean="0"/>
              <a:t>Over-the-Counter(OTC) Market</a:t>
            </a:r>
          </a:p>
          <a:p>
            <a:pPr lvl="1"/>
            <a:r>
              <a:rPr lang="en-US" altLang="zh-CN" dirty="0" smtClean="0"/>
              <a:t>Independent Electronic Trading Systems</a:t>
            </a:r>
          </a:p>
        </p:txBody>
      </p:sp>
    </p:spTree>
    <p:extLst>
      <p:ext uri="{BB962C8B-B14F-4D97-AF65-F5344CB8AC3E}">
        <p14:creationId xmlns:p14="http://schemas.microsoft.com/office/powerpoint/2010/main" val="1429451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Stock Market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Stock Exchanges</a:t>
            </a:r>
          </a:p>
          <a:p>
            <a:pPr lvl="1"/>
            <a:r>
              <a:rPr lang="en-US" altLang="zh-CN" dirty="0" smtClean="0"/>
              <a:t>New York Stock Exchanges</a:t>
            </a:r>
          </a:p>
          <a:p>
            <a:pPr lvl="1"/>
            <a:r>
              <a:rPr lang="en-US" altLang="zh-CN" dirty="0" smtClean="0"/>
              <a:t>London Stock Exchanges</a:t>
            </a:r>
          </a:p>
          <a:p>
            <a:pPr lvl="1"/>
            <a:r>
              <a:rPr lang="en-US" altLang="zh-CN" dirty="0" smtClean="0"/>
              <a:t>Shanghai Stock Exchanges</a:t>
            </a:r>
          </a:p>
          <a:p>
            <a:r>
              <a:rPr lang="en-US" altLang="zh-CN" dirty="0" smtClean="0"/>
              <a:t>Trading Mechanics</a:t>
            </a:r>
          </a:p>
          <a:p>
            <a:pPr lvl="1"/>
            <a:r>
              <a:rPr lang="en-US" altLang="zh-CN" dirty="0" smtClean="0"/>
              <a:t>Type of Orders</a:t>
            </a:r>
          </a:p>
          <a:p>
            <a:pPr lvl="2"/>
            <a:r>
              <a:rPr lang="en-US" altLang="zh-CN" dirty="0" smtClean="0"/>
              <a:t>Market order</a:t>
            </a:r>
          </a:p>
          <a:p>
            <a:pPr lvl="2"/>
            <a:r>
              <a:rPr lang="en-US" altLang="zh-CN" dirty="0" smtClean="0"/>
              <a:t>Limit order</a:t>
            </a:r>
          </a:p>
          <a:p>
            <a:pPr lvl="2"/>
            <a:r>
              <a:rPr lang="en-US" altLang="zh-CN" dirty="0" smtClean="0"/>
              <a:t>Stop order</a:t>
            </a:r>
          </a:p>
          <a:p>
            <a:pPr lvl="2"/>
            <a:r>
              <a:rPr lang="en-US" altLang="zh-CN" dirty="0" smtClean="0"/>
              <a:t>Stop-limit order</a:t>
            </a:r>
          </a:p>
          <a:p>
            <a:pPr lvl="1"/>
            <a:r>
              <a:rPr lang="en-US" altLang="zh-CN" dirty="0" smtClean="0"/>
              <a:t>Continues  and Call market</a:t>
            </a:r>
          </a:p>
          <a:p>
            <a:pPr lvl="1"/>
            <a:r>
              <a:rPr lang="en-US" altLang="zh-CN" dirty="0" smtClean="0"/>
              <a:t>Short Selling- Security Finance</a:t>
            </a:r>
          </a:p>
          <a:p>
            <a:pPr lvl="1"/>
            <a:endParaRPr lang="en-US" altLang="zh-CN" dirty="0" smtClean="0"/>
          </a:p>
        </p:txBody>
      </p:sp>
    </p:spTree>
    <p:extLst>
      <p:ext uri="{BB962C8B-B14F-4D97-AF65-F5344CB8AC3E}">
        <p14:creationId xmlns:p14="http://schemas.microsoft.com/office/powerpoint/2010/main" val="278681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Money Market</a:t>
            </a:r>
            <a:endParaRPr lang="zh-CN" altLang="en-US" dirty="0"/>
          </a:p>
        </p:txBody>
      </p:sp>
      <p:sp>
        <p:nvSpPr>
          <p:cNvPr id="3" name="内容占位符 2"/>
          <p:cNvSpPr>
            <a:spLocks noGrp="1"/>
          </p:cNvSpPr>
          <p:nvPr>
            <p:ph idx="1"/>
          </p:nvPr>
        </p:nvSpPr>
        <p:spPr/>
        <p:txBody>
          <a:bodyPr>
            <a:normAutofit/>
          </a:bodyPr>
          <a:lstStyle/>
          <a:p>
            <a:r>
              <a:rPr lang="en-US" altLang="zh-CN" dirty="0" smtClean="0"/>
              <a:t>Money Market is </a:t>
            </a:r>
            <a:r>
              <a:rPr lang="en-US" altLang="zh-CN" dirty="0">
                <a:solidFill>
                  <a:schemeClr val="tx1"/>
                </a:solidFill>
              </a:rPr>
              <a:t>a wholesale market of short term debt </a:t>
            </a:r>
            <a:r>
              <a:rPr lang="en-US" altLang="zh-CN" dirty="0" smtClean="0">
                <a:solidFill>
                  <a:schemeClr val="tx1"/>
                </a:solidFill>
              </a:rPr>
              <a:t>instruments </a:t>
            </a:r>
            <a:r>
              <a:rPr lang="en-US" altLang="zh-CN" dirty="0">
                <a:solidFill>
                  <a:schemeClr val="tx1"/>
                </a:solidFill>
              </a:rPr>
              <a:t>with high </a:t>
            </a:r>
            <a:r>
              <a:rPr lang="en-US" altLang="zh-CN" dirty="0" smtClean="0">
                <a:solidFill>
                  <a:schemeClr val="tx1"/>
                </a:solidFill>
              </a:rPr>
              <a:t>liquidity.</a:t>
            </a:r>
            <a:endParaRPr lang="en-US" altLang="zh-CN" dirty="0" smtClean="0"/>
          </a:p>
          <a:p>
            <a:r>
              <a:rPr lang="en-US" altLang="zh-CN" dirty="0" smtClean="0"/>
              <a:t>Instruments:</a:t>
            </a:r>
          </a:p>
          <a:p>
            <a:pPr lvl="1"/>
            <a:r>
              <a:rPr lang="en-US" altLang="zh-CN" dirty="0" smtClean="0"/>
              <a:t>Treasury Bill</a:t>
            </a:r>
          </a:p>
          <a:p>
            <a:pPr lvl="1"/>
            <a:r>
              <a:rPr lang="en-US" altLang="zh-CN" dirty="0" smtClean="0"/>
              <a:t>Commercial  Paper</a:t>
            </a:r>
          </a:p>
          <a:p>
            <a:pPr lvl="1"/>
            <a:r>
              <a:rPr lang="en-US" altLang="zh-CN" dirty="0" smtClean="0"/>
              <a:t>Repo</a:t>
            </a:r>
            <a:endParaRPr lang="en-US" altLang="zh-CN" dirty="0"/>
          </a:p>
          <a:p>
            <a:pPr lvl="1"/>
            <a:r>
              <a:rPr lang="en-US" altLang="zh-CN" dirty="0" smtClean="0"/>
              <a:t>Certificate of Deposits</a:t>
            </a:r>
          </a:p>
          <a:p>
            <a:pPr lvl="1"/>
            <a:endParaRPr lang="en-US" altLang="zh-CN" dirty="0" smtClean="0"/>
          </a:p>
        </p:txBody>
      </p:sp>
    </p:spTree>
    <p:extLst>
      <p:ext uri="{BB962C8B-B14F-4D97-AF65-F5344CB8AC3E}">
        <p14:creationId xmlns:p14="http://schemas.microsoft.com/office/powerpoint/2010/main" val="4268713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Austin</Template>
  <TotalTime>3290</TotalTime>
  <Words>1350</Words>
  <Application>Microsoft Office PowerPoint</Application>
  <PresentationFormat>全屏显示(4:3)</PresentationFormat>
  <Paragraphs>236</Paragraphs>
  <Slides>31</Slides>
  <Notes>13</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奥斯汀</vt:lpstr>
      <vt:lpstr>Financial Services Introduction</vt:lpstr>
      <vt:lpstr>Recommended Books</vt:lpstr>
      <vt:lpstr>Financial Business Structure</vt:lpstr>
      <vt:lpstr>Financial Assets or Instruments</vt:lpstr>
      <vt:lpstr>Financial Markets</vt:lpstr>
      <vt:lpstr>Financial Intermediaries</vt:lpstr>
      <vt:lpstr>Stock Market</vt:lpstr>
      <vt:lpstr>Stock Market</vt:lpstr>
      <vt:lpstr>Money Market</vt:lpstr>
      <vt:lpstr>Euro-Dollar Market</vt:lpstr>
      <vt:lpstr>Bond Market</vt:lpstr>
      <vt:lpstr>China Bond Market</vt:lpstr>
      <vt:lpstr>China Bond Market </vt:lpstr>
      <vt:lpstr>China Bond Market Structure</vt:lpstr>
      <vt:lpstr>US Bond Market</vt:lpstr>
      <vt:lpstr>US Bond Market Structure</vt:lpstr>
      <vt:lpstr>Asset-Backed Securities</vt:lpstr>
      <vt:lpstr>Asset-backed Securities</vt:lpstr>
      <vt:lpstr>Mortgage Backed Securities</vt:lpstr>
      <vt:lpstr>Foreign Exchange Market</vt:lpstr>
      <vt:lpstr>Foreign Exchange Market</vt:lpstr>
      <vt:lpstr>Foreign Exchange Trading</vt:lpstr>
      <vt:lpstr>Foreign Exchange Trading</vt:lpstr>
      <vt:lpstr>Foreign Exchange Forward</vt:lpstr>
      <vt:lpstr>Foreign Exchange Forward</vt:lpstr>
      <vt:lpstr>Investment Companies</vt:lpstr>
      <vt:lpstr>Investment Companies</vt:lpstr>
      <vt:lpstr>Investment Companies</vt:lpstr>
      <vt:lpstr>The structure of Mutual fund</vt:lpstr>
      <vt:lpstr>Market for Derivative Securities</vt:lpstr>
      <vt:lpstr>Derivative Securities</vt:lpstr>
    </vt:vector>
  </TitlesOfParts>
  <Company>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金融业务概述</dc:title>
  <dc:creator>Rong</dc:creator>
  <cp:lastModifiedBy>Rong</cp:lastModifiedBy>
  <cp:revision>136</cp:revision>
  <dcterms:created xsi:type="dcterms:W3CDTF">2011-06-16T02:28:26Z</dcterms:created>
  <dcterms:modified xsi:type="dcterms:W3CDTF">2011-07-12T04:17:45Z</dcterms:modified>
</cp:coreProperties>
</file>