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sldIdLst>
    <p:sldId id="256" r:id="rId2"/>
    <p:sldId id="266" r:id="rId3"/>
    <p:sldId id="278" r:id="rId4"/>
    <p:sldId id="291" r:id="rId5"/>
    <p:sldId id="279" r:id="rId6"/>
    <p:sldId id="280" r:id="rId7"/>
    <p:sldId id="281" r:id="rId8"/>
    <p:sldId id="282" r:id="rId9"/>
    <p:sldId id="283" r:id="rId10"/>
    <p:sldId id="284" r:id="rId11"/>
    <p:sldId id="285" r:id="rId12"/>
    <p:sldId id="286" r:id="rId13"/>
    <p:sldId id="287" r:id="rId14"/>
    <p:sldId id="289" r:id="rId15"/>
    <p:sldId id="288" r:id="rId16"/>
    <p:sldId id="277"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Arial" charset="0"/>
      </a:defRPr>
    </a:lvl1pPr>
    <a:lvl2pPr marL="457200" algn="l" rtl="0" fontAlgn="base">
      <a:spcBef>
        <a:spcPct val="0"/>
      </a:spcBef>
      <a:spcAft>
        <a:spcPct val="0"/>
      </a:spcAft>
      <a:defRPr kern="1200">
        <a:solidFill>
          <a:schemeClr val="tx1"/>
        </a:solidFill>
        <a:latin typeface="Arial" charset="0"/>
        <a:ea typeface="宋体" pitchFamily="2" charset="-122"/>
        <a:cs typeface="Arial" charset="0"/>
      </a:defRPr>
    </a:lvl2pPr>
    <a:lvl3pPr marL="914400" algn="l" rtl="0" fontAlgn="base">
      <a:spcBef>
        <a:spcPct val="0"/>
      </a:spcBef>
      <a:spcAft>
        <a:spcPct val="0"/>
      </a:spcAft>
      <a:defRPr kern="1200">
        <a:solidFill>
          <a:schemeClr val="tx1"/>
        </a:solidFill>
        <a:latin typeface="Arial" charset="0"/>
        <a:ea typeface="宋体" pitchFamily="2" charset="-122"/>
        <a:cs typeface="Arial" charset="0"/>
      </a:defRPr>
    </a:lvl3pPr>
    <a:lvl4pPr marL="1371600" algn="l" rtl="0" fontAlgn="base">
      <a:spcBef>
        <a:spcPct val="0"/>
      </a:spcBef>
      <a:spcAft>
        <a:spcPct val="0"/>
      </a:spcAft>
      <a:defRPr kern="1200">
        <a:solidFill>
          <a:schemeClr val="tx1"/>
        </a:solidFill>
        <a:latin typeface="Arial" charset="0"/>
        <a:ea typeface="宋体" pitchFamily="2" charset="-122"/>
        <a:cs typeface="Arial" charset="0"/>
      </a:defRPr>
    </a:lvl4pPr>
    <a:lvl5pPr marL="1828800" algn="l" rtl="0" fontAlgn="base">
      <a:spcBef>
        <a:spcPct val="0"/>
      </a:spcBef>
      <a:spcAft>
        <a:spcPct val="0"/>
      </a:spcAft>
      <a:defRPr kern="1200">
        <a:solidFill>
          <a:schemeClr val="tx1"/>
        </a:solidFill>
        <a:latin typeface="Arial" charset="0"/>
        <a:ea typeface="宋体" pitchFamily="2" charset="-122"/>
        <a:cs typeface="Arial" charset="0"/>
      </a:defRPr>
    </a:lvl5pPr>
    <a:lvl6pPr marL="2286000" algn="l" defTabSz="914400" rtl="0" eaLnBrk="1" latinLnBrk="0" hangingPunct="1">
      <a:defRPr kern="1200">
        <a:solidFill>
          <a:schemeClr val="tx1"/>
        </a:solidFill>
        <a:latin typeface="Arial" charset="0"/>
        <a:ea typeface="宋体" pitchFamily="2" charset="-122"/>
        <a:cs typeface="Arial" charset="0"/>
      </a:defRPr>
    </a:lvl6pPr>
    <a:lvl7pPr marL="2743200" algn="l" defTabSz="914400" rtl="0" eaLnBrk="1" latinLnBrk="0" hangingPunct="1">
      <a:defRPr kern="1200">
        <a:solidFill>
          <a:schemeClr val="tx1"/>
        </a:solidFill>
        <a:latin typeface="Arial" charset="0"/>
        <a:ea typeface="宋体" pitchFamily="2" charset="-122"/>
        <a:cs typeface="Arial" charset="0"/>
      </a:defRPr>
    </a:lvl7pPr>
    <a:lvl8pPr marL="3200400" algn="l" defTabSz="914400" rtl="0" eaLnBrk="1" latinLnBrk="0" hangingPunct="1">
      <a:defRPr kern="1200">
        <a:solidFill>
          <a:schemeClr val="tx1"/>
        </a:solidFill>
        <a:latin typeface="Arial" charset="0"/>
        <a:ea typeface="宋体" pitchFamily="2" charset="-122"/>
        <a:cs typeface="Arial" charset="0"/>
      </a:defRPr>
    </a:lvl8pPr>
    <a:lvl9pPr marL="3657600" algn="l" defTabSz="914400" rtl="0" eaLnBrk="1" latinLnBrk="0" hangingPunct="1">
      <a:defRPr kern="1200">
        <a:solidFill>
          <a:schemeClr val="tx1"/>
        </a:solidFill>
        <a:latin typeface="Arial" charset="0"/>
        <a:ea typeface="宋体" pitchFamily="2" charset="-122"/>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0000FF"/>
    <a:srgbClr val="FF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7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SimSun"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ea typeface="SimSun" pitchFamily="2" charset="-122"/>
              </a:defRPr>
            </a:lvl1pPr>
          </a:lstStyle>
          <a:p>
            <a:pPr>
              <a:defRPr/>
            </a:pPr>
            <a:fld id="{D5B05AA8-1C58-4306-85C7-C9B07CA6ADBD}" type="datetimeFigureOut">
              <a:rPr lang="zh-CN" altLang="en-US"/>
              <a:pPr>
                <a:defRPr/>
              </a:pPr>
              <a:t>2011-7-22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SimSun"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ea typeface="SimSun" pitchFamily="2" charset="-122"/>
              </a:defRPr>
            </a:lvl1pPr>
          </a:lstStyle>
          <a:p>
            <a:pPr>
              <a:defRPr/>
            </a:pPr>
            <a:fld id="{9EC8721C-05EF-435D-A740-68AA9BFBFC4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FE70465-DEDC-4995-9B73-771BED918408}" type="slidenum">
              <a:rPr lang="zh-CN" altLang="en-US">
                <a:ea typeface="宋体" pitchFamily="2" charset="-122"/>
              </a:rPr>
              <a:pPr/>
              <a:t>2</a:t>
            </a:fld>
            <a:endParaRPr lang="en-US" altLang="zh-CN">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p:cNvSpPr>
          <p:nvPr>
            <p:ph type="sldImg"/>
          </p:nvPr>
        </p:nvSpPr>
        <p:spPr bwMode="auto">
          <a:noFill/>
          <a:ln>
            <a:solidFill>
              <a:srgbClr val="000000"/>
            </a:solidFill>
            <a:miter lim="800000"/>
            <a:headEnd/>
            <a:tailEnd/>
          </a:ln>
        </p:spPr>
      </p:sp>
      <p:sp>
        <p:nvSpPr>
          <p:cNvPr id="2253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253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D830F77-B6B8-4A87-A0CF-31D312A76922}" type="slidenum">
              <a:rPr lang="zh-CN" altLang="en-US">
                <a:ea typeface="宋体" pitchFamily="2" charset="-122"/>
              </a:rPr>
              <a:pPr/>
              <a:t>7</a:t>
            </a:fld>
            <a:endParaRPr lang="en-US" altLang="zh-CN">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228600"/>
            <a:ext cx="9144000" cy="809625"/>
          </a:xfrm>
          <a:prstGeom prst="rect">
            <a:avLst/>
          </a:prstGeom>
          <a:solidFill>
            <a:srgbClr val="617595"/>
          </a:solidFill>
          <a:ln w="12700">
            <a:noFill/>
            <a:miter lim="800000"/>
            <a:headEnd/>
            <a:tailEnd/>
          </a:ln>
          <a:effectLst/>
        </p:spPr>
        <p:txBody>
          <a:bodyPr wrap="none" anchor="ctr"/>
          <a:lstStyle/>
          <a:p>
            <a:pPr>
              <a:defRPr/>
            </a:pPr>
            <a:endParaRPr lang="en-US">
              <a:ea typeface="SimSun" pitchFamily="2" charset="-122"/>
            </a:endParaRPr>
          </a:p>
        </p:txBody>
      </p:sp>
      <p:grpSp>
        <p:nvGrpSpPr>
          <p:cNvPr id="5" name="Group 3"/>
          <p:cNvGrpSpPr>
            <a:grpSpLocks/>
          </p:cNvGrpSpPr>
          <p:nvPr/>
        </p:nvGrpSpPr>
        <p:grpSpPr bwMode="auto">
          <a:xfrm>
            <a:off x="685800" y="477838"/>
            <a:ext cx="2241550" cy="311150"/>
            <a:chOff x="909" y="2690"/>
            <a:chExt cx="1107" cy="153"/>
          </a:xfrm>
        </p:grpSpPr>
        <p:sp>
          <p:nvSpPr>
            <p:cNvPr id="6" name="Freeform 4"/>
            <p:cNvSpPr>
              <a:spLocks noChangeAspect="1" noEditPoints="1"/>
            </p:cNvSpPr>
            <p:nvPr/>
          </p:nvSpPr>
          <p:spPr bwMode="gray">
            <a:xfrm>
              <a:off x="909" y="2690"/>
              <a:ext cx="1092" cy="153"/>
            </a:xfrm>
            <a:custGeom>
              <a:avLst/>
              <a:gdLst/>
              <a:ahLst/>
              <a:cxnLst>
                <a:cxn ang="0">
                  <a:pos x="2551" y="1053"/>
                </a:cxn>
                <a:cxn ang="0">
                  <a:pos x="0" y="1491"/>
                </a:cxn>
                <a:cxn ang="0">
                  <a:pos x="747" y="1202"/>
                </a:cxn>
                <a:cxn ang="0">
                  <a:pos x="880" y="52"/>
                </a:cxn>
                <a:cxn ang="0">
                  <a:pos x="218" y="329"/>
                </a:cxn>
                <a:cxn ang="0">
                  <a:pos x="1889" y="547"/>
                </a:cxn>
                <a:cxn ang="0">
                  <a:pos x="1548" y="1311"/>
                </a:cxn>
                <a:cxn ang="0">
                  <a:pos x="1170" y="1496"/>
                </a:cxn>
                <a:cxn ang="0">
                  <a:pos x="996" y="547"/>
                </a:cxn>
                <a:cxn ang="0">
                  <a:pos x="1926" y="547"/>
                </a:cxn>
                <a:cxn ang="0">
                  <a:pos x="2544" y="1496"/>
                </a:cxn>
                <a:cxn ang="0">
                  <a:pos x="2126" y="1155"/>
                </a:cxn>
                <a:cxn ang="0">
                  <a:pos x="2161" y="1533"/>
                </a:cxn>
                <a:cxn ang="0">
                  <a:pos x="2322" y="307"/>
                </a:cxn>
                <a:cxn ang="0">
                  <a:pos x="3046" y="1533"/>
                </a:cxn>
                <a:cxn ang="0">
                  <a:pos x="3565" y="383"/>
                </a:cxn>
                <a:cxn ang="0">
                  <a:pos x="3649" y="1533"/>
                </a:cxn>
                <a:cxn ang="0">
                  <a:pos x="3273" y="383"/>
                </a:cxn>
                <a:cxn ang="0">
                  <a:pos x="2895" y="307"/>
                </a:cxn>
                <a:cxn ang="0">
                  <a:pos x="3903" y="1533"/>
                </a:cxn>
                <a:cxn ang="0">
                  <a:pos x="4076" y="529"/>
                </a:cxn>
                <a:cxn ang="0">
                  <a:pos x="4786" y="547"/>
                </a:cxn>
                <a:cxn ang="0">
                  <a:pos x="4277" y="535"/>
                </a:cxn>
                <a:cxn ang="0">
                  <a:pos x="4670" y="720"/>
                </a:cxn>
                <a:cxn ang="0">
                  <a:pos x="4277" y="940"/>
                </a:cxn>
                <a:cxn ang="0">
                  <a:pos x="4796" y="1288"/>
                </a:cxn>
                <a:cxn ang="0">
                  <a:pos x="5733" y="1573"/>
                </a:cxn>
                <a:cxn ang="0">
                  <a:pos x="5362" y="1202"/>
                </a:cxn>
                <a:cxn ang="0">
                  <a:pos x="5330" y="393"/>
                </a:cxn>
                <a:cxn ang="0">
                  <a:pos x="6170" y="307"/>
                </a:cxn>
                <a:cxn ang="0">
                  <a:pos x="6284" y="1110"/>
                </a:cxn>
                <a:cxn ang="0">
                  <a:pos x="6956" y="383"/>
                </a:cxn>
                <a:cxn ang="0">
                  <a:pos x="7040" y="1533"/>
                </a:cxn>
                <a:cxn ang="0">
                  <a:pos x="6665" y="383"/>
                </a:cxn>
                <a:cxn ang="0">
                  <a:pos x="6286" y="307"/>
                </a:cxn>
                <a:cxn ang="0">
                  <a:pos x="8074" y="1533"/>
                </a:cxn>
                <a:cxn ang="0">
                  <a:pos x="7760" y="383"/>
                </a:cxn>
                <a:cxn ang="0">
                  <a:pos x="7802" y="1533"/>
                </a:cxn>
                <a:cxn ang="0">
                  <a:pos x="7426" y="527"/>
                </a:cxn>
                <a:cxn ang="0">
                  <a:pos x="8232" y="611"/>
                </a:cxn>
                <a:cxn ang="0">
                  <a:pos x="8518" y="1308"/>
                </a:cxn>
                <a:cxn ang="0">
                  <a:pos x="9231" y="307"/>
                </a:cxn>
                <a:cxn ang="0">
                  <a:pos x="8833" y="383"/>
                </a:cxn>
                <a:cxn ang="0">
                  <a:pos x="9080" y="720"/>
                </a:cxn>
                <a:cxn ang="0">
                  <a:pos x="8934" y="940"/>
                </a:cxn>
                <a:cxn ang="0">
                  <a:pos x="9001" y="1456"/>
                </a:cxn>
                <a:cxn ang="0">
                  <a:pos x="8074" y="1533"/>
                </a:cxn>
                <a:cxn ang="0">
                  <a:pos x="9515" y="1311"/>
                </a:cxn>
                <a:cxn ang="0">
                  <a:pos x="10224" y="307"/>
                </a:cxn>
                <a:cxn ang="0">
                  <a:pos x="9829" y="383"/>
                </a:cxn>
                <a:cxn ang="0">
                  <a:pos x="10073" y="720"/>
                </a:cxn>
                <a:cxn ang="0">
                  <a:pos x="9930" y="940"/>
                </a:cxn>
                <a:cxn ang="0">
                  <a:pos x="9997" y="1456"/>
                </a:cxn>
                <a:cxn ang="0">
                  <a:pos x="9344" y="1533"/>
                </a:cxn>
                <a:cxn ang="0">
                  <a:pos x="10892" y="383"/>
                </a:cxn>
                <a:cxn ang="0">
                  <a:pos x="10516" y="1533"/>
                </a:cxn>
                <a:cxn ang="0">
                  <a:pos x="10600" y="383"/>
                </a:cxn>
                <a:cxn ang="0">
                  <a:pos x="11270" y="307"/>
                </a:cxn>
              </a:cxnLst>
              <a:rect l="0" t="0" r="r" b="b"/>
              <a:pathLst>
                <a:path w="11270" h="1573">
                  <a:moveTo>
                    <a:pt x="2361" y="510"/>
                  </a:moveTo>
                  <a:lnTo>
                    <a:pt x="2361" y="510"/>
                  </a:lnTo>
                  <a:cubicBezTo>
                    <a:pt x="2361" y="510"/>
                    <a:pt x="2163" y="1053"/>
                    <a:pt x="2163" y="1053"/>
                  </a:cubicBezTo>
                  <a:cubicBezTo>
                    <a:pt x="2163" y="1053"/>
                    <a:pt x="2551" y="1053"/>
                    <a:pt x="2551" y="1053"/>
                  </a:cubicBezTo>
                  <a:cubicBezTo>
                    <a:pt x="2551" y="1053"/>
                    <a:pt x="2361" y="510"/>
                    <a:pt x="2361" y="510"/>
                  </a:cubicBezTo>
                  <a:close/>
                  <a:moveTo>
                    <a:pt x="408" y="1573"/>
                  </a:moveTo>
                  <a:lnTo>
                    <a:pt x="408" y="1573"/>
                  </a:lnTo>
                  <a:cubicBezTo>
                    <a:pt x="230" y="1573"/>
                    <a:pt x="79" y="1521"/>
                    <a:pt x="0" y="1491"/>
                  </a:cubicBezTo>
                  <a:cubicBezTo>
                    <a:pt x="0" y="1491"/>
                    <a:pt x="0" y="1202"/>
                    <a:pt x="0" y="1202"/>
                  </a:cubicBezTo>
                  <a:cubicBezTo>
                    <a:pt x="0" y="1202"/>
                    <a:pt x="38" y="1202"/>
                    <a:pt x="38" y="1202"/>
                  </a:cubicBezTo>
                  <a:cubicBezTo>
                    <a:pt x="74" y="1338"/>
                    <a:pt x="154" y="1466"/>
                    <a:pt x="421" y="1466"/>
                  </a:cubicBezTo>
                  <a:cubicBezTo>
                    <a:pt x="616" y="1466"/>
                    <a:pt x="752" y="1363"/>
                    <a:pt x="747" y="1202"/>
                  </a:cubicBezTo>
                  <a:cubicBezTo>
                    <a:pt x="742" y="1029"/>
                    <a:pt x="621" y="942"/>
                    <a:pt x="369" y="821"/>
                  </a:cubicBezTo>
                  <a:cubicBezTo>
                    <a:pt x="92" y="688"/>
                    <a:pt x="3" y="557"/>
                    <a:pt x="5" y="393"/>
                  </a:cubicBezTo>
                  <a:cubicBezTo>
                    <a:pt x="5" y="131"/>
                    <a:pt x="215" y="0"/>
                    <a:pt x="524" y="0"/>
                  </a:cubicBezTo>
                  <a:cubicBezTo>
                    <a:pt x="675" y="0"/>
                    <a:pt x="809" y="30"/>
                    <a:pt x="880" y="52"/>
                  </a:cubicBezTo>
                  <a:cubicBezTo>
                    <a:pt x="880" y="52"/>
                    <a:pt x="880" y="307"/>
                    <a:pt x="880" y="307"/>
                  </a:cubicBezTo>
                  <a:cubicBezTo>
                    <a:pt x="880" y="307"/>
                    <a:pt x="846" y="307"/>
                    <a:pt x="846" y="307"/>
                  </a:cubicBezTo>
                  <a:cubicBezTo>
                    <a:pt x="826" y="183"/>
                    <a:pt x="722" y="99"/>
                    <a:pt x="524" y="102"/>
                  </a:cubicBezTo>
                  <a:cubicBezTo>
                    <a:pt x="344" y="104"/>
                    <a:pt x="225" y="186"/>
                    <a:pt x="218" y="329"/>
                  </a:cubicBezTo>
                  <a:cubicBezTo>
                    <a:pt x="211" y="463"/>
                    <a:pt x="297" y="535"/>
                    <a:pt x="453" y="609"/>
                  </a:cubicBezTo>
                  <a:cubicBezTo>
                    <a:pt x="814" y="779"/>
                    <a:pt x="945" y="888"/>
                    <a:pt x="959" y="1110"/>
                  </a:cubicBezTo>
                  <a:cubicBezTo>
                    <a:pt x="977" y="1387"/>
                    <a:pt x="774" y="1573"/>
                    <a:pt x="408" y="1573"/>
                  </a:cubicBezTo>
                  <a:close/>
                  <a:moveTo>
                    <a:pt x="1889" y="547"/>
                  </a:moveTo>
                  <a:lnTo>
                    <a:pt x="1889" y="547"/>
                  </a:lnTo>
                  <a:cubicBezTo>
                    <a:pt x="1864" y="433"/>
                    <a:pt x="1812" y="383"/>
                    <a:pt x="1632" y="383"/>
                  </a:cubicBezTo>
                  <a:cubicBezTo>
                    <a:pt x="1632" y="383"/>
                    <a:pt x="1548" y="383"/>
                    <a:pt x="1548" y="383"/>
                  </a:cubicBezTo>
                  <a:cubicBezTo>
                    <a:pt x="1548" y="383"/>
                    <a:pt x="1548" y="1311"/>
                    <a:pt x="1548" y="1311"/>
                  </a:cubicBezTo>
                  <a:cubicBezTo>
                    <a:pt x="1548" y="1454"/>
                    <a:pt x="1587" y="1496"/>
                    <a:pt x="1716" y="1496"/>
                  </a:cubicBezTo>
                  <a:cubicBezTo>
                    <a:pt x="1716" y="1496"/>
                    <a:pt x="1716" y="1533"/>
                    <a:pt x="1716" y="1533"/>
                  </a:cubicBezTo>
                  <a:cubicBezTo>
                    <a:pt x="1716" y="1533"/>
                    <a:pt x="1170" y="1533"/>
                    <a:pt x="1170" y="1533"/>
                  </a:cubicBezTo>
                  <a:cubicBezTo>
                    <a:pt x="1170" y="1533"/>
                    <a:pt x="1170" y="1496"/>
                    <a:pt x="1170" y="1496"/>
                  </a:cubicBezTo>
                  <a:cubicBezTo>
                    <a:pt x="1298" y="1496"/>
                    <a:pt x="1338" y="1454"/>
                    <a:pt x="1338" y="1311"/>
                  </a:cubicBezTo>
                  <a:cubicBezTo>
                    <a:pt x="1338" y="1311"/>
                    <a:pt x="1338" y="383"/>
                    <a:pt x="1338" y="383"/>
                  </a:cubicBezTo>
                  <a:cubicBezTo>
                    <a:pt x="1338" y="383"/>
                    <a:pt x="1256" y="383"/>
                    <a:pt x="1256" y="383"/>
                  </a:cubicBezTo>
                  <a:cubicBezTo>
                    <a:pt x="1073" y="383"/>
                    <a:pt x="1021" y="433"/>
                    <a:pt x="996" y="547"/>
                  </a:cubicBezTo>
                  <a:cubicBezTo>
                    <a:pt x="996" y="547"/>
                    <a:pt x="959" y="547"/>
                    <a:pt x="959" y="547"/>
                  </a:cubicBezTo>
                  <a:cubicBezTo>
                    <a:pt x="959" y="547"/>
                    <a:pt x="959" y="307"/>
                    <a:pt x="959" y="307"/>
                  </a:cubicBezTo>
                  <a:cubicBezTo>
                    <a:pt x="959" y="307"/>
                    <a:pt x="1926" y="307"/>
                    <a:pt x="1926" y="307"/>
                  </a:cubicBezTo>
                  <a:cubicBezTo>
                    <a:pt x="1926" y="307"/>
                    <a:pt x="1926" y="547"/>
                    <a:pt x="1926" y="547"/>
                  </a:cubicBezTo>
                  <a:cubicBezTo>
                    <a:pt x="1926" y="547"/>
                    <a:pt x="1889" y="547"/>
                    <a:pt x="1889" y="547"/>
                  </a:cubicBezTo>
                  <a:close/>
                  <a:moveTo>
                    <a:pt x="2544" y="1533"/>
                  </a:moveTo>
                  <a:lnTo>
                    <a:pt x="2544" y="1533"/>
                  </a:lnTo>
                  <a:cubicBezTo>
                    <a:pt x="2544" y="1533"/>
                    <a:pt x="2544" y="1496"/>
                    <a:pt x="2544" y="1496"/>
                  </a:cubicBezTo>
                  <a:cubicBezTo>
                    <a:pt x="2616" y="1496"/>
                    <a:pt x="2670" y="1478"/>
                    <a:pt x="2670" y="1422"/>
                  </a:cubicBezTo>
                  <a:cubicBezTo>
                    <a:pt x="2670" y="1400"/>
                    <a:pt x="2665" y="1373"/>
                    <a:pt x="2653" y="1343"/>
                  </a:cubicBezTo>
                  <a:cubicBezTo>
                    <a:pt x="2653" y="1343"/>
                    <a:pt x="2589" y="1155"/>
                    <a:pt x="2589" y="1155"/>
                  </a:cubicBezTo>
                  <a:cubicBezTo>
                    <a:pt x="2589" y="1155"/>
                    <a:pt x="2126" y="1155"/>
                    <a:pt x="2126" y="1155"/>
                  </a:cubicBezTo>
                  <a:cubicBezTo>
                    <a:pt x="2126" y="1155"/>
                    <a:pt x="2067" y="1321"/>
                    <a:pt x="2067" y="1321"/>
                  </a:cubicBezTo>
                  <a:cubicBezTo>
                    <a:pt x="2057" y="1348"/>
                    <a:pt x="2045" y="1385"/>
                    <a:pt x="2045" y="1414"/>
                  </a:cubicBezTo>
                  <a:cubicBezTo>
                    <a:pt x="2045" y="1466"/>
                    <a:pt x="2067" y="1496"/>
                    <a:pt x="2161" y="1496"/>
                  </a:cubicBezTo>
                  <a:cubicBezTo>
                    <a:pt x="2161" y="1496"/>
                    <a:pt x="2161" y="1533"/>
                    <a:pt x="2161" y="1533"/>
                  </a:cubicBezTo>
                  <a:cubicBezTo>
                    <a:pt x="2161" y="1533"/>
                    <a:pt x="1780" y="1533"/>
                    <a:pt x="1780" y="1533"/>
                  </a:cubicBezTo>
                  <a:cubicBezTo>
                    <a:pt x="1780" y="1533"/>
                    <a:pt x="1780" y="1496"/>
                    <a:pt x="1780" y="1496"/>
                  </a:cubicBezTo>
                  <a:cubicBezTo>
                    <a:pt x="1876" y="1496"/>
                    <a:pt x="1909" y="1429"/>
                    <a:pt x="1961" y="1288"/>
                  </a:cubicBezTo>
                  <a:cubicBezTo>
                    <a:pt x="1961" y="1288"/>
                    <a:pt x="2322" y="307"/>
                    <a:pt x="2322" y="307"/>
                  </a:cubicBezTo>
                  <a:cubicBezTo>
                    <a:pt x="2322" y="307"/>
                    <a:pt x="2492" y="307"/>
                    <a:pt x="2492" y="307"/>
                  </a:cubicBezTo>
                  <a:cubicBezTo>
                    <a:pt x="2492" y="307"/>
                    <a:pt x="2860" y="1318"/>
                    <a:pt x="2860" y="1318"/>
                  </a:cubicBezTo>
                  <a:cubicBezTo>
                    <a:pt x="2910" y="1449"/>
                    <a:pt x="2930" y="1491"/>
                    <a:pt x="3046" y="1496"/>
                  </a:cubicBezTo>
                  <a:cubicBezTo>
                    <a:pt x="3046" y="1496"/>
                    <a:pt x="3046" y="1533"/>
                    <a:pt x="3046" y="1533"/>
                  </a:cubicBezTo>
                  <a:cubicBezTo>
                    <a:pt x="3046" y="1533"/>
                    <a:pt x="2544" y="1533"/>
                    <a:pt x="2544" y="1533"/>
                  </a:cubicBezTo>
                  <a:close/>
                  <a:moveTo>
                    <a:pt x="3822" y="547"/>
                  </a:moveTo>
                  <a:lnTo>
                    <a:pt x="3822" y="547"/>
                  </a:lnTo>
                  <a:cubicBezTo>
                    <a:pt x="3800" y="433"/>
                    <a:pt x="3745" y="383"/>
                    <a:pt x="3565" y="383"/>
                  </a:cubicBezTo>
                  <a:cubicBezTo>
                    <a:pt x="3565" y="383"/>
                    <a:pt x="3481" y="383"/>
                    <a:pt x="3481" y="383"/>
                  </a:cubicBezTo>
                  <a:cubicBezTo>
                    <a:pt x="3481" y="383"/>
                    <a:pt x="3481" y="1311"/>
                    <a:pt x="3481" y="1311"/>
                  </a:cubicBezTo>
                  <a:cubicBezTo>
                    <a:pt x="3481" y="1454"/>
                    <a:pt x="3520" y="1496"/>
                    <a:pt x="3649" y="1496"/>
                  </a:cubicBezTo>
                  <a:cubicBezTo>
                    <a:pt x="3649" y="1496"/>
                    <a:pt x="3649" y="1533"/>
                    <a:pt x="3649" y="1533"/>
                  </a:cubicBezTo>
                  <a:cubicBezTo>
                    <a:pt x="3649" y="1533"/>
                    <a:pt x="3103" y="1533"/>
                    <a:pt x="3103" y="1533"/>
                  </a:cubicBezTo>
                  <a:cubicBezTo>
                    <a:pt x="3103" y="1533"/>
                    <a:pt x="3103" y="1496"/>
                    <a:pt x="3103" y="1496"/>
                  </a:cubicBezTo>
                  <a:cubicBezTo>
                    <a:pt x="3234" y="1496"/>
                    <a:pt x="3273" y="1454"/>
                    <a:pt x="3273" y="1311"/>
                  </a:cubicBezTo>
                  <a:cubicBezTo>
                    <a:pt x="3273" y="1311"/>
                    <a:pt x="3273" y="383"/>
                    <a:pt x="3273" y="383"/>
                  </a:cubicBezTo>
                  <a:cubicBezTo>
                    <a:pt x="3273" y="383"/>
                    <a:pt x="3189" y="383"/>
                    <a:pt x="3189" y="383"/>
                  </a:cubicBezTo>
                  <a:cubicBezTo>
                    <a:pt x="3009" y="383"/>
                    <a:pt x="2954" y="433"/>
                    <a:pt x="2930" y="547"/>
                  </a:cubicBezTo>
                  <a:cubicBezTo>
                    <a:pt x="2930" y="547"/>
                    <a:pt x="2895" y="547"/>
                    <a:pt x="2895" y="547"/>
                  </a:cubicBezTo>
                  <a:cubicBezTo>
                    <a:pt x="2895" y="547"/>
                    <a:pt x="2895" y="307"/>
                    <a:pt x="2895" y="307"/>
                  </a:cubicBezTo>
                  <a:cubicBezTo>
                    <a:pt x="2895" y="307"/>
                    <a:pt x="3859" y="307"/>
                    <a:pt x="3859" y="307"/>
                  </a:cubicBezTo>
                  <a:cubicBezTo>
                    <a:pt x="3859" y="307"/>
                    <a:pt x="3859" y="547"/>
                    <a:pt x="3859" y="547"/>
                  </a:cubicBezTo>
                  <a:cubicBezTo>
                    <a:pt x="3859" y="547"/>
                    <a:pt x="3822" y="547"/>
                    <a:pt x="3822" y="547"/>
                  </a:cubicBezTo>
                  <a:close/>
                  <a:moveTo>
                    <a:pt x="3903" y="1533"/>
                  </a:moveTo>
                  <a:lnTo>
                    <a:pt x="3903" y="1533"/>
                  </a:lnTo>
                  <a:cubicBezTo>
                    <a:pt x="3903" y="1533"/>
                    <a:pt x="3903" y="1496"/>
                    <a:pt x="3903" y="1496"/>
                  </a:cubicBezTo>
                  <a:cubicBezTo>
                    <a:pt x="4032" y="1496"/>
                    <a:pt x="4076" y="1454"/>
                    <a:pt x="4076" y="1311"/>
                  </a:cubicBezTo>
                  <a:cubicBezTo>
                    <a:pt x="4076" y="1311"/>
                    <a:pt x="4076" y="529"/>
                    <a:pt x="4076" y="529"/>
                  </a:cubicBezTo>
                  <a:cubicBezTo>
                    <a:pt x="4076" y="386"/>
                    <a:pt x="4032" y="344"/>
                    <a:pt x="3903" y="344"/>
                  </a:cubicBezTo>
                  <a:cubicBezTo>
                    <a:pt x="3903" y="344"/>
                    <a:pt x="3903" y="307"/>
                    <a:pt x="3903" y="307"/>
                  </a:cubicBezTo>
                  <a:cubicBezTo>
                    <a:pt x="3903" y="307"/>
                    <a:pt x="4786" y="307"/>
                    <a:pt x="4786" y="307"/>
                  </a:cubicBezTo>
                  <a:cubicBezTo>
                    <a:pt x="4786" y="307"/>
                    <a:pt x="4786" y="547"/>
                    <a:pt x="4786" y="547"/>
                  </a:cubicBezTo>
                  <a:cubicBezTo>
                    <a:pt x="4786" y="547"/>
                    <a:pt x="4749" y="547"/>
                    <a:pt x="4749" y="547"/>
                  </a:cubicBezTo>
                  <a:cubicBezTo>
                    <a:pt x="4727" y="433"/>
                    <a:pt x="4675" y="383"/>
                    <a:pt x="4494" y="383"/>
                  </a:cubicBezTo>
                  <a:cubicBezTo>
                    <a:pt x="4494" y="383"/>
                    <a:pt x="4388" y="383"/>
                    <a:pt x="4388" y="383"/>
                  </a:cubicBezTo>
                  <a:cubicBezTo>
                    <a:pt x="4299" y="383"/>
                    <a:pt x="4277" y="431"/>
                    <a:pt x="4277" y="535"/>
                  </a:cubicBezTo>
                  <a:cubicBezTo>
                    <a:pt x="4277" y="535"/>
                    <a:pt x="4277" y="846"/>
                    <a:pt x="4277" y="846"/>
                  </a:cubicBezTo>
                  <a:cubicBezTo>
                    <a:pt x="4277" y="846"/>
                    <a:pt x="4489" y="846"/>
                    <a:pt x="4489" y="846"/>
                  </a:cubicBezTo>
                  <a:cubicBezTo>
                    <a:pt x="4588" y="846"/>
                    <a:pt x="4623" y="794"/>
                    <a:pt x="4635" y="720"/>
                  </a:cubicBezTo>
                  <a:cubicBezTo>
                    <a:pt x="4635" y="720"/>
                    <a:pt x="4670" y="720"/>
                    <a:pt x="4670" y="720"/>
                  </a:cubicBezTo>
                  <a:cubicBezTo>
                    <a:pt x="4670" y="720"/>
                    <a:pt x="4670" y="1071"/>
                    <a:pt x="4670" y="1071"/>
                  </a:cubicBezTo>
                  <a:cubicBezTo>
                    <a:pt x="4670" y="1071"/>
                    <a:pt x="4635" y="1071"/>
                    <a:pt x="4635" y="1071"/>
                  </a:cubicBezTo>
                  <a:cubicBezTo>
                    <a:pt x="4623" y="999"/>
                    <a:pt x="4591" y="940"/>
                    <a:pt x="4489" y="940"/>
                  </a:cubicBezTo>
                  <a:cubicBezTo>
                    <a:pt x="4489" y="940"/>
                    <a:pt x="4277" y="940"/>
                    <a:pt x="4277" y="940"/>
                  </a:cubicBezTo>
                  <a:cubicBezTo>
                    <a:pt x="4277" y="940"/>
                    <a:pt x="4277" y="1323"/>
                    <a:pt x="4277" y="1323"/>
                  </a:cubicBezTo>
                  <a:cubicBezTo>
                    <a:pt x="4277" y="1446"/>
                    <a:pt x="4292" y="1456"/>
                    <a:pt x="4388" y="1456"/>
                  </a:cubicBezTo>
                  <a:cubicBezTo>
                    <a:pt x="4388" y="1456"/>
                    <a:pt x="4559" y="1456"/>
                    <a:pt x="4559" y="1456"/>
                  </a:cubicBezTo>
                  <a:cubicBezTo>
                    <a:pt x="4704" y="1456"/>
                    <a:pt x="4781" y="1385"/>
                    <a:pt x="4796" y="1288"/>
                  </a:cubicBezTo>
                  <a:cubicBezTo>
                    <a:pt x="4796" y="1288"/>
                    <a:pt x="4830" y="1288"/>
                    <a:pt x="4830" y="1288"/>
                  </a:cubicBezTo>
                  <a:cubicBezTo>
                    <a:pt x="4830" y="1288"/>
                    <a:pt x="4830" y="1533"/>
                    <a:pt x="4830" y="1533"/>
                  </a:cubicBezTo>
                  <a:cubicBezTo>
                    <a:pt x="4830" y="1533"/>
                    <a:pt x="3903" y="1533"/>
                    <a:pt x="3903" y="1533"/>
                  </a:cubicBezTo>
                  <a:close/>
                  <a:moveTo>
                    <a:pt x="5733" y="1573"/>
                  </a:moveTo>
                  <a:lnTo>
                    <a:pt x="5733" y="1573"/>
                  </a:lnTo>
                  <a:cubicBezTo>
                    <a:pt x="5555" y="1573"/>
                    <a:pt x="5404" y="1521"/>
                    <a:pt x="5325" y="1491"/>
                  </a:cubicBezTo>
                  <a:cubicBezTo>
                    <a:pt x="5325" y="1491"/>
                    <a:pt x="5325" y="1202"/>
                    <a:pt x="5325" y="1202"/>
                  </a:cubicBezTo>
                  <a:cubicBezTo>
                    <a:pt x="5325" y="1202"/>
                    <a:pt x="5362" y="1202"/>
                    <a:pt x="5362" y="1202"/>
                  </a:cubicBezTo>
                  <a:cubicBezTo>
                    <a:pt x="5399" y="1338"/>
                    <a:pt x="5478" y="1466"/>
                    <a:pt x="5745" y="1466"/>
                  </a:cubicBezTo>
                  <a:cubicBezTo>
                    <a:pt x="5940" y="1466"/>
                    <a:pt x="6076" y="1363"/>
                    <a:pt x="6071" y="1202"/>
                  </a:cubicBezTo>
                  <a:cubicBezTo>
                    <a:pt x="6066" y="1029"/>
                    <a:pt x="5945" y="942"/>
                    <a:pt x="5693" y="821"/>
                  </a:cubicBezTo>
                  <a:cubicBezTo>
                    <a:pt x="5416" y="688"/>
                    <a:pt x="5327" y="557"/>
                    <a:pt x="5330" y="393"/>
                  </a:cubicBezTo>
                  <a:cubicBezTo>
                    <a:pt x="5330" y="131"/>
                    <a:pt x="5540" y="0"/>
                    <a:pt x="5849" y="0"/>
                  </a:cubicBezTo>
                  <a:cubicBezTo>
                    <a:pt x="6000" y="0"/>
                    <a:pt x="6133" y="30"/>
                    <a:pt x="6205" y="52"/>
                  </a:cubicBezTo>
                  <a:cubicBezTo>
                    <a:pt x="6205" y="52"/>
                    <a:pt x="6205" y="307"/>
                    <a:pt x="6205" y="307"/>
                  </a:cubicBezTo>
                  <a:cubicBezTo>
                    <a:pt x="6205" y="307"/>
                    <a:pt x="6170" y="307"/>
                    <a:pt x="6170" y="307"/>
                  </a:cubicBezTo>
                  <a:cubicBezTo>
                    <a:pt x="6150" y="183"/>
                    <a:pt x="6047" y="99"/>
                    <a:pt x="5849" y="102"/>
                  </a:cubicBezTo>
                  <a:cubicBezTo>
                    <a:pt x="5668" y="104"/>
                    <a:pt x="5550" y="186"/>
                    <a:pt x="5542" y="329"/>
                  </a:cubicBezTo>
                  <a:cubicBezTo>
                    <a:pt x="5535" y="463"/>
                    <a:pt x="5621" y="535"/>
                    <a:pt x="5777" y="609"/>
                  </a:cubicBezTo>
                  <a:cubicBezTo>
                    <a:pt x="6138" y="779"/>
                    <a:pt x="6269" y="888"/>
                    <a:pt x="6284" y="1110"/>
                  </a:cubicBezTo>
                  <a:cubicBezTo>
                    <a:pt x="6301" y="1387"/>
                    <a:pt x="6099" y="1573"/>
                    <a:pt x="5733" y="1573"/>
                  </a:cubicBezTo>
                  <a:close/>
                  <a:moveTo>
                    <a:pt x="7213" y="547"/>
                  </a:moveTo>
                  <a:lnTo>
                    <a:pt x="7213" y="547"/>
                  </a:lnTo>
                  <a:cubicBezTo>
                    <a:pt x="7189" y="433"/>
                    <a:pt x="7137" y="383"/>
                    <a:pt x="6956" y="383"/>
                  </a:cubicBezTo>
                  <a:cubicBezTo>
                    <a:pt x="6956" y="383"/>
                    <a:pt x="6872" y="383"/>
                    <a:pt x="6872" y="383"/>
                  </a:cubicBezTo>
                  <a:cubicBezTo>
                    <a:pt x="6872" y="383"/>
                    <a:pt x="6872" y="1311"/>
                    <a:pt x="6872" y="1311"/>
                  </a:cubicBezTo>
                  <a:cubicBezTo>
                    <a:pt x="6872" y="1454"/>
                    <a:pt x="6912" y="1496"/>
                    <a:pt x="7040" y="1496"/>
                  </a:cubicBezTo>
                  <a:cubicBezTo>
                    <a:pt x="7040" y="1496"/>
                    <a:pt x="7040" y="1533"/>
                    <a:pt x="7040" y="1533"/>
                  </a:cubicBezTo>
                  <a:cubicBezTo>
                    <a:pt x="7040" y="1533"/>
                    <a:pt x="6494" y="1533"/>
                    <a:pt x="6494" y="1533"/>
                  </a:cubicBezTo>
                  <a:cubicBezTo>
                    <a:pt x="6494" y="1533"/>
                    <a:pt x="6494" y="1496"/>
                    <a:pt x="6494" y="1496"/>
                  </a:cubicBezTo>
                  <a:cubicBezTo>
                    <a:pt x="6625" y="1496"/>
                    <a:pt x="6665" y="1454"/>
                    <a:pt x="6665" y="1311"/>
                  </a:cubicBezTo>
                  <a:cubicBezTo>
                    <a:pt x="6665" y="1311"/>
                    <a:pt x="6665" y="383"/>
                    <a:pt x="6665" y="383"/>
                  </a:cubicBezTo>
                  <a:cubicBezTo>
                    <a:pt x="6665" y="383"/>
                    <a:pt x="6581" y="383"/>
                    <a:pt x="6581" y="383"/>
                  </a:cubicBezTo>
                  <a:cubicBezTo>
                    <a:pt x="6400" y="383"/>
                    <a:pt x="6346" y="433"/>
                    <a:pt x="6321" y="547"/>
                  </a:cubicBezTo>
                  <a:cubicBezTo>
                    <a:pt x="6321" y="547"/>
                    <a:pt x="6286" y="547"/>
                    <a:pt x="6286" y="547"/>
                  </a:cubicBezTo>
                  <a:cubicBezTo>
                    <a:pt x="6286" y="547"/>
                    <a:pt x="6286" y="307"/>
                    <a:pt x="6286" y="307"/>
                  </a:cubicBezTo>
                  <a:cubicBezTo>
                    <a:pt x="6286" y="307"/>
                    <a:pt x="7250" y="307"/>
                    <a:pt x="7250" y="307"/>
                  </a:cubicBezTo>
                  <a:cubicBezTo>
                    <a:pt x="7250" y="307"/>
                    <a:pt x="7250" y="547"/>
                    <a:pt x="7250" y="547"/>
                  </a:cubicBezTo>
                  <a:cubicBezTo>
                    <a:pt x="7250" y="547"/>
                    <a:pt x="7213" y="547"/>
                    <a:pt x="7213" y="547"/>
                  </a:cubicBezTo>
                  <a:close/>
                  <a:moveTo>
                    <a:pt x="8074" y="1533"/>
                  </a:moveTo>
                  <a:lnTo>
                    <a:pt x="8074" y="1533"/>
                  </a:lnTo>
                  <a:cubicBezTo>
                    <a:pt x="8074" y="1533"/>
                    <a:pt x="7700" y="888"/>
                    <a:pt x="7700" y="888"/>
                  </a:cubicBezTo>
                  <a:cubicBezTo>
                    <a:pt x="7868" y="881"/>
                    <a:pt x="8022" y="801"/>
                    <a:pt x="8022" y="631"/>
                  </a:cubicBezTo>
                  <a:cubicBezTo>
                    <a:pt x="8022" y="451"/>
                    <a:pt x="7908" y="383"/>
                    <a:pt x="7760" y="383"/>
                  </a:cubicBezTo>
                  <a:cubicBezTo>
                    <a:pt x="7656" y="383"/>
                    <a:pt x="7631" y="398"/>
                    <a:pt x="7631" y="505"/>
                  </a:cubicBezTo>
                  <a:cubicBezTo>
                    <a:pt x="7631" y="505"/>
                    <a:pt x="7631" y="1305"/>
                    <a:pt x="7631" y="1305"/>
                  </a:cubicBezTo>
                  <a:cubicBezTo>
                    <a:pt x="7631" y="1449"/>
                    <a:pt x="7673" y="1496"/>
                    <a:pt x="7802" y="1496"/>
                  </a:cubicBezTo>
                  <a:cubicBezTo>
                    <a:pt x="7802" y="1496"/>
                    <a:pt x="7802" y="1533"/>
                    <a:pt x="7802" y="1533"/>
                  </a:cubicBezTo>
                  <a:cubicBezTo>
                    <a:pt x="7802" y="1533"/>
                    <a:pt x="7255" y="1533"/>
                    <a:pt x="7255" y="1533"/>
                  </a:cubicBezTo>
                  <a:cubicBezTo>
                    <a:pt x="7255" y="1533"/>
                    <a:pt x="7255" y="1496"/>
                    <a:pt x="7255" y="1496"/>
                  </a:cubicBezTo>
                  <a:cubicBezTo>
                    <a:pt x="7384" y="1496"/>
                    <a:pt x="7426" y="1449"/>
                    <a:pt x="7426" y="1305"/>
                  </a:cubicBezTo>
                  <a:cubicBezTo>
                    <a:pt x="7426" y="1305"/>
                    <a:pt x="7426" y="527"/>
                    <a:pt x="7426" y="527"/>
                  </a:cubicBezTo>
                  <a:cubicBezTo>
                    <a:pt x="7426" y="431"/>
                    <a:pt x="7423" y="344"/>
                    <a:pt x="7292" y="344"/>
                  </a:cubicBezTo>
                  <a:cubicBezTo>
                    <a:pt x="7292" y="344"/>
                    <a:pt x="7292" y="307"/>
                    <a:pt x="7292" y="307"/>
                  </a:cubicBezTo>
                  <a:cubicBezTo>
                    <a:pt x="7292" y="307"/>
                    <a:pt x="7760" y="307"/>
                    <a:pt x="7760" y="307"/>
                  </a:cubicBezTo>
                  <a:cubicBezTo>
                    <a:pt x="7999" y="307"/>
                    <a:pt x="8232" y="366"/>
                    <a:pt x="8232" y="611"/>
                  </a:cubicBezTo>
                  <a:cubicBezTo>
                    <a:pt x="8232" y="824"/>
                    <a:pt x="8049" y="905"/>
                    <a:pt x="7940" y="925"/>
                  </a:cubicBezTo>
                  <a:cubicBezTo>
                    <a:pt x="7940" y="925"/>
                    <a:pt x="8185" y="1325"/>
                    <a:pt x="8185" y="1325"/>
                  </a:cubicBezTo>
                  <a:cubicBezTo>
                    <a:pt x="8254" y="1439"/>
                    <a:pt x="8281" y="1496"/>
                    <a:pt x="8378" y="1496"/>
                  </a:cubicBezTo>
                  <a:cubicBezTo>
                    <a:pt x="8491" y="1496"/>
                    <a:pt x="8518" y="1436"/>
                    <a:pt x="8518" y="1308"/>
                  </a:cubicBezTo>
                  <a:cubicBezTo>
                    <a:pt x="8518" y="1308"/>
                    <a:pt x="8518" y="529"/>
                    <a:pt x="8518" y="529"/>
                  </a:cubicBezTo>
                  <a:cubicBezTo>
                    <a:pt x="8518" y="386"/>
                    <a:pt x="8476" y="344"/>
                    <a:pt x="8348" y="344"/>
                  </a:cubicBezTo>
                  <a:cubicBezTo>
                    <a:pt x="8348" y="344"/>
                    <a:pt x="8348" y="307"/>
                    <a:pt x="8348" y="307"/>
                  </a:cubicBezTo>
                  <a:cubicBezTo>
                    <a:pt x="8348" y="307"/>
                    <a:pt x="9231" y="307"/>
                    <a:pt x="9231" y="307"/>
                  </a:cubicBezTo>
                  <a:cubicBezTo>
                    <a:pt x="9231" y="307"/>
                    <a:pt x="9231" y="547"/>
                    <a:pt x="9231" y="547"/>
                  </a:cubicBezTo>
                  <a:cubicBezTo>
                    <a:pt x="9231" y="547"/>
                    <a:pt x="9193" y="547"/>
                    <a:pt x="9193" y="547"/>
                  </a:cubicBezTo>
                  <a:cubicBezTo>
                    <a:pt x="9169" y="433"/>
                    <a:pt x="9119" y="383"/>
                    <a:pt x="8936" y="383"/>
                  </a:cubicBezTo>
                  <a:cubicBezTo>
                    <a:pt x="8936" y="383"/>
                    <a:pt x="8833" y="383"/>
                    <a:pt x="8833" y="383"/>
                  </a:cubicBezTo>
                  <a:cubicBezTo>
                    <a:pt x="8741" y="383"/>
                    <a:pt x="8721" y="431"/>
                    <a:pt x="8721" y="535"/>
                  </a:cubicBezTo>
                  <a:cubicBezTo>
                    <a:pt x="8721" y="535"/>
                    <a:pt x="8721" y="846"/>
                    <a:pt x="8721" y="846"/>
                  </a:cubicBezTo>
                  <a:cubicBezTo>
                    <a:pt x="8721" y="846"/>
                    <a:pt x="8934" y="846"/>
                    <a:pt x="8934" y="846"/>
                  </a:cubicBezTo>
                  <a:cubicBezTo>
                    <a:pt x="9033" y="846"/>
                    <a:pt x="9065" y="794"/>
                    <a:pt x="9080" y="720"/>
                  </a:cubicBezTo>
                  <a:cubicBezTo>
                    <a:pt x="9080" y="720"/>
                    <a:pt x="9112" y="720"/>
                    <a:pt x="9112" y="720"/>
                  </a:cubicBezTo>
                  <a:cubicBezTo>
                    <a:pt x="9112" y="720"/>
                    <a:pt x="9112" y="1071"/>
                    <a:pt x="9112" y="1071"/>
                  </a:cubicBezTo>
                  <a:cubicBezTo>
                    <a:pt x="9112" y="1071"/>
                    <a:pt x="9080" y="1071"/>
                    <a:pt x="9080" y="1071"/>
                  </a:cubicBezTo>
                  <a:cubicBezTo>
                    <a:pt x="9067" y="999"/>
                    <a:pt x="9033" y="940"/>
                    <a:pt x="8934" y="940"/>
                  </a:cubicBezTo>
                  <a:cubicBezTo>
                    <a:pt x="8934" y="940"/>
                    <a:pt x="8721" y="940"/>
                    <a:pt x="8721" y="940"/>
                  </a:cubicBezTo>
                  <a:cubicBezTo>
                    <a:pt x="8721" y="940"/>
                    <a:pt x="8721" y="1323"/>
                    <a:pt x="8721" y="1323"/>
                  </a:cubicBezTo>
                  <a:cubicBezTo>
                    <a:pt x="8721" y="1446"/>
                    <a:pt x="8736" y="1456"/>
                    <a:pt x="8833" y="1456"/>
                  </a:cubicBezTo>
                  <a:cubicBezTo>
                    <a:pt x="8833" y="1456"/>
                    <a:pt x="9001" y="1456"/>
                    <a:pt x="9001" y="1456"/>
                  </a:cubicBezTo>
                  <a:cubicBezTo>
                    <a:pt x="9146" y="1456"/>
                    <a:pt x="9223" y="1385"/>
                    <a:pt x="9240" y="1288"/>
                  </a:cubicBezTo>
                  <a:cubicBezTo>
                    <a:pt x="9240" y="1288"/>
                    <a:pt x="9275" y="1288"/>
                    <a:pt x="9275" y="1288"/>
                  </a:cubicBezTo>
                  <a:cubicBezTo>
                    <a:pt x="9275" y="1288"/>
                    <a:pt x="9275" y="1533"/>
                    <a:pt x="9275" y="1533"/>
                  </a:cubicBezTo>
                  <a:cubicBezTo>
                    <a:pt x="9275" y="1533"/>
                    <a:pt x="8074" y="1533"/>
                    <a:pt x="8074" y="1533"/>
                  </a:cubicBezTo>
                  <a:close/>
                  <a:moveTo>
                    <a:pt x="9344" y="1533"/>
                  </a:moveTo>
                  <a:lnTo>
                    <a:pt x="9344" y="1533"/>
                  </a:lnTo>
                  <a:cubicBezTo>
                    <a:pt x="9344" y="1533"/>
                    <a:pt x="9344" y="1496"/>
                    <a:pt x="9344" y="1496"/>
                  </a:cubicBezTo>
                  <a:cubicBezTo>
                    <a:pt x="9473" y="1496"/>
                    <a:pt x="9515" y="1454"/>
                    <a:pt x="9515" y="1311"/>
                  </a:cubicBezTo>
                  <a:cubicBezTo>
                    <a:pt x="9515" y="1311"/>
                    <a:pt x="9515" y="529"/>
                    <a:pt x="9515" y="529"/>
                  </a:cubicBezTo>
                  <a:cubicBezTo>
                    <a:pt x="9515" y="386"/>
                    <a:pt x="9473" y="344"/>
                    <a:pt x="9344" y="344"/>
                  </a:cubicBezTo>
                  <a:cubicBezTo>
                    <a:pt x="9344" y="344"/>
                    <a:pt x="9344" y="307"/>
                    <a:pt x="9344" y="307"/>
                  </a:cubicBezTo>
                  <a:cubicBezTo>
                    <a:pt x="9344" y="307"/>
                    <a:pt x="10224" y="307"/>
                    <a:pt x="10224" y="307"/>
                  </a:cubicBezTo>
                  <a:cubicBezTo>
                    <a:pt x="10224" y="307"/>
                    <a:pt x="10224" y="547"/>
                    <a:pt x="10224" y="547"/>
                  </a:cubicBezTo>
                  <a:cubicBezTo>
                    <a:pt x="10224" y="547"/>
                    <a:pt x="10190" y="547"/>
                    <a:pt x="10190" y="547"/>
                  </a:cubicBezTo>
                  <a:cubicBezTo>
                    <a:pt x="10165" y="433"/>
                    <a:pt x="10113" y="383"/>
                    <a:pt x="9932" y="383"/>
                  </a:cubicBezTo>
                  <a:cubicBezTo>
                    <a:pt x="9932" y="383"/>
                    <a:pt x="9829" y="383"/>
                    <a:pt x="9829" y="383"/>
                  </a:cubicBezTo>
                  <a:cubicBezTo>
                    <a:pt x="9737" y="383"/>
                    <a:pt x="9718" y="431"/>
                    <a:pt x="9718" y="535"/>
                  </a:cubicBezTo>
                  <a:cubicBezTo>
                    <a:pt x="9718" y="535"/>
                    <a:pt x="9718" y="846"/>
                    <a:pt x="9718" y="846"/>
                  </a:cubicBezTo>
                  <a:cubicBezTo>
                    <a:pt x="9718" y="846"/>
                    <a:pt x="9930" y="846"/>
                    <a:pt x="9930" y="846"/>
                  </a:cubicBezTo>
                  <a:cubicBezTo>
                    <a:pt x="10029" y="846"/>
                    <a:pt x="10061" y="794"/>
                    <a:pt x="10073" y="720"/>
                  </a:cubicBezTo>
                  <a:cubicBezTo>
                    <a:pt x="10073" y="720"/>
                    <a:pt x="10108" y="720"/>
                    <a:pt x="10108" y="720"/>
                  </a:cubicBezTo>
                  <a:cubicBezTo>
                    <a:pt x="10108" y="720"/>
                    <a:pt x="10108" y="1071"/>
                    <a:pt x="10108" y="1071"/>
                  </a:cubicBezTo>
                  <a:cubicBezTo>
                    <a:pt x="10108" y="1071"/>
                    <a:pt x="10073" y="1071"/>
                    <a:pt x="10073" y="1071"/>
                  </a:cubicBezTo>
                  <a:cubicBezTo>
                    <a:pt x="10061" y="999"/>
                    <a:pt x="10029" y="940"/>
                    <a:pt x="9930" y="940"/>
                  </a:cubicBezTo>
                  <a:cubicBezTo>
                    <a:pt x="9930" y="940"/>
                    <a:pt x="9718" y="940"/>
                    <a:pt x="9718" y="940"/>
                  </a:cubicBezTo>
                  <a:cubicBezTo>
                    <a:pt x="9718" y="940"/>
                    <a:pt x="9718" y="1323"/>
                    <a:pt x="9718" y="1323"/>
                  </a:cubicBezTo>
                  <a:cubicBezTo>
                    <a:pt x="9718" y="1446"/>
                    <a:pt x="9732" y="1456"/>
                    <a:pt x="9829" y="1456"/>
                  </a:cubicBezTo>
                  <a:cubicBezTo>
                    <a:pt x="9829" y="1456"/>
                    <a:pt x="9997" y="1456"/>
                    <a:pt x="9997" y="1456"/>
                  </a:cubicBezTo>
                  <a:cubicBezTo>
                    <a:pt x="10143" y="1456"/>
                    <a:pt x="10219" y="1385"/>
                    <a:pt x="10234" y="1288"/>
                  </a:cubicBezTo>
                  <a:cubicBezTo>
                    <a:pt x="10234" y="1288"/>
                    <a:pt x="10269" y="1288"/>
                    <a:pt x="10269" y="1288"/>
                  </a:cubicBezTo>
                  <a:cubicBezTo>
                    <a:pt x="10269" y="1288"/>
                    <a:pt x="10269" y="1533"/>
                    <a:pt x="10269" y="1533"/>
                  </a:cubicBezTo>
                  <a:cubicBezTo>
                    <a:pt x="10269" y="1533"/>
                    <a:pt x="9344" y="1533"/>
                    <a:pt x="9344" y="1533"/>
                  </a:cubicBezTo>
                  <a:close/>
                  <a:moveTo>
                    <a:pt x="11235" y="547"/>
                  </a:moveTo>
                  <a:lnTo>
                    <a:pt x="11235" y="547"/>
                  </a:lnTo>
                  <a:cubicBezTo>
                    <a:pt x="11210" y="433"/>
                    <a:pt x="11156" y="383"/>
                    <a:pt x="10976" y="383"/>
                  </a:cubicBezTo>
                  <a:cubicBezTo>
                    <a:pt x="10976" y="383"/>
                    <a:pt x="10892" y="383"/>
                    <a:pt x="10892" y="383"/>
                  </a:cubicBezTo>
                  <a:cubicBezTo>
                    <a:pt x="10892" y="383"/>
                    <a:pt x="10892" y="1311"/>
                    <a:pt x="10892" y="1311"/>
                  </a:cubicBezTo>
                  <a:cubicBezTo>
                    <a:pt x="10892" y="1454"/>
                    <a:pt x="10931" y="1496"/>
                    <a:pt x="11062" y="1496"/>
                  </a:cubicBezTo>
                  <a:cubicBezTo>
                    <a:pt x="11062" y="1496"/>
                    <a:pt x="11062" y="1533"/>
                    <a:pt x="11062" y="1533"/>
                  </a:cubicBezTo>
                  <a:cubicBezTo>
                    <a:pt x="11062" y="1533"/>
                    <a:pt x="10516" y="1533"/>
                    <a:pt x="10516" y="1533"/>
                  </a:cubicBezTo>
                  <a:cubicBezTo>
                    <a:pt x="10516" y="1533"/>
                    <a:pt x="10516" y="1496"/>
                    <a:pt x="10516" y="1496"/>
                  </a:cubicBezTo>
                  <a:cubicBezTo>
                    <a:pt x="10644" y="1496"/>
                    <a:pt x="10684" y="1454"/>
                    <a:pt x="10684" y="1311"/>
                  </a:cubicBezTo>
                  <a:cubicBezTo>
                    <a:pt x="10684" y="1311"/>
                    <a:pt x="10684" y="383"/>
                    <a:pt x="10684" y="383"/>
                  </a:cubicBezTo>
                  <a:cubicBezTo>
                    <a:pt x="10684" y="383"/>
                    <a:pt x="10600" y="383"/>
                    <a:pt x="10600" y="383"/>
                  </a:cubicBezTo>
                  <a:cubicBezTo>
                    <a:pt x="10419" y="383"/>
                    <a:pt x="10367" y="433"/>
                    <a:pt x="10343" y="547"/>
                  </a:cubicBezTo>
                  <a:cubicBezTo>
                    <a:pt x="10343" y="547"/>
                    <a:pt x="10306" y="547"/>
                    <a:pt x="10306" y="547"/>
                  </a:cubicBezTo>
                  <a:cubicBezTo>
                    <a:pt x="10306" y="547"/>
                    <a:pt x="10306" y="307"/>
                    <a:pt x="10306" y="307"/>
                  </a:cubicBezTo>
                  <a:cubicBezTo>
                    <a:pt x="10306" y="307"/>
                    <a:pt x="11270" y="307"/>
                    <a:pt x="11270" y="307"/>
                  </a:cubicBezTo>
                  <a:cubicBezTo>
                    <a:pt x="11270" y="307"/>
                    <a:pt x="11270" y="547"/>
                    <a:pt x="11270" y="547"/>
                  </a:cubicBezTo>
                  <a:cubicBezTo>
                    <a:pt x="11270" y="547"/>
                    <a:pt x="11235" y="547"/>
                    <a:pt x="11235" y="547"/>
                  </a:cubicBezTo>
                  <a:close/>
                </a:path>
              </a:pathLst>
            </a:custGeom>
            <a:solidFill>
              <a:srgbClr val="FFFFFF"/>
            </a:solidFill>
            <a:ln w="1651">
              <a:noFill/>
              <a:prstDash val="solid"/>
              <a:round/>
              <a:headEnd/>
              <a:tailEnd/>
            </a:ln>
          </p:spPr>
          <p:txBody>
            <a:bodyPr/>
            <a:lstStyle/>
            <a:p>
              <a:pPr>
                <a:defRPr/>
              </a:pPr>
              <a:endParaRPr lang="en-US">
                <a:ea typeface="SimSun" pitchFamily="2" charset="-122"/>
              </a:endParaRPr>
            </a:p>
          </p:txBody>
        </p:sp>
        <p:sp>
          <p:nvSpPr>
            <p:cNvPr id="7" name="Freeform 5"/>
            <p:cNvSpPr>
              <a:spLocks noChangeAspect="1" noEditPoints="1"/>
            </p:cNvSpPr>
            <p:nvPr/>
          </p:nvSpPr>
          <p:spPr bwMode="gray">
            <a:xfrm>
              <a:off x="1992" y="2815"/>
              <a:ext cx="24" cy="24"/>
            </a:xfrm>
            <a:custGeom>
              <a:avLst/>
              <a:gdLst/>
              <a:ahLst/>
              <a:cxnLst>
                <a:cxn ang="0">
                  <a:pos x="122" y="119"/>
                </a:cxn>
                <a:cxn ang="0">
                  <a:pos x="122" y="119"/>
                </a:cxn>
                <a:cxn ang="0">
                  <a:pos x="166" y="94"/>
                </a:cxn>
                <a:cxn ang="0">
                  <a:pos x="132" y="68"/>
                </a:cxn>
                <a:cxn ang="0">
                  <a:pos x="99" y="68"/>
                </a:cxn>
                <a:cxn ang="0">
                  <a:pos x="99" y="119"/>
                </a:cxn>
                <a:cxn ang="0">
                  <a:pos x="122" y="119"/>
                </a:cxn>
                <a:cxn ang="0">
                  <a:pos x="99" y="199"/>
                </a:cxn>
                <a:cxn ang="0">
                  <a:pos x="99" y="199"/>
                </a:cxn>
                <a:cxn ang="0">
                  <a:pos x="81" y="199"/>
                </a:cxn>
                <a:cxn ang="0">
                  <a:pos x="81" y="53"/>
                </a:cxn>
                <a:cxn ang="0">
                  <a:pos x="137" y="53"/>
                </a:cxn>
                <a:cxn ang="0">
                  <a:pos x="184" y="94"/>
                </a:cxn>
                <a:cxn ang="0">
                  <a:pos x="147" y="135"/>
                </a:cxn>
                <a:cxn ang="0">
                  <a:pos x="191" y="199"/>
                </a:cxn>
                <a:cxn ang="0">
                  <a:pos x="170" y="199"/>
                </a:cxn>
                <a:cxn ang="0">
                  <a:pos x="129" y="135"/>
                </a:cxn>
                <a:cxn ang="0">
                  <a:pos x="99" y="135"/>
                </a:cxn>
                <a:cxn ang="0">
                  <a:pos x="99" y="199"/>
                </a:cxn>
                <a:cxn ang="0">
                  <a:pos x="20" y="127"/>
                </a:cxn>
                <a:cxn ang="0">
                  <a:pos x="20" y="127"/>
                </a:cxn>
                <a:cxn ang="0">
                  <a:pos x="126" y="235"/>
                </a:cxn>
                <a:cxn ang="0">
                  <a:pos x="233" y="127"/>
                </a:cxn>
                <a:cxn ang="0">
                  <a:pos x="126" y="18"/>
                </a:cxn>
                <a:cxn ang="0">
                  <a:pos x="20" y="127"/>
                </a:cxn>
                <a:cxn ang="0">
                  <a:pos x="253" y="127"/>
                </a:cxn>
                <a:cxn ang="0">
                  <a:pos x="253" y="127"/>
                </a:cxn>
                <a:cxn ang="0">
                  <a:pos x="126" y="253"/>
                </a:cxn>
                <a:cxn ang="0">
                  <a:pos x="0" y="127"/>
                </a:cxn>
                <a:cxn ang="0">
                  <a:pos x="126" y="0"/>
                </a:cxn>
                <a:cxn ang="0">
                  <a:pos x="253" y="127"/>
                </a:cxn>
              </a:cxnLst>
              <a:rect l="0" t="0" r="r" b="b"/>
              <a:pathLst>
                <a:path w="253" h="253">
                  <a:moveTo>
                    <a:pt x="122" y="119"/>
                  </a:moveTo>
                  <a:lnTo>
                    <a:pt x="122" y="119"/>
                  </a:lnTo>
                  <a:cubicBezTo>
                    <a:pt x="144" y="119"/>
                    <a:pt x="166" y="119"/>
                    <a:pt x="166" y="94"/>
                  </a:cubicBezTo>
                  <a:cubicBezTo>
                    <a:pt x="166" y="73"/>
                    <a:pt x="149" y="68"/>
                    <a:pt x="132" y="68"/>
                  </a:cubicBezTo>
                  <a:cubicBezTo>
                    <a:pt x="132" y="68"/>
                    <a:pt x="99" y="68"/>
                    <a:pt x="99" y="68"/>
                  </a:cubicBezTo>
                  <a:cubicBezTo>
                    <a:pt x="99" y="68"/>
                    <a:pt x="99" y="119"/>
                    <a:pt x="99" y="119"/>
                  </a:cubicBezTo>
                  <a:cubicBezTo>
                    <a:pt x="99" y="119"/>
                    <a:pt x="122" y="119"/>
                    <a:pt x="122" y="119"/>
                  </a:cubicBezTo>
                  <a:close/>
                  <a:moveTo>
                    <a:pt x="99" y="199"/>
                  </a:moveTo>
                  <a:lnTo>
                    <a:pt x="99" y="199"/>
                  </a:lnTo>
                  <a:cubicBezTo>
                    <a:pt x="99" y="199"/>
                    <a:pt x="81" y="199"/>
                    <a:pt x="81" y="199"/>
                  </a:cubicBezTo>
                  <a:cubicBezTo>
                    <a:pt x="81" y="199"/>
                    <a:pt x="81" y="53"/>
                    <a:pt x="81" y="53"/>
                  </a:cubicBezTo>
                  <a:cubicBezTo>
                    <a:pt x="81" y="53"/>
                    <a:pt x="137" y="53"/>
                    <a:pt x="137" y="53"/>
                  </a:cubicBezTo>
                  <a:cubicBezTo>
                    <a:pt x="170" y="53"/>
                    <a:pt x="184" y="68"/>
                    <a:pt x="184" y="94"/>
                  </a:cubicBezTo>
                  <a:cubicBezTo>
                    <a:pt x="184" y="120"/>
                    <a:pt x="167" y="131"/>
                    <a:pt x="147" y="135"/>
                  </a:cubicBezTo>
                  <a:cubicBezTo>
                    <a:pt x="147" y="135"/>
                    <a:pt x="191" y="199"/>
                    <a:pt x="191" y="199"/>
                  </a:cubicBezTo>
                  <a:cubicBezTo>
                    <a:pt x="191" y="199"/>
                    <a:pt x="170" y="199"/>
                    <a:pt x="170" y="199"/>
                  </a:cubicBezTo>
                  <a:cubicBezTo>
                    <a:pt x="170" y="199"/>
                    <a:pt x="129" y="135"/>
                    <a:pt x="129" y="135"/>
                  </a:cubicBezTo>
                  <a:cubicBezTo>
                    <a:pt x="129" y="135"/>
                    <a:pt x="99" y="135"/>
                    <a:pt x="99" y="135"/>
                  </a:cubicBezTo>
                  <a:cubicBezTo>
                    <a:pt x="99" y="135"/>
                    <a:pt x="99" y="199"/>
                    <a:pt x="99" y="199"/>
                  </a:cubicBezTo>
                  <a:close/>
                  <a:moveTo>
                    <a:pt x="20" y="127"/>
                  </a:moveTo>
                  <a:lnTo>
                    <a:pt x="20" y="127"/>
                  </a:lnTo>
                  <a:cubicBezTo>
                    <a:pt x="20" y="187"/>
                    <a:pt x="65" y="235"/>
                    <a:pt x="126" y="235"/>
                  </a:cubicBezTo>
                  <a:cubicBezTo>
                    <a:pt x="188" y="235"/>
                    <a:pt x="233" y="187"/>
                    <a:pt x="233" y="127"/>
                  </a:cubicBezTo>
                  <a:cubicBezTo>
                    <a:pt x="233" y="66"/>
                    <a:pt x="188" y="18"/>
                    <a:pt x="126" y="18"/>
                  </a:cubicBezTo>
                  <a:cubicBezTo>
                    <a:pt x="65" y="18"/>
                    <a:pt x="20" y="66"/>
                    <a:pt x="20" y="127"/>
                  </a:cubicBezTo>
                  <a:close/>
                  <a:moveTo>
                    <a:pt x="253" y="127"/>
                  </a:moveTo>
                  <a:lnTo>
                    <a:pt x="253" y="127"/>
                  </a:lnTo>
                  <a:cubicBezTo>
                    <a:pt x="253" y="197"/>
                    <a:pt x="198" y="253"/>
                    <a:pt x="126" y="253"/>
                  </a:cubicBezTo>
                  <a:cubicBezTo>
                    <a:pt x="55" y="253"/>
                    <a:pt x="0" y="197"/>
                    <a:pt x="0" y="127"/>
                  </a:cubicBezTo>
                  <a:cubicBezTo>
                    <a:pt x="0" y="55"/>
                    <a:pt x="55" y="0"/>
                    <a:pt x="126" y="0"/>
                  </a:cubicBezTo>
                  <a:cubicBezTo>
                    <a:pt x="198" y="0"/>
                    <a:pt x="253" y="55"/>
                    <a:pt x="253" y="127"/>
                  </a:cubicBezTo>
                  <a:close/>
                </a:path>
              </a:pathLst>
            </a:custGeom>
            <a:solidFill>
              <a:srgbClr val="FFFFFF"/>
            </a:solidFill>
            <a:ln w="1588">
              <a:noFill/>
              <a:prstDash val="solid"/>
              <a:round/>
              <a:headEnd/>
              <a:tailEnd/>
            </a:ln>
          </p:spPr>
          <p:txBody>
            <a:bodyPr/>
            <a:lstStyle/>
            <a:p>
              <a:pPr>
                <a:defRPr/>
              </a:pPr>
              <a:endParaRPr lang="en-US">
                <a:ea typeface="SimSun" pitchFamily="2" charset="-122"/>
              </a:endParaRPr>
            </a:p>
          </p:txBody>
        </p:sp>
      </p:grpSp>
      <p:sp>
        <p:nvSpPr>
          <p:cNvPr id="8" name="Freeform 6"/>
          <p:cNvSpPr>
            <a:spLocks/>
          </p:cNvSpPr>
          <p:nvPr/>
        </p:nvSpPr>
        <p:spPr bwMode="gray">
          <a:xfrm>
            <a:off x="0" y="1824038"/>
            <a:ext cx="330200" cy="338137"/>
          </a:xfrm>
          <a:custGeom>
            <a:avLst/>
            <a:gdLst/>
            <a:ahLst/>
            <a:cxnLst>
              <a:cxn ang="0">
                <a:pos x="0" y="1871"/>
              </a:cxn>
              <a:cxn ang="0">
                <a:pos x="0" y="1871"/>
              </a:cxn>
              <a:cxn ang="0">
                <a:pos x="1638" y="1180"/>
              </a:cxn>
              <a:cxn ang="0">
                <a:pos x="0" y="488"/>
              </a:cxn>
              <a:cxn ang="0">
                <a:pos x="0" y="0"/>
              </a:cxn>
              <a:cxn ang="0">
                <a:pos x="2289" y="977"/>
              </a:cxn>
              <a:cxn ang="0">
                <a:pos x="2289" y="1382"/>
              </a:cxn>
              <a:cxn ang="0">
                <a:pos x="0" y="2360"/>
              </a:cxn>
              <a:cxn ang="0">
                <a:pos x="0" y="1871"/>
              </a:cxn>
            </a:cxnLst>
            <a:rect l="0" t="0" r="r" b="b"/>
            <a:pathLst>
              <a:path w="2289" h="2360">
                <a:moveTo>
                  <a:pt x="0" y="1871"/>
                </a:moveTo>
                <a:lnTo>
                  <a:pt x="0" y="1871"/>
                </a:lnTo>
                <a:cubicBezTo>
                  <a:pt x="0" y="1871"/>
                  <a:pt x="1638" y="1180"/>
                  <a:pt x="1638" y="1180"/>
                </a:cubicBezTo>
                <a:cubicBezTo>
                  <a:pt x="1638" y="1180"/>
                  <a:pt x="0" y="488"/>
                  <a:pt x="0" y="488"/>
                </a:cubicBezTo>
                <a:cubicBezTo>
                  <a:pt x="0" y="488"/>
                  <a:pt x="0" y="0"/>
                  <a:pt x="0" y="0"/>
                </a:cubicBezTo>
                <a:cubicBezTo>
                  <a:pt x="0" y="0"/>
                  <a:pt x="2289" y="977"/>
                  <a:pt x="2289" y="977"/>
                </a:cubicBezTo>
                <a:cubicBezTo>
                  <a:pt x="2289" y="977"/>
                  <a:pt x="2289" y="1382"/>
                  <a:pt x="2289" y="1382"/>
                </a:cubicBezTo>
                <a:cubicBezTo>
                  <a:pt x="2289" y="1382"/>
                  <a:pt x="0" y="2360"/>
                  <a:pt x="0" y="2360"/>
                </a:cubicBezTo>
                <a:cubicBezTo>
                  <a:pt x="0" y="2360"/>
                  <a:pt x="0" y="1871"/>
                  <a:pt x="0" y="1871"/>
                </a:cubicBezTo>
                <a:close/>
              </a:path>
            </a:pathLst>
          </a:custGeom>
          <a:solidFill>
            <a:srgbClr val="00A6D6"/>
          </a:solidFill>
          <a:ln w="1588">
            <a:noFill/>
            <a:prstDash val="solid"/>
            <a:round/>
            <a:headEnd/>
            <a:tailEnd/>
          </a:ln>
        </p:spPr>
        <p:txBody>
          <a:bodyPr/>
          <a:lstStyle/>
          <a:p>
            <a:pPr>
              <a:defRPr/>
            </a:pPr>
            <a:endParaRPr lang="en-US">
              <a:ea typeface="SimSun" pitchFamily="2" charset="-122"/>
            </a:endParaRPr>
          </a:p>
        </p:txBody>
      </p:sp>
      <p:sp>
        <p:nvSpPr>
          <p:cNvPr id="9" name="Line 7"/>
          <p:cNvSpPr>
            <a:spLocks noChangeShapeType="1"/>
          </p:cNvSpPr>
          <p:nvPr/>
        </p:nvSpPr>
        <p:spPr bwMode="gray">
          <a:xfrm flipH="1">
            <a:off x="0" y="1038225"/>
            <a:ext cx="9144000" cy="0"/>
          </a:xfrm>
          <a:prstGeom prst="line">
            <a:avLst/>
          </a:prstGeom>
          <a:noFill/>
          <a:ln w="15875" cap="rnd">
            <a:solidFill>
              <a:srgbClr val="FFFFFF"/>
            </a:solidFill>
            <a:prstDash val="sysDot"/>
            <a:round/>
            <a:headEnd/>
            <a:tailEnd/>
          </a:ln>
          <a:effectLst/>
        </p:spPr>
        <p:txBody>
          <a:bodyPr/>
          <a:lstStyle/>
          <a:p>
            <a:pPr>
              <a:defRPr/>
            </a:pPr>
            <a:endParaRPr lang="en-US">
              <a:ea typeface="SimSun" pitchFamily="2" charset="-122"/>
            </a:endParaRPr>
          </a:p>
        </p:txBody>
      </p:sp>
      <p:sp>
        <p:nvSpPr>
          <p:cNvPr id="7176" name="Rectangle 8"/>
          <p:cNvSpPr>
            <a:spLocks noGrp="1" noChangeArrowheads="1"/>
          </p:cNvSpPr>
          <p:nvPr>
            <p:ph type="ctrTitle"/>
          </p:nvPr>
        </p:nvSpPr>
        <p:spPr bwMode="gray">
          <a:xfrm>
            <a:off x="685800" y="1787525"/>
            <a:ext cx="8139113" cy="455613"/>
          </a:xfrm>
        </p:spPr>
        <p:txBody>
          <a:bodyPr/>
          <a:lstStyle>
            <a:lvl1pPr>
              <a:defRPr sz="3600"/>
            </a:lvl1pPr>
          </a:lstStyle>
          <a:p>
            <a:r>
              <a:rPr lang="en-US" altLang="zh-CN" smtClean="0"/>
              <a:t>Click to edit Master title style</a:t>
            </a:r>
            <a:endParaRPr lang="en-US" altLang="zh-CN"/>
          </a:p>
        </p:txBody>
      </p:sp>
      <p:sp>
        <p:nvSpPr>
          <p:cNvPr id="7177" name="Rectangle 9"/>
          <p:cNvSpPr>
            <a:spLocks noGrp="1" noChangeArrowheads="1"/>
          </p:cNvSpPr>
          <p:nvPr>
            <p:ph type="subTitle" idx="1"/>
          </p:nvPr>
        </p:nvSpPr>
        <p:spPr bwMode="gray">
          <a:xfrm>
            <a:off x="685800" y="3352800"/>
            <a:ext cx="8153400" cy="1106488"/>
          </a:xfrm>
        </p:spPr>
        <p:txBody>
          <a:bodyPr anchor="b"/>
          <a:lstStyle>
            <a:lvl1pPr marL="0" indent="0">
              <a:buFont typeface="Arial" charset="0"/>
              <a:buNone/>
              <a:defRPr sz="1600"/>
            </a:lvl1pPr>
          </a:lstStyle>
          <a:p>
            <a:r>
              <a:rPr lang="en-US" altLang="zh-CN" smtClean="0"/>
              <a:t>Click to edit Master subtitle style</a:t>
            </a:r>
            <a:endParaRPr lang="en-US" altLang="zh-CN"/>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endParaRPr lang="zh-CN" alt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9250" y="1066800"/>
            <a:ext cx="2125663" cy="5059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066800"/>
            <a:ext cx="6227762" cy="5059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endParaRPr lang="zh-CN" alt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endParaRPr lang="zh-CN" alt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endParaRPr lang="zh-CN" alt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2286000"/>
            <a:ext cx="4176712" cy="3840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286000"/>
            <a:ext cx="4176713" cy="3840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endParaRPr lang="zh-CN" alt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endParaRPr lang="zh-CN" alt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endParaRPr lang="zh-CN" alt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endParaRPr lang="zh-CN" alt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endParaRPr lang="zh-CN" alt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endParaRPr lang="zh-CN" alt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228600"/>
            <a:ext cx="9144000" cy="476250"/>
          </a:xfrm>
          <a:prstGeom prst="rect">
            <a:avLst/>
          </a:prstGeom>
          <a:solidFill>
            <a:srgbClr val="617595"/>
          </a:solidFill>
          <a:ln w="12700">
            <a:noFill/>
            <a:miter lim="800000"/>
            <a:headEnd/>
            <a:tailEnd/>
          </a:ln>
          <a:effectLst/>
        </p:spPr>
        <p:txBody>
          <a:bodyPr wrap="none" anchor="ctr"/>
          <a:lstStyle/>
          <a:p>
            <a:pPr>
              <a:defRPr/>
            </a:pPr>
            <a:endParaRPr lang="en-US">
              <a:ea typeface="SimSun" pitchFamily="2" charset="-122"/>
            </a:endParaRPr>
          </a:p>
        </p:txBody>
      </p:sp>
      <p:grpSp>
        <p:nvGrpSpPr>
          <p:cNvPr id="1027" name="Group 3"/>
          <p:cNvGrpSpPr>
            <a:grpSpLocks noChangeAspect="1"/>
          </p:cNvGrpSpPr>
          <p:nvPr/>
        </p:nvGrpSpPr>
        <p:grpSpPr bwMode="auto">
          <a:xfrm>
            <a:off x="319088" y="357188"/>
            <a:ext cx="1581150" cy="219075"/>
            <a:chOff x="909" y="2690"/>
            <a:chExt cx="1107" cy="153"/>
          </a:xfrm>
        </p:grpSpPr>
        <p:sp>
          <p:nvSpPr>
            <p:cNvPr id="6148" name="Freeform 4"/>
            <p:cNvSpPr>
              <a:spLocks noChangeAspect="1" noEditPoints="1"/>
            </p:cNvSpPr>
            <p:nvPr/>
          </p:nvSpPr>
          <p:spPr bwMode="gray">
            <a:xfrm>
              <a:off x="909" y="2690"/>
              <a:ext cx="1093" cy="153"/>
            </a:xfrm>
            <a:custGeom>
              <a:avLst/>
              <a:gdLst/>
              <a:ahLst/>
              <a:cxnLst>
                <a:cxn ang="0">
                  <a:pos x="2551" y="1053"/>
                </a:cxn>
                <a:cxn ang="0">
                  <a:pos x="0" y="1491"/>
                </a:cxn>
                <a:cxn ang="0">
                  <a:pos x="747" y="1202"/>
                </a:cxn>
                <a:cxn ang="0">
                  <a:pos x="880" y="52"/>
                </a:cxn>
                <a:cxn ang="0">
                  <a:pos x="218" y="329"/>
                </a:cxn>
                <a:cxn ang="0">
                  <a:pos x="1889" y="547"/>
                </a:cxn>
                <a:cxn ang="0">
                  <a:pos x="1548" y="1311"/>
                </a:cxn>
                <a:cxn ang="0">
                  <a:pos x="1170" y="1496"/>
                </a:cxn>
                <a:cxn ang="0">
                  <a:pos x="996" y="547"/>
                </a:cxn>
                <a:cxn ang="0">
                  <a:pos x="1926" y="547"/>
                </a:cxn>
                <a:cxn ang="0">
                  <a:pos x="2544" y="1496"/>
                </a:cxn>
                <a:cxn ang="0">
                  <a:pos x="2126" y="1155"/>
                </a:cxn>
                <a:cxn ang="0">
                  <a:pos x="2161" y="1533"/>
                </a:cxn>
                <a:cxn ang="0">
                  <a:pos x="2322" y="307"/>
                </a:cxn>
                <a:cxn ang="0">
                  <a:pos x="3046" y="1533"/>
                </a:cxn>
                <a:cxn ang="0">
                  <a:pos x="3565" y="383"/>
                </a:cxn>
                <a:cxn ang="0">
                  <a:pos x="3649" y="1533"/>
                </a:cxn>
                <a:cxn ang="0">
                  <a:pos x="3273" y="383"/>
                </a:cxn>
                <a:cxn ang="0">
                  <a:pos x="2895" y="307"/>
                </a:cxn>
                <a:cxn ang="0">
                  <a:pos x="3903" y="1533"/>
                </a:cxn>
                <a:cxn ang="0">
                  <a:pos x="4076" y="529"/>
                </a:cxn>
                <a:cxn ang="0">
                  <a:pos x="4786" y="547"/>
                </a:cxn>
                <a:cxn ang="0">
                  <a:pos x="4277" y="535"/>
                </a:cxn>
                <a:cxn ang="0">
                  <a:pos x="4670" y="720"/>
                </a:cxn>
                <a:cxn ang="0">
                  <a:pos x="4277" y="940"/>
                </a:cxn>
                <a:cxn ang="0">
                  <a:pos x="4796" y="1288"/>
                </a:cxn>
                <a:cxn ang="0">
                  <a:pos x="5733" y="1573"/>
                </a:cxn>
                <a:cxn ang="0">
                  <a:pos x="5362" y="1202"/>
                </a:cxn>
                <a:cxn ang="0">
                  <a:pos x="5330" y="393"/>
                </a:cxn>
                <a:cxn ang="0">
                  <a:pos x="6170" y="307"/>
                </a:cxn>
                <a:cxn ang="0">
                  <a:pos x="6284" y="1110"/>
                </a:cxn>
                <a:cxn ang="0">
                  <a:pos x="6956" y="383"/>
                </a:cxn>
                <a:cxn ang="0">
                  <a:pos x="7040" y="1533"/>
                </a:cxn>
                <a:cxn ang="0">
                  <a:pos x="6665" y="383"/>
                </a:cxn>
                <a:cxn ang="0">
                  <a:pos x="6286" y="307"/>
                </a:cxn>
                <a:cxn ang="0">
                  <a:pos x="8074" y="1533"/>
                </a:cxn>
                <a:cxn ang="0">
                  <a:pos x="7760" y="383"/>
                </a:cxn>
                <a:cxn ang="0">
                  <a:pos x="7802" y="1533"/>
                </a:cxn>
                <a:cxn ang="0">
                  <a:pos x="7426" y="527"/>
                </a:cxn>
                <a:cxn ang="0">
                  <a:pos x="8232" y="611"/>
                </a:cxn>
                <a:cxn ang="0">
                  <a:pos x="8518" y="1308"/>
                </a:cxn>
                <a:cxn ang="0">
                  <a:pos x="9231" y="307"/>
                </a:cxn>
                <a:cxn ang="0">
                  <a:pos x="8833" y="383"/>
                </a:cxn>
                <a:cxn ang="0">
                  <a:pos x="9080" y="720"/>
                </a:cxn>
                <a:cxn ang="0">
                  <a:pos x="8934" y="940"/>
                </a:cxn>
                <a:cxn ang="0">
                  <a:pos x="9001" y="1456"/>
                </a:cxn>
                <a:cxn ang="0">
                  <a:pos x="8074" y="1533"/>
                </a:cxn>
                <a:cxn ang="0">
                  <a:pos x="9515" y="1311"/>
                </a:cxn>
                <a:cxn ang="0">
                  <a:pos x="10224" y="307"/>
                </a:cxn>
                <a:cxn ang="0">
                  <a:pos x="9829" y="383"/>
                </a:cxn>
                <a:cxn ang="0">
                  <a:pos x="10073" y="720"/>
                </a:cxn>
                <a:cxn ang="0">
                  <a:pos x="9930" y="940"/>
                </a:cxn>
                <a:cxn ang="0">
                  <a:pos x="9997" y="1456"/>
                </a:cxn>
                <a:cxn ang="0">
                  <a:pos x="9344" y="1533"/>
                </a:cxn>
                <a:cxn ang="0">
                  <a:pos x="10892" y="383"/>
                </a:cxn>
                <a:cxn ang="0">
                  <a:pos x="10516" y="1533"/>
                </a:cxn>
                <a:cxn ang="0">
                  <a:pos x="10600" y="383"/>
                </a:cxn>
                <a:cxn ang="0">
                  <a:pos x="11270" y="307"/>
                </a:cxn>
              </a:cxnLst>
              <a:rect l="0" t="0" r="r" b="b"/>
              <a:pathLst>
                <a:path w="11270" h="1573">
                  <a:moveTo>
                    <a:pt x="2361" y="510"/>
                  </a:moveTo>
                  <a:lnTo>
                    <a:pt x="2361" y="510"/>
                  </a:lnTo>
                  <a:cubicBezTo>
                    <a:pt x="2361" y="510"/>
                    <a:pt x="2163" y="1053"/>
                    <a:pt x="2163" y="1053"/>
                  </a:cubicBezTo>
                  <a:cubicBezTo>
                    <a:pt x="2163" y="1053"/>
                    <a:pt x="2551" y="1053"/>
                    <a:pt x="2551" y="1053"/>
                  </a:cubicBezTo>
                  <a:cubicBezTo>
                    <a:pt x="2551" y="1053"/>
                    <a:pt x="2361" y="510"/>
                    <a:pt x="2361" y="510"/>
                  </a:cubicBezTo>
                  <a:close/>
                  <a:moveTo>
                    <a:pt x="408" y="1573"/>
                  </a:moveTo>
                  <a:lnTo>
                    <a:pt x="408" y="1573"/>
                  </a:lnTo>
                  <a:cubicBezTo>
                    <a:pt x="230" y="1573"/>
                    <a:pt x="79" y="1521"/>
                    <a:pt x="0" y="1491"/>
                  </a:cubicBezTo>
                  <a:cubicBezTo>
                    <a:pt x="0" y="1491"/>
                    <a:pt x="0" y="1202"/>
                    <a:pt x="0" y="1202"/>
                  </a:cubicBezTo>
                  <a:cubicBezTo>
                    <a:pt x="0" y="1202"/>
                    <a:pt x="38" y="1202"/>
                    <a:pt x="38" y="1202"/>
                  </a:cubicBezTo>
                  <a:cubicBezTo>
                    <a:pt x="74" y="1338"/>
                    <a:pt x="154" y="1466"/>
                    <a:pt x="421" y="1466"/>
                  </a:cubicBezTo>
                  <a:cubicBezTo>
                    <a:pt x="616" y="1466"/>
                    <a:pt x="752" y="1363"/>
                    <a:pt x="747" y="1202"/>
                  </a:cubicBezTo>
                  <a:cubicBezTo>
                    <a:pt x="742" y="1029"/>
                    <a:pt x="621" y="942"/>
                    <a:pt x="369" y="821"/>
                  </a:cubicBezTo>
                  <a:cubicBezTo>
                    <a:pt x="92" y="688"/>
                    <a:pt x="3" y="557"/>
                    <a:pt x="5" y="393"/>
                  </a:cubicBezTo>
                  <a:cubicBezTo>
                    <a:pt x="5" y="131"/>
                    <a:pt x="215" y="0"/>
                    <a:pt x="524" y="0"/>
                  </a:cubicBezTo>
                  <a:cubicBezTo>
                    <a:pt x="675" y="0"/>
                    <a:pt x="809" y="30"/>
                    <a:pt x="880" y="52"/>
                  </a:cubicBezTo>
                  <a:cubicBezTo>
                    <a:pt x="880" y="52"/>
                    <a:pt x="880" y="307"/>
                    <a:pt x="880" y="307"/>
                  </a:cubicBezTo>
                  <a:cubicBezTo>
                    <a:pt x="880" y="307"/>
                    <a:pt x="846" y="307"/>
                    <a:pt x="846" y="307"/>
                  </a:cubicBezTo>
                  <a:cubicBezTo>
                    <a:pt x="826" y="183"/>
                    <a:pt x="722" y="99"/>
                    <a:pt x="524" y="102"/>
                  </a:cubicBezTo>
                  <a:cubicBezTo>
                    <a:pt x="344" y="104"/>
                    <a:pt x="225" y="186"/>
                    <a:pt x="218" y="329"/>
                  </a:cubicBezTo>
                  <a:cubicBezTo>
                    <a:pt x="211" y="463"/>
                    <a:pt x="297" y="535"/>
                    <a:pt x="453" y="609"/>
                  </a:cubicBezTo>
                  <a:cubicBezTo>
                    <a:pt x="814" y="779"/>
                    <a:pt x="945" y="888"/>
                    <a:pt x="959" y="1110"/>
                  </a:cubicBezTo>
                  <a:cubicBezTo>
                    <a:pt x="977" y="1387"/>
                    <a:pt x="774" y="1573"/>
                    <a:pt x="408" y="1573"/>
                  </a:cubicBezTo>
                  <a:close/>
                  <a:moveTo>
                    <a:pt x="1889" y="547"/>
                  </a:moveTo>
                  <a:lnTo>
                    <a:pt x="1889" y="547"/>
                  </a:lnTo>
                  <a:cubicBezTo>
                    <a:pt x="1864" y="433"/>
                    <a:pt x="1812" y="383"/>
                    <a:pt x="1632" y="383"/>
                  </a:cubicBezTo>
                  <a:cubicBezTo>
                    <a:pt x="1632" y="383"/>
                    <a:pt x="1548" y="383"/>
                    <a:pt x="1548" y="383"/>
                  </a:cubicBezTo>
                  <a:cubicBezTo>
                    <a:pt x="1548" y="383"/>
                    <a:pt x="1548" y="1311"/>
                    <a:pt x="1548" y="1311"/>
                  </a:cubicBezTo>
                  <a:cubicBezTo>
                    <a:pt x="1548" y="1454"/>
                    <a:pt x="1587" y="1496"/>
                    <a:pt x="1716" y="1496"/>
                  </a:cubicBezTo>
                  <a:cubicBezTo>
                    <a:pt x="1716" y="1496"/>
                    <a:pt x="1716" y="1533"/>
                    <a:pt x="1716" y="1533"/>
                  </a:cubicBezTo>
                  <a:cubicBezTo>
                    <a:pt x="1716" y="1533"/>
                    <a:pt x="1170" y="1533"/>
                    <a:pt x="1170" y="1533"/>
                  </a:cubicBezTo>
                  <a:cubicBezTo>
                    <a:pt x="1170" y="1533"/>
                    <a:pt x="1170" y="1496"/>
                    <a:pt x="1170" y="1496"/>
                  </a:cubicBezTo>
                  <a:cubicBezTo>
                    <a:pt x="1298" y="1496"/>
                    <a:pt x="1338" y="1454"/>
                    <a:pt x="1338" y="1311"/>
                  </a:cubicBezTo>
                  <a:cubicBezTo>
                    <a:pt x="1338" y="1311"/>
                    <a:pt x="1338" y="383"/>
                    <a:pt x="1338" y="383"/>
                  </a:cubicBezTo>
                  <a:cubicBezTo>
                    <a:pt x="1338" y="383"/>
                    <a:pt x="1256" y="383"/>
                    <a:pt x="1256" y="383"/>
                  </a:cubicBezTo>
                  <a:cubicBezTo>
                    <a:pt x="1073" y="383"/>
                    <a:pt x="1021" y="433"/>
                    <a:pt x="996" y="547"/>
                  </a:cubicBezTo>
                  <a:cubicBezTo>
                    <a:pt x="996" y="547"/>
                    <a:pt x="959" y="547"/>
                    <a:pt x="959" y="547"/>
                  </a:cubicBezTo>
                  <a:cubicBezTo>
                    <a:pt x="959" y="547"/>
                    <a:pt x="959" y="307"/>
                    <a:pt x="959" y="307"/>
                  </a:cubicBezTo>
                  <a:cubicBezTo>
                    <a:pt x="959" y="307"/>
                    <a:pt x="1926" y="307"/>
                    <a:pt x="1926" y="307"/>
                  </a:cubicBezTo>
                  <a:cubicBezTo>
                    <a:pt x="1926" y="307"/>
                    <a:pt x="1926" y="547"/>
                    <a:pt x="1926" y="547"/>
                  </a:cubicBezTo>
                  <a:cubicBezTo>
                    <a:pt x="1926" y="547"/>
                    <a:pt x="1889" y="547"/>
                    <a:pt x="1889" y="547"/>
                  </a:cubicBezTo>
                  <a:close/>
                  <a:moveTo>
                    <a:pt x="2544" y="1533"/>
                  </a:moveTo>
                  <a:lnTo>
                    <a:pt x="2544" y="1533"/>
                  </a:lnTo>
                  <a:cubicBezTo>
                    <a:pt x="2544" y="1533"/>
                    <a:pt x="2544" y="1496"/>
                    <a:pt x="2544" y="1496"/>
                  </a:cubicBezTo>
                  <a:cubicBezTo>
                    <a:pt x="2616" y="1496"/>
                    <a:pt x="2670" y="1478"/>
                    <a:pt x="2670" y="1422"/>
                  </a:cubicBezTo>
                  <a:cubicBezTo>
                    <a:pt x="2670" y="1400"/>
                    <a:pt x="2665" y="1373"/>
                    <a:pt x="2653" y="1343"/>
                  </a:cubicBezTo>
                  <a:cubicBezTo>
                    <a:pt x="2653" y="1343"/>
                    <a:pt x="2589" y="1155"/>
                    <a:pt x="2589" y="1155"/>
                  </a:cubicBezTo>
                  <a:cubicBezTo>
                    <a:pt x="2589" y="1155"/>
                    <a:pt x="2126" y="1155"/>
                    <a:pt x="2126" y="1155"/>
                  </a:cubicBezTo>
                  <a:cubicBezTo>
                    <a:pt x="2126" y="1155"/>
                    <a:pt x="2067" y="1321"/>
                    <a:pt x="2067" y="1321"/>
                  </a:cubicBezTo>
                  <a:cubicBezTo>
                    <a:pt x="2057" y="1348"/>
                    <a:pt x="2045" y="1385"/>
                    <a:pt x="2045" y="1414"/>
                  </a:cubicBezTo>
                  <a:cubicBezTo>
                    <a:pt x="2045" y="1466"/>
                    <a:pt x="2067" y="1496"/>
                    <a:pt x="2161" y="1496"/>
                  </a:cubicBezTo>
                  <a:cubicBezTo>
                    <a:pt x="2161" y="1496"/>
                    <a:pt x="2161" y="1533"/>
                    <a:pt x="2161" y="1533"/>
                  </a:cubicBezTo>
                  <a:cubicBezTo>
                    <a:pt x="2161" y="1533"/>
                    <a:pt x="1780" y="1533"/>
                    <a:pt x="1780" y="1533"/>
                  </a:cubicBezTo>
                  <a:cubicBezTo>
                    <a:pt x="1780" y="1533"/>
                    <a:pt x="1780" y="1496"/>
                    <a:pt x="1780" y="1496"/>
                  </a:cubicBezTo>
                  <a:cubicBezTo>
                    <a:pt x="1876" y="1496"/>
                    <a:pt x="1909" y="1429"/>
                    <a:pt x="1961" y="1288"/>
                  </a:cubicBezTo>
                  <a:cubicBezTo>
                    <a:pt x="1961" y="1288"/>
                    <a:pt x="2322" y="307"/>
                    <a:pt x="2322" y="307"/>
                  </a:cubicBezTo>
                  <a:cubicBezTo>
                    <a:pt x="2322" y="307"/>
                    <a:pt x="2492" y="307"/>
                    <a:pt x="2492" y="307"/>
                  </a:cubicBezTo>
                  <a:cubicBezTo>
                    <a:pt x="2492" y="307"/>
                    <a:pt x="2860" y="1318"/>
                    <a:pt x="2860" y="1318"/>
                  </a:cubicBezTo>
                  <a:cubicBezTo>
                    <a:pt x="2910" y="1449"/>
                    <a:pt x="2930" y="1491"/>
                    <a:pt x="3046" y="1496"/>
                  </a:cubicBezTo>
                  <a:cubicBezTo>
                    <a:pt x="3046" y="1496"/>
                    <a:pt x="3046" y="1533"/>
                    <a:pt x="3046" y="1533"/>
                  </a:cubicBezTo>
                  <a:cubicBezTo>
                    <a:pt x="3046" y="1533"/>
                    <a:pt x="2544" y="1533"/>
                    <a:pt x="2544" y="1533"/>
                  </a:cubicBezTo>
                  <a:close/>
                  <a:moveTo>
                    <a:pt x="3822" y="547"/>
                  </a:moveTo>
                  <a:lnTo>
                    <a:pt x="3822" y="547"/>
                  </a:lnTo>
                  <a:cubicBezTo>
                    <a:pt x="3800" y="433"/>
                    <a:pt x="3745" y="383"/>
                    <a:pt x="3565" y="383"/>
                  </a:cubicBezTo>
                  <a:cubicBezTo>
                    <a:pt x="3565" y="383"/>
                    <a:pt x="3481" y="383"/>
                    <a:pt x="3481" y="383"/>
                  </a:cubicBezTo>
                  <a:cubicBezTo>
                    <a:pt x="3481" y="383"/>
                    <a:pt x="3481" y="1311"/>
                    <a:pt x="3481" y="1311"/>
                  </a:cubicBezTo>
                  <a:cubicBezTo>
                    <a:pt x="3481" y="1454"/>
                    <a:pt x="3520" y="1496"/>
                    <a:pt x="3649" y="1496"/>
                  </a:cubicBezTo>
                  <a:cubicBezTo>
                    <a:pt x="3649" y="1496"/>
                    <a:pt x="3649" y="1533"/>
                    <a:pt x="3649" y="1533"/>
                  </a:cubicBezTo>
                  <a:cubicBezTo>
                    <a:pt x="3649" y="1533"/>
                    <a:pt x="3103" y="1533"/>
                    <a:pt x="3103" y="1533"/>
                  </a:cubicBezTo>
                  <a:cubicBezTo>
                    <a:pt x="3103" y="1533"/>
                    <a:pt x="3103" y="1496"/>
                    <a:pt x="3103" y="1496"/>
                  </a:cubicBezTo>
                  <a:cubicBezTo>
                    <a:pt x="3234" y="1496"/>
                    <a:pt x="3273" y="1454"/>
                    <a:pt x="3273" y="1311"/>
                  </a:cubicBezTo>
                  <a:cubicBezTo>
                    <a:pt x="3273" y="1311"/>
                    <a:pt x="3273" y="383"/>
                    <a:pt x="3273" y="383"/>
                  </a:cubicBezTo>
                  <a:cubicBezTo>
                    <a:pt x="3273" y="383"/>
                    <a:pt x="3189" y="383"/>
                    <a:pt x="3189" y="383"/>
                  </a:cubicBezTo>
                  <a:cubicBezTo>
                    <a:pt x="3009" y="383"/>
                    <a:pt x="2954" y="433"/>
                    <a:pt x="2930" y="547"/>
                  </a:cubicBezTo>
                  <a:cubicBezTo>
                    <a:pt x="2930" y="547"/>
                    <a:pt x="2895" y="547"/>
                    <a:pt x="2895" y="547"/>
                  </a:cubicBezTo>
                  <a:cubicBezTo>
                    <a:pt x="2895" y="547"/>
                    <a:pt x="2895" y="307"/>
                    <a:pt x="2895" y="307"/>
                  </a:cubicBezTo>
                  <a:cubicBezTo>
                    <a:pt x="2895" y="307"/>
                    <a:pt x="3859" y="307"/>
                    <a:pt x="3859" y="307"/>
                  </a:cubicBezTo>
                  <a:cubicBezTo>
                    <a:pt x="3859" y="307"/>
                    <a:pt x="3859" y="547"/>
                    <a:pt x="3859" y="547"/>
                  </a:cubicBezTo>
                  <a:cubicBezTo>
                    <a:pt x="3859" y="547"/>
                    <a:pt x="3822" y="547"/>
                    <a:pt x="3822" y="547"/>
                  </a:cubicBezTo>
                  <a:close/>
                  <a:moveTo>
                    <a:pt x="3903" y="1533"/>
                  </a:moveTo>
                  <a:lnTo>
                    <a:pt x="3903" y="1533"/>
                  </a:lnTo>
                  <a:cubicBezTo>
                    <a:pt x="3903" y="1533"/>
                    <a:pt x="3903" y="1496"/>
                    <a:pt x="3903" y="1496"/>
                  </a:cubicBezTo>
                  <a:cubicBezTo>
                    <a:pt x="4032" y="1496"/>
                    <a:pt x="4076" y="1454"/>
                    <a:pt x="4076" y="1311"/>
                  </a:cubicBezTo>
                  <a:cubicBezTo>
                    <a:pt x="4076" y="1311"/>
                    <a:pt x="4076" y="529"/>
                    <a:pt x="4076" y="529"/>
                  </a:cubicBezTo>
                  <a:cubicBezTo>
                    <a:pt x="4076" y="386"/>
                    <a:pt x="4032" y="344"/>
                    <a:pt x="3903" y="344"/>
                  </a:cubicBezTo>
                  <a:cubicBezTo>
                    <a:pt x="3903" y="344"/>
                    <a:pt x="3903" y="307"/>
                    <a:pt x="3903" y="307"/>
                  </a:cubicBezTo>
                  <a:cubicBezTo>
                    <a:pt x="3903" y="307"/>
                    <a:pt x="4786" y="307"/>
                    <a:pt x="4786" y="307"/>
                  </a:cubicBezTo>
                  <a:cubicBezTo>
                    <a:pt x="4786" y="307"/>
                    <a:pt x="4786" y="547"/>
                    <a:pt x="4786" y="547"/>
                  </a:cubicBezTo>
                  <a:cubicBezTo>
                    <a:pt x="4786" y="547"/>
                    <a:pt x="4749" y="547"/>
                    <a:pt x="4749" y="547"/>
                  </a:cubicBezTo>
                  <a:cubicBezTo>
                    <a:pt x="4727" y="433"/>
                    <a:pt x="4675" y="383"/>
                    <a:pt x="4494" y="383"/>
                  </a:cubicBezTo>
                  <a:cubicBezTo>
                    <a:pt x="4494" y="383"/>
                    <a:pt x="4388" y="383"/>
                    <a:pt x="4388" y="383"/>
                  </a:cubicBezTo>
                  <a:cubicBezTo>
                    <a:pt x="4299" y="383"/>
                    <a:pt x="4277" y="431"/>
                    <a:pt x="4277" y="535"/>
                  </a:cubicBezTo>
                  <a:cubicBezTo>
                    <a:pt x="4277" y="535"/>
                    <a:pt x="4277" y="846"/>
                    <a:pt x="4277" y="846"/>
                  </a:cubicBezTo>
                  <a:cubicBezTo>
                    <a:pt x="4277" y="846"/>
                    <a:pt x="4489" y="846"/>
                    <a:pt x="4489" y="846"/>
                  </a:cubicBezTo>
                  <a:cubicBezTo>
                    <a:pt x="4588" y="846"/>
                    <a:pt x="4623" y="794"/>
                    <a:pt x="4635" y="720"/>
                  </a:cubicBezTo>
                  <a:cubicBezTo>
                    <a:pt x="4635" y="720"/>
                    <a:pt x="4670" y="720"/>
                    <a:pt x="4670" y="720"/>
                  </a:cubicBezTo>
                  <a:cubicBezTo>
                    <a:pt x="4670" y="720"/>
                    <a:pt x="4670" y="1071"/>
                    <a:pt x="4670" y="1071"/>
                  </a:cubicBezTo>
                  <a:cubicBezTo>
                    <a:pt x="4670" y="1071"/>
                    <a:pt x="4635" y="1071"/>
                    <a:pt x="4635" y="1071"/>
                  </a:cubicBezTo>
                  <a:cubicBezTo>
                    <a:pt x="4623" y="999"/>
                    <a:pt x="4591" y="940"/>
                    <a:pt x="4489" y="940"/>
                  </a:cubicBezTo>
                  <a:cubicBezTo>
                    <a:pt x="4489" y="940"/>
                    <a:pt x="4277" y="940"/>
                    <a:pt x="4277" y="940"/>
                  </a:cubicBezTo>
                  <a:cubicBezTo>
                    <a:pt x="4277" y="940"/>
                    <a:pt x="4277" y="1323"/>
                    <a:pt x="4277" y="1323"/>
                  </a:cubicBezTo>
                  <a:cubicBezTo>
                    <a:pt x="4277" y="1446"/>
                    <a:pt x="4292" y="1456"/>
                    <a:pt x="4388" y="1456"/>
                  </a:cubicBezTo>
                  <a:cubicBezTo>
                    <a:pt x="4388" y="1456"/>
                    <a:pt x="4559" y="1456"/>
                    <a:pt x="4559" y="1456"/>
                  </a:cubicBezTo>
                  <a:cubicBezTo>
                    <a:pt x="4704" y="1456"/>
                    <a:pt x="4781" y="1385"/>
                    <a:pt x="4796" y="1288"/>
                  </a:cubicBezTo>
                  <a:cubicBezTo>
                    <a:pt x="4796" y="1288"/>
                    <a:pt x="4830" y="1288"/>
                    <a:pt x="4830" y="1288"/>
                  </a:cubicBezTo>
                  <a:cubicBezTo>
                    <a:pt x="4830" y="1288"/>
                    <a:pt x="4830" y="1533"/>
                    <a:pt x="4830" y="1533"/>
                  </a:cubicBezTo>
                  <a:cubicBezTo>
                    <a:pt x="4830" y="1533"/>
                    <a:pt x="3903" y="1533"/>
                    <a:pt x="3903" y="1533"/>
                  </a:cubicBezTo>
                  <a:close/>
                  <a:moveTo>
                    <a:pt x="5733" y="1573"/>
                  </a:moveTo>
                  <a:lnTo>
                    <a:pt x="5733" y="1573"/>
                  </a:lnTo>
                  <a:cubicBezTo>
                    <a:pt x="5555" y="1573"/>
                    <a:pt x="5404" y="1521"/>
                    <a:pt x="5325" y="1491"/>
                  </a:cubicBezTo>
                  <a:cubicBezTo>
                    <a:pt x="5325" y="1491"/>
                    <a:pt x="5325" y="1202"/>
                    <a:pt x="5325" y="1202"/>
                  </a:cubicBezTo>
                  <a:cubicBezTo>
                    <a:pt x="5325" y="1202"/>
                    <a:pt x="5362" y="1202"/>
                    <a:pt x="5362" y="1202"/>
                  </a:cubicBezTo>
                  <a:cubicBezTo>
                    <a:pt x="5399" y="1338"/>
                    <a:pt x="5478" y="1466"/>
                    <a:pt x="5745" y="1466"/>
                  </a:cubicBezTo>
                  <a:cubicBezTo>
                    <a:pt x="5940" y="1466"/>
                    <a:pt x="6076" y="1363"/>
                    <a:pt x="6071" y="1202"/>
                  </a:cubicBezTo>
                  <a:cubicBezTo>
                    <a:pt x="6066" y="1029"/>
                    <a:pt x="5945" y="942"/>
                    <a:pt x="5693" y="821"/>
                  </a:cubicBezTo>
                  <a:cubicBezTo>
                    <a:pt x="5416" y="688"/>
                    <a:pt x="5327" y="557"/>
                    <a:pt x="5330" y="393"/>
                  </a:cubicBezTo>
                  <a:cubicBezTo>
                    <a:pt x="5330" y="131"/>
                    <a:pt x="5540" y="0"/>
                    <a:pt x="5849" y="0"/>
                  </a:cubicBezTo>
                  <a:cubicBezTo>
                    <a:pt x="6000" y="0"/>
                    <a:pt x="6133" y="30"/>
                    <a:pt x="6205" y="52"/>
                  </a:cubicBezTo>
                  <a:cubicBezTo>
                    <a:pt x="6205" y="52"/>
                    <a:pt x="6205" y="307"/>
                    <a:pt x="6205" y="307"/>
                  </a:cubicBezTo>
                  <a:cubicBezTo>
                    <a:pt x="6205" y="307"/>
                    <a:pt x="6170" y="307"/>
                    <a:pt x="6170" y="307"/>
                  </a:cubicBezTo>
                  <a:cubicBezTo>
                    <a:pt x="6150" y="183"/>
                    <a:pt x="6047" y="99"/>
                    <a:pt x="5849" y="102"/>
                  </a:cubicBezTo>
                  <a:cubicBezTo>
                    <a:pt x="5668" y="104"/>
                    <a:pt x="5550" y="186"/>
                    <a:pt x="5542" y="329"/>
                  </a:cubicBezTo>
                  <a:cubicBezTo>
                    <a:pt x="5535" y="463"/>
                    <a:pt x="5621" y="535"/>
                    <a:pt x="5777" y="609"/>
                  </a:cubicBezTo>
                  <a:cubicBezTo>
                    <a:pt x="6138" y="779"/>
                    <a:pt x="6269" y="888"/>
                    <a:pt x="6284" y="1110"/>
                  </a:cubicBezTo>
                  <a:cubicBezTo>
                    <a:pt x="6301" y="1387"/>
                    <a:pt x="6099" y="1573"/>
                    <a:pt x="5733" y="1573"/>
                  </a:cubicBezTo>
                  <a:close/>
                  <a:moveTo>
                    <a:pt x="7213" y="547"/>
                  </a:moveTo>
                  <a:lnTo>
                    <a:pt x="7213" y="547"/>
                  </a:lnTo>
                  <a:cubicBezTo>
                    <a:pt x="7189" y="433"/>
                    <a:pt x="7137" y="383"/>
                    <a:pt x="6956" y="383"/>
                  </a:cubicBezTo>
                  <a:cubicBezTo>
                    <a:pt x="6956" y="383"/>
                    <a:pt x="6872" y="383"/>
                    <a:pt x="6872" y="383"/>
                  </a:cubicBezTo>
                  <a:cubicBezTo>
                    <a:pt x="6872" y="383"/>
                    <a:pt x="6872" y="1311"/>
                    <a:pt x="6872" y="1311"/>
                  </a:cubicBezTo>
                  <a:cubicBezTo>
                    <a:pt x="6872" y="1454"/>
                    <a:pt x="6912" y="1496"/>
                    <a:pt x="7040" y="1496"/>
                  </a:cubicBezTo>
                  <a:cubicBezTo>
                    <a:pt x="7040" y="1496"/>
                    <a:pt x="7040" y="1533"/>
                    <a:pt x="7040" y="1533"/>
                  </a:cubicBezTo>
                  <a:cubicBezTo>
                    <a:pt x="7040" y="1533"/>
                    <a:pt x="6494" y="1533"/>
                    <a:pt x="6494" y="1533"/>
                  </a:cubicBezTo>
                  <a:cubicBezTo>
                    <a:pt x="6494" y="1533"/>
                    <a:pt x="6494" y="1496"/>
                    <a:pt x="6494" y="1496"/>
                  </a:cubicBezTo>
                  <a:cubicBezTo>
                    <a:pt x="6625" y="1496"/>
                    <a:pt x="6665" y="1454"/>
                    <a:pt x="6665" y="1311"/>
                  </a:cubicBezTo>
                  <a:cubicBezTo>
                    <a:pt x="6665" y="1311"/>
                    <a:pt x="6665" y="383"/>
                    <a:pt x="6665" y="383"/>
                  </a:cubicBezTo>
                  <a:cubicBezTo>
                    <a:pt x="6665" y="383"/>
                    <a:pt x="6581" y="383"/>
                    <a:pt x="6581" y="383"/>
                  </a:cubicBezTo>
                  <a:cubicBezTo>
                    <a:pt x="6400" y="383"/>
                    <a:pt x="6346" y="433"/>
                    <a:pt x="6321" y="547"/>
                  </a:cubicBezTo>
                  <a:cubicBezTo>
                    <a:pt x="6321" y="547"/>
                    <a:pt x="6286" y="547"/>
                    <a:pt x="6286" y="547"/>
                  </a:cubicBezTo>
                  <a:cubicBezTo>
                    <a:pt x="6286" y="547"/>
                    <a:pt x="6286" y="307"/>
                    <a:pt x="6286" y="307"/>
                  </a:cubicBezTo>
                  <a:cubicBezTo>
                    <a:pt x="6286" y="307"/>
                    <a:pt x="7250" y="307"/>
                    <a:pt x="7250" y="307"/>
                  </a:cubicBezTo>
                  <a:cubicBezTo>
                    <a:pt x="7250" y="307"/>
                    <a:pt x="7250" y="547"/>
                    <a:pt x="7250" y="547"/>
                  </a:cubicBezTo>
                  <a:cubicBezTo>
                    <a:pt x="7250" y="547"/>
                    <a:pt x="7213" y="547"/>
                    <a:pt x="7213" y="547"/>
                  </a:cubicBezTo>
                  <a:close/>
                  <a:moveTo>
                    <a:pt x="8074" y="1533"/>
                  </a:moveTo>
                  <a:lnTo>
                    <a:pt x="8074" y="1533"/>
                  </a:lnTo>
                  <a:cubicBezTo>
                    <a:pt x="8074" y="1533"/>
                    <a:pt x="7700" y="888"/>
                    <a:pt x="7700" y="888"/>
                  </a:cubicBezTo>
                  <a:cubicBezTo>
                    <a:pt x="7868" y="881"/>
                    <a:pt x="8022" y="801"/>
                    <a:pt x="8022" y="631"/>
                  </a:cubicBezTo>
                  <a:cubicBezTo>
                    <a:pt x="8022" y="451"/>
                    <a:pt x="7908" y="383"/>
                    <a:pt x="7760" y="383"/>
                  </a:cubicBezTo>
                  <a:cubicBezTo>
                    <a:pt x="7656" y="383"/>
                    <a:pt x="7631" y="398"/>
                    <a:pt x="7631" y="505"/>
                  </a:cubicBezTo>
                  <a:cubicBezTo>
                    <a:pt x="7631" y="505"/>
                    <a:pt x="7631" y="1305"/>
                    <a:pt x="7631" y="1305"/>
                  </a:cubicBezTo>
                  <a:cubicBezTo>
                    <a:pt x="7631" y="1449"/>
                    <a:pt x="7673" y="1496"/>
                    <a:pt x="7802" y="1496"/>
                  </a:cubicBezTo>
                  <a:cubicBezTo>
                    <a:pt x="7802" y="1496"/>
                    <a:pt x="7802" y="1533"/>
                    <a:pt x="7802" y="1533"/>
                  </a:cubicBezTo>
                  <a:cubicBezTo>
                    <a:pt x="7802" y="1533"/>
                    <a:pt x="7255" y="1533"/>
                    <a:pt x="7255" y="1533"/>
                  </a:cubicBezTo>
                  <a:cubicBezTo>
                    <a:pt x="7255" y="1533"/>
                    <a:pt x="7255" y="1496"/>
                    <a:pt x="7255" y="1496"/>
                  </a:cubicBezTo>
                  <a:cubicBezTo>
                    <a:pt x="7384" y="1496"/>
                    <a:pt x="7426" y="1449"/>
                    <a:pt x="7426" y="1305"/>
                  </a:cubicBezTo>
                  <a:cubicBezTo>
                    <a:pt x="7426" y="1305"/>
                    <a:pt x="7426" y="527"/>
                    <a:pt x="7426" y="527"/>
                  </a:cubicBezTo>
                  <a:cubicBezTo>
                    <a:pt x="7426" y="431"/>
                    <a:pt x="7423" y="344"/>
                    <a:pt x="7292" y="344"/>
                  </a:cubicBezTo>
                  <a:cubicBezTo>
                    <a:pt x="7292" y="344"/>
                    <a:pt x="7292" y="307"/>
                    <a:pt x="7292" y="307"/>
                  </a:cubicBezTo>
                  <a:cubicBezTo>
                    <a:pt x="7292" y="307"/>
                    <a:pt x="7760" y="307"/>
                    <a:pt x="7760" y="307"/>
                  </a:cubicBezTo>
                  <a:cubicBezTo>
                    <a:pt x="7999" y="307"/>
                    <a:pt x="8232" y="366"/>
                    <a:pt x="8232" y="611"/>
                  </a:cubicBezTo>
                  <a:cubicBezTo>
                    <a:pt x="8232" y="824"/>
                    <a:pt x="8049" y="905"/>
                    <a:pt x="7940" y="925"/>
                  </a:cubicBezTo>
                  <a:cubicBezTo>
                    <a:pt x="7940" y="925"/>
                    <a:pt x="8185" y="1325"/>
                    <a:pt x="8185" y="1325"/>
                  </a:cubicBezTo>
                  <a:cubicBezTo>
                    <a:pt x="8254" y="1439"/>
                    <a:pt x="8281" y="1496"/>
                    <a:pt x="8378" y="1496"/>
                  </a:cubicBezTo>
                  <a:cubicBezTo>
                    <a:pt x="8491" y="1496"/>
                    <a:pt x="8518" y="1436"/>
                    <a:pt x="8518" y="1308"/>
                  </a:cubicBezTo>
                  <a:cubicBezTo>
                    <a:pt x="8518" y="1308"/>
                    <a:pt x="8518" y="529"/>
                    <a:pt x="8518" y="529"/>
                  </a:cubicBezTo>
                  <a:cubicBezTo>
                    <a:pt x="8518" y="386"/>
                    <a:pt x="8476" y="344"/>
                    <a:pt x="8348" y="344"/>
                  </a:cubicBezTo>
                  <a:cubicBezTo>
                    <a:pt x="8348" y="344"/>
                    <a:pt x="8348" y="307"/>
                    <a:pt x="8348" y="307"/>
                  </a:cubicBezTo>
                  <a:cubicBezTo>
                    <a:pt x="8348" y="307"/>
                    <a:pt x="9231" y="307"/>
                    <a:pt x="9231" y="307"/>
                  </a:cubicBezTo>
                  <a:cubicBezTo>
                    <a:pt x="9231" y="307"/>
                    <a:pt x="9231" y="547"/>
                    <a:pt x="9231" y="547"/>
                  </a:cubicBezTo>
                  <a:cubicBezTo>
                    <a:pt x="9231" y="547"/>
                    <a:pt x="9193" y="547"/>
                    <a:pt x="9193" y="547"/>
                  </a:cubicBezTo>
                  <a:cubicBezTo>
                    <a:pt x="9169" y="433"/>
                    <a:pt x="9119" y="383"/>
                    <a:pt x="8936" y="383"/>
                  </a:cubicBezTo>
                  <a:cubicBezTo>
                    <a:pt x="8936" y="383"/>
                    <a:pt x="8833" y="383"/>
                    <a:pt x="8833" y="383"/>
                  </a:cubicBezTo>
                  <a:cubicBezTo>
                    <a:pt x="8741" y="383"/>
                    <a:pt x="8721" y="431"/>
                    <a:pt x="8721" y="535"/>
                  </a:cubicBezTo>
                  <a:cubicBezTo>
                    <a:pt x="8721" y="535"/>
                    <a:pt x="8721" y="846"/>
                    <a:pt x="8721" y="846"/>
                  </a:cubicBezTo>
                  <a:cubicBezTo>
                    <a:pt x="8721" y="846"/>
                    <a:pt x="8934" y="846"/>
                    <a:pt x="8934" y="846"/>
                  </a:cubicBezTo>
                  <a:cubicBezTo>
                    <a:pt x="9033" y="846"/>
                    <a:pt x="9065" y="794"/>
                    <a:pt x="9080" y="720"/>
                  </a:cubicBezTo>
                  <a:cubicBezTo>
                    <a:pt x="9080" y="720"/>
                    <a:pt x="9112" y="720"/>
                    <a:pt x="9112" y="720"/>
                  </a:cubicBezTo>
                  <a:cubicBezTo>
                    <a:pt x="9112" y="720"/>
                    <a:pt x="9112" y="1071"/>
                    <a:pt x="9112" y="1071"/>
                  </a:cubicBezTo>
                  <a:cubicBezTo>
                    <a:pt x="9112" y="1071"/>
                    <a:pt x="9080" y="1071"/>
                    <a:pt x="9080" y="1071"/>
                  </a:cubicBezTo>
                  <a:cubicBezTo>
                    <a:pt x="9067" y="999"/>
                    <a:pt x="9033" y="940"/>
                    <a:pt x="8934" y="940"/>
                  </a:cubicBezTo>
                  <a:cubicBezTo>
                    <a:pt x="8934" y="940"/>
                    <a:pt x="8721" y="940"/>
                    <a:pt x="8721" y="940"/>
                  </a:cubicBezTo>
                  <a:cubicBezTo>
                    <a:pt x="8721" y="940"/>
                    <a:pt x="8721" y="1323"/>
                    <a:pt x="8721" y="1323"/>
                  </a:cubicBezTo>
                  <a:cubicBezTo>
                    <a:pt x="8721" y="1446"/>
                    <a:pt x="8736" y="1456"/>
                    <a:pt x="8833" y="1456"/>
                  </a:cubicBezTo>
                  <a:cubicBezTo>
                    <a:pt x="8833" y="1456"/>
                    <a:pt x="9001" y="1456"/>
                    <a:pt x="9001" y="1456"/>
                  </a:cubicBezTo>
                  <a:cubicBezTo>
                    <a:pt x="9146" y="1456"/>
                    <a:pt x="9223" y="1385"/>
                    <a:pt x="9240" y="1288"/>
                  </a:cubicBezTo>
                  <a:cubicBezTo>
                    <a:pt x="9240" y="1288"/>
                    <a:pt x="9275" y="1288"/>
                    <a:pt x="9275" y="1288"/>
                  </a:cubicBezTo>
                  <a:cubicBezTo>
                    <a:pt x="9275" y="1288"/>
                    <a:pt x="9275" y="1533"/>
                    <a:pt x="9275" y="1533"/>
                  </a:cubicBezTo>
                  <a:cubicBezTo>
                    <a:pt x="9275" y="1533"/>
                    <a:pt x="8074" y="1533"/>
                    <a:pt x="8074" y="1533"/>
                  </a:cubicBezTo>
                  <a:close/>
                  <a:moveTo>
                    <a:pt x="9344" y="1533"/>
                  </a:moveTo>
                  <a:lnTo>
                    <a:pt x="9344" y="1533"/>
                  </a:lnTo>
                  <a:cubicBezTo>
                    <a:pt x="9344" y="1533"/>
                    <a:pt x="9344" y="1496"/>
                    <a:pt x="9344" y="1496"/>
                  </a:cubicBezTo>
                  <a:cubicBezTo>
                    <a:pt x="9473" y="1496"/>
                    <a:pt x="9515" y="1454"/>
                    <a:pt x="9515" y="1311"/>
                  </a:cubicBezTo>
                  <a:cubicBezTo>
                    <a:pt x="9515" y="1311"/>
                    <a:pt x="9515" y="529"/>
                    <a:pt x="9515" y="529"/>
                  </a:cubicBezTo>
                  <a:cubicBezTo>
                    <a:pt x="9515" y="386"/>
                    <a:pt x="9473" y="344"/>
                    <a:pt x="9344" y="344"/>
                  </a:cubicBezTo>
                  <a:cubicBezTo>
                    <a:pt x="9344" y="344"/>
                    <a:pt x="9344" y="307"/>
                    <a:pt x="9344" y="307"/>
                  </a:cubicBezTo>
                  <a:cubicBezTo>
                    <a:pt x="9344" y="307"/>
                    <a:pt x="10224" y="307"/>
                    <a:pt x="10224" y="307"/>
                  </a:cubicBezTo>
                  <a:cubicBezTo>
                    <a:pt x="10224" y="307"/>
                    <a:pt x="10224" y="547"/>
                    <a:pt x="10224" y="547"/>
                  </a:cubicBezTo>
                  <a:cubicBezTo>
                    <a:pt x="10224" y="547"/>
                    <a:pt x="10190" y="547"/>
                    <a:pt x="10190" y="547"/>
                  </a:cubicBezTo>
                  <a:cubicBezTo>
                    <a:pt x="10165" y="433"/>
                    <a:pt x="10113" y="383"/>
                    <a:pt x="9932" y="383"/>
                  </a:cubicBezTo>
                  <a:cubicBezTo>
                    <a:pt x="9932" y="383"/>
                    <a:pt x="9829" y="383"/>
                    <a:pt x="9829" y="383"/>
                  </a:cubicBezTo>
                  <a:cubicBezTo>
                    <a:pt x="9737" y="383"/>
                    <a:pt x="9718" y="431"/>
                    <a:pt x="9718" y="535"/>
                  </a:cubicBezTo>
                  <a:cubicBezTo>
                    <a:pt x="9718" y="535"/>
                    <a:pt x="9718" y="846"/>
                    <a:pt x="9718" y="846"/>
                  </a:cubicBezTo>
                  <a:cubicBezTo>
                    <a:pt x="9718" y="846"/>
                    <a:pt x="9930" y="846"/>
                    <a:pt x="9930" y="846"/>
                  </a:cubicBezTo>
                  <a:cubicBezTo>
                    <a:pt x="10029" y="846"/>
                    <a:pt x="10061" y="794"/>
                    <a:pt x="10073" y="720"/>
                  </a:cubicBezTo>
                  <a:cubicBezTo>
                    <a:pt x="10073" y="720"/>
                    <a:pt x="10108" y="720"/>
                    <a:pt x="10108" y="720"/>
                  </a:cubicBezTo>
                  <a:cubicBezTo>
                    <a:pt x="10108" y="720"/>
                    <a:pt x="10108" y="1071"/>
                    <a:pt x="10108" y="1071"/>
                  </a:cubicBezTo>
                  <a:cubicBezTo>
                    <a:pt x="10108" y="1071"/>
                    <a:pt x="10073" y="1071"/>
                    <a:pt x="10073" y="1071"/>
                  </a:cubicBezTo>
                  <a:cubicBezTo>
                    <a:pt x="10061" y="999"/>
                    <a:pt x="10029" y="940"/>
                    <a:pt x="9930" y="940"/>
                  </a:cubicBezTo>
                  <a:cubicBezTo>
                    <a:pt x="9930" y="940"/>
                    <a:pt x="9718" y="940"/>
                    <a:pt x="9718" y="940"/>
                  </a:cubicBezTo>
                  <a:cubicBezTo>
                    <a:pt x="9718" y="940"/>
                    <a:pt x="9718" y="1323"/>
                    <a:pt x="9718" y="1323"/>
                  </a:cubicBezTo>
                  <a:cubicBezTo>
                    <a:pt x="9718" y="1446"/>
                    <a:pt x="9732" y="1456"/>
                    <a:pt x="9829" y="1456"/>
                  </a:cubicBezTo>
                  <a:cubicBezTo>
                    <a:pt x="9829" y="1456"/>
                    <a:pt x="9997" y="1456"/>
                    <a:pt x="9997" y="1456"/>
                  </a:cubicBezTo>
                  <a:cubicBezTo>
                    <a:pt x="10143" y="1456"/>
                    <a:pt x="10219" y="1385"/>
                    <a:pt x="10234" y="1288"/>
                  </a:cubicBezTo>
                  <a:cubicBezTo>
                    <a:pt x="10234" y="1288"/>
                    <a:pt x="10269" y="1288"/>
                    <a:pt x="10269" y="1288"/>
                  </a:cubicBezTo>
                  <a:cubicBezTo>
                    <a:pt x="10269" y="1288"/>
                    <a:pt x="10269" y="1533"/>
                    <a:pt x="10269" y="1533"/>
                  </a:cubicBezTo>
                  <a:cubicBezTo>
                    <a:pt x="10269" y="1533"/>
                    <a:pt x="9344" y="1533"/>
                    <a:pt x="9344" y="1533"/>
                  </a:cubicBezTo>
                  <a:close/>
                  <a:moveTo>
                    <a:pt x="11235" y="547"/>
                  </a:moveTo>
                  <a:lnTo>
                    <a:pt x="11235" y="547"/>
                  </a:lnTo>
                  <a:cubicBezTo>
                    <a:pt x="11210" y="433"/>
                    <a:pt x="11156" y="383"/>
                    <a:pt x="10976" y="383"/>
                  </a:cubicBezTo>
                  <a:cubicBezTo>
                    <a:pt x="10976" y="383"/>
                    <a:pt x="10892" y="383"/>
                    <a:pt x="10892" y="383"/>
                  </a:cubicBezTo>
                  <a:cubicBezTo>
                    <a:pt x="10892" y="383"/>
                    <a:pt x="10892" y="1311"/>
                    <a:pt x="10892" y="1311"/>
                  </a:cubicBezTo>
                  <a:cubicBezTo>
                    <a:pt x="10892" y="1454"/>
                    <a:pt x="10931" y="1496"/>
                    <a:pt x="11062" y="1496"/>
                  </a:cubicBezTo>
                  <a:cubicBezTo>
                    <a:pt x="11062" y="1496"/>
                    <a:pt x="11062" y="1533"/>
                    <a:pt x="11062" y="1533"/>
                  </a:cubicBezTo>
                  <a:cubicBezTo>
                    <a:pt x="11062" y="1533"/>
                    <a:pt x="10516" y="1533"/>
                    <a:pt x="10516" y="1533"/>
                  </a:cubicBezTo>
                  <a:cubicBezTo>
                    <a:pt x="10516" y="1533"/>
                    <a:pt x="10516" y="1496"/>
                    <a:pt x="10516" y="1496"/>
                  </a:cubicBezTo>
                  <a:cubicBezTo>
                    <a:pt x="10644" y="1496"/>
                    <a:pt x="10684" y="1454"/>
                    <a:pt x="10684" y="1311"/>
                  </a:cubicBezTo>
                  <a:cubicBezTo>
                    <a:pt x="10684" y="1311"/>
                    <a:pt x="10684" y="383"/>
                    <a:pt x="10684" y="383"/>
                  </a:cubicBezTo>
                  <a:cubicBezTo>
                    <a:pt x="10684" y="383"/>
                    <a:pt x="10600" y="383"/>
                    <a:pt x="10600" y="383"/>
                  </a:cubicBezTo>
                  <a:cubicBezTo>
                    <a:pt x="10419" y="383"/>
                    <a:pt x="10367" y="433"/>
                    <a:pt x="10343" y="547"/>
                  </a:cubicBezTo>
                  <a:cubicBezTo>
                    <a:pt x="10343" y="547"/>
                    <a:pt x="10306" y="547"/>
                    <a:pt x="10306" y="547"/>
                  </a:cubicBezTo>
                  <a:cubicBezTo>
                    <a:pt x="10306" y="547"/>
                    <a:pt x="10306" y="307"/>
                    <a:pt x="10306" y="307"/>
                  </a:cubicBezTo>
                  <a:cubicBezTo>
                    <a:pt x="10306" y="307"/>
                    <a:pt x="11270" y="307"/>
                    <a:pt x="11270" y="307"/>
                  </a:cubicBezTo>
                  <a:cubicBezTo>
                    <a:pt x="11270" y="307"/>
                    <a:pt x="11270" y="547"/>
                    <a:pt x="11270" y="547"/>
                  </a:cubicBezTo>
                  <a:cubicBezTo>
                    <a:pt x="11270" y="547"/>
                    <a:pt x="11235" y="547"/>
                    <a:pt x="11235" y="547"/>
                  </a:cubicBezTo>
                  <a:close/>
                </a:path>
              </a:pathLst>
            </a:custGeom>
            <a:solidFill>
              <a:srgbClr val="FFFFFF"/>
            </a:solidFill>
            <a:ln w="1651">
              <a:noFill/>
              <a:prstDash val="solid"/>
              <a:round/>
              <a:headEnd/>
              <a:tailEnd/>
            </a:ln>
          </p:spPr>
          <p:txBody>
            <a:bodyPr/>
            <a:lstStyle/>
            <a:p>
              <a:pPr>
                <a:defRPr/>
              </a:pPr>
              <a:endParaRPr lang="en-US">
                <a:ea typeface="SimSun" pitchFamily="2" charset="-122"/>
              </a:endParaRPr>
            </a:p>
          </p:txBody>
        </p:sp>
        <p:sp>
          <p:nvSpPr>
            <p:cNvPr id="6149" name="Freeform 5"/>
            <p:cNvSpPr>
              <a:spLocks noChangeAspect="1" noEditPoints="1"/>
            </p:cNvSpPr>
            <p:nvPr/>
          </p:nvSpPr>
          <p:spPr bwMode="gray">
            <a:xfrm>
              <a:off x="1992" y="2815"/>
              <a:ext cx="24" cy="22"/>
            </a:xfrm>
            <a:custGeom>
              <a:avLst/>
              <a:gdLst/>
              <a:ahLst/>
              <a:cxnLst>
                <a:cxn ang="0">
                  <a:pos x="122" y="119"/>
                </a:cxn>
                <a:cxn ang="0">
                  <a:pos x="122" y="119"/>
                </a:cxn>
                <a:cxn ang="0">
                  <a:pos x="166" y="94"/>
                </a:cxn>
                <a:cxn ang="0">
                  <a:pos x="132" y="68"/>
                </a:cxn>
                <a:cxn ang="0">
                  <a:pos x="99" y="68"/>
                </a:cxn>
                <a:cxn ang="0">
                  <a:pos x="99" y="119"/>
                </a:cxn>
                <a:cxn ang="0">
                  <a:pos x="122" y="119"/>
                </a:cxn>
                <a:cxn ang="0">
                  <a:pos x="99" y="199"/>
                </a:cxn>
                <a:cxn ang="0">
                  <a:pos x="99" y="199"/>
                </a:cxn>
                <a:cxn ang="0">
                  <a:pos x="81" y="199"/>
                </a:cxn>
                <a:cxn ang="0">
                  <a:pos x="81" y="53"/>
                </a:cxn>
                <a:cxn ang="0">
                  <a:pos x="137" y="53"/>
                </a:cxn>
                <a:cxn ang="0">
                  <a:pos x="184" y="94"/>
                </a:cxn>
                <a:cxn ang="0">
                  <a:pos x="147" y="135"/>
                </a:cxn>
                <a:cxn ang="0">
                  <a:pos x="191" y="199"/>
                </a:cxn>
                <a:cxn ang="0">
                  <a:pos x="170" y="199"/>
                </a:cxn>
                <a:cxn ang="0">
                  <a:pos x="129" y="135"/>
                </a:cxn>
                <a:cxn ang="0">
                  <a:pos x="99" y="135"/>
                </a:cxn>
                <a:cxn ang="0">
                  <a:pos x="99" y="199"/>
                </a:cxn>
                <a:cxn ang="0">
                  <a:pos x="20" y="127"/>
                </a:cxn>
                <a:cxn ang="0">
                  <a:pos x="20" y="127"/>
                </a:cxn>
                <a:cxn ang="0">
                  <a:pos x="126" y="235"/>
                </a:cxn>
                <a:cxn ang="0">
                  <a:pos x="233" y="127"/>
                </a:cxn>
                <a:cxn ang="0">
                  <a:pos x="126" y="18"/>
                </a:cxn>
                <a:cxn ang="0">
                  <a:pos x="20" y="127"/>
                </a:cxn>
                <a:cxn ang="0">
                  <a:pos x="253" y="127"/>
                </a:cxn>
                <a:cxn ang="0">
                  <a:pos x="253" y="127"/>
                </a:cxn>
                <a:cxn ang="0">
                  <a:pos x="126" y="253"/>
                </a:cxn>
                <a:cxn ang="0">
                  <a:pos x="0" y="127"/>
                </a:cxn>
                <a:cxn ang="0">
                  <a:pos x="126" y="0"/>
                </a:cxn>
                <a:cxn ang="0">
                  <a:pos x="253" y="127"/>
                </a:cxn>
              </a:cxnLst>
              <a:rect l="0" t="0" r="r" b="b"/>
              <a:pathLst>
                <a:path w="253" h="253">
                  <a:moveTo>
                    <a:pt x="122" y="119"/>
                  </a:moveTo>
                  <a:lnTo>
                    <a:pt x="122" y="119"/>
                  </a:lnTo>
                  <a:cubicBezTo>
                    <a:pt x="144" y="119"/>
                    <a:pt x="166" y="119"/>
                    <a:pt x="166" y="94"/>
                  </a:cubicBezTo>
                  <a:cubicBezTo>
                    <a:pt x="166" y="73"/>
                    <a:pt x="149" y="68"/>
                    <a:pt x="132" y="68"/>
                  </a:cubicBezTo>
                  <a:cubicBezTo>
                    <a:pt x="132" y="68"/>
                    <a:pt x="99" y="68"/>
                    <a:pt x="99" y="68"/>
                  </a:cubicBezTo>
                  <a:cubicBezTo>
                    <a:pt x="99" y="68"/>
                    <a:pt x="99" y="119"/>
                    <a:pt x="99" y="119"/>
                  </a:cubicBezTo>
                  <a:cubicBezTo>
                    <a:pt x="99" y="119"/>
                    <a:pt x="122" y="119"/>
                    <a:pt x="122" y="119"/>
                  </a:cubicBezTo>
                  <a:close/>
                  <a:moveTo>
                    <a:pt x="99" y="199"/>
                  </a:moveTo>
                  <a:lnTo>
                    <a:pt x="99" y="199"/>
                  </a:lnTo>
                  <a:cubicBezTo>
                    <a:pt x="99" y="199"/>
                    <a:pt x="81" y="199"/>
                    <a:pt x="81" y="199"/>
                  </a:cubicBezTo>
                  <a:cubicBezTo>
                    <a:pt x="81" y="199"/>
                    <a:pt x="81" y="53"/>
                    <a:pt x="81" y="53"/>
                  </a:cubicBezTo>
                  <a:cubicBezTo>
                    <a:pt x="81" y="53"/>
                    <a:pt x="137" y="53"/>
                    <a:pt x="137" y="53"/>
                  </a:cubicBezTo>
                  <a:cubicBezTo>
                    <a:pt x="170" y="53"/>
                    <a:pt x="184" y="68"/>
                    <a:pt x="184" y="94"/>
                  </a:cubicBezTo>
                  <a:cubicBezTo>
                    <a:pt x="184" y="120"/>
                    <a:pt x="167" y="131"/>
                    <a:pt x="147" y="135"/>
                  </a:cubicBezTo>
                  <a:cubicBezTo>
                    <a:pt x="147" y="135"/>
                    <a:pt x="191" y="199"/>
                    <a:pt x="191" y="199"/>
                  </a:cubicBezTo>
                  <a:cubicBezTo>
                    <a:pt x="191" y="199"/>
                    <a:pt x="170" y="199"/>
                    <a:pt x="170" y="199"/>
                  </a:cubicBezTo>
                  <a:cubicBezTo>
                    <a:pt x="170" y="199"/>
                    <a:pt x="129" y="135"/>
                    <a:pt x="129" y="135"/>
                  </a:cubicBezTo>
                  <a:cubicBezTo>
                    <a:pt x="129" y="135"/>
                    <a:pt x="99" y="135"/>
                    <a:pt x="99" y="135"/>
                  </a:cubicBezTo>
                  <a:cubicBezTo>
                    <a:pt x="99" y="135"/>
                    <a:pt x="99" y="199"/>
                    <a:pt x="99" y="199"/>
                  </a:cubicBezTo>
                  <a:close/>
                  <a:moveTo>
                    <a:pt x="20" y="127"/>
                  </a:moveTo>
                  <a:lnTo>
                    <a:pt x="20" y="127"/>
                  </a:lnTo>
                  <a:cubicBezTo>
                    <a:pt x="20" y="187"/>
                    <a:pt x="65" y="235"/>
                    <a:pt x="126" y="235"/>
                  </a:cubicBezTo>
                  <a:cubicBezTo>
                    <a:pt x="188" y="235"/>
                    <a:pt x="233" y="187"/>
                    <a:pt x="233" y="127"/>
                  </a:cubicBezTo>
                  <a:cubicBezTo>
                    <a:pt x="233" y="66"/>
                    <a:pt x="188" y="18"/>
                    <a:pt x="126" y="18"/>
                  </a:cubicBezTo>
                  <a:cubicBezTo>
                    <a:pt x="65" y="18"/>
                    <a:pt x="20" y="66"/>
                    <a:pt x="20" y="127"/>
                  </a:cubicBezTo>
                  <a:close/>
                  <a:moveTo>
                    <a:pt x="253" y="127"/>
                  </a:moveTo>
                  <a:lnTo>
                    <a:pt x="253" y="127"/>
                  </a:lnTo>
                  <a:cubicBezTo>
                    <a:pt x="253" y="197"/>
                    <a:pt x="198" y="253"/>
                    <a:pt x="126" y="253"/>
                  </a:cubicBezTo>
                  <a:cubicBezTo>
                    <a:pt x="55" y="253"/>
                    <a:pt x="0" y="197"/>
                    <a:pt x="0" y="127"/>
                  </a:cubicBezTo>
                  <a:cubicBezTo>
                    <a:pt x="0" y="55"/>
                    <a:pt x="55" y="0"/>
                    <a:pt x="126" y="0"/>
                  </a:cubicBezTo>
                  <a:cubicBezTo>
                    <a:pt x="198" y="0"/>
                    <a:pt x="253" y="55"/>
                    <a:pt x="253" y="127"/>
                  </a:cubicBezTo>
                  <a:close/>
                </a:path>
              </a:pathLst>
            </a:custGeom>
            <a:solidFill>
              <a:srgbClr val="FFFFFF"/>
            </a:solidFill>
            <a:ln w="1588">
              <a:noFill/>
              <a:prstDash val="solid"/>
              <a:round/>
              <a:headEnd/>
              <a:tailEnd/>
            </a:ln>
          </p:spPr>
          <p:txBody>
            <a:bodyPr/>
            <a:lstStyle/>
            <a:p>
              <a:pPr>
                <a:defRPr/>
              </a:pPr>
              <a:endParaRPr lang="en-US">
                <a:ea typeface="SimSun" pitchFamily="2" charset="-122"/>
              </a:endParaRPr>
            </a:p>
          </p:txBody>
        </p:sp>
      </p:grpSp>
      <p:sp>
        <p:nvSpPr>
          <p:cNvPr id="6150" name="Line 6"/>
          <p:cNvSpPr>
            <a:spLocks noChangeShapeType="1"/>
          </p:cNvSpPr>
          <p:nvPr/>
        </p:nvSpPr>
        <p:spPr bwMode="auto">
          <a:xfrm flipH="1">
            <a:off x="0" y="706438"/>
            <a:ext cx="9144000" cy="0"/>
          </a:xfrm>
          <a:prstGeom prst="line">
            <a:avLst/>
          </a:prstGeom>
          <a:noFill/>
          <a:ln w="15875" cap="rnd">
            <a:solidFill>
              <a:srgbClr val="FFFFFF"/>
            </a:solidFill>
            <a:prstDash val="sysDot"/>
            <a:round/>
            <a:headEnd/>
            <a:tailEnd/>
          </a:ln>
          <a:effectLst/>
        </p:spPr>
        <p:txBody>
          <a:bodyPr/>
          <a:lstStyle/>
          <a:p>
            <a:pPr>
              <a:defRPr/>
            </a:pPr>
            <a:endParaRPr lang="en-US">
              <a:ea typeface="SimSun" pitchFamily="2" charset="-122"/>
            </a:endParaRPr>
          </a:p>
        </p:txBody>
      </p:sp>
      <p:sp>
        <p:nvSpPr>
          <p:cNvPr id="1029" name="Rectangle 7"/>
          <p:cNvSpPr>
            <a:spLocks noGrp="1" noChangeArrowheads="1"/>
          </p:cNvSpPr>
          <p:nvPr>
            <p:ph type="title"/>
          </p:nvPr>
        </p:nvSpPr>
        <p:spPr bwMode="auto">
          <a:xfrm>
            <a:off x="319088" y="1066800"/>
            <a:ext cx="8505825" cy="708025"/>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lvl="0"/>
            <a:r>
              <a:rPr lang="en-US" altLang="zh-CN" smtClean="0"/>
              <a:t>Click to edit Master title style</a:t>
            </a:r>
          </a:p>
        </p:txBody>
      </p:sp>
      <p:sp>
        <p:nvSpPr>
          <p:cNvPr id="1030" name="Rectangle 8"/>
          <p:cNvSpPr>
            <a:spLocks noGrp="1" noChangeArrowheads="1"/>
          </p:cNvSpPr>
          <p:nvPr>
            <p:ph type="body" idx="1"/>
          </p:nvPr>
        </p:nvSpPr>
        <p:spPr bwMode="auto">
          <a:xfrm>
            <a:off x="319088" y="2286000"/>
            <a:ext cx="8505825" cy="384016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153" name="Rectangle 9"/>
          <p:cNvSpPr>
            <a:spLocks noGrp="1" noChangeArrowheads="1"/>
          </p:cNvSpPr>
          <p:nvPr>
            <p:ph type="sldNum" sz="quarter" idx="4"/>
          </p:nvPr>
        </p:nvSpPr>
        <p:spPr bwMode="auto">
          <a:xfrm>
            <a:off x="6691313" y="6515100"/>
            <a:ext cx="2133600" cy="3429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r">
              <a:defRPr sz="900">
                <a:solidFill>
                  <a:schemeClr val="bg2"/>
                </a:solidFill>
                <a:ea typeface="SimSun" pitchFamily="2" charset="-122"/>
                <a:cs typeface="Arial" charset="0"/>
              </a:defRPr>
            </a:lvl1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transition>
    <p:wipe dir="r"/>
  </p:transition>
  <p:timing>
    <p:tnLst>
      <p:par>
        <p:cTn id="1" dur="indefinite" restart="never" nodeType="tmRoot"/>
      </p:par>
    </p:tnLst>
  </p:timing>
  <p:txStyles>
    <p:titleStyle>
      <a:lvl1pPr algn="l" rtl="0" eaLnBrk="0" fontAlgn="base" hangingPunct="0">
        <a:lnSpc>
          <a:spcPct val="83000"/>
        </a:lnSpc>
        <a:spcBef>
          <a:spcPct val="0"/>
        </a:spcBef>
        <a:spcAft>
          <a:spcPct val="0"/>
        </a:spcAft>
        <a:defRPr sz="2800" b="1">
          <a:solidFill>
            <a:schemeClr val="tx1"/>
          </a:solidFill>
          <a:latin typeface="+mj-lt"/>
          <a:ea typeface="+mj-ea"/>
          <a:cs typeface="+mj-cs"/>
        </a:defRPr>
      </a:lvl1pPr>
      <a:lvl2pPr algn="l" rtl="0" eaLnBrk="0" fontAlgn="base" hangingPunct="0">
        <a:lnSpc>
          <a:spcPct val="83000"/>
        </a:lnSpc>
        <a:spcBef>
          <a:spcPct val="0"/>
        </a:spcBef>
        <a:spcAft>
          <a:spcPct val="0"/>
        </a:spcAft>
        <a:defRPr sz="2800" b="1">
          <a:solidFill>
            <a:schemeClr val="tx1"/>
          </a:solidFill>
          <a:latin typeface="Arial" charset="0"/>
        </a:defRPr>
      </a:lvl2pPr>
      <a:lvl3pPr algn="l" rtl="0" eaLnBrk="0" fontAlgn="base" hangingPunct="0">
        <a:lnSpc>
          <a:spcPct val="83000"/>
        </a:lnSpc>
        <a:spcBef>
          <a:spcPct val="0"/>
        </a:spcBef>
        <a:spcAft>
          <a:spcPct val="0"/>
        </a:spcAft>
        <a:defRPr sz="2800" b="1">
          <a:solidFill>
            <a:schemeClr val="tx1"/>
          </a:solidFill>
          <a:latin typeface="Arial" charset="0"/>
        </a:defRPr>
      </a:lvl3pPr>
      <a:lvl4pPr algn="l" rtl="0" eaLnBrk="0" fontAlgn="base" hangingPunct="0">
        <a:lnSpc>
          <a:spcPct val="83000"/>
        </a:lnSpc>
        <a:spcBef>
          <a:spcPct val="0"/>
        </a:spcBef>
        <a:spcAft>
          <a:spcPct val="0"/>
        </a:spcAft>
        <a:defRPr sz="2800" b="1">
          <a:solidFill>
            <a:schemeClr val="tx1"/>
          </a:solidFill>
          <a:latin typeface="Arial" charset="0"/>
        </a:defRPr>
      </a:lvl4pPr>
      <a:lvl5pPr algn="l" rtl="0" eaLnBrk="0" fontAlgn="base" hangingPunct="0">
        <a:lnSpc>
          <a:spcPct val="83000"/>
        </a:lnSpc>
        <a:spcBef>
          <a:spcPct val="0"/>
        </a:spcBef>
        <a:spcAft>
          <a:spcPct val="0"/>
        </a:spcAft>
        <a:defRPr sz="2800" b="1">
          <a:solidFill>
            <a:schemeClr val="tx1"/>
          </a:solidFill>
          <a:latin typeface="Arial" charset="0"/>
        </a:defRPr>
      </a:lvl5pPr>
      <a:lvl6pPr marL="457200" algn="l" rtl="0" eaLnBrk="1" fontAlgn="base" hangingPunct="1">
        <a:lnSpc>
          <a:spcPct val="83000"/>
        </a:lnSpc>
        <a:spcBef>
          <a:spcPct val="0"/>
        </a:spcBef>
        <a:spcAft>
          <a:spcPct val="0"/>
        </a:spcAft>
        <a:defRPr sz="2800" b="1">
          <a:solidFill>
            <a:schemeClr val="tx1"/>
          </a:solidFill>
          <a:latin typeface="Arial" charset="0"/>
        </a:defRPr>
      </a:lvl6pPr>
      <a:lvl7pPr marL="914400" algn="l" rtl="0" eaLnBrk="1" fontAlgn="base" hangingPunct="1">
        <a:lnSpc>
          <a:spcPct val="83000"/>
        </a:lnSpc>
        <a:spcBef>
          <a:spcPct val="0"/>
        </a:spcBef>
        <a:spcAft>
          <a:spcPct val="0"/>
        </a:spcAft>
        <a:defRPr sz="2800" b="1">
          <a:solidFill>
            <a:schemeClr val="tx1"/>
          </a:solidFill>
          <a:latin typeface="Arial" charset="0"/>
        </a:defRPr>
      </a:lvl7pPr>
      <a:lvl8pPr marL="1371600" algn="l" rtl="0" eaLnBrk="1" fontAlgn="base" hangingPunct="1">
        <a:lnSpc>
          <a:spcPct val="83000"/>
        </a:lnSpc>
        <a:spcBef>
          <a:spcPct val="0"/>
        </a:spcBef>
        <a:spcAft>
          <a:spcPct val="0"/>
        </a:spcAft>
        <a:defRPr sz="2800" b="1">
          <a:solidFill>
            <a:schemeClr val="tx1"/>
          </a:solidFill>
          <a:latin typeface="Arial" charset="0"/>
        </a:defRPr>
      </a:lvl8pPr>
      <a:lvl9pPr marL="1828800" algn="l" rtl="0" eaLnBrk="1" fontAlgn="base" hangingPunct="1">
        <a:lnSpc>
          <a:spcPct val="83000"/>
        </a:lnSpc>
        <a:spcBef>
          <a:spcPct val="0"/>
        </a:spcBef>
        <a:spcAft>
          <a:spcPct val="0"/>
        </a:spcAft>
        <a:defRPr sz="2800" b="1">
          <a:solidFill>
            <a:schemeClr val="tx1"/>
          </a:solidFill>
          <a:latin typeface="Arial" charset="0"/>
        </a:defRPr>
      </a:lvl9pPr>
    </p:titleStyle>
    <p:bodyStyle>
      <a:lvl1pPr marL="287338" indent="-287338" algn="l" rtl="0" eaLnBrk="0" fontAlgn="base" hangingPunct="0">
        <a:spcBef>
          <a:spcPct val="20000"/>
        </a:spcBef>
        <a:spcAft>
          <a:spcPct val="0"/>
        </a:spcAft>
        <a:buClr>
          <a:srgbClr val="00A6D6"/>
        </a:buClr>
        <a:buFont typeface="Arial" charset="0"/>
        <a:buChar char="&gt;"/>
        <a:defRPr sz="3200" b="1">
          <a:solidFill>
            <a:schemeClr val="tx1"/>
          </a:solidFill>
          <a:latin typeface="+mn-lt"/>
          <a:ea typeface="+mn-ea"/>
          <a:cs typeface="+mn-cs"/>
        </a:defRPr>
      </a:lvl1pPr>
      <a:lvl2pPr marL="627063" indent="-225425" algn="l" rtl="0" eaLnBrk="0" fontAlgn="base" hangingPunct="0">
        <a:spcBef>
          <a:spcPct val="20000"/>
        </a:spcBef>
        <a:spcAft>
          <a:spcPct val="0"/>
        </a:spcAft>
        <a:buClr>
          <a:schemeClr val="bg2"/>
        </a:buClr>
        <a:buFont typeface="Arial" charset="0"/>
        <a:buChar char="–"/>
        <a:defRPr sz="1600">
          <a:solidFill>
            <a:schemeClr val="tx1"/>
          </a:solidFill>
          <a:latin typeface="+mn-lt"/>
        </a:defRPr>
      </a:lvl2pPr>
      <a:lvl3pPr marL="968375" indent="-227013" algn="l" rtl="0" eaLnBrk="0" fontAlgn="base" hangingPunct="0">
        <a:spcBef>
          <a:spcPct val="20000"/>
        </a:spcBef>
        <a:spcAft>
          <a:spcPct val="0"/>
        </a:spcAft>
        <a:buClr>
          <a:schemeClr val="bg2"/>
        </a:buClr>
        <a:buFont typeface="Arial" charset="0"/>
        <a:buChar char="–"/>
        <a:defRPr sz="1400">
          <a:solidFill>
            <a:schemeClr val="tx1"/>
          </a:solidFill>
          <a:latin typeface="+mn-lt"/>
        </a:defRPr>
      </a:lvl3pPr>
      <a:lvl4pPr marL="1311275" indent="-228600" algn="l" rtl="0" eaLnBrk="0" fontAlgn="base" hangingPunct="0">
        <a:spcBef>
          <a:spcPct val="20000"/>
        </a:spcBef>
        <a:spcAft>
          <a:spcPct val="0"/>
        </a:spcAft>
        <a:buClr>
          <a:schemeClr val="bg2"/>
        </a:buClr>
        <a:buFont typeface="Arial" charset="0"/>
        <a:buChar char="–"/>
        <a:defRPr sz="1200">
          <a:solidFill>
            <a:schemeClr val="tx1"/>
          </a:solidFill>
          <a:latin typeface="+mn-lt"/>
        </a:defRPr>
      </a:lvl4pPr>
      <a:lvl5pPr marL="1654175" indent="-228600" algn="l" rtl="0" eaLnBrk="0" fontAlgn="base" hangingPunct="0">
        <a:spcBef>
          <a:spcPct val="20000"/>
        </a:spcBef>
        <a:spcAft>
          <a:spcPct val="0"/>
        </a:spcAft>
        <a:buClr>
          <a:schemeClr val="bg2"/>
        </a:buClr>
        <a:buFont typeface="Arial" charset="0"/>
        <a:buChar char="–"/>
        <a:defRPr sz="1200">
          <a:solidFill>
            <a:schemeClr val="tx1"/>
          </a:solidFill>
          <a:latin typeface="+mn-lt"/>
        </a:defRPr>
      </a:lvl5pPr>
      <a:lvl6pPr marL="2111375" indent="-228600" algn="l" rtl="0" eaLnBrk="1" fontAlgn="base" hangingPunct="1">
        <a:spcBef>
          <a:spcPct val="20000"/>
        </a:spcBef>
        <a:spcAft>
          <a:spcPct val="0"/>
        </a:spcAft>
        <a:buClr>
          <a:schemeClr val="bg2"/>
        </a:buClr>
        <a:buFont typeface="Arial" charset="0"/>
        <a:buChar char="–"/>
        <a:defRPr sz="1200">
          <a:solidFill>
            <a:schemeClr val="tx1"/>
          </a:solidFill>
          <a:latin typeface="+mn-lt"/>
        </a:defRPr>
      </a:lvl6pPr>
      <a:lvl7pPr marL="2568575" indent="-228600" algn="l" rtl="0" eaLnBrk="1" fontAlgn="base" hangingPunct="1">
        <a:spcBef>
          <a:spcPct val="20000"/>
        </a:spcBef>
        <a:spcAft>
          <a:spcPct val="0"/>
        </a:spcAft>
        <a:buClr>
          <a:schemeClr val="bg2"/>
        </a:buClr>
        <a:buFont typeface="Arial" charset="0"/>
        <a:buChar char="–"/>
        <a:defRPr sz="1200">
          <a:solidFill>
            <a:schemeClr val="tx1"/>
          </a:solidFill>
          <a:latin typeface="+mn-lt"/>
        </a:defRPr>
      </a:lvl7pPr>
      <a:lvl8pPr marL="3025775" indent="-228600" algn="l" rtl="0" eaLnBrk="1" fontAlgn="base" hangingPunct="1">
        <a:spcBef>
          <a:spcPct val="20000"/>
        </a:spcBef>
        <a:spcAft>
          <a:spcPct val="0"/>
        </a:spcAft>
        <a:buClr>
          <a:schemeClr val="bg2"/>
        </a:buClr>
        <a:buFont typeface="Arial" charset="0"/>
        <a:buChar char="–"/>
        <a:defRPr sz="1200">
          <a:solidFill>
            <a:schemeClr val="tx1"/>
          </a:solidFill>
          <a:latin typeface="+mn-lt"/>
        </a:defRPr>
      </a:lvl8pPr>
      <a:lvl9pPr marL="3482975" indent="-228600" algn="l" rtl="0" eaLnBrk="1" fontAlgn="base" hangingPunct="1">
        <a:spcBef>
          <a:spcPct val="20000"/>
        </a:spcBef>
        <a:spcAft>
          <a:spcPct val="0"/>
        </a:spcAft>
        <a:buClr>
          <a:schemeClr val="bg2"/>
        </a:buClr>
        <a:buFont typeface="Arial"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p:txBody>
          <a:bodyPr/>
          <a:lstStyle/>
          <a:p>
            <a:pPr eaLnBrk="1" hangingPunct="1"/>
            <a:r>
              <a:rPr lang="en-US" altLang="zh-CN" smtClean="0">
                <a:ea typeface="宋体" pitchFamily="2" charset="-122"/>
              </a:rPr>
              <a:t>Cloud Computing Overview</a:t>
            </a:r>
          </a:p>
        </p:txBody>
      </p:sp>
      <p:sp>
        <p:nvSpPr>
          <p:cNvPr id="14338" name="Rectangle 3"/>
          <p:cNvSpPr>
            <a:spLocks noGrp="1" noChangeArrowheads="1"/>
          </p:cNvSpPr>
          <p:nvPr>
            <p:ph type="subTitle" idx="1"/>
          </p:nvPr>
        </p:nvSpPr>
        <p:spPr/>
        <p:txBody>
          <a:bodyPr/>
          <a:lstStyle/>
          <a:p>
            <a:pPr eaLnBrk="1" hangingPunct="1"/>
            <a:endParaRPr lang="en-US" altLang="zh-CN" smtClean="0">
              <a:ea typeface="宋体" pitchFamily="2" charset="-122"/>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a:xfrm>
            <a:off x="152400" y="762000"/>
            <a:ext cx="8505825" cy="357188"/>
          </a:xfrm>
        </p:spPr>
        <p:txBody>
          <a:bodyPr/>
          <a:lstStyle/>
          <a:p>
            <a:r>
              <a:rPr lang="en-US" altLang="zh-CN" smtClean="0">
                <a:ea typeface="宋体" pitchFamily="2" charset="-122"/>
              </a:rPr>
              <a:t>Virtual Infrastructure Manager</a:t>
            </a:r>
            <a:endParaRPr lang="zh-CN" altLang="en-US" smtClean="0">
              <a:ea typeface="宋体" pitchFamily="2" charset="-122"/>
            </a:endParaRPr>
          </a:p>
        </p:txBody>
      </p:sp>
      <p:graphicFrame>
        <p:nvGraphicFramePr>
          <p:cNvPr id="4" name="内容占位符 3"/>
          <p:cNvGraphicFramePr>
            <a:graphicFrameLocks noGrp="1"/>
          </p:cNvGraphicFramePr>
          <p:nvPr>
            <p:ph idx="1"/>
          </p:nvPr>
        </p:nvGraphicFramePr>
        <p:xfrm>
          <a:off x="304800" y="1371600"/>
          <a:ext cx="8305800" cy="3381375"/>
        </p:xfrm>
        <a:graphic>
          <a:graphicData uri="http://schemas.openxmlformats.org/drawingml/2006/table">
            <a:tbl>
              <a:tblPr>
                <a:tableStyleId>{7DF18680-E054-41AD-8BC1-D1AEF772440D}</a:tableStyleId>
              </a:tblPr>
              <a:tblGrid>
                <a:gridCol w="838200"/>
                <a:gridCol w="4074536"/>
                <a:gridCol w="1146620"/>
                <a:gridCol w="2246443"/>
              </a:tblGrid>
              <a:tr h="339197">
                <a:tc>
                  <a:txBody>
                    <a:bodyPr/>
                    <a:lstStyle/>
                    <a:p>
                      <a:pPr algn="ctr" fontAlgn="ctr"/>
                      <a:r>
                        <a:rPr lang="en-US" sz="1200" b="1" u="none" strike="noStrike" dirty="0">
                          <a:solidFill>
                            <a:srgbClr val="00B050"/>
                          </a:solidFill>
                          <a:effectLst/>
                        </a:rPr>
                        <a:t>System name</a:t>
                      </a:r>
                      <a:endParaRPr lang="en-US" sz="1200" b="1" i="0" u="none" strike="noStrike" dirty="0">
                        <a:solidFill>
                          <a:srgbClr val="00B050"/>
                        </a:solidFill>
                        <a:effectLst/>
                        <a:latin typeface="+mn-lt"/>
                      </a:endParaRPr>
                    </a:p>
                  </a:txBody>
                  <a:tcPr marL="3917" marR="3917" marT="3917" marB="0" anchor="ctr"/>
                </a:tc>
                <a:tc>
                  <a:txBody>
                    <a:bodyPr/>
                    <a:lstStyle/>
                    <a:p>
                      <a:pPr algn="ctr" fontAlgn="ctr"/>
                      <a:r>
                        <a:rPr lang="en-US" sz="1200" b="1" u="none" strike="noStrike">
                          <a:solidFill>
                            <a:srgbClr val="00B050"/>
                          </a:solidFill>
                          <a:effectLst/>
                        </a:rPr>
                        <a:t>Brief description</a:t>
                      </a:r>
                      <a:endParaRPr lang="en-US" sz="1200" b="1" i="0" u="none" strike="noStrike">
                        <a:solidFill>
                          <a:srgbClr val="00B050"/>
                        </a:solidFill>
                        <a:effectLst/>
                        <a:latin typeface="+mn-lt"/>
                      </a:endParaRPr>
                    </a:p>
                  </a:txBody>
                  <a:tcPr marL="3917" marR="3917" marT="3917" marB="0" anchor="ctr"/>
                </a:tc>
                <a:tc>
                  <a:txBody>
                    <a:bodyPr/>
                    <a:lstStyle/>
                    <a:p>
                      <a:pPr algn="ctr" fontAlgn="ctr"/>
                      <a:r>
                        <a:rPr lang="en-US" sz="1200" b="1" u="none" strike="noStrike">
                          <a:solidFill>
                            <a:srgbClr val="00B050"/>
                          </a:solidFill>
                          <a:effectLst/>
                        </a:rPr>
                        <a:t>VM hypervisor</a:t>
                      </a:r>
                      <a:endParaRPr lang="en-US" sz="1200" b="1" i="0" u="none" strike="noStrike">
                        <a:solidFill>
                          <a:srgbClr val="00B050"/>
                        </a:solidFill>
                        <a:effectLst/>
                        <a:latin typeface="+mn-lt"/>
                      </a:endParaRPr>
                    </a:p>
                  </a:txBody>
                  <a:tcPr marL="3917" marR="3917" marT="3917" marB="0" anchor="ctr"/>
                </a:tc>
                <a:tc>
                  <a:txBody>
                    <a:bodyPr/>
                    <a:lstStyle/>
                    <a:p>
                      <a:pPr algn="ctr" fontAlgn="ctr"/>
                      <a:r>
                        <a:rPr lang="en-US" sz="1200" b="1" u="none" strike="noStrike" dirty="0">
                          <a:solidFill>
                            <a:srgbClr val="00B050"/>
                          </a:solidFill>
                          <a:effectLst/>
                        </a:rPr>
                        <a:t>Cloud type</a:t>
                      </a:r>
                      <a:endParaRPr lang="en-US" sz="1200" b="1" i="0" u="none" strike="noStrike" dirty="0">
                        <a:solidFill>
                          <a:srgbClr val="00B050"/>
                        </a:solidFill>
                        <a:effectLst/>
                        <a:latin typeface="+mn-lt"/>
                      </a:endParaRPr>
                    </a:p>
                  </a:txBody>
                  <a:tcPr marL="3917" marR="3917" marT="3917" marB="0" anchor="ctr"/>
                </a:tc>
              </a:tr>
              <a:tr h="964996">
                <a:tc>
                  <a:txBody>
                    <a:bodyPr/>
                    <a:lstStyle/>
                    <a:p>
                      <a:pPr algn="ctr" fontAlgn="t"/>
                      <a:r>
                        <a:rPr lang="en-US" sz="1100" u="none" strike="noStrike" dirty="0" err="1">
                          <a:effectLst/>
                        </a:rPr>
                        <a:t>Enomaly</a:t>
                      </a:r>
                      <a:endParaRPr lang="en-US" sz="1100" b="0" i="0" u="none" strike="noStrike" dirty="0">
                        <a:solidFill>
                          <a:srgbClr val="000000"/>
                        </a:solidFill>
                        <a:effectLst/>
                        <a:latin typeface="+mn-lt"/>
                      </a:endParaRPr>
                    </a:p>
                  </a:txBody>
                  <a:tcPr marL="3917" marR="3917" marT="3917" marB="0"/>
                </a:tc>
                <a:tc>
                  <a:txBody>
                    <a:bodyPr/>
                    <a:lstStyle/>
                    <a:p>
                      <a:pPr algn="l" fontAlgn="t"/>
                      <a:r>
                        <a:rPr lang="en-US" sz="900" u="none" strike="noStrike" dirty="0">
                          <a:effectLst/>
                        </a:rPr>
                        <a:t>A programmable virtual cloud infrastructure for small, medium, and large businesses. Their Elastic Computing Platform (ECP) helps users to design, deploy, and manage virtual applications in the cloud, and also significantly reduces administrative and systems workload. A browser-based dashboard enables IT personnel to simply and efficiently plan deployments, automate VM scaling and load-balancing, and analyze, configure, and optimize cloud capacity.</a:t>
                      </a:r>
                      <a:endParaRPr lang="en-US" sz="900" b="0" i="0" u="none" strike="noStrike" dirty="0">
                        <a:solidFill>
                          <a:srgbClr val="000000"/>
                        </a:solidFill>
                        <a:effectLst/>
                        <a:latin typeface="+mn-lt"/>
                      </a:endParaRPr>
                    </a:p>
                  </a:txBody>
                  <a:tcPr marL="3917" marR="3917" marT="3917" marB="0"/>
                </a:tc>
                <a:tc>
                  <a:txBody>
                    <a:bodyPr/>
                    <a:lstStyle/>
                    <a:p>
                      <a:pPr algn="ctr" fontAlgn="t"/>
                      <a:r>
                        <a:rPr lang="en-US" sz="1100" u="none" strike="noStrike" dirty="0" err="1">
                          <a:effectLst/>
                        </a:rPr>
                        <a:t>Xen</a:t>
                      </a:r>
                      <a:r>
                        <a:rPr lang="en-US" sz="1100" u="none" strike="noStrike" dirty="0">
                          <a:effectLst/>
                        </a:rPr>
                        <a:t>, KVM</a:t>
                      </a:r>
                      <a:endParaRPr lang="en-US" sz="1100" b="0" i="0" u="none" strike="noStrike" dirty="0">
                        <a:solidFill>
                          <a:srgbClr val="000000"/>
                        </a:solidFill>
                        <a:effectLst/>
                        <a:latin typeface="+mn-lt"/>
                      </a:endParaRPr>
                    </a:p>
                  </a:txBody>
                  <a:tcPr marL="3917" marR="3917" marT="3917" marB="0"/>
                </a:tc>
                <a:tc>
                  <a:txBody>
                    <a:bodyPr/>
                    <a:lstStyle/>
                    <a:p>
                      <a:pPr algn="ctr" fontAlgn="t"/>
                      <a:r>
                        <a:rPr lang="en-US" sz="1100" u="none" strike="noStrike" dirty="0">
                          <a:effectLst/>
                        </a:rPr>
                        <a:t>Private and public</a:t>
                      </a:r>
                      <a:endParaRPr lang="en-US" sz="1100" b="0" i="0" u="none" strike="noStrike" dirty="0">
                        <a:solidFill>
                          <a:srgbClr val="000000"/>
                        </a:solidFill>
                        <a:effectLst/>
                        <a:latin typeface="+mn-lt"/>
                      </a:endParaRPr>
                    </a:p>
                  </a:txBody>
                  <a:tcPr marL="3917" marR="3917" marT="3917" marB="0"/>
                </a:tc>
              </a:tr>
              <a:tr h="790358">
                <a:tc>
                  <a:txBody>
                    <a:bodyPr/>
                    <a:lstStyle/>
                    <a:p>
                      <a:pPr algn="ctr" fontAlgn="t"/>
                      <a:r>
                        <a:rPr lang="en-US" sz="1100" u="none" strike="noStrike">
                          <a:effectLst/>
                        </a:rPr>
                        <a:t>Eucalyptus </a:t>
                      </a:r>
                      <a:endParaRPr lang="en-US" sz="1100" b="0" i="0" u="none" strike="noStrike">
                        <a:solidFill>
                          <a:srgbClr val="000000"/>
                        </a:solidFill>
                        <a:effectLst/>
                        <a:latin typeface="+mn-lt"/>
                      </a:endParaRPr>
                    </a:p>
                  </a:txBody>
                  <a:tcPr marL="3917" marR="3917" marT="3917" marB="0"/>
                </a:tc>
                <a:tc>
                  <a:txBody>
                    <a:bodyPr/>
                    <a:lstStyle/>
                    <a:p>
                      <a:pPr algn="l" fontAlgn="t"/>
                      <a:r>
                        <a:rPr lang="en-US" sz="900" u="none" strike="noStrike" dirty="0">
                          <a:effectLst/>
                        </a:rPr>
                        <a:t>"Elastic Utility Computing Architecture Linking Your Programs To Useful Systems"—is an open-source software infrastructure for implementing cloud computing on clusters. The current interface to Eucalyptus is compatible with Amazon's EC2, S3, and EBS interfaces, but the infrastructure is designed to support multiple client-side interfaces.</a:t>
                      </a:r>
                      <a:endParaRPr lang="en-US" sz="900" b="0" i="0" u="none" strike="noStrike" dirty="0">
                        <a:solidFill>
                          <a:srgbClr val="000000"/>
                        </a:solidFill>
                        <a:effectLst/>
                        <a:latin typeface="+mn-lt"/>
                      </a:endParaRPr>
                    </a:p>
                  </a:txBody>
                  <a:tcPr marL="3917" marR="3917" marT="3917" marB="0"/>
                </a:tc>
                <a:tc>
                  <a:txBody>
                    <a:bodyPr/>
                    <a:lstStyle/>
                    <a:p>
                      <a:pPr algn="ctr" fontAlgn="t"/>
                      <a:r>
                        <a:rPr lang="en-US" sz="1100" u="none" strike="noStrike">
                          <a:effectLst/>
                        </a:rPr>
                        <a:t>Xen, KVM, VMware</a:t>
                      </a:r>
                      <a:endParaRPr lang="en-US" sz="1100" b="0" i="0" u="none" strike="noStrike">
                        <a:solidFill>
                          <a:srgbClr val="000000"/>
                        </a:solidFill>
                        <a:effectLst/>
                        <a:latin typeface="+mn-lt"/>
                      </a:endParaRPr>
                    </a:p>
                  </a:txBody>
                  <a:tcPr marL="3917" marR="3917" marT="3917" marB="0"/>
                </a:tc>
                <a:tc>
                  <a:txBody>
                    <a:bodyPr/>
                    <a:lstStyle/>
                    <a:p>
                      <a:pPr algn="ctr" fontAlgn="t"/>
                      <a:r>
                        <a:rPr lang="en-US" sz="1100" u="none" strike="noStrike" dirty="0">
                          <a:effectLst/>
                        </a:rPr>
                        <a:t>Private and public</a:t>
                      </a:r>
                      <a:endParaRPr lang="en-US" sz="1100" b="0" i="0" u="none" strike="noStrike" dirty="0">
                        <a:solidFill>
                          <a:srgbClr val="000000"/>
                        </a:solidFill>
                        <a:effectLst/>
                        <a:latin typeface="+mn-lt"/>
                      </a:endParaRPr>
                    </a:p>
                  </a:txBody>
                  <a:tcPr marL="3917" marR="3917" marT="3917" marB="0"/>
                </a:tc>
              </a:tr>
              <a:tr h="528402">
                <a:tc>
                  <a:txBody>
                    <a:bodyPr/>
                    <a:lstStyle/>
                    <a:p>
                      <a:pPr algn="ctr" fontAlgn="t"/>
                      <a:r>
                        <a:rPr lang="en-US" sz="1100" u="none" strike="noStrike" dirty="0" smtClean="0">
                          <a:effectLst/>
                        </a:rPr>
                        <a:t>Nimbus</a:t>
                      </a:r>
                      <a:endParaRPr lang="en-US" sz="1100" b="0" i="0" u="none" strike="noStrike" dirty="0">
                        <a:solidFill>
                          <a:srgbClr val="000000"/>
                        </a:solidFill>
                        <a:effectLst/>
                        <a:latin typeface="+mn-lt"/>
                      </a:endParaRPr>
                    </a:p>
                  </a:txBody>
                  <a:tcPr marL="3917" marR="3917" marT="3917" marB="0"/>
                </a:tc>
                <a:tc>
                  <a:txBody>
                    <a:bodyPr/>
                    <a:lstStyle/>
                    <a:p>
                      <a:pPr algn="l" fontAlgn="t"/>
                      <a:r>
                        <a:rPr lang="en-US" sz="900" u="none" strike="noStrike" dirty="0">
                          <a:effectLst/>
                        </a:rPr>
                        <a:t>Nimbus has been developed in part within the Globus Toolkit 4 framework and provides interfaces to VM management functions based on the WSRF set of protocols. There is also an alternative implementation implementing Amazon EC2 WSDL.</a:t>
                      </a:r>
                      <a:endParaRPr lang="en-US" sz="900" b="0" i="0" u="none" strike="noStrike" dirty="0">
                        <a:solidFill>
                          <a:srgbClr val="000000"/>
                        </a:solidFill>
                        <a:effectLst/>
                        <a:latin typeface="+mn-lt"/>
                      </a:endParaRPr>
                    </a:p>
                  </a:txBody>
                  <a:tcPr marL="3917" marR="3917" marT="3917" marB="0"/>
                </a:tc>
                <a:tc>
                  <a:txBody>
                    <a:bodyPr/>
                    <a:lstStyle/>
                    <a:p>
                      <a:pPr algn="ctr" fontAlgn="t"/>
                      <a:r>
                        <a:rPr lang="en-US" sz="1100" u="none" strike="noStrike">
                          <a:effectLst/>
                        </a:rPr>
                        <a:t>Xen</a:t>
                      </a:r>
                      <a:endParaRPr lang="en-US" sz="1100" b="0" i="0" u="none" strike="noStrike">
                        <a:solidFill>
                          <a:srgbClr val="000000"/>
                        </a:solidFill>
                        <a:effectLst/>
                        <a:latin typeface="+mn-lt"/>
                      </a:endParaRPr>
                    </a:p>
                  </a:txBody>
                  <a:tcPr marL="3917" marR="3917" marT="3917" marB="0"/>
                </a:tc>
                <a:tc>
                  <a:txBody>
                    <a:bodyPr/>
                    <a:lstStyle/>
                    <a:p>
                      <a:pPr algn="ctr" fontAlgn="t"/>
                      <a:r>
                        <a:rPr lang="en-US" sz="1100" u="none" strike="noStrike" dirty="0">
                          <a:effectLst/>
                        </a:rPr>
                        <a:t>Private and public</a:t>
                      </a:r>
                      <a:endParaRPr lang="en-US" sz="1100" b="0" i="0" u="none" strike="noStrike" dirty="0">
                        <a:solidFill>
                          <a:srgbClr val="000000"/>
                        </a:solidFill>
                        <a:effectLst/>
                        <a:latin typeface="+mn-lt"/>
                      </a:endParaRPr>
                    </a:p>
                  </a:txBody>
                  <a:tcPr marL="3917" marR="3917" marT="3917" marB="0"/>
                </a:tc>
              </a:tr>
              <a:tr h="703039">
                <a:tc>
                  <a:txBody>
                    <a:bodyPr/>
                    <a:lstStyle/>
                    <a:p>
                      <a:pPr algn="ctr" fontAlgn="t"/>
                      <a:r>
                        <a:rPr lang="en-US" sz="1100" u="none" strike="noStrike" dirty="0">
                          <a:effectLst/>
                        </a:rPr>
                        <a:t>Open Nebula </a:t>
                      </a:r>
                      <a:endParaRPr lang="en-US" sz="1100" b="0" i="0" u="none" strike="noStrike" dirty="0">
                        <a:solidFill>
                          <a:srgbClr val="000000"/>
                        </a:solidFill>
                        <a:effectLst/>
                        <a:latin typeface="+mn-lt"/>
                      </a:endParaRPr>
                    </a:p>
                  </a:txBody>
                  <a:tcPr marL="3917" marR="3917" marT="3917" marB="0"/>
                </a:tc>
                <a:tc>
                  <a:txBody>
                    <a:bodyPr/>
                    <a:lstStyle/>
                    <a:p>
                      <a:pPr algn="l" fontAlgn="t"/>
                      <a:r>
                        <a:rPr lang="en-US" sz="900" u="none" strike="noStrike" dirty="0">
                          <a:effectLst/>
                        </a:rPr>
                        <a:t>Orchestrates storage, network, and virtualization technologies to enable the dynamic placement of multitier services (groups of interconnected VMs) on distributed infrastructures, combining both data center resources and remote cloud resources, according to allocation policies.</a:t>
                      </a:r>
                      <a:endParaRPr lang="en-US" sz="900" b="0" i="0" u="none" strike="noStrike" dirty="0">
                        <a:solidFill>
                          <a:srgbClr val="000000"/>
                        </a:solidFill>
                        <a:effectLst/>
                        <a:latin typeface="+mn-lt"/>
                      </a:endParaRPr>
                    </a:p>
                  </a:txBody>
                  <a:tcPr marL="3917" marR="3917" marT="3917" marB="0"/>
                </a:tc>
                <a:tc>
                  <a:txBody>
                    <a:bodyPr/>
                    <a:lstStyle/>
                    <a:p>
                      <a:pPr algn="ctr" fontAlgn="t"/>
                      <a:r>
                        <a:rPr lang="en-US" sz="1100" u="none" strike="noStrike">
                          <a:effectLst/>
                        </a:rPr>
                        <a:t>Xen, KVM, VMWare</a:t>
                      </a:r>
                      <a:endParaRPr lang="en-US" sz="1100" b="0" i="0" u="none" strike="noStrike">
                        <a:solidFill>
                          <a:srgbClr val="000000"/>
                        </a:solidFill>
                        <a:effectLst/>
                        <a:latin typeface="+mn-lt"/>
                      </a:endParaRPr>
                    </a:p>
                  </a:txBody>
                  <a:tcPr marL="3917" marR="3917" marT="3917" marB="0"/>
                </a:tc>
                <a:tc>
                  <a:txBody>
                    <a:bodyPr/>
                    <a:lstStyle/>
                    <a:p>
                      <a:pPr algn="ctr" fontAlgn="t"/>
                      <a:r>
                        <a:rPr lang="en-US" sz="1100" u="none" strike="noStrike" dirty="0">
                          <a:effectLst/>
                        </a:rPr>
                        <a:t>Private, hybrid, and public </a:t>
                      </a:r>
                      <a:r>
                        <a:rPr lang="en-US" sz="1100" u="none" strike="noStrike" dirty="0" smtClean="0">
                          <a:effectLst/>
                        </a:rPr>
                        <a:t>cloud</a:t>
                      </a:r>
                      <a:endParaRPr lang="en-US" sz="1100" b="0" i="0" u="none" strike="noStrike" dirty="0">
                        <a:solidFill>
                          <a:srgbClr val="000000"/>
                        </a:solidFill>
                        <a:effectLst/>
                        <a:latin typeface="+mn-lt"/>
                      </a:endParaRPr>
                    </a:p>
                  </a:txBody>
                  <a:tcPr marL="3917" marR="3917" marT="3917" marB="0"/>
                </a:tc>
              </a:tr>
            </a:tbl>
          </a:graphicData>
        </a:graphic>
      </p:graphicFrame>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319088" y="1066800"/>
            <a:ext cx="8505825" cy="357188"/>
          </a:xfrm>
        </p:spPr>
        <p:txBody>
          <a:bodyPr/>
          <a:lstStyle/>
          <a:p>
            <a:r>
              <a:rPr lang="en-US" altLang="zh-CN" smtClean="0">
                <a:ea typeface="宋体" pitchFamily="2" charset="-122"/>
              </a:rPr>
              <a:t>Cloud Infrastructure Manager</a:t>
            </a:r>
            <a:endParaRPr lang="zh-CN" altLang="en-US" smtClean="0">
              <a:ea typeface="宋体" pitchFamily="2" charset="-122"/>
            </a:endParaRPr>
          </a:p>
        </p:txBody>
      </p:sp>
      <p:graphicFrame>
        <p:nvGraphicFramePr>
          <p:cNvPr id="4" name="内容占位符 3"/>
          <p:cNvGraphicFramePr>
            <a:graphicFrameLocks noGrp="1"/>
          </p:cNvGraphicFramePr>
          <p:nvPr>
            <p:ph idx="1"/>
          </p:nvPr>
        </p:nvGraphicFramePr>
        <p:xfrm>
          <a:off x="304800" y="1600200"/>
          <a:ext cx="8505825" cy="3886200"/>
        </p:xfrm>
        <a:graphic>
          <a:graphicData uri="http://schemas.openxmlformats.org/drawingml/2006/table">
            <a:tbl>
              <a:tblPr>
                <a:tableStyleId>{93296810-A885-4BE3-A3E7-6D5BEEA58F35}</a:tableStyleId>
              </a:tblPr>
              <a:tblGrid>
                <a:gridCol w="1185799"/>
                <a:gridCol w="2462813"/>
                <a:gridCol w="2394401"/>
                <a:gridCol w="2462813"/>
              </a:tblGrid>
              <a:tr h="159057">
                <a:tc>
                  <a:txBody>
                    <a:bodyPr/>
                    <a:lstStyle/>
                    <a:p>
                      <a:pPr algn="ctr" fontAlgn="ctr"/>
                      <a:r>
                        <a:rPr lang="en-US" sz="1200" b="1" u="none" strike="noStrike" dirty="0">
                          <a:solidFill>
                            <a:srgbClr val="0070C0"/>
                          </a:solidFill>
                          <a:effectLst/>
                        </a:rPr>
                        <a:t>System name</a:t>
                      </a:r>
                      <a:endParaRPr lang="en-US" sz="1200" b="1" i="0" u="none" strike="noStrike" dirty="0">
                        <a:solidFill>
                          <a:srgbClr val="0070C0"/>
                        </a:solidFill>
                        <a:effectLst/>
                        <a:latin typeface="宋体"/>
                      </a:endParaRPr>
                    </a:p>
                  </a:txBody>
                  <a:tcPr marL="8551" marR="8551" marT="8551" marB="0" anchor="ctr"/>
                </a:tc>
                <a:tc>
                  <a:txBody>
                    <a:bodyPr/>
                    <a:lstStyle/>
                    <a:p>
                      <a:pPr algn="l" fontAlgn="ctr"/>
                      <a:r>
                        <a:rPr lang="en-US" sz="1200" b="1" u="none" strike="noStrike" dirty="0">
                          <a:solidFill>
                            <a:srgbClr val="0070C0"/>
                          </a:solidFill>
                          <a:effectLst/>
                        </a:rPr>
                        <a:t>Brief description</a:t>
                      </a:r>
                      <a:endParaRPr lang="en-US" sz="1200" b="1" i="0" u="none" strike="noStrike" dirty="0">
                        <a:solidFill>
                          <a:srgbClr val="0070C0"/>
                        </a:solidFill>
                        <a:effectLst/>
                        <a:latin typeface="宋体"/>
                      </a:endParaRPr>
                    </a:p>
                  </a:txBody>
                  <a:tcPr marL="8551" marR="8551" marT="8551" marB="0" anchor="ctr"/>
                </a:tc>
                <a:tc>
                  <a:txBody>
                    <a:bodyPr/>
                    <a:lstStyle/>
                    <a:p>
                      <a:pPr algn="ctr" fontAlgn="ctr"/>
                      <a:r>
                        <a:rPr lang="en-US" sz="1200" b="1" u="none" strike="noStrike" dirty="0">
                          <a:solidFill>
                            <a:srgbClr val="0070C0"/>
                          </a:solidFill>
                          <a:effectLst/>
                        </a:rPr>
                        <a:t>Pricing</a:t>
                      </a:r>
                      <a:endParaRPr lang="en-US" sz="1200" b="1" i="0" u="none" strike="noStrike" dirty="0">
                        <a:solidFill>
                          <a:srgbClr val="0070C0"/>
                        </a:solidFill>
                        <a:effectLst/>
                        <a:latin typeface="宋体"/>
                      </a:endParaRPr>
                    </a:p>
                  </a:txBody>
                  <a:tcPr marL="8551" marR="8551" marT="8551" marB="0" anchor="ctr"/>
                </a:tc>
                <a:tc>
                  <a:txBody>
                    <a:bodyPr/>
                    <a:lstStyle/>
                    <a:p>
                      <a:pPr algn="ctr" fontAlgn="ctr"/>
                      <a:r>
                        <a:rPr lang="en-US" sz="1200" b="1" u="none" strike="noStrike" dirty="0">
                          <a:solidFill>
                            <a:srgbClr val="0070C0"/>
                          </a:solidFill>
                          <a:effectLst/>
                        </a:rPr>
                        <a:t>Cloud provider</a:t>
                      </a:r>
                      <a:endParaRPr lang="en-US" sz="1200" b="1" i="0" u="none" strike="noStrike" dirty="0">
                        <a:solidFill>
                          <a:srgbClr val="0070C0"/>
                        </a:solidFill>
                        <a:effectLst/>
                        <a:latin typeface="宋体"/>
                      </a:endParaRPr>
                    </a:p>
                  </a:txBody>
                  <a:tcPr marL="8551" marR="8551" marT="8551" marB="0" anchor="ctr"/>
                </a:tc>
              </a:tr>
              <a:tr h="923555">
                <a:tc>
                  <a:txBody>
                    <a:bodyPr/>
                    <a:lstStyle/>
                    <a:p>
                      <a:pPr algn="ctr" fontAlgn="t"/>
                      <a:r>
                        <a:rPr lang="en-US" sz="1000" u="none" strike="noStrike" dirty="0" err="1" smtClean="0">
                          <a:effectLst/>
                        </a:rPr>
                        <a:t>Rightscale</a:t>
                      </a:r>
                      <a:endParaRPr lang="en-US" sz="1000" b="0" i="0" u="none" strike="noStrike" dirty="0">
                        <a:solidFill>
                          <a:srgbClr val="000000"/>
                        </a:solidFill>
                        <a:effectLst/>
                        <a:latin typeface="宋体"/>
                      </a:endParaRPr>
                    </a:p>
                  </a:txBody>
                  <a:tcPr marL="8551" marR="8551" marT="8551" marB="0"/>
                </a:tc>
                <a:tc>
                  <a:txBody>
                    <a:bodyPr/>
                    <a:lstStyle/>
                    <a:p>
                      <a:pPr algn="l" fontAlgn="t"/>
                      <a:r>
                        <a:rPr lang="en-US" sz="1000" u="none" strike="noStrike" dirty="0" err="1">
                          <a:effectLst/>
                        </a:rPr>
                        <a:t>Rightscale</a:t>
                      </a:r>
                      <a:r>
                        <a:rPr lang="en-US" sz="1000" u="none" strike="noStrike" dirty="0">
                          <a:effectLst/>
                        </a:rPr>
                        <a:t> is a cloud management environment, cloud-ready server template and best-practice deployment library, adaptable automation engine, and multi-cloud engine.</a:t>
                      </a:r>
                      <a:endParaRPr lang="en-US" sz="1000" b="0" i="0" u="none" strike="noStrike" dirty="0">
                        <a:solidFill>
                          <a:srgbClr val="000000"/>
                        </a:solidFill>
                        <a:effectLst/>
                        <a:latin typeface="宋体"/>
                      </a:endParaRPr>
                    </a:p>
                  </a:txBody>
                  <a:tcPr marL="8551" marR="8551" marT="8551" marB="0"/>
                </a:tc>
                <a:tc>
                  <a:txBody>
                    <a:bodyPr/>
                    <a:lstStyle/>
                    <a:p>
                      <a:pPr algn="ctr" fontAlgn="t"/>
                      <a:r>
                        <a:rPr lang="en-US" sz="1000" u="none" strike="noStrike" dirty="0">
                          <a:effectLst/>
                        </a:rPr>
                        <a:t>Starting at US$500, monthly fee</a:t>
                      </a:r>
                      <a:endParaRPr lang="en-US" sz="1000" b="0" i="0" u="none" strike="noStrike" dirty="0">
                        <a:solidFill>
                          <a:srgbClr val="000000"/>
                        </a:solidFill>
                        <a:effectLst/>
                        <a:latin typeface="宋体"/>
                      </a:endParaRPr>
                    </a:p>
                  </a:txBody>
                  <a:tcPr marL="8551" marR="8551" marT="8551" marB="0"/>
                </a:tc>
                <a:tc>
                  <a:txBody>
                    <a:bodyPr/>
                    <a:lstStyle/>
                    <a:p>
                      <a:pPr algn="ctr" fontAlgn="t"/>
                      <a:r>
                        <a:rPr lang="en-US" sz="1000" u="none" strike="noStrike" dirty="0">
                          <a:effectLst/>
                        </a:rPr>
                        <a:t>Amazon web services, </a:t>
                      </a:r>
                      <a:r>
                        <a:rPr lang="en-US" sz="1000" u="none" strike="noStrike" dirty="0" err="1">
                          <a:effectLst/>
                        </a:rPr>
                        <a:t>GoGrid</a:t>
                      </a:r>
                      <a:r>
                        <a:rPr lang="en-US" sz="1000" u="none" strike="noStrike" dirty="0">
                          <a:effectLst/>
                        </a:rPr>
                        <a:t>, </a:t>
                      </a:r>
                      <a:r>
                        <a:rPr lang="en-US" sz="1000" u="none" strike="noStrike" dirty="0" err="1">
                          <a:effectLst/>
                        </a:rPr>
                        <a:t>FlexiScale</a:t>
                      </a:r>
                      <a:endParaRPr lang="en-US" sz="1000" b="0" i="0" u="none" strike="noStrike" dirty="0">
                        <a:solidFill>
                          <a:srgbClr val="000000"/>
                        </a:solidFill>
                        <a:effectLst/>
                        <a:latin typeface="宋体"/>
                      </a:endParaRPr>
                    </a:p>
                  </a:txBody>
                  <a:tcPr marL="8551" marR="8551" marT="8551" marB="0"/>
                </a:tc>
              </a:tr>
              <a:tr h="923555">
                <a:tc>
                  <a:txBody>
                    <a:bodyPr/>
                    <a:lstStyle/>
                    <a:p>
                      <a:pPr algn="ctr" fontAlgn="t"/>
                      <a:r>
                        <a:rPr lang="en-US" sz="1000" u="none" strike="noStrike" dirty="0" err="1" smtClean="0">
                          <a:effectLst/>
                        </a:rPr>
                        <a:t>Elastra</a:t>
                      </a:r>
                      <a:endParaRPr lang="en-US" sz="1000" b="0" i="0" u="none" strike="noStrike" dirty="0">
                        <a:solidFill>
                          <a:srgbClr val="000000"/>
                        </a:solidFill>
                        <a:effectLst/>
                        <a:latin typeface="宋体"/>
                      </a:endParaRPr>
                    </a:p>
                  </a:txBody>
                  <a:tcPr marL="8551" marR="8551" marT="8551" marB="0"/>
                </a:tc>
                <a:tc>
                  <a:txBody>
                    <a:bodyPr/>
                    <a:lstStyle/>
                    <a:p>
                      <a:pPr algn="l" fontAlgn="t"/>
                      <a:r>
                        <a:rPr lang="en-US" sz="1000" u="none" strike="noStrike">
                          <a:effectLst/>
                        </a:rPr>
                        <a:t>Elastra's main features are: application infrastructure modeling, federated hybrid cloud management, lifecycle orchestration, and deployment management.</a:t>
                      </a:r>
                      <a:endParaRPr lang="en-US" sz="1000" b="0" i="0" u="none" strike="noStrike">
                        <a:solidFill>
                          <a:srgbClr val="000000"/>
                        </a:solidFill>
                        <a:effectLst/>
                        <a:latin typeface="宋体"/>
                      </a:endParaRPr>
                    </a:p>
                  </a:txBody>
                  <a:tcPr marL="8551" marR="8551" marT="8551" marB="0"/>
                </a:tc>
                <a:tc>
                  <a:txBody>
                    <a:bodyPr/>
                    <a:lstStyle/>
                    <a:p>
                      <a:pPr algn="ctr" fontAlgn="t"/>
                      <a:r>
                        <a:rPr lang="en-US" sz="1000" u="none" strike="noStrike">
                          <a:effectLst/>
                        </a:rPr>
                        <a:t>Pricing not published</a:t>
                      </a:r>
                      <a:endParaRPr lang="en-US" sz="1000" b="0" i="0" u="none" strike="noStrike">
                        <a:solidFill>
                          <a:srgbClr val="000000"/>
                        </a:solidFill>
                        <a:effectLst/>
                        <a:latin typeface="宋体"/>
                      </a:endParaRPr>
                    </a:p>
                  </a:txBody>
                  <a:tcPr marL="8551" marR="8551" marT="8551" marB="0"/>
                </a:tc>
                <a:tc>
                  <a:txBody>
                    <a:bodyPr/>
                    <a:lstStyle/>
                    <a:p>
                      <a:pPr algn="ctr" fontAlgn="t"/>
                      <a:r>
                        <a:rPr lang="en-US" sz="1000" u="none" strike="noStrike">
                          <a:effectLst/>
                        </a:rPr>
                        <a:t>AWS</a:t>
                      </a:r>
                      <a:endParaRPr lang="en-US" sz="1000" b="0" i="0" u="none" strike="noStrike">
                        <a:solidFill>
                          <a:srgbClr val="000000"/>
                        </a:solidFill>
                        <a:effectLst/>
                        <a:latin typeface="宋体"/>
                      </a:endParaRPr>
                    </a:p>
                  </a:txBody>
                  <a:tcPr marL="8551" marR="8551" marT="8551" marB="0"/>
                </a:tc>
              </a:tr>
              <a:tr h="1077480">
                <a:tc>
                  <a:txBody>
                    <a:bodyPr/>
                    <a:lstStyle/>
                    <a:p>
                      <a:pPr algn="ctr" fontAlgn="t"/>
                      <a:r>
                        <a:rPr lang="en-US" sz="1000" u="none" strike="noStrike" dirty="0" err="1" smtClean="0">
                          <a:effectLst/>
                        </a:rPr>
                        <a:t>Kaavo</a:t>
                      </a:r>
                      <a:endParaRPr lang="en-US" sz="1000" b="0" i="0" u="none" strike="noStrike" dirty="0">
                        <a:solidFill>
                          <a:srgbClr val="000000"/>
                        </a:solidFill>
                        <a:effectLst/>
                        <a:latin typeface="宋体"/>
                      </a:endParaRPr>
                    </a:p>
                  </a:txBody>
                  <a:tcPr marL="8551" marR="8551" marT="8551" marB="0"/>
                </a:tc>
                <a:tc>
                  <a:txBody>
                    <a:bodyPr/>
                    <a:lstStyle/>
                    <a:p>
                      <a:pPr algn="l" fontAlgn="t"/>
                      <a:r>
                        <a:rPr lang="en-US" sz="1000" u="none" strike="noStrike">
                          <a:effectLst/>
                        </a:rPr>
                        <a:t>IMOD is for Application-Centric Management of virtual resources in the clouds. It provides easy-to-use web interface for deploying, running, and managing complex multiserver n-tier applications in the cloud.</a:t>
                      </a:r>
                      <a:endParaRPr lang="en-US" sz="1000" b="0" i="0" u="none" strike="noStrike">
                        <a:solidFill>
                          <a:srgbClr val="000000"/>
                        </a:solidFill>
                        <a:effectLst/>
                        <a:latin typeface="宋体"/>
                      </a:endParaRPr>
                    </a:p>
                  </a:txBody>
                  <a:tcPr marL="8551" marR="8551" marT="8551" marB="0"/>
                </a:tc>
                <a:tc>
                  <a:txBody>
                    <a:bodyPr/>
                    <a:lstStyle/>
                    <a:p>
                      <a:pPr algn="ctr" fontAlgn="t"/>
                      <a:r>
                        <a:rPr lang="en-US" sz="1000" u="none" strike="noStrike">
                          <a:effectLst/>
                        </a:rPr>
                        <a:t>Pricing not published</a:t>
                      </a:r>
                      <a:endParaRPr lang="en-US" sz="1000" b="0" i="0" u="none" strike="noStrike">
                        <a:solidFill>
                          <a:srgbClr val="000000"/>
                        </a:solidFill>
                        <a:effectLst/>
                        <a:latin typeface="宋体"/>
                      </a:endParaRPr>
                    </a:p>
                  </a:txBody>
                  <a:tcPr marL="8551" marR="8551" marT="8551" marB="0"/>
                </a:tc>
                <a:tc>
                  <a:txBody>
                    <a:bodyPr/>
                    <a:lstStyle/>
                    <a:p>
                      <a:pPr algn="ctr" fontAlgn="t"/>
                      <a:r>
                        <a:rPr lang="en-US" sz="1000" u="none" strike="noStrike">
                          <a:effectLst/>
                        </a:rPr>
                        <a:t>EC2</a:t>
                      </a:r>
                      <a:endParaRPr lang="en-US" sz="1000" b="0" i="0" u="none" strike="noStrike">
                        <a:solidFill>
                          <a:srgbClr val="000000"/>
                        </a:solidFill>
                        <a:effectLst/>
                        <a:latin typeface="宋体"/>
                      </a:endParaRPr>
                    </a:p>
                  </a:txBody>
                  <a:tcPr marL="8551" marR="8551" marT="8551" marB="0"/>
                </a:tc>
              </a:tr>
              <a:tr h="769629">
                <a:tc>
                  <a:txBody>
                    <a:bodyPr/>
                    <a:lstStyle/>
                    <a:p>
                      <a:pPr algn="ctr" fontAlgn="t"/>
                      <a:r>
                        <a:rPr lang="en-US" sz="1000" u="none" strike="noStrike" dirty="0" err="1" smtClean="0">
                          <a:effectLst/>
                        </a:rPr>
                        <a:t>CohesiveFT</a:t>
                      </a:r>
                      <a:endParaRPr lang="en-US" sz="1000" b="0" i="0" u="none" strike="noStrike" dirty="0">
                        <a:solidFill>
                          <a:srgbClr val="000000"/>
                        </a:solidFill>
                        <a:effectLst/>
                        <a:latin typeface="宋体"/>
                      </a:endParaRPr>
                    </a:p>
                  </a:txBody>
                  <a:tcPr marL="8551" marR="8551" marT="8551" marB="0"/>
                </a:tc>
                <a:tc>
                  <a:txBody>
                    <a:bodyPr/>
                    <a:lstStyle/>
                    <a:p>
                      <a:pPr algn="l" fontAlgn="t"/>
                      <a:r>
                        <a:rPr lang="en-US" sz="1000" u="none" strike="noStrike">
                          <a:effectLst/>
                        </a:rPr>
                        <a:t>PN-Cubed is a commercial solution that enables customer control in a cloud, across multiple clouds, and between private infrastructure and the clouds.</a:t>
                      </a:r>
                      <a:endParaRPr lang="en-US" sz="1000" b="0" i="0" u="none" strike="noStrike">
                        <a:solidFill>
                          <a:srgbClr val="000000"/>
                        </a:solidFill>
                        <a:effectLst/>
                        <a:latin typeface="宋体"/>
                      </a:endParaRPr>
                    </a:p>
                  </a:txBody>
                  <a:tcPr marL="8551" marR="8551" marT="8551" marB="0"/>
                </a:tc>
                <a:tc>
                  <a:txBody>
                    <a:bodyPr/>
                    <a:lstStyle/>
                    <a:p>
                      <a:pPr algn="ctr" fontAlgn="t"/>
                      <a:r>
                        <a:rPr lang="en-US" sz="1000" u="none" strike="noStrike">
                          <a:effectLst/>
                        </a:rPr>
                        <a:t>Starting with US$5,000 per year</a:t>
                      </a:r>
                      <a:endParaRPr lang="en-US" sz="1000" b="0" i="0" u="none" strike="noStrike">
                        <a:solidFill>
                          <a:srgbClr val="000000"/>
                        </a:solidFill>
                        <a:effectLst/>
                        <a:latin typeface="宋体"/>
                      </a:endParaRPr>
                    </a:p>
                  </a:txBody>
                  <a:tcPr marL="8551" marR="8551" marT="8551" marB="0"/>
                </a:tc>
                <a:tc>
                  <a:txBody>
                    <a:bodyPr/>
                    <a:lstStyle/>
                    <a:p>
                      <a:pPr algn="ctr" fontAlgn="t"/>
                      <a:r>
                        <a:rPr lang="en-US" sz="1000" u="none" strike="noStrike" dirty="0">
                          <a:effectLst/>
                        </a:rPr>
                        <a:t>EC2, Elastic hosts</a:t>
                      </a:r>
                      <a:endParaRPr lang="en-US" sz="1000" b="0" i="0" u="none" strike="noStrike" dirty="0">
                        <a:solidFill>
                          <a:srgbClr val="000000"/>
                        </a:solidFill>
                        <a:effectLst/>
                        <a:latin typeface="宋体"/>
                      </a:endParaRPr>
                    </a:p>
                  </a:txBody>
                  <a:tcPr marL="8551" marR="8551" marT="8551" marB="0"/>
                </a:tc>
              </a:tr>
            </a:tbl>
          </a:graphicData>
        </a:graphic>
      </p:graphicFrame>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319088" y="1066800"/>
            <a:ext cx="8505825" cy="357188"/>
          </a:xfrm>
        </p:spPr>
        <p:txBody>
          <a:bodyPr/>
          <a:lstStyle/>
          <a:p>
            <a:r>
              <a:rPr lang="en-US" altLang="zh-CN" smtClean="0">
                <a:ea typeface="宋体" pitchFamily="2" charset="-122"/>
              </a:rPr>
              <a:t>Key Enabling Technologies(2) Map Reduce</a:t>
            </a:r>
            <a:endParaRPr lang="zh-CN" altLang="en-US" smtClean="0">
              <a:ea typeface="宋体" pitchFamily="2" charset="-122"/>
            </a:endParaRPr>
          </a:p>
        </p:txBody>
      </p:sp>
      <p:pic>
        <p:nvPicPr>
          <p:cNvPr id="27650" name="Picture 2" descr="Image from book"/>
          <p:cNvPicPr>
            <a:picLocks noChangeAspect="1" noChangeArrowheads="1"/>
          </p:cNvPicPr>
          <p:nvPr/>
        </p:nvPicPr>
        <p:blipFill>
          <a:blip r:embed="rId2"/>
          <a:srcRect/>
          <a:stretch>
            <a:fillRect/>
          </a:stretch>
        </p:blipFill>
        <p:spPr bwMode="auto">
          <a:xfrm>
            <a:off x="685800" y="2057400"/>
            <a:ext cx="6705600" cy="3640138"/>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319088" y="1066800"/>
            <a:ext cx="8505825" cy="357188"/>
          </a:xfrm>
        </p:spPr>
        <p:txBody>
          <a:bodyPr/>
          <a:lstStyle/>
          <a:p>
            <a:r>
              <a:rPr lang="en-US" altLang="zh-CN" smtClean="0">
                <a:ea typeface="宋体" pitchFamily="2" charset="-122"/>
              </a:rPr>
              <a:t>Key Enabling Technologies(3) Web Services</a:t>
            </a:r>
            <a:endParaRPr lang="zh-CN" altLang="en-US" smtClean="0">
              <a:ea typeface="宋体" pitchFamily="2" charset="-122"/>
            </a:endParaRPr>
          </a:p>
        </p:txBody>
      </p:sp>
      <p:graphicFrame>
        <p:nvGraphicFramePr>
          <p:cNvPr id="4" name="表格 3"/>
          <p:cNvGraphicFramePr>
            <a:graphicFrameLocks noGrp="1"/>
          </p:cNvGraphicFramePr>
          <p:nvPr/>
        </p:nvGraphicFramePr>
        <p:xfrm>
          <a:off x="304800" y="1676400"/>
          <a:ext cx="8153400" cy="3733800"/>
        </p:xfrm>
        <a:graphic>
          <a:graphicData uri="http://schemas.openxmlformats.org/drawingml/2006/table">
            <a:tbl>
              <a:tblPr>
                <a:tableStyleId>{93296810-A885-4BE3-A3E7-6D5BEEA58F35}</a:tableStyleId>
              </a:tblPr>
              <a:tblGrid>
                <a:gridCol w="728007"/>
                <a:gridCol w="523849"/>
                <a:gridCol w="1132115"/>
                <a:gridCol w="1632858"/>
                <a:gridCol w="1785257"/>
                <a:gridCol w="2351315"/>
              </a:tblGrid>
              <a:tr h="424865">
                <a:tc>
                  <a:txBody>
                    <a:bodyPr/>
                    <a:lstStyle/>
                    <a:p>
                      <a:pPr algn="l" fontAlgn="ctr"/>
                      <a:r>
                        <a:rPr lang="zh-CN" altLang="en-US" sz="1200" b="1" u="none" strike="noStrike" dirty="0">
                          <a:effectLst/>
                          <a:latin typeface="+mn-lt"/>
                        </a:rPr>
                        <a:t>　</a:t>
                      </a:r>
                      <a:endParaRPr lang="zh-CN" altLang="en-US" sz="1200" b="1" i="0" u="none" strike="noStrike" dirty="0">
                        <a:solidFill>
                          <a:srgbClr val="000000"/>
                        </a:solidFill>
                        <a:effectLst/>
                        <a:latin typeface="+mn-lt"/>
                      </a:endParaRPr>
                    </a:p>
                  </a:txBody>
                  <a:tcPr marL="7668" marR="7668" marT="7668" marB="0" anchor="ctr"/>
                </a:tc>
                <a:tc>
                  <a:txBody>
                    <a:bodyPr/>
                    <a:lstStyle/>
                    <a:p>
                      <a:pPr algn="l" fontAlgn="ctr"/>
                      <a:r>
                        <a:rPr lang="en-US" sz="1200" b="1" u="none" strike="noStrike" dirty="0">
                          <a:effectLst/>
                          <a:latin typeface="+mn-lt"/>
                        </a:rPr>
                        <a:t>Age</a:t>
                      </a:r>
                      <a:endParaRPr lang="en-US" sz="1200" b="1" i="0" u="none" strike="noStrike" dirty="0">
                        <a:solidFill>
                          <a:srgbClr val="000000"/>
                        </a:solidFill>
                        <a:effectLst/>
                        <a:latin typeface="+mn-lt"/>
                      </a:endParaRPr>
                    </a:p>
                  </a:txBody>
                  <a:tcPr marL="7668" marR="7668" marT="7668" marB="0" anchor="ctr"/>
                </a:tc>
                <a:tc>
                  <a:txBody>
                    <a:bodyPr/>
                    <a:lstStyle/>
                    <a:p>
                      <a:pPr algn="l" fontAlgn="ctr"/>
                      <a:r>
                        <a:rPr lang="en-US" sz="1200" b="1" u="none" strike="noStrike" dirty="0">
                          <a:effectLst/>
                          <a:latin typeface="+mn-lt"/>
                        </a:rPr>
                        <a:t>Transport</a:t>
                      </a:r>
                      <a:endParaRPr lang="en-US" sz="1200" b="1" i="0" u="none" strike="noStrike" dirty="0">
                        <a:solidFill>
                          <a:srgbClr val="000000"/>
                        </a:solidFill>
                        <a:effectLst/>
                        <a:latin typeface="+mn-lt"/>
                      </a:endParaRPr>
                    </a:p>
                  </a:txBody>
                  <a:tcPr marL="7668" marR="7668" marT="7668" marB="0" anchor="ctr"/>
                </a:tc>
                <a:tc>
                  <a:txBody>
                    <a:bodyPr/>
                    <a:lstStyle/>
                    <a:p>
                      <a:pPr algn="l" fontAlgn="ctr"/>
                      <a:r>
                        <a:rPr lang="en-US" sz="1200" b="1" u="none" strike="noStrike" dirty="0">
                          <a:effectLst/>
                          <a:latin typeface="+mn-lt"/>
                        </a:rPr>
                        <a:t>Key </a:t>
                      </a:r>
                      <a:r>
                        <a:rPr lang="en-US" sz="1200" b="1" u="none" strike="noStrike" dirty="0" smtClean="0">
                          <a:effectLst/>
                          <a:latin typeface="+mn-lt"/>
                        </a:rPr>
                        <a:t>Tech</a:t>
                      </a:r>
                      <a:endParaRPr lang="en-US" sz="1200" b="1" i="0" u="none" strike="noStrike" dirty="0">
                        <a:solidFill>
                          <a:srgbClr val="000000"/>
                        </a:solidFill>
                        <a:effectLst/>
                        <a:latin typeface="+mn-lt"/>
                      </a:endParaRPr>
                    </a:p>
                  </a:txBody>
                  <a:tcPr marL="7668" marR="7668" marT="7668" marB="0" anchor="ctr"/>
                </a:tc>
                <a:tc>
                  <a:txBody>
                    <a:bodyPr/>
                    <a:lstStyle/>
                    <a:p>
                      <a:pPr algn="l" fontAlgn="ctr"/>
                      <a:r>
                        <a:rPr lang="en-US" sz="1200" b="1" u="none" strike="noStrike" dirty="0">
                          <a:effectLst/>
                          <a:latin typeface="+mn-lt"/>
                        </a:rPr>
                        <a:t>Categories</a:t>
                      </a:r>
                      <a:endParaRPr lang="en-US" sz="1200" b="1" i="0" u="none" strike="noStrike" dirty="0">
                        <a:solidFill>
                          <a:srgbClr val="000000"/>
                        </a:solidFill>
                        <a:effectLst/>
                        <a:latin typeface="+mn-lt"/>
                      </a:endParaRPr>
                    </a:p>
                  </a:txBody>
                  <a:tcPr marL="7668" marR="7668" marT="7668" marB="0" anchor="ctr"/>
                </a:tc>
                <a:tc>
                  <a:txBody>
                    <a:bodyPr/>
                    <a:lstStyle/>
                    <a:p>
                      <a:pPr algn="l" fontAlgn="ctr"/>
                      <a:r>
                        <a:rPr lang="en-US" sz="1200" b="1" u="none" strike="noStrike" dirty="0">
                          <a:effectLst/>
                          <a:latin typeface="+mn-lt"/>
                        </a:rPr>
                        <a:t>Implementations</a:t>
                      </a:r>
                      <a:endParaRPr lang="en-US" sz="1200" b="1" i="0" u="none" strike="noStrike" dirty="0">
                        <a:solidFill>
                          <a:srgbClr val="000000"/>
                        </a:solidFill>
                        <a:effectLst/>
                        <a:latin typeface="+mn-lt"/>
                      </a:endParaRPr>
                    </a:p>
                  </a:txBody>
                  <a:tcPr marL="7668" marR="7668" marT="7668" marB="0" anchor="ctr"/>
                </a:tc>
              </a:tr>
              <a:tr h="827234">
                <a:tc>
                  <a:txBody>
                    <a:bodyPr/>
                    <a:lstStyle/>
                    <a:p>
                      <a:pPr algn="l" fontAlgn="t"/>
                      <a:r>
                        <a:rPr lang="en-US" sz="1100" u="none" strike="noStrike">
                          <a:solidFill>
                            <a:srgbClr val="0070C0"/>
                          </a:solidFill>
                          <a:effectLst/>
                        </a:rPr>
                        <a:t>RPC</a:t>
                      </a:r>
                      <a:endParaRPr lang="en-US" sz="1100" b="0" i="0" u="none" strike="noStrike">
                        <a:solidFill>
                          <a:srgbClr val="0070C0"/>
                        </a:solidFill>
                        <a:effectLst/>
                        <a:latin typeface="宋体"/>
                      </a:endParaRPr>
                    </a:p>
                  </a:txBody>
                  <a:tcPr marL="7668" marR="7668" marT="7668" marB="0"/>
                </a:tc>
                <a:tc>
                  <a:txBody>
                    <a:bodyPr/>
                    <a:lstStyle/>
                    <a:p>
                      <a:pPr algn="l" fontAlgn="t"/>
                      <a:r>
                        <a:rPr lang="en-US" altLang="zh-CN" sz="1100" u="none" strike="noStrike">
                          <a:effectLst/>
                        </a:rPr>
                        <a:t>1974</a:t>
                      </a:r>
                      <a:endParaRPr lang="en-US" altLang="zh-CN" sz="1100" b="0" i="0" u="none" strike="noStrike">
                        <a:solidFill>
                          <a:srgbClr val="000000"/>
                        </a:solidFill>
                        <a:effectLst/>
                        <a:latin typeface="宋体"/>
                      </a:endParaRPr>
                    </a:p>
                  </a:txBody>
                  <a:tcPr marL="7668" marR="7668" marT="7668" marB="0"/>
                </a:tc>
                <a:tc>
                  <a:txBody>
                    <a:bodyPr/>
                    <a:lstStyle/>
                    <a:p>
                      <a:pPr algn="l" fontAlgn="t"/>
                      <a:r>
                        <a:rPr lang="en-US" sz="1100" u="none" strike="noStrike">
                          <a:effectLst/>
                        </a:rPr>
                        <a:t>TCP/IP</a:t>
                      </a:r>
                      <a:endParaRPr lang="en-US" sz="1100" b="0" i="0" u="none" strike="noStrike">
                        <a:solidFill>
                          <a:srgbClr val="000000"/>
                        </a:solidFill>
                        <a:effectLst/>
                        <a:latin typeface="宋体"/>
                      </a:endParaRPr>
                    </a:p>
                  </a:txBody>
                  <a:tcPr marL="7668" marR="7668" marT="7668" marB="0"/>
                </a:tc>
                <a:tc>
                  <a:txBody>
                    <a:bodyPr/>
                    <a:lstStyle/>
                    <a:p>
                      <a:pPr algn="l" fontAlgn="t"/>
                      <a:r>
                        <a:rPr lang="en-US" sz="1100" u="none" strike="noStrike" dirty="0">
                          <a:effectLst/>
                        </a:rPr>
                        <a:t>Stubs, IDL</a:t>
                      </a:r>
                      <a:endParaRPr lang="en-US" sz="1100" b="0" i="0" u="none" strike="noStrike" dirty="0">
                        <a:solidFill>
                          <a:srgbClr val="000000"/>
                        </a:solidFill>
                        <a:effectLst/>
                        <a:latin typeface="宋体"/>
                      </a:endParaRPr>
                    </a:p>
                  </a:txBody>
                  <a:tcPr marL="7668" marR="7668" marT="7668" marB="0"/>
                </a:tc>
                <a:tc>
                  <a:txBody>
                    <a:bodyPr/>
                    <a:lstStyle/>
                    <a:p>
                      <a:pPr algn="l" fontAlgn="t"/>
                      <a:r>
                        <a:rPr lang="en-US" sz="1100" u="none" strike="noStrike" dirty="0">
                          <a:effectLst/>
                        </a:rPr>
                        <a:t>Infrastructure, </a:t>
                      </a:r>
                      <a:r>
                        <a:rPr lang="en-US" sz="1100" u="none" strike="noStrike" dirty="0" err="1">
                          <a:effectLst/>
                        </a:rPr>
                        <a:t>IaaS</a:t>
                      </a:r>
                      <a:endParaRPr lang="en-US" sz="1100" b="0" i="0" u="none" strike="noStrike" dirty="0">
                        <a:solidFill>
                          <a:srgbClr val="000000"/>
                        </a:solidFill>
                        <a:effectLst/>
                        <a:latin typeface="宋体"/>
                      </a:endParaRPr>
                    </a:p>
                  </a:txBody>
                  <a:tcPr marL="7668" marR="7668" marT="7668" marB="0"/>
                </a:tc>
                <a:tc>
                  <a:txBody>
                    <a:bodyPr/>
                    <a:lstStyle/>
                    <a:p>
                      <a:pPr algn="l" fontAlgn="t"/>
                      <a:r>
                        <a:rPr lang="en-US" sz="1100" u="none" strike="noStrike" dirty="0">
                          <a:effectLst/>
                        </a:rPr>
                        <a:t>Java </a:t>
                      </a:r>
                      <a:r>
                        <a:rPr lang="en-US" sz="1100" u="none" strike="noStrike" dirty="0" smtClean="0">
                          <a:effectLst/>
                        </a:rPr>
                        <a:t>RMI, </a:t>
                      </a:r>
                      <a:r>
                        <a:rPr lang="en-US" sz="1100" u="none" strike="noStrike" dirty="0">
                          <a:effectLst/>
                        </a:rPr>
                        <a:t>XML RPC, </a:t>
                      </a:r>
                      <a:r>
                        <a:rPr lang="en-US" sz="1100" u="none" strike="noStrike" dirty="0" err="1">
                          <a:effectLst/>
                        </a:rPr>
                        <a:t>.Net</a:t>
                      </a:r>
                      <a:r>
                        <a:rPr lang="en-US" sz="1100" u="none" strike="noStrike" dirty="0">
                          <a:effectLst/>
                        </a:rPr>
                        <a:t> </a:t>
                      </a:r>
                      <a:r>
                        <a:rPr lang="en-US" sz="1100" u="none" strike="noStrike" dirty="0" err="1" smtClean="0">
                          <a:effectLst/>
                        </a:rPr>
                        <a:t>Remoting</a:t>
                      </a:r>
                      <a:r>
                        <a:rPr lang="en-US" sz="1100" u="none" strike="noStrike" dirty="0" smtClean="0">
                          <a:effectLst/>
                        </a:rPr>
                        <a:t>, </a:t>
                      </a:r>
                      <a:r>
                        <a:rPr lang="en-US" sz="1100" u="none" strike="noStrike" dirty="0" err="1">
                          <a:effectLst/>
                        </a:rPr>
                        <a:t>RPyC</a:t>
                      </a:r>
                      <a:r>
                        <a:rPr lang="en-US" sz="1100" u="none" strike="noStrike" dirty="0">
                          <a:effectLst/>
                        </a:rPr>
                        <a:t>, CORBA</a:t>
                      </a:r>
                      <a:endParaRPr lang="en-US" sz="1100" b="0" i="0" u="none" strike="noStrike" dirty="0">
                        <a:solidFill>
                          <a:srgbClr val="000000"/>
                        </a:solidFill>
                        <a:effectLst/>
                        <a:latin typeface="宋体"/>
                      </a:endParaRPr>
                    </a:p>
                  </a:txBody>
                  <a:tcPr marL="7668" marR="7668" marT="7668" marB="0"/>
                </a:tc>
              </a:tr>
              <a:tr h="827234">
                <a:tc>
                  <a:txBody>
                    <a:bodyPr/>
                    <a:lstStyle/>
                    <a:p>
                      <a:pPr algn="l" fontAlgn="t"/>
                      <a:r>
                        <a:rPr lang="en-US" sz="1100" u="none" strike="noStrike">
                          <a:solidFill>
                            <a:srgbClr val="0070C0"/>
                          </a:solidFill>
                          <a:effectLst/>
                        </a:rPr>
                        <a:t>SOA</a:t>
                      </a:r>
                      <a:endParaRPr lang="en-US" sz="1100" b="0" i="0" u="none" strike="noStrike">
                        <a:solidFill>
                          <a:srgbClr val="0070C0"/>
                        </a:solidFill>
                        <a:effectLst/>
                        <a:latin typeface="宋体"/>
                      </a:endParaRPr>
                    </a:p>
                  </a:txBody>
                  <a:tcPr marL="7668" marR="7668" marT="7668" marB="0"/>
                </a:tc>
                <a:tc>
                  <a:txBody>
                    <a:bodyPr/>
                    <a:lstStyle/>
                    <a:p>
                      <a:pPr algn="l" fontAlgn="t"/>
                      <a:r>
                        <a:rPr lang="en-US" altLang="zh-CN" sz="1100" u="none" strike="noStrike">
                          <a:effectLst/>
                        </a:rPr>
                        <a:t>1998</a:t>
                      </a:r>
                      <a:endParaRPr lang="en-US" altLang="zh-CN" sz="1100" b="0" i="0" u="none" strike="noStrike">
                        <a:solidFill>
                          <a:srgbClr val="000000"/>
                        </a:solidFill>
                        <a:effectLst/>
                        <a:latin typeface="宋体"/>
                      </a:endParaRPr>
                    </a:p>
                  </a:txBody>
                  <a:tcPr marL="7668" marR="7668" marT="7668" marB="0"/>
                </a:tc>
                <a:tc>
                  <a:txBody>
                    <a:bodyPr/>
                    <a:lstStyle/>
                    <a:p>
                      <a:pPr algn="l" fontAlgn="t"/>
                      <a:r>
                        <a:rPr lang="en-US" sz="1100" u="none" strike="noStrike" dirty="0" smtClean="0">
                          <a:effectLst/>
                        </a:rPr>
                        <a:t>HTTP, FTP</a:t>
                      </a:r>
                      <a:r>
                        <a:rPr lang="en-US" sz="1100" u="none" strike="noStrike" dirty="0">
                          <a:effectLst/>
                        </a:rPr>
                        <a:t>, SMTP</a:t>
                      </a:r>
                      <a:endParaRPr lang="en-US" sz="1100" b="0" i="0" u="none" strike="noStrike" dirty="0">
                        <a:solidFill>
                          <a:srgbClr val="000000"/>
                        </a:solidFill>
                        <a:effectLst/>
                        <a:latin typeface="宋体"/>
                      </a:endParaRPr>
                    </a:p>
                  </a:txBody>
                  <a:tcPr marL="7668" marR="7668" marT="7668" marB="0"/>
                </a:tc>
                <a:tc>
                  <a:txBody>
                    <a:bodyPr/>
                    <a:lstStyle/>
                    <a:p>
                      <a:pPr algn="l" fontAlgn="t"/>
                      <a:r>
                        <a:rPr lang="en-US" sz="1100" u="none" strike="noStrike">
                          <a:effectLst/>
                        </a:rPr>
                        <a:t>WSDL UDDI SOAP</a:t>
                      </a:r>
                      <a:endParaRPr lang="en-US" sz="1100" b="0" i="0" u="none" strike="noStrike">
                        <a:solidFill>
                          <a:srgbClr val="000000"/>
                        </a:solidFill>
                        <a:effectLst/>
                        <a:latin typeface="宋体"/>
                      </a:endParaRPr>
                    </a:p>
                  </a:txBody>
                  <a:tcPr marL="7668" marR="7668" marT="7668" marB="0"/>
                </a:tc>
                <a:tc>
                  <a:txBody>
                    <a:bodyPr/>
                    <a:lstStyle/>
                    <a:p>
                      <a:pPr algn="l" fontAlgn="t"/>
                      <a:r>
                        <a:rPr lang="en-US" sz="1100" u="none" strike="noStrike" dirty="0">
                          <a:effectLst/>
                        </a:rPr>
                        <a:t>Architecture level, </a:t>
                      </a:r>
                      <a:r>
                        <a:rPr lang="en-US" sz="1100" u="none" strike="noStrike" dirty="0" err="1">
                          <a:effectLst/>
                        </a:rPr>
                        <a:t>PaaS</a:t>
                      </a:r>
                      <a:endParaRPr lang="en-US" sz="1100" b="0" i="0" u="none" strike="noStrike" dirty="0">
                        <a:solidFill>
                          <a:srgbClr val="000000"/>
                        </a:solidFill>
                        <a:effectLst/>
                        <a:latin typeface="宋体"/>
                      </a:endParaRPr>
                    </a:p>
                  </a:txBody>
                  <a:tcPr marL="7668" marR="7668" marT="7668" marB="0"/>
                </a:tc>
                <a:tc>
                  <a:txBody>
                    <a:bodyPr/>
                    <a:lstStyle/>
                    <a:p>
                      <a:pPr algn="l" fontAlgn="t"/>
                      <a:r>
                        <a:rPr lang="en-US" sz="1100" u="none" strike="noStrike">
                          <a:effectLst/>
                        </a:rPr>
                        <a:t>IBM Websphere, Microsoft .Net IIS, Weblogic</a:t>
                      </a:r>
                      <a:endParaRPr lang="en-US" sz="1100" b="0" i="0" u="none" strike="noStrike">
                        <a:solidFill>
                          <a:srgbClr val="000000"/>
                        </a:solidFill>
                        <a:effectLst/>
                        <a:latin typeface="宋体"/>
                      </a:endParaRPr>
                    </a:p>
                  </a:txBody>
                  <a:tcPr marL="7668" marR="7668" marT="7668" marB="0"/>
                </a:tc>
              </a:tr>
              <a:tr h="827234">
                <a:tc>
                  <a:txBody>
                    <a:bodyPr/>
                    <a:lstStyle/>
                    <a:p>
                      <a:pPr algn="l" fontAlgn="t"/>
                      <a:r>
                        <a:rPr lang="en-US" sz="1100" u="none" strike="noStrike">
                          <a:solidFill>
                            <a:srgbClr val="0070C0"/>
                          </a:solidFill>
                          <a:effectLst/>
                        </a:rPr>
                        <a:t>REST</a:t>
                      </a:r>
                      <a:endParaRPr lang="en-US" sz="1100" b="0" i="0" u="none" strike="noStrike">
                        <a:solidFill>
                          <a:srgbClr val="0070C0"/>
                        </a:solidFill>
                        <a:effectLst/>
                        <a:latin typeface="宋体"/>
                      </a:endParaRPr>
                    </a:p>
                  </a:txBody>
                  <a:tcPr marL="7668" marR="7668" marT="7668" marB="0"/>
                </a:tc>
                <a:tc>
                  <a:txBody>
                    <a:bodyPr/>
                    <a:lstStyle/>
                    <a:p>
                      <a:pPr algn="l" fontAlgn="t"/>
                      <a:r>
                        <a:rPr lang="en-US" altLang="zh-CN" sz="1100" u="none" strike="noStrike">
                          <a:effectLst/>
                        </a:rPr>
                        <a:t>2000</a:t>
                      </a:r>
                      <a:endParaRPr lang="en-US" altLang="zh-CN" sz="1100" b="0" i="0" u="none" strike="noStrike">
                        <a:solidFill>
                          <a:srgbClr val="000000"/>
                        </a:solidFill>
                        <a:effectLst/>
                        <a:latin typeface="宋体"/>
                      </a:endParaRPr>
                    </a:p>
                  </a:txBody>
                  <a:tcPr marL="7668" marR="7668" marT="7668" marB="0"/>
                </a:tc>
                <a:tc>
                  <a:txBody>
                    <a:bodyPr/>
                    <a:lstStyle/>
                    <a:p>
                      <a:pPr algn="l" fontAlgn="t"/>
                      <a:r>
                        <a:rPr lang="en-US" sz="1100" u="none" strike="noStrike">
                          <a:effectLst/>
                        </a:rPr>
                        <a:t>HTTP, FTP, SMTP</a:t>
                      </a:r>
                      <a:endParaRPr lang="en-US" sz="1100" b="0" i="0" u="none" strike="noStrike">
                        <a:solidFill>
                          <a:srgbClr val="000000"/>
                        </a:solidFill>
                        <a:effectLst/>
                        <a:latin typeface="宋体"/>
                      </a:endParaRPr>
                    </a:p>
                  </a:txBody>
                  <a:tcPr marL="7668" marR="7668" marT="7668" marB="0"/>
                </a:tc>
                <a:tc>
                  <a:txBody>
                    <a:bodyPr/>
                    <a:lstStyle/>
                    <a:p>
                      <a:pPr algn="l" fontAlgn="t"/>
                      <a:r>
                        <a:rPr lang="en-US" sz="1100" u="none" strike="noStrike">
                          <a:effectLst/>
                        </a:rPr>
                        <a:t>Web-oriented</a:t>
                      </a:r>
                      <a:endParaRPr lang="en-US" sz="1100" b="0" i="0" u="none" strike="noStrike">
                        <a:solidFill>
                          <a:srgbClr val="000000"/>
                        </a:solidFill>
                        <a:effectLst/>
                        <a:latin typeface="宋体"/>
                      </a:endParaRPr>
                    </a:p>
                  </a:txBody>
                  <a:tcPr marL="7668" marR="7668" marT="7668" marB="0"/>
                </a:tc>
                <a:tc>
                  <a:txBody>
                    <a:bodyPr/>
                    <a:lstStyle/>
                    <a:p>
                      <a:pPr algn="l" fontAlgn="t"/>
                      <a:r>
                        <a:rPr lang="en-US" sz="1100" u="none" strike="noStrike" dirty="0">
                          <a:effectLst/>
                        </a:rPr>
                        <a:t>Architecture level, </a:t>
                      </a:r>
                      <a:r>
                        <a:rPr lang="en-US" sz="1100" u="none" strike="noStrike" dirty="0" err="1">
                          <a:effectLst/>
                        </a:rPr>
                        <a:t>DaaS</a:t>
                      </a:r>
                      <a:endParaRPr lang="en-US" sz="1100" b="0" i="0" u="none" strike="noStrike" dirty="0">
                        <a:solidFill>
                          <a:srgbClr val="000000"/>
                        </a:solidFill>
                        <a:effectLst/>
                        <a:latin typeface="宋体"/>
                      </a:endParaRPr>
                    </a:p>
                  </a:txBody>
                  <a:tcPr marL="7668" marR="7668" marT="7668" marB="0"/>
                </a:tc>
                <a:tc>
                  <a:txBody>
                    <a:bodyPr/>
                    <a:lstStyle/>
                    <a:p>
                      <a:pPr algn="l" fontAlgn="t"/>
                      <a:r>
                        <a:rPr lang="en-US" sz="1100" u="none" strike="noStrike" dirty="0">
                          <a:effectLst/>
                        </a:rPr>
                        <a:t>RIP, Rails, </a:t>
                      </a:r>
                      <a:r>
                        <a:rPr lang="en-US" sz="1100" u="none" strike="noStrike" dirty="0" err="1">
                          <a:effectLst/>
                        </a:rPr>
                        <a:t>Restlet</a:t>
                      </a:r>
                      <a:r>
                        <a:rPr lang="en-US" sz="1100" u="none" strike="noStrike" dirty="0">
                          <a:effectLst/>
                        </a:rPr>
                        <a:t>, </a:t>
                      </a:r>
                      <a:r>
                        <a:rPr lang="en-US" sz="1100" u="none" strike="noStrike" dirty="0" err="1">
                          <a:effectLst/>
                        </a:rPr>
                        <a:t>Jboss</a:t>
                      </a:r>
                      <a:r>
                        <a:rPr lang="en-US" sz="1100" u="none" strike="noStrike" dirty="0">
                          <a:effectLst/>
                        </a:rPr>
                        <a:t> </a:t>
                      </a:r>
                      <a:r>
                        <a:rPr lang="en-US" sz="1100" u="none" strike="noStrike" dirty="0" err="1">
                          <a:effectLst/>
                        </a:rPr>
                        <a:t>RESTEasy</a:t>
                      </a:r>
                      <a:r>
                        <a:rPr lang="en-US" sz="1100" u="none" strike="noStrike" dirty="0">
                          <a:effectLst/>
                        </a:rPr>
                        <a:t>, Apache CXF, </a:t>
                      </a:r>
                      <a:r>
                        <a:rPr lang="en-US" sz="1100" u="none" strike="noStrike" dirty="0" err="1">
                          <a:effectLst/>
                        </a:rPr>
                        <a:t>Symfony</a:t>
                      </a:r>
                      <a:endParaRPr lang="en-US" sz="1100" b="0" i="0" u="none" strike="noStrike" dirty="0">
                        <a:solidFill>
                          <a:srgbClr val="000000"/>
                        </a:solidFill>
                        <a:effectLst/>
                        <a:latin typeface="宋体"/>
                      </a:endParaRPr>
                    </a:p>
                  </a:txBody>
                  <a:tcPr marL="7668" marR="7668" marT="7668" marB="0"/>
                </a:tc>
              </a:tr>
              <a:tr h="827234">
                <a:tc>
                  <a:txBody>
                    <a:bodyPr/>
                    <a:lstStyle/>
                    <a:p>
                      <a:pPr algn="l" fontAlgn="t"/>
                      <a:r>
                        <a:rPr lang="en-US" sz="1100" u="none" strike="noStrike" dirty="0">
                          <a:solidFill>
                            <a:srgbClr val="0070C0"/>
                          </a:solidFill>
                          <a:effectLst/>
                        </a:rPr>
                        <a:t>MASHUP</a:t>
                      </a:r>
                      <a:endParaRPr lang="en-US" sz="1100" b="0" i="0" u="none" strike="noStrike" dirty="0">
                        <a:solidFill>
                          <a:srgbClr val="0070C0"/>
                        </a:solidFill>
                        <a:effectLst/>
                        <a:latin typeface="宋体"/>
                      </a:endParaRPr>
                    </a:p>
                  </a:txBody>
                  <a:tcPr marL="7668" marR="7668" marT="7668" marB="0"/>
                </a:tc>
                <a:tc>
                  <a:txBody>
                    <a:bodyPr/>
                    <a:lstStyle/>
                    <a:p>
                      <a:pPr algn="l" fontAlgn="t"/>
                      <a:r>
                        <a:rPr lang="en-US" sz="1100" u="none" strike="noStrike">
                          <a:effectLst/>
                        </a:rPr>
                        <a:t>2000 later</a:t>
                      </a:r>
                      <a:endParaRPr lang="en-US" sz="1100" b="0" i="0" u="none" strike="noStrike">
                        <a:solidFill>
                          <a:srgbClr val="000000"/>
                        </a:solidFill>
                        <a:effectLst/>
                        <a:latin typeface="宋体"/>
                      </a:endParaRPr>
                    </a:p>
                  </a:txBody>
                  <a:tcPr marL="7668" marR="7668" marT="7668" marB="0"/>
                </a:tc>
                <a:tc>
                  <a:txBody>
                    <a:bodyPr/>
                    <a:lstStyle/>
                    <a:p>
                      <a:pPr algn="l" fontAlgn="t"/>
                      <a:r>
                        <a:rPr lang="en-US" sz="1100" u="none" strike="noStrike">
                          <a:effectLst/>
                        </a:rPr>
                        <a:t>HTTP</a:t>
                      </a:r>
                      <a:endParaRPr lang="en-US" sz="1100" b="0" i="0" u="none" strike="noStrike">
                        <a:solidFill>
                          <a:srgbClr val="000000"/>
                        </a:solidFill>
                        <a:effectLst/>
                        <a:latin typeface="宋体"/>
                      </a:endParaRPr>
                    </a:p>
                  </a:txBody>
                  <a:tcPr marL="7668" marR="7668" marT="7668" marB="0"/>
                </a:tc>
                <a:tc>
                  <a:txBody>
                    <a:bodyPr/>
                    <a:lstStyle/>
                    <a:p>
                      <a:pPr algn="l" fontAlgn="t"/>
                      <a:r>
                        <a:rPr lang="en-US" sz="1100" u="none" strike="noStrike">
                          <a:effectLst/>
                        </a:rPr>
                        <a:t>Web-oriented (Web 2.0)</a:t>
                      </a:r>
                      <a:endParaRPr lang="en-US" sz="1100" b="0" i="0" u="none" strike="noStrike">
                        <a:solidFill>
                          <a:srgbClr val="000000"/>
                        </a:solidFill>
                        <a:effectLst/>
                        <a:latin typeface="宋体"/>
                      </a:endParaRPr>
                    </a:p>
                  </a:txBody>
                  <a:tcPr marL="7668" marR="7668" marT="7668" marB="0"/>
                </a:tc>
                <a:tc>
                  <a:txBody>
                    <a:bodyPr/>
                    <a:lstStyle/>
                    <a:p>
                      <a:pPr algn="l" fontAlgn="t"/>
                      <a:r>
                        <a:rPr lang="en-US" sz="1100" u="none" strike="noStrike" dirty="0">
                          <a:effectLst/>
                        </a:rPr>
                        <a:t>Application level, </a:t>
                      </a:r>
                      <a:r>
                        <a:rPr lang="en-US" sz="1100" u="none" strike="noStrike" dirty="0" err="1">
                          <a:effectLst/>
                        </a:rPr>
                        <a:t>SaaS</a:t>
                      </a:r>
                      <a:endParaRPr lang="en-US" sz="1100" b="0" i="0" u="none" strike="noStrike" dirty="0">
                        <a:solidFill>
                          <a:srgbClr val="000000"/>
                        </a:solidFill>
                        <a:effectLst/>
                        <a:latin typeface="宋体"/>
                      </a:endParaRPr>
                    </a:p>
                  </a:txBody>
                  <a:tcPr marL="7668" marR="7668" marT="7668" marB="0"/>
                </a:tc>
                <a:tc>
                  <a:txBody>
                    <a:bodyPr/>
                    <a:lstStyle/>
                    <a:p>
                      <a:pPr algn="l" fontAlgn="t"/>
                      <a:r>
                        <a:rPr lang="en-US" sz="1100" u="none" strike="noStrike" dirty="0">
                          <a:effectLst/>
                        </a:rPr>
                        <a:t>Google </a:t>
                      </a:r>
                      <a:r>
                        <a:rPr lang="en-US" sz="1100" u="none" strike="noStrike" dirty="0" err="1">
                          <a:effectLst/>
                        </a:rPr>
                        <a:t>Mashup</a:t>
                      </a:r>
                      <a:r>
                        <a:rPr lang="en-US" sz="1100" u="none" strike="noStrike" dirty="0">
                          <a:effectLst/>
                        </a:rPr>
                        <a:t> editor, </a:t>
                      </a:r>
                      <a:r>
                        <a:rPr lang="en-US" sz="1100" u="none" strike="noStrike" dirty="0" err="1">
                          <a:effectLst/>
                        </a:rPr>
                        <a:t>JackBe</a:t>
                      </a:r>
                      <a:r>
                        <a:rPr lang="en-US" sz="1100" u="none" strike="noStrike" dirty="0">
                          <a:effectLst/>
                        </a:rPr>
                        <a:t>, Mozilla Ubiquity</a:t>
                      </a:r>
                      <a:endParaRPr lang="en-US" sz="1100" b="0" i="0" u="none" strike="noStrike" dirty="0">
                        <a:solidFill>
                          <a:srgbClr val="000000"/>
                        </a:solidFill>
                        <a:effectLst/>
                        <a:latin typeface="宋体"/>
                      </a:endParaRPr>
                    </a:p>
                  </a:txBody>
                  <a:tcPr marL="7668" marR="7668" marT="7668" marB="0"/>
                </a:tc>
              </a:tr>
            </a:tbl>
          </a:graphicData>
        </a:graphic>
      </p:graphicFrame>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319088" y="1066800"/>
            <a:ext cx="8505825" cy="357188"/>
          </a:xfrm>
        </p:spPr>
        <p:txBody>
          <a:bodyPr/>
          <a:lstStyle/>
          <a:p>
            <a:r>
              <a:rPr lang="en-US" altLang="zh-CN" smtClean="0">
                <a:ea typeface="宋体" pitchFamily="2" charset="-122"/>
              </a:rPr>
              <a:t>Sample Clouds  -- Amazon EC2  (IaaS)</a:t>
            </a:r>
            <a:endParaRPr lang="en-US" smtClean="0"/>
          </a:p>
        </p:txBody>
      </p:sp>
      <p:pic>
        <p:nvPicPr>
          <p:cNvPr id="29698" name="Picture 2" descr="http://www.infoq.com/resource/news/2009/02/Cloud-Architectures/en/resources/grep1.png"/>
          <p:cNvPicPr>
            <a:picLocks noChangeAspect="1" noChangeArrowheads="1"/>
          </p:cNvPicPr>
          <p:nvPr/>
        </p:nvPicPr>
        <p:blipFill>
          <a:blip r:embed="rId2"/>
          <a:srcRect/>
          <a:stretch>
            <a:fillRect/>
          </a:stretch>
        </p:blipFill>
        <p:spPr bwMode="auto">
          <a:xfrm>
            <a:off x="381000" y="1447800"/>
            <a:ext cx="7086600" cy="5187950"/>
          </a:xfrm>
          <a:prstGeom prst="rect">
            <a:avLst/>
          </a:prstGeom>
          <a:noFill/>
          <a:ln w="9525">
            <a:noFill/>
            <a:miter lim="800000"/>
            <a:headEnd/>
            <a:tailEnd/>
          </a:ln>
        </p:spPr>
      </p:pic>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319088" y="1066800"/>
            <a:ext cx="8505825" cy="357188"/>
          </a:xfrm>
        </p:spPr>
        <p:txBody>
          <a:bodyPr/>
          <a:lstStyle/>
          <a:p>
            <a:r>
              <a:rPr lang="en-US" altLang="zh-CN" smtClean="0">
                <a:ea typeface="宋体" pitchFamily="2" charset="-122"/>
              </a:rPr>
              <a:t>Sample Clouds  -- Google App Engine  (PaaS)</a:t>
            </a:r>
            <a:endParaRPr lang="zh-CN" altLang="en-US" smtClean="0">
              <a:ea typeface="宋体" pitchFamily="2" charset="-122"/>
            </a:endParaRPr>
          </a:p>
        </p:txBody>
      </p:sp>
      <p:pic>
        <p:nvPicPr>
          <p:cNvPr id="30722" name="Picture 2" descr="http://media.arstechnica.com/journals/linux.media/640/IMG_0337.JPG"/>
          <p:cNvPicPr>
            <a:picLocks noChangeAspect="1" noChangeArrowheads="1"/>
          </p:cNvPicPr>
          <p:nvPr/>
        </p:nvPicPr>
        <p:blipFill>
          <a:blip r:embed="rId2"/>
          <a:srcRect/>
          <a:stretch>
            <a:fillRect/>
          </a:stretch>
        </p:blipFill>
        <p:spPr bwMode="auto">
          <a:xfrm>
            <a:off x="4343400" y="3505200"/>
            <a:ext cx="4572000" cy="2771775"/>
          </a:xfrm>
          <a:prstGeom prst="rect">
            <a:avLst/>
          </a:prstGeom>
          <a:noFill/>
          <a:ln w="9525">
            <a:noFill/>
            <a:miter lim="800000"/>
            <a:headEnd/>
            <a:tailEnd/>
          </a:ln>
        </p:spPr>
      </p:pic>
      <p:pic>
        <p:nvPicPr>
          <p:cNvPr id="30723" name="Picture 4" descr="Image from book"/>
          <p:cNvPicPr>
            <a:picLocks noChangeAspect="1" noChangeArrowheads="1"/>
          </p:cNvPicPr>
          <p:nvPr/>
        </p:nvPicPr>
        <p:blipFill>
          <a:blip r:embed="rId3"/>
          <a:srcRect/>
          <a:stretch>
            <a:fillRect/>
          </a:stretch>
        </p:blipFill>
        <p:spPr bwMode="auto">
          <a:xfrm>
            <a:off x="228600" y="1524000"/>
            <a:ext cx="4525963" cy="3581400"/>
          </a:xfrm>
          <a:prstGeom prst="rect">
            <a:avLst/>
          </a:prstGeom>
          <a:noFill/>
          <a:ln w="9525">
            <a:noFill/>
            <a:miter lim="800000"/>
            <a:headEnd/>
            <a:tailEnd/>
          </a:ln>
        </p:spPr>
      </p:pic>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Box 1"/>
          <p:cNvSpPr txBox="1">
            <a:spLocks noChangeArrowheads="1"/>
          </p:cNvSpPr>
          <p:nvPr/>
        </p:nvSpPr>
        <p:spPr bwMode="auto">
          <a:xfrm>
            <a:off x="1752600" y="2133600"/>
            <a:ext cx="4724400" cy="1108075"/>
          </a:xfrm>
          <a:prstGeom prst="rect">
            <a:avLst/>
          </a:prstGeom>
          <a:noFill/>
          <a:ln w="9525">
            <a:noFill/>
            <a:miter lim="800000"/>
            <a:headEnd/>
            <a:tailEnd/>
          </a:ln>
        </p:spPr>
        <p:txBody>
          <a:bodyPr>
            <a:spAutoFit/>
          </a:bodyPr>
          <a:lstStyle/>
          <a:p>
            <a:pPr algn="ctr"/>
            <a:r>
              <a:rPr lang="en-US" altLang="zh-CN" sz="6600"/>
              <a:t>Thanks!</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319088" y="1066800"/>
            <a:ext cx="8505825" cy="357188"/>
          </a:xfrm>
        </p:spPr>
        <p:txBody>
          <a:bodyPr/>
          <a:lstStyle/>
          <a:p>
            <a:pPr eaLnBrk="1" hangingPunct="1"/>
            <a:r>
              <a:rPr lang="en-US" altLang="zh-CN" smtClean="0">
                <a:ea typeface="宋体" pitchFamily="2" charset="-122"/>
              </a:rPr>
              <a:t>Agenda</a:t>
            </a:r>
          </a:p>
        </p:txBody>
      </p:sp>
      <p:sp>
        <p:nvSpPr>
          <p:cNvPr id="15362" name="Content Placeholder 2"/>
          <p:cNvSpPr>
            <a:spLocks noGrp="1"/>
          </p:cNvSpPr>
          <p:nvPr>
            <p:ph idx="1"/>
          </p:nvPr>
        </p:nvSpPr>
        <p:spPr>
          <a:xfrm>
            <a:off x="319088" y="1752600"/>
            <a:ext cx="8505825" cy="4373563"/>
          </a:xfrm>
        </p:spPr>
        <p:txBody>
          <a:bodyPr/>
          <a:lstStyle/>
          <a:p>
            <a:pPr eaLnBrk="1" hangingPunct="1"/>
            <a:r>
              <a:rPr lang="en-US" altLang="zh-CN" sz="1800" smtClean="0">
                <a:ea typeface="宋体" pitchFamily="2" charset="-122"/>
              </a:rPr>
              <a:t>What is Cloud Computing</a:t>
            </a:r>
          </a:p>
          <a:p>
            <a:pPr eaLnBrk="1" hangingPunct="1"/>
            <a:endParaRPr lang="en-US" altLang="zh-CN" sz="1800" smtClean="0">
              <a:ea typeface="宋体" pitchFamily="2" charset="-122"/>
            </a:endParaRPr>
          </a:p>
          <a:p>
            <a:pPr eaLnBrk="1" hangingPunct="1"/>
            <a:r>
              <a:rPr lang="en-US" altLang="zh-CN" sz="1800" smtClean="0">
                <a:ea typeface="宋体" pitchFamily="2" charset="-122"/>
              </a:rPr>
              <a:t>Cloud Categorization</a:t>
            </a:r>
          </a:p>
          <a:p>
            <a:pPr eaLnBrk="1" hangingPunct="1"/>
            <a:endParaRPr lang="en-US" altLang="zh-CN" sz="1800" smtClean="0">
              <a:ea typeface="宋体" pitchFamily="2" charset="-122"/>
            </a:endParaRPr>
          </a:p>
          <a:p>
            <a:pPr eaLnBrk="1" hangingPunct="1"/>
            <a:r>
              <a:rPr lang="en-US" altLang="zh-CN" sz="1800" smtClean="0">
                <a:ea typeface="宋体" pitchFamily="2" charset="-122"/>
              </a:rPr>
              <a:t>Cloud Implementation Architecture</a:t>
            </a:r>
          </a:p>
          <a:p>
            <a:pPr eaLnBrk="1" hangingPunct="1"/>
            <a:endParaRPr lang="en-US" altLang="zh-CN" sz="1800" smtClean="0">
              <a:ea typeface="宋体" pitchFamily="2" charset="-122"/>
            </a:endParaRPr>
          </a:p>
          <a:p>
            <a:pPr eaLnBrk="1" hangingPunct="1"/>
            <a:r>
              <a:rPr lang="en-US" altLang="zh-CN" sz="1800" smtClean="0">
                <a:ea typeface="宋体" pitchFamily="2" charset="-122"/>
              </a:rPr>
              <a:t>Key Enabling Technologies</a:t>
            </a:r>
          </a:p>
          <a:p>
            <a:pPr eaLnBrk="1" hangingPunct="1"/>
            <a:endParaRPr lang="en-US" altLang="zh-CN" sz="1800" smtClean="0">
              <a:ea typeface="宋体" pitchFamily="2" charset="-122"/>
            </a:endParaRPr>
          </a:p>
          <a:p>
            <a:pPr eaLnBrk="1" hangingPunct="1"/>
            <a:r>
              <a:rPr lang="en-US" altLang="zh-CN" sz="1800" smtClean="0">
                <a:ea typeface="宋体" pitchFamily="2" charset="-122"/>
              </a:rPr>
              <a:t>Sample Clouds</a:t>
            </a:r>
          </a:p>
          <a:p>
            <a:pPr eaLnBrk="1" hangingPunct="1"/>
            <a:endParaRPr lang="en-US" altLang="zh-CN" sz="1800" smtClean="0">
              <a:ea typeface="宋体" pitchFamily="2" charset="-122"/>
            </a:endParaRPr>
          </a:p>
          <a:p>
            <a:pPr eaLnBrk="1" hangingPunct="1"/>
            <a:endParaRPr lang="en-US" altLang="zh-CN" sz="1800" smtClean="0">
              <a:ea typeface="宋体" pitchFamily="2" charset="-122"/>
            </a:endParaRPr>
          </a:p>
          <a:p>
            <a:pPr eaLnBrk="1" hangingPunct="1"/>
            <a:endParaRPr lang="en-US" altLang="zh-CN" sz="1800" smtClean="0">
              <a:ea typeface="宋体" pitchFamily="2" charset="-122"/>
            </a:endParaRPr>
          </a:p>
          <a:p>
            <a:pPr eaLnBrk="1" hangingPunct="1"/>
            <a:endParaRPr lang="en-US" altLang="zh-CN" sz="1800" smtClean="0">
              <a:ea typeface="宋体" pitchFamily="2" charset="-122"/>
            </a:endParaRPr>
          </a:p>
          <a:p>
            <a:pPr eaLnBrk="1" hangingPunct="1"/>
            <a:endParaRPr lang="en-US" altLang="zh-CN" sz="1800" smtClean="0">
              <a:ea typeface="宋体" pitchFamily="2" charset="-122"/>
            </a:endParaRPr>
          </a:p>
          <a:p>
            <a:pPr eaLnBrk="1" hangingPunct="1"/>
            <a:endParaRPr lang="zh-CN" altLang="en-US" sz="1800" smtClean="0">
              <a:ea typeface="宋体" pitchFamily="2" charset="-122"/>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a:xfrm>
            <a:off x="319088" y="1066800"/>
            <a:ext cx="8505825" cy="357188"/>
          </a:xfrm>
        </p:spPr>
        <p:txBody>
          <a:bodyPr/>
          <a:lstStyle/>
          <a:p>
            <a:r>
              <a:rPr lang="en-US" altLang="zh-CN" smtClean="0">
                <a:ea typeface="宋体" pitchFamily="2" charset="-122"/>
              </a:rPr>
              <a:t>What is Cloud Computing</a:t>
            </a:r>
            <a:endParaRPr lang="zh-CN" altLang="en-US" smtClean="0">
              <a:ea typeface="宋体" pitchFamily="2" charset="-122"/>
            </a:endParaRPr>
          </a:p>
        </p:txBody>
      </p:sp>
      <p:sp>
        <p:nvSpPr>
          <p:cNvPr id="17410" name="内容占位符 2"/>
          <p:cNvSpPr>
            <a:spLocks noGrp="1"/>
          </p:cNvSpPr>
          <p:nvPr>
            <p:ph idx="1"/>
          </p:nvPr>
        </p:nvSpPr>
        <p:spPr>
          <a:xfrm>
            <a:off x="319088" y="1981200"/>
            <a:ext cx="8505825" cy="4144963"/>
          </a:xfrm>
        </p:spPr>
        <p:txBody>
          <a:bodyPr/>
          <a:lstStyle/>
          <a:p>
            <a:pPr eaLnBrk="1" hangingPunct="1"/>
            <a:r>
              <a:rPr lang="en-US" sz="2400" smtClean="0"/>
              <a:t>Cloud computing describes computation, software, data access, and storage services that do not require end-user knowledge of the physical location and configuration of the system that delivers the services</a:t>
            </a:r>
            <a:endParaRPr lang="zh-CN" altLang="en-US" smtClean="0">
              <a:ea typeface="宋体" pitchFamily="2" charset="-122"/>
            </a:endParaRPr>
          </a:p>
        </p:txBody>
      </p:sp>
      <p:sp>
        <p:nvSpPr>
          <p:cNvPr id="4" name="Text Box 91"/>
          <p:cNvSpPr txBox="1">
            <a:spLocks noChangeArrowheads="1"/>
          </p:cNvSpPr>
          <p:nvPr/>
        </p:nvSpPr>
        <p:spPr bwMode="auto">
          <a:xfrm>
            <a:off x="914400" y="4495800"/>
            <a:ext cx="6496050" cy="769938"/>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b="1" i="1" kern="1200">
                <a:solidFill>
                  <a:schemeClr val="tx1"/>
                </a:solidFill>
                <a:latin typeface="Arial" pitchFamily="34" charset="0"/>
                <a:ea typeface="+mn-ea"/>
                <a:cs typeface="+mn-cs"/>
              </a:defRPr>
            </a:lvl1pPr>
            <a:lvl2pPr marL="457200" algn="l" rtl="0" fontAlgn="base">
              <a:spcBef>
                <a:spcPct val="0"/>
              </a:spcBef>
              <a:spcAft>
                <a:spcPct val="0"/>
              </a:spcAft>
              <a:defRPr b="1" i="1" kern="1200">
                <a:solidFill>
                  <a:schemeClr val="tx1"/>
                </a:solidFill>
                <a:latin typeface="Arial" pitchFamily="34" charset="0"/>
                <a:ea typeface="+mn-ea"/>
                <a:cs typeface="+mn-cs"/>
              </a:defRPr>
            </a:lvl2pPr>
            <a:lvl3pPr marL="914400" algn="l" rtl="0" fontAlgn="base">
              <a:spcBef>
                <a:spcPct val="0"/>
              </a:spcBef>
              <a:spcAft>
                <a:spcPct val="0"/>
              </a:spcAft>
              <a:defRPr b="1" i="1" kern="1200">
                <a:solidFill>
                  <a:schemeClr val="tx1"/>
                </a:solidFill>
                <a:latin typeface="Arial" pitchFamily="34" charset="0"/>
                <a:ea typeface="+mn-ea"/>
                <a:cs typeface="+mn-cs"/>
              </a:defRPr>
            </a:lvl3pPr>
            <a:lvl4pPr marL="1371600" algn="l" rtl="0" fontAlgn="base">
              <a:spcBef>
                <a:spcPct val="0"/>
              </a:spcBef>
              <a:spcAft>
                <a:spcPct val="0"/>
              </a:spcAft>
              <a:defRPr b="1" i="1" kern="1200">
                <a:solidFill>
                  <a:schemeClr val="tx1"/>
                </a:solidFill>
                <a:latin typeface="Arial" pitchFamily="34" charset="0"/>
                <a:ea typeface="+mn-ea"/>
                <a:cs typeface="+mn-cs"/>
              </a:defRPr>
            </a:lvl4pPr>
            <a:lvl5pPr marL="1828800" algn="l" rtl="0" fontAlgn="base">
              <a:spcBef>
                <a:spcPct val="0"/>
              </a:spcBef>
              <a:spcAft>
                <a:spcPct val="0"/>
              </a:spcAft>
              <a:defRPr b="1" i="1" kern="1200">
                <a:solidFill>
                  <a:schemeClr val="tx1"/>
                </a:solidFill>
                <a:latin typeface="Arial" pitchFamily="34" charset="0"/>
                <a:ea typeface="+mn-ea"/>
                <a:cs typeface="+mn-cs"/>
              </a:defRPr>
            </a:lvl5pPr>
            <a:lvl6pPr marL="2286000" algn="l" defTabSz="914400" rtl="0" eaLnBrk="1" latinLnBrk="0" hangingPunct="1">
              <a:defRPr b="1" i="1" kern="1200">
                <a:solidFill>
                  <a:schemeClr val="tx1"/>
                </a:solidFill>
                <a:latin typeface="Arial" pitchFamily="34" charset="0"/>
                <a:ea typeface="+mn-ea"/>
                <a:cs typeface="+mn-cs"/>
              </a:defRPr>
            </a:lvl6pPr>
            <a:lvl7pPr marL="2743200" algn="l" defTabSz="914400" rtl="0" eaLnBrk="1" latinLnBrk="0" hangingPunct="1">
              <a:defRPr b="1" i="1" kern="1200">
                <a:solidFill>
                  <a:schemeClr val="tx1"/>
                </a:solidFill>
                <a:latin typeface="Arial" pitchFamily="34" charset="0"/>
                <a:ea typeface="+mn-ea"/>
                <a:cs typeface="+mn-cs"/>
              </a:defRPr>
            </a:lvl7pPr>
            <a:lvl8pPr marL="3200400" algn="l" defTabSz="914400" rtl="0" eaLnBrk="1" latinLnBrk="0" hangingPunct="1">
              <a:defRPr b="1" i="1" kern="1200">
                <a:solidFill>
                  <a:schemeClr val="tx1"/>
                </a:solidFill>
                <a:latin typeface="Arial" pitchFamily="34" charset="0"/>
                <a:ea typeface="+mn-ea"/>
                <a:cs typeface="+mn-cs"/>
              </a:defRPr>
            </a:lvl8pPr>
            <a:lvl9pPr marL="3657600" algn="l" defTabSz="914400" rtl="0" eaLnBrk="1" latinLnBrk="0" hangingPunct="1">
              <a:defRPr b="1" i="1" kern="1200">
                <a:solidFill>
                  <a:schemeClr val="tx1"/>
                </a:solidFill>
                <a:latin typeface="Arial" pitchFamily="34" charset="0"/>
                <a:ea typeface="+mn-ea"/>
                <a:cs typeface="+mn-cs"/>
              </a:defRPr>
            </a:lvl9pPr>
          </a:lstStyle>
          <a:p>
            <a:pPr>
              <a:defRPr/>
            </a:pPr>
            <a:r>
              <a:rPr lang="zh-CN" altLang="en-US" sz="2200" b="0" dirty="0">
                <a:solidFill>
                  <a:schemeClr val="accent6">
                    <a:lumMod val="75000"/>
                  </a:schemeClr>
                </a:solidFill>
                <a:latin typeface="Tahoma" pitchFamily="34" charset="0"/>
                <a:cs typeface="Arial" pitchFamily="34" charset="0"/>
              </a:rPr>
              <a:t>“</a:t>
            </a:r>
            <a:r>
              <a:rPr lang="en-US" altLang="zh-CN" sz="2200" b="0" dirty="0">
                <a:solidFill>
                  <a:schemeClr val="accent6">
                    <a:lumMod val="75000"/>
                  </a:schemeClr>
                </a:solidFill>
                <a:latin typeface="Tahoma" pitchFamily="34" charset="0"/>
                <a:cs typeface="Arial" pitchFamily="34" charset="0"/>
              </a:rPr>
              <a:t>By 2012, 80% of Fortune 1000 enterprises will use some Cloud Computing services</a:t>
            </a:r>
            <a:r>
              <a:rPr lang="en-US" altLang="zh-CN" sz="2200" b="0" dirty="0" smtClean="0">
                <a:solidFill>
                  <a:schemeClr val="accent6">
                    <a:lumMod val="75000"/>
                  </a:schemeClr>
                </a:solidFill>
                <a:latin typeface="Tahoma" pitchFamily="34" charset="0"/>
                <a:cs typeface="Arial" pitchFamily="34" charset="0"/>
              </a:rPr>
              <a:t>”	- </a:t>
            </a:r>
            <a:r>
              <a:rPr lang="en-US" altLang="zh-CN" sz="2200" b="0" dirty="0">
                <a:solidFill>
                  <a:schemeClr val="accent6">
                    <a:lumMod val="75000"/>
                  </a:schemeClr>
                </a:solidFill>
                <a:latin typeface="Tahoma" pitchFamily="34" charset="0"/>
                <a:cs typeface="Arial" pitchFamily="34" charset="0"/>
              </a:rPr>
              <a:t>Gartner</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319088" y="1066800"/>
            <a:ext cx="8505825" cy="357188"/>
          </a:xfrm>
        </p:spPr>
        <p:txBody>
          <a:bodyPr/>
          <a:lstStyle/>
          <a:p>
            <a:r>
              <a:rPr lang="en-US" smtClean="0"/>
              <a:t>Cloud Computing Characteristics</a:t>
            </a:r>
          </a:p>
        </p:txBody>
      </p:sp>
      <p:sp>
        <p:nvSpPr>
          <p:cNvPr id="18434" name="Content Placeholder 2"/>
          <p:cNvSpPr>
            <a:spLocks noGrp="1"/>
          </p:cNvSpPr>
          <p:nvPr>
            <p:ph idx="1"/>
          </p:nvPr>
        </p:nvSpPr>
        <p:spPr>
          <a:xfrm>
            <a:off x="319088" y="1524000"/>
            <a:ext cx="8505825" cy="4602163"/>
          </a:xfrm>
        </p:spPr>
        <p:txBody>
          <a:bodyPr/>
          <a:lstStyle/>
          <a:p>
            <a:r>
              <a:rPr lang="en-US" sz="2400" smtClean="0">
                <a:solidFill>
                  <a:srgbClr val="0070C0"/>
                </a:solidFill>
              </a:rPr>
              <a:t>Very Large Scale</a:t>
            </a:r>
          </a:p>
          <a:p>
            <a:r>
              <a:rPr lang="en-US" sz="2400" smtClean="0">
                <a:solidFill>
                  <a:srgbClr val="0070C0"/>
                </a:solidFill>
              </a:rPr>
              <a:t>Virtualization</a:t>
            </a:r>
          </a:p>
          <a:p>
            <a:r>
              <a:rPr lang="en-US" sz="2400" smtClean="0">
                <a:solidFill>
                  <a:srgbClr val="0070C0"/>
                </a:solidFill>
              </a:rPr>
              <a:t>High Reliability</a:t>
            </a:r>
          </a:p>
          <a:p>
            <a:r>
              <a:rPr lang="en-US" sz="2400" smtClean="0">
                <a:solidFill>
                  <a:srgbClr val="0070C0"/>
                </a:solidFill>
              </a:rPr>
              <a:t>Multiple Services</a:t>
            </a:r>
          </a:p>
          <a:p>
            <a:r>
              <a:rPr lang="en-US" sz="2400" smtClean="0">
                <a:solidFill>
                  <a:srgbClr val="0070C0"/>
                </a:solidFill>
              </a:rPr>
              <a:t>High scalability</a:t>
            </a:r>
          </a:p>
          <a:p>
            <a:r>
              <a:rPr lang="en-US" sz="2400" smtClean="0">
                <a:solidFill>
                  <a:srgbClr val="0070C0"/>
                </a:solidFill>
              </a:rPr>
              <a:t>On-Demand Service</a:t>
            </a:r>
          </a:p>
          <a:p>
            <a:r>
              <a:rPr lang="en-US" sz="2400" smtClean="0">
                <a:solidFill>
                  <a:srgbClr val="0070C0"/>
                </a:solidFill>
              </a:rPr>
              <a:t>Pay per use  </a:t>
            </a:r>
          </a:p>
          <a:p>
            <a:endParaRPr lang="en-US" smtClean="0"/>
          </a:p>
          <a:p>
            <a:endParaRPr lang="en-US" smtClean="0"/>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8" descr="Source: wikipedia"/>
          <p:cNvPicPr>
            <a:picLocks noChangeAspect="1" noChangeArrowheads="1"/>
          </p:cNvPicPr>
          <p:nvPr/>
        </p:nvPicPr>
        <p:blipFill>
          <a:blip r:embed="rId2"/>
          <a:srcRect/>
          <a:stretch>
            <a:fillRect/>
          </a:stretch>
        </p:blipFill>
        <p:spPr bwMode="auto">
          <a:xfrm>
            <a:off x="4343400" y="2286000"/>
            <a:ext cx="4440238" cy="3048000"/>
          </a:xfrm>
          <a:prstGeom prst="rect">
            <a:avLst/>
          </a:prstGeom>
          <a:noFill/>
          <a:ln w="9525">
            <a:noFill/>
            <a:miter lim="800000"/>
            <a:headEnd/>
            <a:tailEnd/>
          </a:ln>
        </p:spPr>
      </p:pic>
      <p:sp>
        <p:nvSpPr>
          <p:cNvPr id="19458" name="标题 1"/>
          <p:cNvSpPr>
            <a:spLocks noGrp="1"/>
          </p:cNvSpPr>
          <p:nvPr>
            <p:ph type="title"/>
          </p:nvPr>
        </p:nvSpPr>
        <p:spPr>
          <a:xfrm>
            <a:off x="319088" y="1066800"/>
            <a:ext cx="8505825" cy="357188"/>
          </a:xfrm>
        </p:spPr>
        <p:txBody>
          <a:bodyPr/>
          <a:lstStyle/>
          <a:p>
            <a:r>
              <a:rPr lang="en-US" altLang="zh-CN" smtClean="0">
                <a:ea typeface="宋体" pitchFamily="2" charset="-122"/>
              </a:rPr>
              <a:t>Cloud Categorization  -- By Service Type</a:t>
            </a:r>
            <a:endParaRPr lang="zh-CN" altLang="en-US" smtClean="0">
              <a:ea typeface="宋体" pitchFamily="2" charset="-122"/>
            </a:endParaRPr>
          </a:p>
        </p:txBody>
      </p:sp>
      <p:sp>
        <p:nvSpPr>
          <p:cNvPr id="19459" name="内容占位符 2"/>
          <p:cNvSpPr>
            <a:spLocks noGrp="1"/>
          </p:cNvSpPr>
          <p:nvPr>
            <p:ph idx="1"/>
          </p:nvPr>
        </p:nvSpPr>
        <p:spPr>
          <a:xfrm>
            <a:off x="319088" y="1828800"/>
            <a:ext cx="4252912" cy="4876800"/>
          </a:xfrm>
        </p:spPr>
        <p:txBody>
          <a:bodyPr/>
          <a:lstStyle/>
          <a:p>
            <a:r>
              <a:rPr lang="en-US" altLang="zh-CN" sz="2000" smtClean="0">
                <a:ea typeface="宋体" pitchFamily="2" charset="-122"/>
              </a:rPr>
              <a:t>IaaS (Infrastructure as a Service)</a:t>
            </a:r>
          </a:p>
          <a:p>
            <a:pPr lvl="1"/>
            <a:r>
              <a:rPr lang="en-US" altLang="zh-CN" sz="1400" smtClean="0">
                <a:ea typeface="宋体" pitchFamily="2" charset="-122"/>
              </a:rPr>
              <a:t>Offering web-based access to storage and computing power. The consumer does not need to manage or control the underlying cloud infrastructure but has control over the operating systems, storage, and deployed applications.</a:t>
            </a:r>
          </a:p>
          <a:p>
            <a:pPr lvl="1"/>
            <a:r>
              <a:rPr lang="en-US" altLang="zh-CN" sz="1400" smtClean="0">
                <a:ea typeface="宋体" pitchFamily="2" charset="-122"/>
              </a:rPr>
              <a:t>Samples:   </a:t>
            </a:r>
            <a:r>
              <a:rPr lang="en-US" altLang="zh-CN" sz="1400" smtClean="0">
                <a:solidFill>
                  <a:srgbClr val="FF0000"/>
                </a:solidFill>
                <a:ea typeface="宋体" pitchFamily="2" charset="-122"/>
              </a:rPr>
              <a:t>Amazon EC2/S3</a:t>
            </a:r>
          </a:p>
          <a:p>
            <a:r>
              <a:rPr lang="en-US" altLang="zh-CN" sz="2000" smtClean="0">
                <a:ea typeface="宋体" pitchFamily="2" charset="-122"/>
              </a:rPr>
              <a:t>PaaS (Platform as a Service)</a:t>
            </a:r>
          </a:p>
          <a:p>
            <a:pPr lvl="1"/>
            <a:r>
              <a:rPr lang="en-US" altLang="zh-CN" sz="1400" smtClean="0">
                <a:ea typeface="宋体" pitchFamily="2" charset="-122"/>
              </a:rPr>
              <a:t>Giving developers the tools to build and host web applications</a:t>
            </a:r>
          </a:p>
          <a:p>
            <a:pPr lvl="1"/>
            <a:r>
              <a:rPr lang="en-US" altLang="zh-CN" sz="1400" smtClean="0">
                <a:ea typeface="宋体" pitchFamily="2" charset="-122"/>
              </a:rPr>
              <a:t>Samples:  </a:t>
            </a:r>
            <a:r>
              <a:rPr lang="en-US" altLang="zh-CN" sz="1400" smtClean="0">
                <a:solidFill>
                  <a:srgbClr val="FF0000"/>
                </a:solidFill>
                <a:ea typeface="宋体" pitchFamily="2" charset="-122"/>
              </a:rPr>
              <a:t>Google App Engine,  Microsoft Windows Azure</a:t>
            </a:r>
          </a:p>
          <a:p>
            <a:r>
              <a:rPr lang="en-US" altLang="zh-CN" sz="2000" smtClean="0">
                <a:ea typeface="宋体" pitchFamily="2" charset="-122"/>
              </a:rPr>
              <a:t>SaaS (Software as a Service)</a:t>
            </a:r>
          </a:p>
          <a:p>
            <a:pPr lvl="1"/>
            <a:r>
              <a:rPr lang="en-US" altLang="zh-CN" sz="1400" smtClean="0">
                <a:ea typeface="宋体" pitchFamily="2" charset="-122"/>
              </a:rPr>
              <a:t> Access applications from various client devices through a thin client interface such as a web browser</a:t>
            </a:r>
          </a:p>
          <a:p>
            <a:pPr lvl="1"/>
            <a:r>
              <a:rPr lang="en-US" altLang="zh-CN" sz="1400" smtClean="0">
                <a:ea typeface="宋体" pitchFamily="2" charset="-122"/>
              </a:rPr>
              <a:t>Samples:  </a:t>
            </a:r>
            <a:r>
              <a:rPr lang="en-US" altLang="zh-CN" sz="1400" smtClean="0">
                <a:solidFill>
                  <a:srgbClr val="FF0000"/>
                </a:solidFill>
                <a:ea typeface="宋体" pitchFamily="2" charset="-122"/>
              </a:rPr>
              <a:t>Salesforce online CRM</a:t>
            </a:r>
          </a:p>
          <a:p>
            <a:endParaRPr lang="zh-CN" altLang="en-US" smtClean="0">
              <a:ea typeface="宋体" pitchFamily="2" charset="-122"/>
            </a:endParaRPr>
          </a:p>
        </p:txBody>
      </p:sp>
      <p:sp>
        <p:nvSpPr>
          <p:cNvPr id="5" name="上下箭头 4"/>
          <p:cNvSpPr/>
          <p:nvPr/>
        </p:nvSpPr>
        <p:spPr bwMode="auto">
          <a:xfrm>
            <a:off x="8220075" y="2362200"/>
            <a:ext cx="279400" cy="2817813"/>
          </a:xfrm>
          <a:prstGeom prst="upDownArrow">
            <a:avLst>
              <a:gd name="adj1" fmla="val 42857"/>
              <a:gd name="adj2" fmla="val 50000"/>
            </a:avLst>
          </a:prstGeom>
          <a:solidFill>
            <a:srgbClr val="6699FF">
              <a:alpha val="61000"/>
            </a:srgbClr>
          </a:solidFill>
          <a:ln>
            <a:solidFill>
              <a:schemeClr val="bg1"/>
            </a:solidFill>
            <a:headEnd type="none" w="med" len="med"/>
            <a:tailEnd type="none" w="med" len="med"/>
          </a:ln>
          <a:effectLst>
            <a:outerShdw blurRad="63500" sx="102000" sy="102000" algn="c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nchor="ctr">
            <a:spAutoFit/>
          </a:bodyPr>
          <a:lstStyle/>
          <a:p>
            <a:pPr>
              <a:defRPr/>
            </a:pPr>
            <a:endParaRPr lang="zh-CN" altLang="en-US">
              <a:solidFill>
                <a:schemeClr val="tx1"/>
              </a:solidFill>
              <a:ea typeface="SimSun" pitchFamily="2" charset="-122"/>
              <a:cs typeface="Arial" charset="0"/>
            </a:endParaRPr>
          </a:p>
        </p:txBody>
      </p:sp>
      <p:sp>
        <p:nvSpPr>
          <p:cNvPr id="19461" name="TextBox 5"/>
          <p:cNvSpPr txBox="1">
            <a:spLocks noChangeArrowheads="1"/>
          </p:cNvSpPr>
          <p:nvPr/>
        </p:nvSpPr>
        <p:spPr bwMode="auto">
          <a:xfrm>
            <a:off x="7772400" y="5180013"/>
            <a:ext cx="1371600" cy="307975"/>
          </a:xfrm>
          <a:prstGeom prst="rect">
            <a:avLst/>
          </a:prstGeom>
          <a:noFill/>
          <a:ln w="9525">
            <a:noFill/>
            <a:miter lim="800000"/>
            <a:headEnd/>
            <a:tailEnd/>
          </a:ln>
        </p:spPr>
        <p:txBody>
          <a:bodyPr>
            <a:spAutoFit/>
          </a:bodyPr>
          <a:lstStyle/>
          <a:p>
            <a:r>
              <a:rPr lang="en-US" altLang="zh-CN" sz="1400">
                <a:solidFill>
                  <a:srgbClr val="7030A0"/>
                </a:solidFill>
              </a:rPr>
              <a:t>More Generic</a:t>
            </a:r>
            <a:endParaRPr lang="zh-CN" altLang="en-US" sz="1400">
              <a:solidFill>
                <a:srgbClr val="7030A0"/>
              </a:solidFill>
            </a:endParaRPr>
          </a:p>
        </p:txBody>
      </p:sp>
      <p:sp>
        <p:nvSpPr>
          <p:cNvPr id="19462" name="TextBox 9"/>
          <p:cNvSpPr txBox="1">
            <a:spLocks noChangeArrowheads="1"/>
          </p:cNvSpPr>
          <p:nvPr/>
        </p:nvSpPr>
        <p:spPr bwMode="auto">
          <a:xfrm>
            <a:off x="7772400" y="2089150"/>
            <a:ext cx="1371600" cy="307975"/>
          </a:xfrm>
          <a:prstGeom prst="rect">
            <a:avLst/>
          </a:prstGeom>
          <a:noFill/>
          <a:ln w="9525">
            <a:noFill/>
            <a:miter lim="800000"/>
            <a:headEnd/>
            <a:tailEnd/>
          </a:ln>
        </p:spPr>
        <p:txBody>
          <a:bodyPr>
            <a:spAutoFit/>
          </a:bodyPr>
          <a:lstStyle/>
          <a:p>
            <a:r>
              <a:rPr lang="en-US" altLang="zh-CN" sz="1400">
                <a:solidFill>
                  <a:srgbClr val="C00000"/>
                </a:solidFill>
              </a:rPr>
              <a:t>More Specific</a:t>
            </a:r>
            <a:endParaRPr lang="zh-CN" altLang="en-US" sz="1400">
              <a:solidFill>
                <a:srgbClr val="C00000"/>
              </a:solidFill>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a:xfrm>
            <a:off x="319088" y="1066800"/>
            <a:ext cx="8505825" cy="357188"/>
          </a:xfrm>
        </p:spPr>
        <p:txBody>
          <a:bodyPr/>
          <a:lstStyle/>
          <a:p>
            <a:r>
              <a:rPr lang="en-US" altLang="zh-CN" smtClean="0">
                <a:ea typeface="宋体" pitchFamily="2" charset="-122"/>
              </a:rPr>
              <a:t>Cloud Categorization  -- By Usage</a:t>
            </a:r>
            <a:endParaRPr lang="zh-CN" altLang="en-US" smtClean="0">
              <a:ea typeface="宋体" pitchFamily="2" charset="-122"/>
            </a:endParaRPr>
          </a:p>
        </p:txBody>
      </p:sp>
      <p:sp>
        <p:nvSpPr>
          <p:cNvPr id="20482" name="内容占位符 2"/>
          <p:cNvSpPr>
            <a:spLocks noGrp="1"/>
          </p:cNvSpPr>
          <p:nvPr>
            <p:ph idx="1"/>
          </p:nvPr>
        </p:nvSpPr>
        <p:spPr>
          <a:xfrm>
            <a:off x="319088" y="1752600"/>
            <a:ext cx="8505825" cy="4373563"/>
          </a:xfrm>
        </p:spPr>
        <p:txBody>
          <a:bodyPr/>
          <a:lstStyle/>
          <a:p>
            <a:r>
              <a:rPr lang="en-US" altLang="zh-CN" smtClean="0">
                <a:ea typeface="宋体" pitchFamily="2" charset="-122"/>
              </a:rPr>
              <a:t>Public Cloud</a:t>
            </a:r>
          </a:p>
          <a:p>
            <a:endParaRPr lang="en-US" altLang="zh-CN" smtClean="0">
              <a:ea typeface="宋体" pitchFamily="2" charset="-122"/>
            </a:endParaRPr>
          </a:p>
          <a:p>
            <a:r>
              <a:rPr lang="en-US" altLang="zh-CN" smtClean="0">
                <a:ea typeface="宋体" pitchFamily="2" charset="-122"/>
              </a:rPr>
              <a:t>Private Cloud</a:t>
            </a:r>
          </a:p>
          <a:p>
            <a:endParaRPr lang="en-US" altLang="zh-CN" smtClean="0">
              <a:ea typeface="宋体" pitchFamily="2" charset="-122"/>
            </a:endParaRPr>
          </a:p>
          <a:p>
            <a:r>
              <a:rPr lang="en-US" altLang="zh-CN" smtClean="0">
                <a:ea typeface="宋体" pitchFamily="2" charset="-122"/>
              </a:rPr>
              <a:t>Hybrid Cloud</a:t>
            </a:r>
            <a:endParaRPr lang="zh-CN" altLang="en-US" smtClean="0">
              <a:ea typeface="宋体" pitchFamily="2" charset="-122"/>
            </a:endParaRPr>
          </a:p>
        </p:txBody>
      </p:sp>
      <p:pic>
        <p:nvPicPr>
          <p:cNvPr id="20483"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636963" y="1600200"/>
            <a:ext cx="5546725" cy="4176713"/>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圆角矩形 59"/>
          <p:cNvSpPr>
            <a:spLocks noChangeArrowheads="1"/>
          </p:cNvSpPr>
          <p:nvPr/>
        </p:nvSpPr>
        <p:spPr bwMode="auto">
          <a:xfrm>
            <a:off x="0" y="2209800"/>
            <a:ext cx="9067800" cy="2362200"/>
          </a:xfrm>
          <a:prstGeom prst="roundRect">
            <a:avLst>
              <a:gd name="adj" fmla="val 16667"/>
            </a:avLst>
          </a:prstGeom>
          <a:noFill/>
          <a:ln w="15875" algn="ctr">
            <a:solidFill>
              <a:srgbClr val="00B050"/>
            </a:solidFill>
            <a:prstDash val="dash"/>
            <a:round/>
            <a:headEnd/>
            <a:tailEnd/>
          </a:ln>
        </p:spPr>
        <p:txBody>
          <a:bodyPr anchor="ctr">
            <a:spAutoFit/>
          </a:bodyPr>
          <a:lstStyle/>
          <a:p>
            <a:endParaRPr lang="zh-CN" altLang="en-US"/>
          </a:p>
        </p:txBody>
      </p:sp>
      <p:sp>
        <p:nvSpPr>
          <p:cNvPr id="21506" name="圆角矩形 8"/>
          <p:cNvSpPr>
            <a:spLocks noChangeArrowheads="1"/>
          </p:cNvSpPr>
          <p:nvPr/>
        </p:nvSpPr>
        <p:spPr bwMode="auto">
          <a:xfrm>
            <a:off x="180975" y="1370013"/>
            <a:ext cx="8820150" cy="307975"/>
          </a:xfrm>
          <a:prstGeom prst="roundRect">
            <a:avLst>
              <a:gd name="adj" fmla="val 16667"/>
            </a:avLst>
          </a:prstGeom>
          <a:solidFill>
            <a:srgbClr val="0070C0"/>
          </a:solidFill>
          <a:ln w="9525" algn="ctr">
            <a:solidFill>
              <a:schemeClr val="tx1"/>
            </a:solidFill>
            <a:round/>
            <a:headEnd/>
            <a:tailEnd/>
          </a:ln>
        </p:spPr>
        <p:txBody>
          <a:bodyPr anchor="ctr">
            <a:spAutoFit/>
          </a:bodyPr>
          <a:lstStyle/>
          <a:p>
            <a:endParaRPr lang="zh-CN" altLang="en-US" sz="1200">
              <a:solidFill>
                <a:srgbClr val="FFFF00"/>
              </a:solidFill>
            </a:endParaRPr>
          </a:p>
        </p:txBody>
      </p:sp>
      <p:sp>
        <p:nvSpPr>
          <p:cNvPr id="21507" name="标题 1"/>
          <p:cNvSpPr>
            <a:spLocks noGrp="1"/>
          </p:cNvSpPr>
          <p:nvPr>
            <p:ph type="title"/>
          </p:nvPr>
        </p:nvSpPr>
        <p:spPr>
          <a:xfrm>
            <a:off x="304800" y="762000"/>
            <a:ext cx="8505825" cy="357188"/>
          </a:xfrm>
        </p:spPr>
        <p:txBody>
          <a:bodyPr/>
          <a:lstStyle/>
          <a:p>
            <a:r>
              <a:rPr lang="en-US" altLang="zh-CN" smtClean="0">
                <a:ea typeface="宋体" pitchFamily="2" charset="-122"/>
              </a:rPr>
              <a:t>Cloud Implementation Architecture</a:t>
            </a:r>
            <a:endParaRPr lang="zh-CN" altLang="en-US" smtClean="0">
              <a:ea typeface="宋体" pitchFamily="2" charset="-122"/>
            </a:endParaRPr>
          </a:p>
        </p:txBody>
      </p:sp>
      <p:sp>
        <p:nvSpPr>
          <p:cNvPr id="4" name="圆角矩形 3"/>
          <p:cNvSpPr/>
          <p:nvPr/>
        </p:nvSpPr>
        <p:spPr bwMode="auto">
          <a:xfrm>
            <a:off x="1219200" y="1371600"/>
            <a:ext cx="1371600" cy="306388"/>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200" dirty="0">
                <a:ea typeface="SimSun" pitchFamily="2" charset="-122"/>
              </a:rPr>
              <a:t>Service Interface</a:t>
            </a:r>
            <a:endParaRPr lang="zh-CN" altLang="en-US" sz="1200" dirty="0">
              <a:ea typeface="SimSun" pitchFamily="2" charset="-122"/>
            </a:endParaRPr>
          </a:p>
        </p:txBody>
      </p:sp>
      <p:sp>
        <p:nvSpPr>
          <p:cNvPr id="5" name="圆角矩形 4"/>
          <p:cNvSpPr/>
          <p:nvPr/>
        </p:nvSpPr>
        <p:spPr bwMode="auto">
          <a:xfrm>
            <a:off x="2657475" y="1371600"/>
            <a:ext cx="1371600" cy="306388"/>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200" dirty="0">
                <a:ea typeface="SimSun" pitchFamily="2" charset="-122"/>
              </a:rPr>
              <a:t>Service Register</a:t>
            </a:r>
            <a:endParaRPr lang="zh-CN" altLang="en-US" sz="1200" dirty="0">
              <a:ea typeface="SimSun" pitchFamily="2" charset="-122"/>
            </a:endParaRPr>
          </a:p>
        </p:txBody>
      </p:sp>
      <p:sp>
        <p:nvSpPr>
          <p:cNvPr id="6" name="圆角矩形 5"/>
          <p:cNvSpPr/>
          <p:nvPr/>
        </p:nvSpPr>
        <p:spPr bwMode="auto">
          <a:xfrm>
            <a:off x="4095750" y="1371600"/>
            <a:ext cx="1676400" cy="306388"/>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200" dirty="0">
                <a:ea typeface="SimSun" pitchFamily="2" charset="-122"/>
              </a:rPr>
              <a:t>Service Discovery</a:t>
            </a:r>
            <a:endParaRPr lang="zh-CN" altLang="en-US" sz="1200" dirty="0">
              <a:ea typeface="SimSun" pitchFamily="2" charset="-122"/>
            </a:endParaRPr>
          </a:p>
        </p:txBody>
      </p:sp>
      <p:sp>
        <p:nvSpPr>
          <p:cNvPr id="7" name="圆角矩形 6"/>
          <p:cNvSpPr/>
          <p:nvPr/>
        </p:nvSpPr>
        <p:spPr bwMode="auto">
          <a:xfrm>
            <a:off x="5829300" y="1370013"/>
            <a:ext cx="1371600" cy="307975"/>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200" dirty="0">
                <a:ea typeface="SimSun" pitchFamily="2" charset="-122"/>
              </a:rPr>
              <a:t>Service Access</a:t>
            </a:r>
            <a:endParaRPr lang="zh-CN" altLang="en-US" sz="1200" dirty="0">
              <a:ea typeface="SimSun" pitchFamily="2" charset="-122"/>
            </a:endParaRPr>
          </a:p>
        </p:txBody>
      </p:sp>
      <p:sp>
        <p:nvSpPr>
          <p:cNvPr id="8" name="圆角矩形 7"/>
          <p:cNvSpPr/>
          <p:nvPr/>
        </p:nvSpPr>
        <p:spPr bwMode="auto">
          <a:xfrm>
            <a:off x="7267575" y="1371600"/>
            <a:ext cx="1419225" cy="306388"/>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200" dirty="0">
                <a:ea typeface="SimSun" pitchFamily="2" charset="-122"/>
              </a:rPr>
              <a:t>Workflow</a:t>
            </a:r>
            <a:endParaRPr lang="zh-CN" altLang="en-US" sz="1200" dirty="0">
              <a:ea typeface="SimSun" pitchFamily="2" charset="-122"/>
            </a:endParaRPr>
          </a:p>
        </p:txBody>
      </p:sp>
      <p:sp>
        <p:nvSpPr>
          <p:cNvPr id="21513" name="TextBox 9"/>
          <p:cNvSpPr txBox="1">
            <a:spLocks noChangeArrowheads="1"/>
          </p:cNvSpPr>
          <p:nvPr/>
        </p:nvSpPr>
        <p:spPr bwMode="auto">
          <a:xfrm>
            <a:off x="190500" y="1385888"/>
            <a:ext cx="1905000" cy="276225"/>
          </a:xfrm>
          <a:prstGeom prst="rect">
            <a:avLst/>
          </a:prstGeom>
          <a:noFill/>
          <a:ln w="9525">
            <a:noFill/>
            <a:miter lim="800000"/>
            <a:headEnd/>
            <a:tailEnd/>
          </a:ln>
        </p:spPr>
        <p:txBody>
          <a:bodyPr>
            <a:spAutoFit/>
          </a:bodyPr>
          <a:lstStyle/>
          <a:p>
            <a:r>
              <a:rPr lang="en-US" altLang="zh-CN" sz="1200">
                <a:solidFill>
                  <a:srgbClr val="FFFF00"/>
                </a:solidFill>
              </a:rPr>
              <a:t>SOA  Layer</a:t>
            </a:r>
            <a:endParaRPr lang="zh-CN" altLang="en-US" sz="1200">
              <a:solidFill>
                <a:srgbClr val="FFFF00"/>
              </a:solidFill>
            </a:endParaRPr>
          </a:p>
        </p:txBody>
      </p:sp>
      <p:sp>
        <p:nvSpPr>
          <p:cNvPr id="21514" name="圆角矩形 22"/>
          <p:cNvSpPr>
            <a:spLocks noChangeArrowheads="1"/>
          </p:cNvSpPr>
          <p:nvPr/>
        </p:nvSpPr>
        <p:spPr bwMode="auto">
          <a:xfrm>
            <a:off x="180975" y="2589213"/>
            <a:ext cx="7439025" cy="307975"/>
          </a:xfrm>
          <a:prstGeom prst="roundRect">
            <a:avLst>
              <a:gd name="adj" fmla="val 16667"/>
            </a:avLst>
          </a:prstGeom>
          <a:solidFill>
            <a:srgbClr val="0070C0"/>
          </a:solidFill>
          <a:ln w="9525" algn="ctr">
            <a:solidFill>
              <a:schemeClr val="tx1"/>
            </a:solidFill>
            <a:round/>
            <a:headEnd/>
            <a:tailEnd/>
          </a:ln>
        </p:spPr>
        <p:txBody>
          <a:bodyPr anchor="ctr">
            <a:spAutoFit/>
          </a:bodyPr>
          <a:lstStyle/>
          <a:p>
            <a:r>
              <a:rPr lang="en-US" altLang="zh-CN" sz="1200">
                <a:solidFill>
                  <a:srgbClr val="FFFF00"/>
                </a:solidFill>
              </a:rPr>
              <a:t>User Mgmt</a:t>
            </a:r>
            <a:endParaRPr lang="zh-CN" altLang="en-US" sz="1200">
              <a:solidFill>
                <a:srgbClr val="FFFF00"/>
              </a:solidFill>
            </a:endParaRPr>
          </a:p>
        </p:txBody>
      </p:sp>
      <p:sp>
        <p:nvSpPr>
          <p:cNvPr id="24" name="圆角矩形 23"/>
          <p:cNvSpPr/>
          <p:nvPr/>
        </p:nvSpPr>
        <p:spPr bwMode="auto">
          <a:xfrm>
            <a:off x="1647825" y="2587625"/>
            <a:ext cx="1371600" cy="306388"/>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200" dirty="0">
                <a:ea typeface="SimSun" pitchFamily="2" charset="-122"/>
              </a:rPr>
              <a:t>ID </a:t>
            </a:r>
            <a:r>
              <a:rPr lang="en-US" altLang="zh-CN" sz="1200" dirty="0" err="1">
                <a:ea typeface="SimSun" pitchFamily="2" charset="-122"/>
              </a:rPr>
              <a:t>Mgmt</a:t>
            </a:r>
            <a:endParaRPr lang="zh-CN" altLang="en-US" sz="1200" dirty="0">
              <a:ea typeface="SimSun" pitchFamily="2" charset="-122"/>
            </a:endParaRPr>
          </a:p>
        </p:txBody>
      </p:sp>
      <p:sp>
        <p:nvSpPr>
          <p:cNvPr id="25" name="圆角矩形 24"/>
          <p:cNvSpPr/>
          <p:nvPr/>
        </p:nvSpPr>
        <p:spPr bwMode="auto">
          <a:xfrm>
            <a:off x="3086100" y="2589213"/>
            <a:ext cx="2000250" cy="306387"/>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200" dirty="0">
                <a:ea typeface="SimSun" pitchFamily="2" charset="-122"/>
              </a:rPr>
              <a:t>User Environment </a:t>
            </a:r>
            <a:r>
              <a:rPr lang="en-US" altLang="zh-CN" sz="1200" dirty="0" err="1">
                <a:ea typeface="SimSun" pitchFamily="2" charset="-122"/>
              </a:rPr>
              <a:t>Mgmt</a:t>
            </a:r>
            <a:endParaRPr lang="zh-CN" altLang="en-US" sz="1200" dirty="0">
              <a:ea typeface="SimSun" pitchFamily="2" charset="-122"/>
            </a:endParaRPr>
          </a:p>
        </p:txBody>
      </p:sp>
      <p:sp>
        <p:nvSpPr>
          <p:cNvPr id="26" name="圆角矩形 25"/>
          <p:cNvSpPr/>
          <p:nvPr/>
        </p:nvSpPr>
        <p:spPr bwMode="auto">
          <a:xfrm>
            <a:off x="5143500" y="2589213"/>
            <a:ext cx="1409700" cy="307975"/>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200" dirty="0">
                <a:ea typeface="SimSun" pitchFamily="2" charset="-122"/>
              </a:rPr>
              <a:t>Interactive </a:t>
            </a:r>
            <a:r>
              <a:rPr lang="en-US" altLang="zh-CN" sz="1200" dirty="0" err="1">
                <a:ea typeface="SimSun" pitchFamily="2" charset="-122"/>
              </a:rPr>
              <a:t>Mgmt</a:t>
            </a:r>
            <a:endParaRPr lang="zh-CN" altLang="en-US" sz="1200" dirty="0">
              <a:ea typeface="SimSun" pitchFamily="2" charset="-122"/>
            </a:endParaRPr>
          </a:p>
        </p:txBody>
      </p:sp>
      <p:sp>
        <p:nvSpPr>
          <p:cNvPr id="27" name="圆角矩形 26"/>
          <p:cNvSpPr/>
          <p:nvPr/>
        </p:nvSpPr>
        <p:spPr bwMode="auto">
          <a:xfrm>
            <a:off x="6610350" y="2589213"/>
            <a:ext cx="981075" cy="307975"/>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200" dirty="0">
                <a:ea typeface="SimSun" pitchFamily="2" charset="-122"/>
              </a:rPr>
              <a:t>Billing</a:t>
            </a:r>
            <a:endParaRPr lang="zh-CN" altLang="en-US" sz="1200" dirty="0">
              <a:ea typeface="SimSun" pitchFamily="2" charset="-122"/>
            </a:endParaRPr>
          </a:p>
        </p:txBody>
      </p:sp>
      <p:sp>
        <p:nvSpPr>
          <p:cNvPr id="21519" name="圆角矩形 27"/>
          <p:cNvSpPr>
            <a:spLocks noChangeArrowheads="1"/>
          </p:cNvSpPr>
          <p:nvPr/>
        </p:nvSpPr>
        <p:spPr bwMode="auto">
          <a:xfrm>
            <a:off x="180975" y="3243263"/>
            <a:ext cx="7439025" cy="306387"/>
          </a:xfrm>
          <a:prstGeom prst="roundRect">
            <a:avLst>
              <a:gd name="adj" fmla="val 16667"/>
            </a:avLst>
          </a:prstGeom>
          <a:solidFill>
            <a:srgbClr val="0070C0"/>
          </a:solidFill>
          <a:ln w="9525" algn="ctr">
            <a:solidFill>
              <a:schemeClr val="tx1"/>
            </a:solidFill>
            <a:round/>
            <a:headEnd/>
            <a:tailEnd/>
          </a:ln>
        </p:spPr>
        <p:txBody>
          <a:bodyPr anchor="ctr">
            <a:spAutoFit/>
          </a:bodyPr>
          <a:lstStyle/>
          <a:p>
            <a:r>
              <a:rPr lang="en-US" altLang="zh-CN" sz="1200">
                <a:solidFill>
                  <a:srgbClr val="FFFF00"/>
                </a:solidFill>
              </a:rPr>
              <a:t>Task Mgmt</a:t>
            </a:r>
            <a:endParaRPr lang="zh-CN" altLang="en-US" sz="1200">
              <a:solidFill>
                <a:srgbClr val="FFFF00"/>
              </a:solidFill>
            </a:endParaRPr>
          </a:p>
        </p:txBody>
      </p:sp>
      <p:sp>
        <p:nvSpPr>
          <p:cNvPr id="29" name="圆角矩形 28"/>
          <p:cNvSpPr/>
          <p:nvPr/>
        </p:nvSpPr>
        <p:spPr bwMode="auto">
          <a:xfrm>
            <a:off x="1638300" y="3243263"/>
            <a:ext cx="1676400" cy="306387"/>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200" dirty="0">
                <a:ea typeface="SimSun" pitchFamily="2" charset="-122"/>
              </a:rPr>
              <a:t>IMG deploy &amp; </a:t>
            </a:r>
            <a:r>
              <a:rPr lang="en-US" altLang="zh-CN" sz="1200" dirty="0" err="1">
                <a:ea typeface="SimSun" pitchFamily="2" charset="-122"/>
              </a:rPr>
              <a:t>Mgmt</a:t>
            </a:r>
            <a:endParaRPr lang="zh-CN" altLang="en-US" sz="1200" dirty="0">
              <a:ea typeface="SimSun" pitchFamily="2" charset="-122"/>
            </a:endParaRPr>
          </a:p>
        </p:txBody>
      </p:sp>
      <p:sp>
        <p:nvSpPr>
          <p:cNvPr id="30" name="圆角矩形 29"/>
          <p:cNvSpPr/>
          <p:nvPr/>
        </p:nvSpPr>
        <p:spPr bwMode="auto">
          <a:xfrm>
            <a:off x="3400425" y="3243263"/>
            <a:ext cx="1171575" cy="306387"/>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200" dirty="0">
                <a:ea typeface="SimSun" pitchFamily="2" charset="-122"/>
              </a:rPr>
              <a:t>Task Dispatch</a:t>
            </a:r>
            <a:endParaRPr lang="zh-CN" altLang="en-US" sz="1200" dirty="0">
              <a:ea typeface="SimSun" pitchFamily="2" charset="-122"/>
            </a:endParaRPr>
          </a:p>
        </p:txBody>
      </p:sp>
      <p:sp>
        <p:nvSpPr>
          <p:cNvPr id="31" name="圆角矩形 30"/>
          <p:cNvSpPr/>
          <p:nvPr/>
        </p:nvSpPr>
        <p:spPr bwMode="auto">
          <a:xfrm>
            <a:off x="4648200" y="3243263"/>
            <a:ext cx="1409700" cy="306387"/>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200" dirty="0">
                <a:ea typeface="SimSun" pitchFamily="2" charset="-122"/>
              </a:rPr>
              <a:t>Task Execution</a:t>
            </a:r>
            <a:endParaRPr lang="zh-CN" altLang="en-US" sz="1200" dirty="0">
              <a:ea typeface="SimSun" pitchFamily="2" charset="-122"/>
            </a:endParaRPr>
          </a:p>
        </p:txBody>
      </p:sp>
      <p:sp>
        <p:nvSpPr>
          <p:cNvPr id="32" name="圆角矩形 31"/>
          <p:cNvSpPr/>
          <p:nvPr/>
        </p:nvSpPr>
        <p:spPr bwMode="auto">
          <a:xfrm>
            <a:off x="6134100" y="3243263"/>
            <a:ext cx="1447800" cy="306387"/>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200" dirty="0">
                <a:ea typeface="SimSun" pitchFamily="2" charset="-122"/>
              </a:rPr>
              <a:t>Life Cycle </a:t>
            </a:r>
            <a:r>
              <a:rPr lang="en-US" altLang="zh-CN" sz="1200" dirty="0" err="1">
                <a:ea typeface="SimSun" pitchFamily="2" charset="-122"/>
              </a:rPr>
              <a:t>mgmt</a:t>
            </a:r>
            <a:endParaRPr lang="zh-CN" altLang="en-US" sz="1200" dirty="0">
              <a:ea typeface="SimSun" pitchFamily="2" charset="-122"/>
            </a:endParaRPr>
          </a:p>
        </p:txBody>
      </p:sp>
      <p:sp>
        <p:nvSpPr>
          <p:cNvPr id="21524" name="圆角矩形 32"/>
          <p:cNvSpPr>
            <a:spLocks noChangeArrowheads="1"/>
          </p:cNvSpPr>
          <p:nvPr/>
        </p:nvSpPr>
        <p:spPr bwMode="auto">
          <a:xfrm>
            <a:off x="180975" y="3841750"/>
            <a:ext cx="7439025" cy="306388"/>
          </a:xfrm>
          <a:prstGeom prst="roundRect">
            <a:avLst>
              <a:gd name="adj" fmla="val 16667"/>
            </a:avLst>
          </a:prstGeom>
          <a:solidFill>
            <a:srgbClr val="0070C0"/>
          </a:solidFill>
          <a:ln w="9525" algn="ctr">
            <a:solidFill>
              <a:schemeClr val="tx1"/>
            </a:solidFill>
            <a:round/>
            <a:headEnd/>
            <a:tailEnd/>
          </a:ln>
        </p:spPr>
        <p:txBody>
          <a:bodyPr anchor="ctr">
            <a:spAutoFit/>
          </a:bodyPr>
          <a:lstStyle/>
          <a:p>
            <a:r>
              <a:rPr lang="en-US" altLang="zh-CN" sz="1200">
                <a:solidFill>
                  <a:srgbClr val="FFFF00"/>
                </a:solidFill>
              </a:rPr>
              <a:t>Resource Mgmt</a:t>
            </a:r>
            <a:endParaRPr lang="zh-CN" altLang="en-US" sz="1200">
              <a:solidFill>
                <a:srgbClr val="FFFF00"/>
              </a:solidFill>
            </a:endParaRPr>
          </a:p>
        </p:txBody>
      </p:sp>
      <p:sp>
        <p:nvSpPr>
          <p:cNvPr id="34" name="圆角矩形 33"/>
          <p:cNvSpPr/>
          <p:nvPr/>
        </p:nvSpPr>
        <p:spPr bwMode="auto">
          <a:xfrm>
            <a:off x="1628775" y="3841750"/>
            <a:ext cx="1295400" cy="306388"/>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200" dirty="0">
                <a:ea typeface="SimSun" pitchFamily="2" charset="-122"/>
              </a:rPr>
              <a:t>Load Balance</a:t>
            </a:r>
            <a:endParaRPr lang="zh-CN" altLang="en-US" sz="1200" dirty="0">
              <a:ea typeface="SimSun" pitchFamily="2" charset="-122"/>
            </a:endParaRPr>
          </a:p>
        </p:txBody>
      </p:sp>
      <p:sp>
        <p:nvSpPr>
          <p:cNvPr id="35" name="圆角矩形 34"/>
          <p:cNvSpPr/>
          <p:nvPr/>
        </p:nvSpPr>
        <p:spPr bwMode="auto">
          <a:xfrm>
            <a:off x="3000375" y="3843338"/>
            <a:ext cx="1419225" cy="306387"/>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200" dirty="0">
                <a:ea typeface="SimSun" pitchFamily="2" charset="-122"/>
              </a:rPr>
              <a:t>Error Detection</a:t>
            </a:r>
            <a:endParaRPr lang="zh-CN" altLang="en-US" sz="1200" dirty="0">
              <a:ea typeface="SimSun" pitchFamily="2" charset="-122"/>
            </a:endParaRPr>
          </a:p>
        </p:txBody>
      </p:sp>
      <p:sp>
        <p:nvSpPr>
          <p:cNvPr id="37" name="圆角矩形 36"/>
          <p:cNvSpPr/>
          <p:nvPr/>
        </p:nvSpPr>
        <p:spPr bwMode="auto">
          <a:xfrm>
            <a:off x="6057900" y="3851275"/>
            <a:ext cx="1524000" cy="288925"/>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100" dirty="0">
                <a:ea typeface="SimSun" pitchFamily="2" charset="-122"/>
              </a:rPr>
              <a:t>Monitoring &amp; Metrics</a:t>
            </a:r>
            <a:endParaRPr lang="zh-CN" altLang="en-US" sz="1100" dirty="0">
              <a:ea typeface="SimSun" pitchFamily="2" charset="-122"/>
            </a:endParaRPr>
          </a:p>
        </p:txBody>
      </p:sp>
      <p:sp>
        <p:nvSpPr>
          <p:cNvPr id="21528" name="圆角矩形 37"/>
          <p:cNvSpPr>
            <a:spLocks noChangeArrowheads="1"/>
          </p:cNvSpPr>
          <p:nvPr/>
        </p:nvSpPr>
        <p:spPr bwMode="auto">
          <a:xfrm>
            <a:off x="7743825" y="2435225"/>
            <a:ext cx="1257300" cy="1831975"/>
          </a:xfrm>
          <a:prstGeom prst="roundRect">
            <a:avLst>
              <a:gd name="adj" fmla="val 16667"/>
            </a:avLst>
          </a:prstGeom>
          <a:solidFill>
            <a:srgbClr val="0070C0"/>
          </a:solidFill>
          <a:ln w="9525" algn="ctr">
            <a:solidFill>
              <a:schemeClr val="tx1"/>
            </a:solidFill>
            <a:round/>
            <a:headEnd/>
            <a:tailEnd/>
          </a:ln>
        </p:spPr>
        <p:txBody>
          <a:bodyPr anchor="ctr">
            <a:spAutoFit/>
          </a:bodyPr>
          <a:lstStyle/>
          <a:p>
            <a:endParaRPr lang="zh-CN" altLang="en-US"/>
          </a:p>
        </p:txBody>
      </p:sp>
      <p:sp>
        <p:nvSpPr>
          <p:cNvPr id="39" name="圆角矩形 38"/>
          <p:cNvSpPr/>
          <p:nvPr/>
        </p:nvSpPr>
        <p:spPr bwMode="auto">
          <a:xfrm>
            <a:off x="7800975" y="2725738"/>
            <a:ext cx="1133475" cy="290512"/>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100" dirty="0">
                <a:ea typeface="SimSun" pitchFamily="2" charset="-122"/>
              </a:rPr>
              <a:t>Authentication</a:t>
            </a:r>
            <a:endParaRPr lang="zh-CN" altLang="en-US" sz="1100" dirty="0">
              <a:ea typeface="SimSun" pitchFamily="2" charset="-122"/>
            </a:endParaRPr>
          </a:p>
        </p:txBody>
      </p:sp>
      <p:sp>
        <p:nvSpPr>
          <p:cNvPr id="40" name="圆角矩形 39"/>
          <p:cNvSpPr/>
          <p:nvPr/>
        </p:nvSpPr>
        <p:spPr bwMode="auto">
          <a:xfrm>
            <a:off x="7800975" y="3055938"/>
            <a:ext cx="1133475" cy="288925"/>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100" dirty="0">
                <a:ea typeface="SimSun" pitchFamily="2" charset="-122"/>
              </a:rPr>
              <a:t>Authorization</a:t>
            </a:r>
            <a:endParaRPr lang="zh-CN" altLang="en-US" sz="1100" dirty="0">
              <a:ea typeface="SimSun" pitchFamily="2" charset="-122"/>
            </a:endParaRPr>
          </a:p>
        </p:txBody>
      </p:sp>
      <p:sp>
        <p:nvSpPr>
          <p:cNvPr id="41" name="圆角矩形 40"/>
          <p:cNvSpPr/>
          <p:nvPr/>
        </p:nvSpPr>
        <p:spPr bwMode="auto">
          <a:xfrm>
            <a:off x="7800975" y="3384550"/>
            <a:ext cx="1133475" cy="290513"/>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100" dirty="0">
                <a:ea typeface="SimSun" pitchFamily="2" charset="-122"/>
              </a:rPr>
              <a:t>Auditing</a:t>
            </a:r>
            <a:endParaRPr lang="zh-CN" altLang="en-US" sz="1100" dirty="0">
              <a:ea typeface="SimSun" pitchFamily="2" charset="-122"/>
            </a:endParaRPr>
          </a:p>
        </p:txBody>
      </p:sp>
      <p:sp>
        <p:nvSpPr>
          <p:cNvPr id="42" name="圆角矩形 41"/>
          <p:cNvSpPr/>
          <p:nvPr/>
        </p:nvSpPr>
        <p:spPr bwMode="auto">
          <a:xfrm>
            <a:off x="7800975" y="3721100"/>
            <a:ext cx="1133475" cy="476250"/>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100" dirty="0">
                <a:ea typeface="SimSun" pitchFamily="2" charset="-122"/>
              </a:rPr>
              <a:t>General Protection</a:t>
            </a:r>
            <a:endParaRPr lang="zh-CN" altLang="en-US" sz="1100" dirty="0">
              <a:ea typeface="SimSun" pitchFamily="2" charset="-122"/>
            </a:endParaRPr>
          </a:p>
        </p:txBody>
      </p:sp>
      <p:sp>
        <p:nvSpPr>
          <p:cNvPr id="21533" name="TextBox 42"/>
          <p:cNvSpPr txBox="1">
            <a:spLocks noChangeArrowheads="1"/>
          </p:cNvSpPr>
          <p:nvPr/>
        </p:nvSpPr>
        <p:spPr bwMode="auto">
          <a:xfrm>
            <a:off x="7772400" y="2420938"/>
            <a:ext cx="1257300" cy="276225"/>
          </a:xfrm>
          <a:prstGeom prst="rect">
            <a:avLst/>
          </a:prstGeom>
          <a:noFill/>
          <a:ln w="9525">
            <a:noFill/>
            <a:miter lim="800000"/>
            <a:headEnd/>
            <a:tailEnd/>
          </a:ln>
        </p:spPr>
        <p:txBody>
          <a:bodyPr>
            <a:spAutoFit/>
          </a:bodyPr>
          <a:lstStyle/>
          <a:p>
            <a:r>
              <a:rPr lang="en-US" altLang="zh-CN" sz="1200">
                <a:solidFill>
                  <a:srgbClr val="FFFF00"/>
                </a:solidFill>
              </a:rPr>
              <a:t>Security Mgmt</a:t>
            </a:r>
            <a:endParaRPr lang="zh-CN" altLang="en-US" sz="1200">
              <a:solidFill>
                <a:srgbClr val="FFFF00"/>
              </a:solidFill>
            </a:endParaRPr>
          </a:p>
        </p:txBody>
      </p:sp>
      <p:sp>
        <p:nvSpPr>
          <p:cNvPr id="44" name="圆角矩形 43"/>
          <p:cNvSpPr/>
          <p:nvPr/>
        </p:nvSpPr>
        <p:spPr bwMode="auto">
          <a:xfrm>
            <a:off x="4486275" y="3851275"/>
            <a:ext cx="1524000" cy="290513"/>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100" dirty="0">
                <a:ea typeface="SimSun" pitchFamily="2" charset="-122"/>
              </a:rPr>
              <a:t>Disaster Recovery</a:t>
            </a:r>
            <a:endParaRPr lang="zh-CN" altLang="en-US" sz="1100" dirty="0">
              <a:ea typeface="SimSun" pitchFamily="2" charset="-122"/>
            </a:endParaRPr>
          </a:p>
        </p:txBody>
      </p:sp>
      <p:sp>
        <p:nvSpPr>
          <p:cNvPr id="21535" name="圆角矩形 44"/>
          <p:cNvSpPr>
            <a:spLocks noChangeArrowheads="1"/>
          </p:cNvSpPr>
          <p:nvPr/>
        </p:nvSpPr>
        <p:spPr bwMode="auto">
          <a:xfrm>
            <a:off x="180975" y="5027613"/>
            <a:ext cx="8820150" cy="307975"/>
          </a:xfrm>
          <a:prstGeom prst="roundRect">
            <a:avLst>
              <a:gd name="adj" fmla="val 16667"/>
            </a:avLst>
          </a:prstGeom>
          <a:solidFill>
            <a:srgbClr val="0070C0"/>
          </a:solidFill>
          <a:ln w="9525" algn="ctr">
            <a:solidFill>
              <a:schemeClr val="tx1"/>
            </a:solidFill>
            <a:round/>
            <a:headEnd/>
            <a:tailEnd/>
          </a:ln>
        </p:spPr>
        <p:txBody>
          <a:bodyPr anchor="ctr">
            <a:spAutoFit/>
          </a:bodyPr>
          <a:lstStyle/>
          <a:p>
            <a:endParaRPr lang="zh-CN" altLang="en-US" sz="1200">
              <a:solidFill>
                <a:srgbClr val="FFFF00"/>
              </a:solidFill>
            </a:endParaRPr>
          </a:p>
        </p:txBody>
      </p:sp>
      <p:sp>
        <p:nvSpPr>
          <p:cNvPr id="46" name="圆角矩形 45"/>
          <p:cNvSpPr/>
          <p:nvPr/>
        </p:nvSpPr>
        <p:spPr bwMode="auto">
          <a:xfrm>
            <a:off x="1371600" y="5037138"/>
            <a:ext cx="1524000" cy="290512"/>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100" dirty="0">
                <a:ea typeface="SimSun" pitchFamily="2" charset="-122"/>
              </a:rPr>
              <a:t>Calculation Pool</a:t>
            </a:r>
            <a:endParaRPr lang="zh-CN" altLang="en-US" sz="1100" dirty="0">
              <a:ea typeface="SimSun" pitchFamily="2" charset="-122"/>
            </a:endParaRPr>
          </a:p>
        </p:txBody>
      </p:sp>
      <p:sp>
        <p:nvSpPr>
          <p:cNvPr id="47" name="圆角矩形 46"/>
          <p:cNvSpPr/>
          <p:nvPr/>
        </p:nvSpPr>
        <p:spPr bwMode="auto">
          <a:xfrm>
            <a:off x="2967038" y="5024438"/>
            <a:ext cx="1371600" cy="306387"/>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200" dirty="0">
                <a:ea typeface="SimSun" pitchFamily="2" charset="-122"/>
              </a:rPr>
              <a:t>Storage Pool</a:t>
            </a:r>
            <a:endParaRPr lang="zh-CN" altLang="en-US" sz="1200" dirty="0">
              <a:ea typeface="SimSun" pitchFamily="2" charset="-122"/>
            </a:endParaRPr>
          </a:p>
        </p:txBody>
      </p:sp>
      <p:sp>
        <p:nvSpPr>
          <p:cNvPr id="48" name="圆角矩形 47"/>
          <p:cNvSpPr/>
          <p:nvPr/>
        </p:nvSpPr>
        <p:spPr bwMode="auto">
          <a:xfrm>
            <a:off x="4419600" y="5029200"/>
            <a:ext cx="1343025" cy="306388"/>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200" dirty="0">
                <a:ea typeface="SimSun" pitchFamily="2" charset="-122"/>
              </a:rPr>
              <a:t>Network Pool</a:t>
            </a:r>
            <a:endParaRPr lang="zh-CN" altLang="en-US" sz="1200" dirty="0">
              <a:ea typeface="SimSun" pitchFamily="2" charset="-122"/>
            </a:endParaRPr>
          </a:p>
        </p:txBody>
      </p:sp>
      <p:sp>
        <p:nvSpPr>
          <p:cNvPr id="49" name="圆角矩形 48"/>
          <p:cNvSpPr/>
          <p:nvPr/>
        </p:nvSpPr>
        <p:spPr bwMode="auto">
          <a:xfrm>
            <a:off x="5829300" y="5027613"/>
            <a:ext cx="1371600" cy="307975"/>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200" dirty="0">
                <a:ea typeface="SimSun" pitchFamily="2" charset="-122"/>
              </a:rPr>
              <a:t>Data Pool</a:t>
            </a:r>
            <a:endParaRPr lang="zh-CN" altLang="en-US" sz="1200" dirty="0">
              <a:ea typeface="SimSun" pitchFamily="2" charset="-122"/>
            </a:endParaRPr>
          </a:p>
        </p:txBody>
      </p:sp>
      <p:sp>
        <p:nvSpPr>
          <p:cNvPr id="50" name="圆角矩形 49"/>
          <p:cNvSpPr/>
          <p:nvPr/>
        </p:nvSpPr>
        <p:spPr bwMode="auto">
          <a:xfrm>
            <a:off x="7267575" y="5029200"/>
            <a:ext cx="1676400" cy="306388"/>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200" dirty="0">
                <a:ea typeface="SimSun" pitchFamily="2" charset="-122"/>
              </a:rPr>
              <a:t>Software Pool</a:t>
            </a:r>
            <a:endParaRPr lang="zh-CN" altLang="en-US" sz="1200" dirty="0">
              <a:ea typeface="SimSun" pitchFamily="2" charset="-122"/>
            </a:endParaRPr>
          </a:p>
        </p:txBody>
      </p:sp>
      <p:sp>
        <p:nvSpPr>
          <p:cNvPr id="21541" name="TextBox 50"/>
          <p:cNvSpPr txBox="1">
            <a:spLocks noChangeArrowheads="1"/>
          </p:cNvSpPr>
          <p:nvPr/>
        </p:nvSpPr>
        <p:spPr bwMode="auto">
          <a:xfrm>
            <a:off x="190500" y="5043488"/>
            <a:ext cx="1905000" cy="276225"/>
          </a:xfrm>
          <a:prstGeom prst="rect">
            <a:avLst/>
          </a:prstGeom>
          <a:noFill/>
          <a:ln w="9525">
            <a:noFill/>
            <a:miter lim="800000"/>
            <a:headEnd/>
            <a:tailEnd/>
          </a:ln>
        </p:spPr>
        <p:txBody>
          <a:bodyPr>
            <a:spAutoFit/>
          </a:bodyPr>
          <a:lstStyle/>
          <a:p>
            <a:r>
              <a:rPr lang="en-US" altLang="zh-CN" sz="1200">
                <a:solidFill>
                  <a:srgbClr val="FFFF00"/>
                </a:solidFill>
              </a:rPr>
              <a:t>Resource Pool</a:t>
            </a:r>
            <a:endParaRPr lang="zh-CN" altLang="en-US" sz="1200">
              <a:solidFill>
                <a:srgbClr val="FFFF00"/>
              </a:solidFill>
            </a:endParaRPr>
          </a:p>
        </p:txBody>
      </p:sp>
      <p:sp>
        <p:nvSpPr>
          <p:cNvPr id="21542" name="圆角矩形 51"/>
          <p:cNvSpPr>
            <a:spLocks noChangeArrowheads="1"/>
          </p:cNvSpPr>
          <p:nvPr/>
        </p:nvSpPr>
        <p:spPr bwMode="auto">
          <a:xfrm>
            <a:off x="180975" y="5565775"/>
            <a:ext cx="8820150" cy="306388"/>
          </a:xfrm>
          <a:prstGeom prst="roundRect">
            <a:avLst>
              <a:gd name="adj" fmla="val 16667"/>
            </a:avLst>
          </a:prstGeom>
          <a:solidFill>
            <a:srgbClr val="0070C0"/>
          </a:solidFill>
          <a:ln w="9525" algn="ctr">
            <a:solidFill>
              <a:schemeClr val="tx1"/>
            </a:solidFill>
            <a:round/>
            <a:headEnd/>
            <a:tailEnd/>
          </a:ln>
        </p:spPr>
        <p:txBody>
          <a:bodyPr anchor="ctr">
            <a:spAutoFit/>
          </a:bodyPr>
          <a:lstStyle/>
          <a:p>
            <a:endParaRPr lang="zh-CN" altLang="en-US" sz="1200">
              <a:solidFill>
                <a:srgbClr val="FFFF00"/>
              </a:solidFill>
            </a:endParaRPr>
          </a:p>
        </p:txBody>
      </p:sp>
      <p:sp>
        <p:nvSpPr>
          <p:cNvPr id="53" name="圆角矩形 52"/>
          <p:cNvSpPr/>
          <p:nvPr/>
        </p:nvSpPr>
        <p:spPr bwMode="auto">
          <a:xfrm>
            <a:off x="1647825" y="5575300"/>
            <a:ext cx="1247775" cy="288925"/>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100" dirty="0">
                <a:ea typeface="SimSun" pitchFamily="2" charset="-122"/>
              </a:rPr>
              <a:t>Computer</a:t>
            </a:r>
            <a:endParaRPr lang="zh-CN" altLang="en-US" sz="1100" dirty="0">
              <a:ea typeface="SimSun" pitchFamily="2" charset="-122"/>
            </a:endParaRPr>
          </a:p>
        </p:txBody>
      </p:sp>
      <p:sp>
        <p:nvSpPr>
          <p:cNvPr id="54" name="圆角矩形 53"/>
          <p:cNvSpPr/>
          <p:nvPr/>
        </p:nvSpPr>
        <p:spPr bwMode="auto">
          <a:xfrm>
            <a:off x="2967038" y="5562600"/>
            <a:ext cx="1371600" cy="306388"/>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200" dirty="0">
                <a:ea typeface="SimSun" pitchFamily="2" charset="-122"/>
              </a:rPr>
              <a:t>Storage</a:t>
            </a:r>
            <a:endParaRPr lang="zh-CN" altLang="en-US" sz="1200" dirty="0">
              <a:ea typeface="SimSun" pitchFamily="2" charset="-122"/>
            </a:endParaRPr>
          </a:p>
        </p:txBody>
      </p:sp>
      <p:sp>
        <p:nvSpPr>
          <p:cNvPr id="55" name="圆角矩形 54"/>
          <p:cNvSpPr/>
          <p:nvPr/>
        </p:nvSpPr>
        <p:spPr bwMode="auto">
          <a:xfrm>
            <a:off x="4419600" y="5567363"/>
            <a:ext cx="1343025" cy="306387"/>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200" dirty="0">
                <a:ea typeface="SimSun" pitchFamily="2" charset="-122"/>
              </a:rPr>
              <a:t>Network</a:t>
            </a:r>
            <a:endParaRPr lang="zh-CN" altLang="en-US" sz="1200" dirty="0">
              <a:ea typeface="SimSun" pitchFamily="2" charset="-122"/>
            </a:endParaRPr>
          </a:p>
        </p:txBody>
      </p:sp>
      <p:sp>
        <p:nvSpPr>
          <p:cNvPr id="56" name="圆角矩形 55"/>
          <p:cNvSpPr/>
          <p:nvPr/>
        </p:nvSpPr>
        <p:spPr bwMode="auto">
          <a:xfrm>
            <a:off x="5829300" y="5565775"/>
            <a:ext cx="1371600" cy="306388"/>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200" dirty="0">
                <a:ea typeface="SimSun" pitchFamily="2" charset="-122"/>
              </a:rPr>
              <a:t>Database</a:t>
            </a:r>
            <a:endParaRPr lang="zh-CN" altLang="en-US" sz="1200" dirty="0">
              <a:ea typeface="SimSun" pitchFamily="2" charset="-122"/>
            </a:endParaRPr>
          </a:p>
        </p:txBody>
      </p:sp>
      <p:sp>
        <p:nvSpPr>
          <p:cNvPr id="57" name="圆角矩形 56"/>
          <p:cNvSpPr/>
          <p:nvPr/>
        </p:nvSpPr>
        <p:spPr bwMode="auto">
          <a:xfrm>
            <a:off x="7267575" y="5567363"/>
            <a:ext cx="1676400" cy="306387"/>
          </a:xfrm>
          <a:prstGeom prst="roundRect">
            <a:avLst/>
          </a:prstGeom>
          <a:solidFill>
            <a:srgbClr val="92D05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spAutoFit/>
          </a:bodyPr>
          <a:lstStyle/>
          <a:p>
            <a:pPr algn="ctr">
              <a:defRPr/>
            </a:pPr>
            <a:r>
              <a:rPr lang="en-US" altLang="zh-CN" sz="1200" dirty="0">
                <a:ea typeface="SimSun" pitchFamily="2" charset="-122"/>
              </a:rPr>
              <a:t>Software</a:t>
            </a:r>
            <a:endParaRPr lang="zh-CN" altLang="en-US" sz="1200" dirty="0">
              <a:ea typeface="SimSun" pitchFamily="2" charset="-122"/>
            </a:endParaRPr>
          </a:p>
        </p:txBody>
      </p:sp>
      <p:sp>
        <p:nvSpPr>
          <p:cNvPr id="21548" name="TextBox 57"/>
          <p:cNvSpPr txBox="1">
            <a:spLocks noChangeArrowheads="1"/>
          </p:cNvSpPr>
          <p:nvPr/>
        </p:nvSpPr>
        <p:spPr bwMode="auto">
          <a:xfrm>
            <a:off x="190500" y="5580063"/>
            <a:ext cx="1905000" cy="277812"/>
          </a:xfrm>
          <a:prstGeom prst="rect">
            <a:avLst/>
          </a:prstGeom>
          <a:noFill/>
          <a:ln w="9525">
            <a:noFill/>
            <a:miter lim="800000"/>
            <a:headEnd/>
            <a:tailEnd/>
          </a:ln>
        </p:spPr>
        <p:txBody>
          <a:bodyPr>
            <a:spAutoFit/>
          </a:bodyPr>
          <a:lstStyle/>
          <a:p>
            <a:r>
              <a:rPr lang="en-US" altLang="zh-CN" sz="1200">
                <a:solidFill>
                  <a:srgbClr val="FFFF00"/>
                </a:solidFill>
              </a:rPr>
              <a:t>Physical Resource</a:t>
            </a:r>
            <a:endParaRPr lang="zh-CN" altLang="en-US" sz="1200">
              <a:solidFill>
                <a:srgbClr val="FFFF00"/>
              </a:solidFill>
            </a:endParaRPr>
          </a:p>
        </p:txBody>
      </p:sp>
      <p:sp>
        <p:nvSpPr>
          <p:cNvPr id="21549" name="TextBox 60"/>
          <p:cNvSpPr txBox="1">
            <a:spLocks noChangeArrowheads="1"/>
          </p:cNvSpPr>
          <p:nvPr/>
        </p:nvSpPr>
        <p:spPr bwMode="auto">
          <a:xfrm>
            <a:off x="3019425" y="2219325"/>
            <a:ext cx="3114675" cy="369888"/>
          </a:xfrm>
          <a:prstGeom prst="rect">
            <a:avLst/>
          </a:prstGeom>
          <a:noFill/>
          <a:ln w="9525">
            <a:noFill/>
            <a:miter lim="800000"/>
            <a:headEnd/>
            <a:tailEnd/>
          </a:ln>
        </p:spPr>
        <p:txBody>
          <a:bodyPr>
            <a:spAutoFit/>
          </a:bodyPr>
          <a:lstStyle/>
          <a:p>
            <a:r>
              <a:rPr lang="en-US" altLang="zh-CN">
                <a:solidFill>
                  <a:srgbClr val="00B0F0"/>
                </a:solidFill>
              </a:rPr>
              <a:t>Management Middleware</a:t>
            </a:r>
            <a:endParaRPr lang="zh-CN" altLang="en-US">
              <a:solidFill>
                <a:srgbClr val="00B0F0"/>
              </a:solidFill>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a:xfrm>
            <a:off x="319088" y="1066800"/>
            <a:ext cx="8505825" cy="357188"/>
          </a:xfrm>
        </p:spPr>
        <p:txBody>
          <a:bodyPr/>
          <a:lstStyle/>
          <a:p>
            <a:r>
              <a:rPr lang="en-US" altLang="zh-CN" smtClean="0">
                <a:ea typeface="宋体" pitchFamily="2" charset="-122"/>
              </a:rPr>
              <a:t>Key Enabling Technologies(1) Virtualization</a:t>
            </a:r>
            <a:endParaRPr lang="zh-CN" altLang="en-US" smtClean="0">
              <a:ea typeface="宋体" pitchFamily="2" charset="-122"/>
            </a:endParaRPr>
          </a:p>
        </p:txBody>
      </p:sp>
      <p:sp>
        <p:nvSpPr>
          <p:cNvPr id="23554" name="内容占位符 2"/>
          <p:cNvSpPr>
            <a:spLocks noGrp="1"/>
          </p:cNvSpPr>
          <p:nvPr>
            <p:ph idx="1"/>
          </p:nvPr>
        </p:nvSpPr>
        <p:spPr>
          <a:xfrm>
            <a:off x="319088" y="1676400"/>
            <a:ext cx="8505825" cy="4449763"/>
          </a:xfrm>
        </p:spPr>
        <p:txBody>
          <a:bodyPr/>
          <a:lstStyle/>
          <a:p>
            <a:r>
              <a:rPr lang="en-US" altLang="zh-CN" smtClean="0">
                <a:ea typeface="宋体" pitchFamily="2" charset="-122"/>
              </a:rPr>
              <a:t>Virtualization</a:t>
            </a:r>
          </a:p>
          <a:p>
            <a:pPr lvl="1"/>
            <a:r>
              <a:rPr lang="en-US" altLang="zh-CN" smtClean="0">
                <a:ea typeface="宋体" pitchFamily="2" charset="-122"/>
              </a:rPr>
              <a:t>partitioning or dividing the resources of a single server into multiple segregated VMs</a:t>
            </a:r>
          </a:p>
          <a:p>
            <a:pPr lvl="1"/>
            <a:endParaRPr lang="en-US" altLang="zh-CN" smtClean="0">
              <a:ea typeface="宋体" pitchFamily="2" charset="-122"/>
            </a:endParaRPr>
          </a:p>
        </p:txBody>
      </p:sp>
      <p:pic>
        <p:nvPicPr>
          <p:cNvPr id="23555" name="Picture 2" descr="Image from book"/>
          <p:cNvPicPr>
            <a:picLocks noChangeAspect="1" noChangeArrowheads="1"/>
          </p:cNvPicPr>
          <p:nvPr/>
        </p:nvPicPr>
        <p:blipFill>
          <a:blip r:embed="rId2"/>
          <a:srcRect/>
          <a:stretch>
            <a:fillRect/>
          </a:stretch>
        </p:blipFill>
        <p:spPr bwMode="auto">
          <a:xfrm>
            <a:off x="1295400" y="2590800"/>
            <a:ext cx="6881813" cy="3657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a:xfrm>
            <a:off x="228600" y="800100"/>
            <a:ext cx="8367713" cy="357188"/>
          </a:xfrm>
        </p:spPr>
        <p:txBody>
          <a:bodyPr/>
          <a:lstStyle/>
          <a:p>
            <a:r>
              <a:rPr lang="en-US" altLang="zh-CN" smtClean="0">
                <a:ea typeface="宋体" pitchFamily="2" charset="-122"/>
              </a:rPr>
              <a:t>Virtual Machine Manager/Monitor</a:t>
            </a:r>
            <a:endParaRPr lang="zh-CN" altLang="en-US" smtClean="0">
              <a:ea typeface="宋体" pitchFamily="2" charset="-122"/>
            </a:endParaRPr>
          </a:p>
        </p:txBody>
      </p:sp>
      <p:pic>
        <p:nvPicPr>
          <p:cNvPr id="24578" name="Picture 2" descr="Image from book"/>
          <p:cNvPicPr>
            <a:picLocks noChangeAspect="1" noChangeArrowheads="1"/>
          </p:cNvPicPr>
          <p:nvPr/>
        </p:nvPicPr>
        <p:blipFill>
          <a:blip r:embed="rId2"/>
          <a:srcRect/>
          <a:stretch>
            <a:fillRect/>
          </a:stretch>
        </p:blipFill>
        <p:spPr bwMode="auto">
          <a:xfrm>
            <a:off x="990600" y="1371600"/>
            <a:ext cx="6627813" cy="3200400"/>
          </a:xfrm>
          <a:prstGeom prst="rect">
            <a:avLst/>
          </a:prstGeom>
          <a:noFill/>
          <a:ln w="9525">
            <a:noFill/>
            <a:miter lim="800000"/>
            <a:headEnd/>
            <a:tailEnd/>
          </a:ln>
        </p:spPr>
      </p:pic>
      <p:graphicFrame>
        <p:nvGraphicFramePr>
          <p:cNvPr id="4" name="表格 3"/>
          <p:cNvGraphicFramePr>
            <a:graphicFrameLocks noGrp="1"/>
          </p:cNvGraphicFramePr>
          <p:nvPr/>
        </p:nvGraphicFramePr>
        <p:xfrm>
          <a:off x="533400" y="4953000"/>
          <a:ext cx="8215313" cy="1357107"/>
        </p:xfrm>
        <a:graphic>
          <a:graphicData uri="http://schemas.openxmlformats.org/drawingml/2006/table">
            <a:tbl>
              <a:tblPr>
                <a:tableStyleId>{21E4AEA4-8DFA-4A89-87EB-49C32662AFE0}</a:tableStyleId>
              </a:tblPr>
              <a:tblGrid>
                <a:gridCol w="1519238"/>
                <a:gridCol w="1568450"/>
                <a:gridCol w="2606040"/>
                <a:gridCol w="1592580"/>
                <a:gridCol w="929005"/>
              </a:tblGrid>
              <a:tr h="196897">
                <a:tc>
                  <a:txBody>
                    <a:bodyPr/>
                    <a:lstStyle/>
                    <a:p>
                      <a:pPr algn="ctr" fontAlgn="ctr"/>
                      <a:r>
                        <a:rPr lang="en-US" sz="1000" u="none" strike="noStrike" dirty="0">
                          <a:ln>
                            <a:solidFill>
                              <a:srgbClr val="0000FF"/>
                            </a:solidFill>
                          </a:ln>
                          <a:effectLst/>
                        </a:rPr>
                        <a:t>VMM</a:t>
                      </a:r>
                      <a:endParaRPr lang="en-US" sz="1000" b="1" i="0" u="none" strike="noStrike" dirty="0">
                        <a:ln>
                          <a:solidFill>
                            <a:srgbClr val="0000FF"/>
                          </a:solidFill>
                        </a:ln>
                        <a:solidFill>
                          <a:srgbClr val="000000"/>
                        </a:solidFill>
                        <a:effectLst/>
                        <a:latin typeface="宋体"/>
                      </a:endParaRPr>
                    </a:p>
                  </a:txBody>
                  <a:tcPr marL="9049" marR="9049" marT="9049" marB="0" anchor="ctr"/>
                </a:tc>
                <a:tc>
                  <a:txBody>
                    <a:bodyPr/>
                    <a:lstStyle/>
                    <a:p>
                      <a:pPr algn="ctr" fontAlgn="ctr"/>
                      <a:r>
                        <a:rPr lang="en-US" sz="1000" u="none" strike="noStrike">
                          <a:ln>
                            <a:solidFill>
                              <a:srgbClr val="0000FF"/>
                            </a:solidFill>
                          </a:ln>
                          <a:effectLst/>
                        </a:rPr>
                        <a:t>Type</a:t>
                      </a:r>
                      <a:endParaRPr lang="en-US" sz="1000" b="1" i="0" u="none" strike="noStrike">
                        <a:ln>
                          <a:solidFill>
                            <a:srgbClr val="0000FF"/>
                          </a:solidFill>
                        </a:ln>
                        <a:solidFill>
                          <a:srgbClr val="000000"/>
                        </a:solidFill>
                        <a:effectLst/>
                        <a:latin typeface="宋体"/>
                      </a:endParaRPr>
                    </a:p>
                  </a:txBody>
                  <a:tcPr marL="9049" marR="9049" marT="9049" marB="0" anchor="ctr"/>
                </a:tc>
                <a:tc>
                  <a:txBody>
                    <a:bodyPr/>
                    <a:lstStyle/>
                    <a:p>
                      <a:pPr algn="ctr" fontAlgn="ctr"/>
                      <a:r>
                        <a:rPr lang="en-US" sz="1000" u="none" strike="noStrike">
                          <a:ln>
                            <a:solidFill>
                              <a:srgbClr val="0000FF"/>
                            </a:solidFill>
                          </a:ln>
                          <a:effectLst/>
                        </a:rPr>
                        <a:t>Highlights</a:t>
                      </a:r>
                      <a:endParaRPr lang="en-US" sz="1000" b="1" i="0" u="none" strike="noStrike">
                        <a:ln>
                          <a:solidFill>
                            <a:srgbClr val="0000FF"/>
                          </a:solidFill>
                        </a:ln>
                        <a:solidFill>
                          <a:srgbClr val="000000"/>
                        </a:solidFill>
                        <a:effectLst/>
                        <a:latin typeface="宋体"/>
                      </a:endParaRPr>
                    </a:p>
                  </a:txBody>
                  <a:tcPr marL="9049" marR="9049" marT="9049" marB="0" anchor="ctr"/>
                </a:tc>
                <a:tc>
                  <a:txBody>
                    <a:bodyPr/>
                    <a:lstStyle/>
                    <a:p>
                      <a:pPr algn="ctr" fontAlgn="ctr"/>
                      <a:r>
                        <a:rPr lang="en-US" sz="1000" u="none" strike="noStrike" dirty="0">
                          <a:ln>
                            <a:solidFill>
                              <a:srgbClr val="0000FF"/>
                            </a:solidFill>
                          </a:ln>
                          <a:effectLst/>
                        </a:rPr>
                        <a:t>Guest performance</a:t>
                      </a:r>
                      <a:endParaRPr lang="en-US" sz="1000" b="1" i="0" u="none" strike="noStrike" dirty="0">
                        <a:ln>
                          <a:solidFill>
                            <a:srgbClr val="0000FF"/>
                          </a:solidFill>
                        </a:ln>
                        <a:solidFill>
                          <a:srgbClr val="000000"/>
                        </a:solidFill>
                        <a:effectLst/>
                        <a:latin typeface="宋体"/>
                      </a:endParaRPr>
                    </a:p>
                  </a:txBody>
                  <a:tcPr marL="9049" marR="9049" marT="9049" marB="0" anchor="ctr"/>
                </a:tc>
                <a:tc>
                  <a:txBody>
                    <a:bodyPr/>
                    <a:lstStyle/>
                    <a:p>
                      <a:pPr algn="ctr" fontAlgn="ctr"/>
                      <a:r>
                        <a:rPr lang="en-US" sz="1000" u="none" strike="noStrike" dirty="0">
                          <a:ln>
                            <a:solidFill>
                              <a:srgbClr val="0000FF"/>
                            </a:solidFill>
                          </a:ln>
                          <a:effectLst/>
                        </a:rPr>
                        <a:t>License</a:t>
                      </a:r>
                      <a:endParaRPr lang="en-US" sz="1000" b="1" i="0" u="none" strike="noStrike" dirty="0">
                        <a:ln>
                          <a:solidFill>
                            <a:srgbClr val="0000FF"/>
                          </a:solidFill>
                        </a:ln>
                        <a:solidFill>
                          <a:srgbClr val="000000"/>
                        </a:solidFill>
                        <a:effectLst/>
                        <a:latin typeface="宋体"/>
                      </a:endParaRPr>
                    </a:p>
                  </a:txBody>
                  <a:tcPr marL="9049" marR="9049" marT="9049" marB="0" anchor="ctr"/>
                </a:tc>
              </a:tr>
              <a:tr h="383208">
                <a:tc>
                  <a:txBody>
                    <a:bodyPr/>
                    <a:lstStyle/>
                    <a:p>
                      <a:pPr algn="ctr" fontAlgn="t"/>
                      <a:r>
                        <a:rPr lang="en-US" sz="1000" u="none" strike="noStrike">
                          <a:effectLst/>
                        </a:rPr>
                        <a:t>KVM </a:t>
                      </a:r>
                      <a:endParaRPr lang="en-US" sz="1000" b="0" i="0" u="none" strike="noStrike">
                        <a:solidFill>
                          <a:srgbClr val="000000"/>
                        </a:solidFill>
                        <a:effectLst/>
                        <a:latin typeface="宋体"/>
                      </a:endParaRPr>
                    </a:p>
                  </a:txBody>
                  <a:tcPr marL="9049" marR="9049" marT="9049" marB="0"/>
                </a:tc>
                <a:tc>
                  <a:txBody>
                    <a:bodyPr/>
                    <a:lstStyle/>
                    <a:p>
                      <a:pPr algn="ctr" fontAlgn="t"/>
                      <a:r>
                        <a:rPr lang="en-US" sz="1000" u="none" strike="noStrike">
                          <a:effectLst/>
                        </a:rPr>
                        <a:t>Full virtualization</a:t>
                      </a:r>
                      <a:endParaRPr lang="en-US" sz="1000" b="0" i="0" u="none" strike="noStrike">
                        <a:solidFill>
                          <a:srgbClr val="000000"/>
                        </a:solidFill>
                        <a:effectLst/>
                        <a:latin typeface="宋体"/>
                      </a:endParaRPr>
                    </a:p>
                  </a:txBody>
                  <a:tcPr marL="9049" marR="9049" marT="9049" marB="0"/>
                </a:tc>
                <a:tc>
                  <a:txBody>
                    <a:bodyPr/>
                    <a:lstStyle/>
                    <a:p>
                      <a:pPr algn="ctr" fontAlgn="t"/>
                      <a:r>
                        <a:rPr lang="en-US" sz="1000" u="none" strike="noStrike">
                          <a:effectLst/>
                        </a:rPr>
                        <a:t>Assigns every VM as a regular Linux process</a:t>
                      </a:r>
                      <a:endParaRPr lang="en-US" sz="1000" b="0" i="0" u="none" strike="noStrike">
                        <a:solidFill>
                          <a:srgbClr val="000000"/>
                        </a:solidFill>
                        <a:effectLst/>
                        <a:latin typeface="宋体"/>
                      </a:endParaRPr>
                    </a:p>
                  </a:txBody>
                  <a:tcPr marL="9049" marR="9049" marT="9049" marB="0"/>
                </a:tc>
                <a:tc>
                  <a:txBody>
                    <a:bodyPr/>
                    <a:lstStyle/>
                    <a:p>
                      <a:pPr algn="ctr" fontAlgn="t"/>
                      <a:r>
                        <a:rPr lang="en-US" sz="1000" u="none" strike="noStrike">
                          <a:effectLst/>
                        </a:rPr>
                        <a:t>Close to native</a:t>
                      </a:r>
                      <a:endParaRPr lang="en-US" sz="1000" b="0" i="0" u="none" strike="noStrike">
                        <a:solidFill>
                          <a:srgbClr val="000000"/>
                        </a:solidFill>
                        <a:effectLst/>
                        <a:latin typeface="宋体"/>
                      </a:endParaRPr>
                    </a:p>
                  </a:txBody>
                  <a:tcPr marL="9049" marR="9049" marT="9049" marB="0"/>
                </a:tc>
                <a:tc>
                  <a:txBody>
                    <a:bodyPr/>
                    <a:lstStyle/>
                    <a:p>
                      <a:pPr algn="ctr" fontAlgn="t"/>
                      <a:r>
                        <a:rPr lang="en-US" sz="1000" u="none" strike="noStrike">
                          <a:effectLst/>
                        </a:rPr>
                        <a:t>Open source</a:t>
                      </a:r>
                      <a:endParaRPr lang="en-US" sz="1000" b="0" i="0" u="none" strike="noStrike">
                        <a:solidFill>
                          <a:srgbClr val="000000"/>
                        </a:solidFill>
                        <a:effectLst/>
                        <a:latin typeface="宋体"/>
                      </a:endParaRPr>
                    </a:p>
                  </a:txBody>
                  <a:tcPr marL="9049" marR="9049" marT="9049" marB="0"/>
                </a:tc>
              </a:tr>
              <a:tr h="196897">
                <a:tc>
                  <a:txBody>
                    <a:bodyPr/>
                    <a:lstStyle/>
                    <a:p>
                      <a:pPr algn="ctr" fontAlgn="t"/>
                      <a:r>
                        <a:rPr lang="en-US" sz="1000" u="none" strike="noStrike">
                          <a:effectLst/>
                        </a:rPr>
                        <a:t>Xen </a:t>
                      </a:r>
                      <a:endParaRPr lang="en-US" sz="1000" b="0" i="0" u="none" strike="noStrike">
                        <a:solidFill>
                          <a:srgbClr val="000000"/>
                        </a:solidFill>
                        <a:effectLst/>
                        <a:latin typeface="宋体"/>
                      </a:endParaRPr>
                    </a:p>
                  </a:txBody>
                  <a:tcPr marL="9049" marR="9049" marT="9049" marB="0"/>
                </a:tc>
                <a:tc>
                  <a:txBody>
                    <a:bodyPr/>
                    <a:lstStyle/>
                    <a:p>
                      <a:pPr algn="ctr" fontAlgn="t"/>
                      <a:r>
                        <a:rPr lang="en-US" sz="1000" u="none" strike="noStrike">
                          <a:effectLst/>
                        </a:rPr>
                        <a:t>Paravirtualization</a:t>
                      </a:r>
                      <a:endParaRPr lang="en-US" sz="1000" b="0" i="0" u="none" strike="noStrike">
                        <a:solidFill>
                          <a:srgbClr val="000000"/>
                        </a:solidFill>
                        <a:effectLst/>
                        <a:latin typeface="宋体"/>
                      </a:endParaRPr>
                    </a:p>
                  </a:txBody>
                  <a:tcPr marL="9049" marR="9049" marT="9049" marB="0"/>
                </a:tc>
                <a:tc>
                  <a:txBody>
                    <a:bodyPr/>
                    <a:lstStyle/>
                    <a:p>
                      <a:pPr algn="ctr" fontAlgn="t"/>
                      <a:r>
                        <a:rPr lang="en-US" sz="1000" u="none" strike="noStrike" dirty="0">
                          <a:effectLst/>
                        </a:rPr>
                        <a:t>Supports VM migration on fly</a:t>
                      </a:r>
                      <a:endParaRPr lang="en-US" sz="1000" b="0" i="0" u="none" strike="noStrike" dirty="0">
                        <a:solidFill>
                          <a:srgbClr val="000000"/>
                        </a:solidFill>
                        <a:effectLst/>
                        <a:latin typeface="宋体"/>
                      </a:endParaRPr>
                    </a:p>
                  </a:txBody>
                  <a:tcPr marL="9049" marR="9049" marT="9049" marB="0"/>
                </a:tc>
                <a:tc>
                  <a:txBody>
                    <a:bodyPr/>
                    <a:lstStyle/>
                    <a:p>
                      <a:pPr algn="ctr" fontAlgn="t"/>
                      <a:r>
                        <a:rPr lang="en-US" sz="1000" u="none" strike="noStrike">
                          <a:effectLst/>
                        </a:rPr>
                        <a:t>Native</a:t>
                      </a:r>
                      <a:endParaRPr lang="en-US" sz="1000" b="0" i="0" u="none" strike="noStrike">
                        <a:solidFill>
                          <a:srgbClr val="000000"/>
                        </a:solidFill>
                        <a:effectLst/>
                        <a:latin typeface="宋体"/>
                      </a:endParaRPr>
                    </a:p>
                  </a:txBody>
                  <a:tcPr marL="9049" marR="9049" marT="9049" marB="0"/>
                </a:tc>
                <a:tc>
                  <a:txBody>
                    <a:bodyPr/>
                    <a:lstStyle/>
                    <a:p>
                      <a:pPr algn="ctr" fontAlgn="t"/>
                      <a:r>
                        <a:rPr lang="en-US" sz="1000" u="none" strike="noStrike">
                          <a:effectLst/>
                        </a:rPr>
                        <a:t>Open source</a:t>
                      </a:r>
                      <a:endParaRPr lang="en-US" sz="1000" b="0" i="0" u="none" strike="noStrike">
                        <a:solidFill>
                          <a:srgbClr val="000000"/>
                        </a:solidFill>
                        <a:effectLst/>
                        <a:latin typeface="宋体"/>
                      </a:endParaRPr>
                    </a:p>
                  </a:txBody>
                  <a:tcPr marL="9049" marR="9049" marT="9049" marB="0"/>
                </a:tc>
              </a:tr>
              <a:tr h="383208">
                <a:tc>
                  <a:txBody>
                    <a:bodyPr/>
                    <a:lstStyle/>
                    <a:p>
                      <a:pPr algn="ctr" fontAlgn="t"/>
                      <a:r>
                        <a:rPr lang="en-US" sz="1000" u="none" strike="noStrike">
                          <a:effectLst/>
                        </a:rPr>
                        <a:t>VMware </a:t>
                      </a:r>
                      <a:endParaRPr lang="en-US" sz="1000" b="0" i="0" u="none" strike="noStrike">
                        <a:solidFill>
                          <a:srgbClr val="000000"/>
                        </a:solidFill>
                        <a:effectLst/>
                        <a:latin typeface="宋体"/>
                      </a:endParaRPr>
                    </a:p>
                  </a:txBody>
                  <a:tcPr marL="9049" marR="9049" marT="9049" marB="0"/>
                </a:tc>
                <a:tc>
                  <a:txBody>
                    <a:bodyPr/>
                    <a:lstStyle/>
                    <a:p>
                      <a:pPr algn="ctr" fontAlgn="t"/>
                      <a:r>
                        <a:rPr lang="en-US" sz="1000" u="none" strike="noStrike">
                          <a:effectLst/>
                        </a:rPr>
                        <a:t>Full virtualization</a:t>
                      </a:r>
                      <a:endParaRPr lang="en-US" sz="1000" b="0" i="0" u="none" strike="noStrike">
                        <a:solidFill>
                          <a:srgbClr val="000000"/>
                        </a:solidFill>
                        <a:effectLst/>
                        <a:latin typeface="宋体"/>
                      </a:endParaRPr>
                    </a:p>
                  </a:txBody>
                  <a:tcPr marL="9049" marR="9049" marT="9049" marB="0"/>
                </a:tc>
                <a:tc>
                  <a:txBody>
                    <a:bodyPr/>
                    <a:lstStyle/>
                    <a:p>
                      <a:pPr algn="ctr" fontAlgn="t"/>
                      <a:r>
                        <a:rPr lang="en-US" sz="1000" u="none" strike="noStrike">
                          <a:effectLst/>
                        </a:rPr>
                        <a:t>Provides a mature product family to manage virtual infrastructure</a:t>
                      </a:r>
                      <a:endParaRPr lang="en-US" sz="1000" b="0" i="0" u="none" strike="noStrike">
                        <a:solidFill>
                          <a:srgbClr val="000000"/>
                        </a:solidFill>
                        <a:effectLst/>
                        <a:latin typeface="宋体"/>
                      </a:endParaRPr>
                    </a:p>
                  </a:txBody>
                  <a:tcPr marL="9049" marR="9049" marT="9049" marB="0"/>
                </a:tc>
                <a:tc>
                  <a:txBody>
                    <a:bodyPr/>
                    <a:lstStyle/>
                    <a:p>
                      <a:pPr algn="ctr" fontAlgn="t"/>
                      <a:r>
                        <a:rPr lang="en-US" sz="1000" u="none" strike="noStrike">
                          <a:effectLst/>
                        </a:rPr>
                        <a:t>Close to native</a:t>
                      </a:r>
                      <a:endParaRPr lang="en-US" sz="1000" b="0" i="0" u="none" strike="noStrike">
                        <a:solidFill>
                          <a:srgbClr val="000000"/>
                        </a:solidFill>
                        <a:effectLst/>
                        <a:latin typeface="宋体"/>
                      </a:endParaRPr>
                    </a:p>
                  </a:txBody>
                  <a:tcPr marL="9049" marR="9049" marT="9049" marB="0"/>
                </a:tc>
                <a:tc>
                  <a:txBody>
                    <a:bodyPr/>
                    <a:lstStyle/>
                    <a:p>
                      <a:pPr algn="ctr" fontAlgn="t"/>
                      <a:r>
                        <a:rPr lang="en-US" sz="1000" u="none" strike="noStrike">
                          <a:effectLst/>
                        </a:rPr>
                        <a:t>Commercial</a:t>
                      </a:r>
                      <a:endParaRPr lang="en-US" sz="1000" b="0" i="0" u="none" strike="noStrike">
                        <a:solidFill>
                          <a:srgbClr val="000000"/>
                        </a:solidFill>
                        <a:effectLst/>
                        <a:latin typeface="宋体"/>
                      </a:endParaRPr>
                    </a:p>
                  </a:txBody>
                  <a:tcPr marL="9049" marR="9049" marT="9049" marB="0"/>
                </a:tc>
              </a:tr>
              <a:tr h="196897">
                <a:tc>
                  <a:txBody>
                    <a:bodyPr/>
                    <a:lstStyle/>
                    <a:p>
                      <a:pPr algn="ctr" fontAlgn="t"/>
                      <a:r>
                        <a:rPr lang="en-US" sz="1000" u="none" strike="noStrike">
                          <a:effectLst/>
                        </a:rPr>
                        <a:t>Microsoft hyper-V </a:t>
                      </a:r>
                      <a:endParaRPr lang="en-US" sz="1000" b="0" i="0" u="none" strike="noStrike">
                        <a:solidFill>
                          <a:srgbClr val="000000"/>
                        </a:solidFill>
                        <a:effectLst/>
                        <a:latin typeface="宋体"/>
                      </a:endParaRPr>
                    </a:p>
                  </a:txBody>
                  <a:tcPr marL="9049" marR="9049" marT="9049" marB="0"/>
                </a:tc>
                <a:tc>
                  <a:txBody>
                    <a:bodyPr/>
                    <a:lstStyle/>
                    <a:p>
                      <a:pPr algn="ctr" fontAlgn="t"/>
                      <a:r>
                        <a:rPr lang="en-US" sz="1000" u="none" strike="noStrike">
                          <a:effectLst/>
                        </a:rPr>
                        <a:t>Full virtualization</a:t>
                      </a:r>
                      <a:endParaRPr lang="en-US" sz="1000" b="0" i="0" u="none" strike="noStrike">
                        <a:solidFill>
                          <a:srgbClr val="000000"/>
                        </a:solidFill>
                        <a:effectLst/>
                        <a:latin typeface="宋体"/>
                      </a:endParaRPr>
                    </a:p>
                  </a:txBody>
                  <a:tcPr marL="9049" marR="9049" marT="9049" marB="0"/>
                </a:tc>
                <a:tc>
                  <a:txBody>
                    <a:bodyPr/>
                    <a:lstStyle/>
                    <a:p>
                      <a:pPr algn="ctr" fontAlgn="t"/>
                      <a:r>
                        <a:rPr lang="en-US" sz="1000" u="none" strike="noStrike">
                          <a:effectLst/>
                        </a:rPr>
                        <a:t>Able to trap guest calls</a:t>
                      </a:r>
                      <a:endParaRPr lang="en-US" sz="1000" b="0" i="0" u="none" strike="noStrike">
                        <a:solidFill>
                          <a:srgbClr val="000000"/>
                        </a:solidFill>
                        <a:effectLst/>
                        <a:latin typeface="宋体"/>
                      </a:endParaRPr>
                    </a:p>
                  </a:txBody>
                  <a:tcPr marL="9049" marR="9049" marT="9049" marB="0"/>
                </a:tc>
                <a:tc>
                  <a:txBody>
                    <a:bodyPr/>
                    <a:lstStyle/>
                    <a:p>
                      <a:pPr algn="ctr" fontAlgn="t"/>
                      <a:r>
                        <a:rPr lang="en-US" sz="1000" u="none" strike="noStrike">
                          <a:effectLst/>
                        </a:rPr>
                        <a:t>Close to native</a:t>
                      </a:r>
                      <a:endParaRPr lang="en-US" sz="1000" b="0" i="0" u="none" strike="noStrike">
                        <a:solidFill>
                          <a:srgbClr val="000000"/>
                        </a:solidFill>
                        <a:effectLst/>
                        <a:latin typeface="宋体"/>
                      </a:endParaRPr>
                    </a:p>
                  </a:txBody>
                  <a:tcPr marL="9049" marR="9049" marT="9049" marB="0"/>
                </a:tc>
                <a:tc>
                  <a:txBody>
                    <a:bodyPr/>
                    <a:lstStyle/>
                    <a:p>
                      <a:pPr algn="ctr" fontAlgn="t"/>
                      <a:r>
                        <a:rPr lang="en-US" sz="1000" u="none" strike="noStrike" dirty="0">
                          <a:effectLst/>
                        </a:rPr>
                        <a:t>Commercial</a:t>
                      </a:r>
                      <a:endParaRPr lang="en-US" sz="1000" b="0" i="0" u="none" strike="noStrike" dirty="0">
                        <a:solidFill>
                          <a:srgbClr val="000000"/>
                        </a:solidFill>
                        <a:effectLst/>
                        <a:latin typeface="宋体"/>
                      </a:endParaRPr>
                    </a:p>
                  </a:txBody>
                  <a:tcPr marL="9049" marR="9049" marT="9049" marB="0"/>
                </a:tc>
              </a:tr>
            </a:tbl>
          </a:graphicData>
        </a:graphic>
      </p:graphicFrame>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StateStreet">
  <a:themeElements>
    <a:clrScheme name="1_STTtemp_ print_how-to_05 4">
      <a:dk1>
        <a:srgbClr val="000000"/>
      </a:dk1>
      <a:lt1>
        <a:srgbClr val="FFFFFF"/>
      </a:lt1>
      <a:dk2>
        <a:srgbClr val="000000"/>
      </a:dk2>
      <a:lt2>
        <a:srgbClr val="617595"/>
      </a:lt2>
      <a:accent1>
        <a:srgbClr val="003596"/>
      </a:accent1>
      <a:accent2>
        <a:srgbClr val="0050E0"/>
      </a:accent2>
      <a:accent3>
        <a:srgbClr val="FFFFFF"/>
      </a:accent3>
      <a:accent4>
        <a:srgbClr val="000000"/>
      </a:accent4>
      <a:accent5>
        <a:srgbClr val="AAAEC9"/>
      </a:accent5>
      <a:accent6>
        <a:srgbClr val="0048CB"/>
      </a:accent6>
      <a:hlink>
        <a:srgbClr val="5E7803"/>
      </a:hlink>
      <a:folHlink>
        <a:srgbClr val="9EAB05"/>
      </a:folHlink>
    </a:clrScheme>
    <a:fontScheme name="1_STTtemp_ print_how-to_0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SimSun" pitchFamily="2" charset="-122"/>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SimSun" pitchFamily="2" charset="-122"/>
            <a:cs typeface="Arial" charset="0"/>
          </a:defRPr>
        </a:defPPr>
      </a:lstStyle>
    </a:lnDef>
  </a:objectDefaults>
  <a:extraClrSchemeLst>
    <a:extraClrScheme>
      <a:clrScheme name="1_STTtemp_ print_how-to_05 1">
        <a:dk1>
          <a:srgbClr val="000000"/>
        </a:dk1>
        <a:lt1>
          <a:srgbClr val="FFFFFF"/>
        </a:lt1>
        <a:dk2>
          <a:srgbClr val="000000"/>
        </a:dk2>
        <a:lt2>
          <a:srgbClr val="8F8F8C"/>
        </a:lt2>
        <a:accent1>
          <a:srgbClr val="08338F"/>
        </a:accent1>
        <a:accent2>
          <a:srgbClr val="6E8CD6"/>
        </a:accent2>
        <a:accent3>
          <a:srgbClr val="FFFFFF"/>
        </a:accent3>
        <a:accent4>
          <a:srgbClr val="000000"/>
        </a:accent4>
        <a:accent5>
          <a:srgbClr val="AAADC6"/>
        </a:accent5>
        <a:accent6>
          <a:srgbClr val="637EC2"/>
        </a:accent6>
        <a:hlink>
          <a:srgbClr val="97AB05"/>
        </a:hlink>
        <a:folHlink>
          <a:srgbClr val="D6DE6B"/>
        </a:folHlink>
      </a:clrScheme>
      <a:clrMap bg1="lt1" tx1="dk1" bg2="lt2" tx2="dk2" accent1="accent1" accent2="accent2" accent3="accent3" accent4="accent4" accent5="accent5" accent6="accent6" hlink="hlink" folHlink="folHlink"/>
    </a:extraClrScheme>
    <a:extraClrScheme>
      <a:clrScheme name="1_STTtemp_ print_how-to_05 2">
        <a:dk1>
          <a:srgbClr val="8F8F8C"/>
        </a:dk1>
        <a:lt1>
          <a:srgbClr val="FFFFFF"/>
        </a:lt1>
        <a:dk2>
          <a:srgbClr val="000000"/>
        </a:dk2>
        <a:lt2>
          <a:srgbClr val="FFFFFF"/>
        </a:lt2>
        <a:accent1>
          <a:srgbClr val="08338F"/>
        </a:accent1>
        <a:accent2>
          <a:srgbClr val="6E8CD6"/>
        </a:accent2>
        <a:accent3>
          <a:srgbClr val="AAAAAA"/>
        </a:accent3>
        <a:accent4>
          <a:srgbClr val="DADADA"/>
        </a:accent4>
        <a:accent5>
          <a:srgbClr val="AAADC6"/>
        </a:accent5>
        <a:accent6>
          <a:srgbClr val="637EC2"/>
        </a:accent6>
        <a:hlink>
          <a:srgbClr val="97AB05"/>
        </a:hlink>
        <a:folHlink>
          <a:srgbClr val="D6DE6B"/>
        </a:folHlink>
      </a:clrScheme>
      <a:clrMap bg1="dk2" tx1="lt1" bg2="dk1" tx2="lt2" accent1="accent1" accent2="accent2" accent3="accent3" accent4="accent4" accent5="accent5" accent6="accent6" hlink="hlink" folHlink="folHlink"/>
    </a:extraClrScheme>
    <a:extraClrScheme>
      <a:clrScheme name="1_STTtemp_ print_how-to_05 3">
        <a:dk1>
          <a:srgbClr val="000000"/>
        </a:dk1>
        <a:lt1>
          <a:srgbClr val="FFFFFF"/>
        </a:lt1>
        <a:dk2>
          <a:srgbClr val="000000"/>
        </a:dk2>
        <a:lt2>
          <a:srgbClr val="617595"/>
        </a:lt2>
        <a:accent1>
          <a:srgbClr val="08338F"/>
        </a:accent1>
        <a:accent2>
          <a:srgbClr val="6E8CD6"/>
        </a:accent2>
        <a:accent3>
          <a:srgbClr val="FFFFFF"/>
        </a:accent3>
        <a:accent4>
          <a:srgbClr val="000000"/>
        </a:accent4>
        <a:accent5>
          <a:srgbClr val="AAADC6"/>
        </a:accent5>
        <a:accent6>
          <a:srgbClr val="637EC2"/>
        </a:accent6>
        <a:hlink>
          <a:srgbClr val="97AB05"/>
        </a:hlink>
        <a:folHlink>
          <a:srgbClr val="D6DE6B"/>
        </a:folHlink>
      </a:clrScheme>
      <a:clrMap bg1="lt1" tx1="dk1" bg2="lt2" tx2="dk2" accent1="accent1" accent2="accent2" accent3="accent3" accent4="accent4" accent5="accent5" accent6="accent6" hlink="hlink" folHlink="folHlink"/>
    </a:extraClrScheme>
    <a:extraClrScheme>
      <a:clrScheme name="1_STTtemp_ print_how-to_05 4">
        <a:dk1>
          <a:srgbClr val="000000"/>
        </a:dk1>
        <a:lt1>
          <a:srgbClr val="FFFFFF"/>
        </a:lt1>
        <a:dk2>
          <a:srgbClr val="000000"/>
        </a:dk2>
        <a:lt2>
          <a:srgbClr val="617595"/>
        </a:lt2>
        <a:accent1>
          <a:srgbClr val="003596"/>
        </a:accent1>
        <a:accent2>
          <a:srgbClr val="0050E0"/>
        </a:accent2>
        <a:accent3>
          <a:srgbClr val="FFFFFF"/>
        </a:accent3>
        <a:accent4>
          <a:srgbClr val="000000"/>
        </a:accent4>
        <a:accent5>
          <a:srgbClr val="AAAEC9"/>
        </a:accent5>
        <a:accent6>
          <a:srgbClr val="0048CB"/>
        </a:accent6>
        <a:hlink>
          <a:srgbClr val="5E7803"/>
        </a:hlink>
        <a:folHlink>
          <a:srgbClr val="9EAB0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StateStreet</Template>
  <TotalTime>1596</TotalTime>
  <Words>718</Words>
  <Application>Microsoft Office PowerPoint</Application>
  <PresentationFormat>On-screen Show (4:3)</PresentationFormat>
  <Paragraphs>167</Paragraphs>
  <Slides>16</Slides>
  <Notes>2</Notes>
  <HiddenSlides>0</HiddenSlides>
  <MMClips>0</MMClips>
  <ScaleCrop>false</ScaleCrop>
  <HeadingPairs>
    <vt:vector size="6" baseType="variant">
      <vt:variant>
        <vt:lpstr>Fonts Used</vt:lpstr>
      </vt:variant>
      <vt:variant>
        <vt:i4>4</vt:i4>
      </vt:variant>
      <vt:variant>
        <vt:lpstr>Design Template</vt:lpstr>
      </vt:variant>
      <vt:variant>
        <vt:i4>2</vt:i4>
      </vt:variant>
      <vt:variant>
        <vt:lpstr>Slide Titles</vt:lpstr>
      </vt:variant>
      <vt:variant>
        <vt:i4>16</vt:i4>
      </vt:variant>
    </vt:vector>
  </HeadingPairs>
  <TitlesOfParts>
    <vt:vector size="22" baseType="lpstr">
      <vt:lpstr>Arial</vt:lpstr>
      <vt:lpstr>宋体</vt:lpstr>
      <vt:lpstr>Calibri</vt:lpstr>
      <vt:lpstr>Tahoma</vt:lpstr>
      <vt:lpstr>StateStreet</vt:lpstr>
      <vt:lpstr>StateStreet</vt:lpstr>
      <vt:lpstr>Cloud Computing Overview</vt:lpstr>
      <vt:lpstr>Agenda</vt:lpstr>
      <vt:lpstr>What is Cloud Computing</vt:lpstr>
      <vt:lpstr>Cloud Computing Characteristics</vt:lpstr>
      <vt:lpstr>Cloud Categorization  -- By Service Type</vt:lpstr>
      <vt:lpstr>Cloud Categorization  -- By Usage</vt:lpstr>
      <vt:lpstr>Cloud Implementation Architecture</vt:lpstr>
      <vt:lpstr>Key Enabling Technologies(1) Virtualization</vt:lpstr>
      <vt:lpstr>Virtual Machine Manager/Monitor</vt:lpstr>
      <vt:lpstr>Virtual Infrastructure Manager</vt:lpstr>
      <vt:lpstr>Cloud Infrastructure Manager</vt:lpstr>
      <vt:lpstr>Key Enabling Technologies(2) Map Reduce</vt:lpstr>
      <vt:lpstr>Key Enabling Technologies(3) Web Services</vt:lpstr>
      <vt:lpstr>Sample Clouds  -- Amazon EC2  (IaaS)</vt:lpstr>
      <vt:lpstr>Sample Clouds  -- Google App Engine  (PaaS)</vt:lpstr>
      <vt:lpstr>Slide 16</vt:lpstr>
    </vt:vector>
  </TitlesOfParts>
  <Company>State Street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Refactoring Tactics</dc:title>
  <dc:creator>e483649</dc:creator>
  <cp:lastModifiedBy>Jeffrey</cp:lastModifiedBy>
  <cp:revision>363</cp:revision>
  <cp:lastPrinted>1601-01-01T00:00:00Z</cp:lastPrinted>
  <dcterms:created xsi:type="dcterms:W3CDTF">2010-11-30T02:32:34Z</dcterms:created>
  <dcterms:modified xsi:type="dcterms:W3CDTF">2011-07-22T01:44:28Z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0x010100BAEC8816E8143A46A792A122A7B1E191</vt:lpwstr>
  </property>
</Properties>
</file>