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3"/>
  </p:notesMasterIdLst>
  <p:sldIdLst>
    <p:sldId id="315" r:id="rId2"/>
    <p:sldId id="256" r:id="rId3"/>
    <p:sldId id="260" r:id="rId4"/>
    <p:sldId id="262" r:id="rId5"/>
    <p:sldId id="261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6" r:id="rId15"/>
    <p:sldId id="277" r:id="rId16"/>
    <p:sldId id="279" r:id="rId17"/>
    <p:sldId id="278" r:id="rId18"/>
    <p:sldId id="282" r:id="rId19"/>
    <p:sldId id="280" r:id="rId20"/>
    <p:sldId id="283" r:id="rId21"/>
    <p:sldId id="284" r:id="rId22"/>
    <p:sldId id="285" r:id="rId23"/>
    <p:sldId id="286" r:id="rId24"/>
    <p:sldId id="288" r:id="rId25"/>
    <p:sldId id="289" r:id="rId26"/>
    <p:sldId id="290" r:id="rId27"/>
    <p:sldId id="291" r:id="rId28"/>
    <p:sldId id="293" r:id="rId29"/>
    <p:sldId id="294" r:id="rId30"/>
    <p:sldId id="297" r:id="rId31"/>
    <p:sldId id="295" r:id="rId32"/>
    <p:sldId id="298" r:id="rId33"/>
    <p:sldId id="300" r:id="rId34"/>
    <p:sldId id="301" r:id="rId35"/>
    <p:sldId id="303" r:id="rId36"/>
    <p:sldId id="305" r:id="rId37"/>
    <p:sldId id="307" r:id="rId38"/>
    <p:sldId id="308" r:id="rId39"/>
    <p:sldId id="309" r:id="rId40"/>
    <p:sldId id="311" r:id="rId41"/>
    <p:sldId id="312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09" autoAdjust="0"/>
    <p:restoredTop sz="81250" autoAdjust="0"/>
  </p:normalViewPr>
  <p:slideViewPr>
    <p:cSldViewPr>
      <p:cViewPr varScale="1">
        <p:scale>
          <a:sx n="75" d="100"/>
          <a:sy n="75" d="100"/>
        </p:scale>
        <p:origin x="178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D393C-8801-40A8-978F-D46B6051BDAA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4AAD1-FBDE-4451-A608-DF97A9822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464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048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、方法能给用户定义的类型添加新的行为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、关键字</a:t>
            </a:r>
            <a:r>
              <a:rPr lang="en-US" altLang="zh-CN" dirty="0" err="1" smtClean="0"/>
              <a:t>func</a:t>
            </a:r>
            <a:r>
              <a:rPr lang="zh-CN" altLang="en-US" dirty="0" smtClean="0"/>
              <a:t>和函数名之间的参数被称作接受者，将函数与接受者的类型绑在一起。如果一个函数有接受者，这个函数就被称为方法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、两种类型的接受者：值接受者和指针接受者（值接受者使用值的副本来调用方法，而指针接受者使用实际值来调用方法）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go</a:t>
            </a:r>
            <a:r>
              <a:rPr lang="zh-CN" altLang="en-US" dirty="0" smtClean="0"/>
              <a:t>语言既允许使用值，也允许使用指针来调用方法，不必严格符合接受者的类型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go/downloads/list" TargetMode="External"/><Relationship Id="rId2" Type="http://schemas.openxmlformats.org/officeDocument/2006/relationships/hyperlink" Target="https://github.com/astaxie/build-web-application-with-golang/blob/master/ebook/01.1.m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uring.com.cn/article/3764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taxie/godoc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vimeo.com/4971871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16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22532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package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别名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当使用第三方包时，包名可能会非常接近或者相同，此时就可以使用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别名来进行区别和调用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省略调用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不建议使用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，易混淆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和别名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同时使用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1249175" cy="69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燕尾形箭头 9"/>
          <p:cNvSpPr/>
          <p:nvPr/>
        </p:nvSpPr>
        <p:spPr>
          <a:xfrm>
            <a:off x="3491880" y="3271938"/>
            <a:ext cx="1368152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313728"/>
            <a:ext cx="2675383" cy="492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337" y="4499996"/>
            <a:ext cx="2897898" cy="1665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056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0377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可见性规则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语言中，使用 </a:t>
            </a:r>
            <a:r>
              <a:rPr lang="zh-CN" altLang="en-US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大小写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来决定该 常量、变量、类型、接口、结构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或函数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是否可以被外部包所调用：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根据约定，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函数名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首字母 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小写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即为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private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414" y="5085184"/>
            <a:ext cx="4176464" cy="62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026" y="3356993"/>
            <a:ext cx="3672407" cy="802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65390" y="4461693"/>
            <a:ext cx="422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函数名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首字母 </a:t>
            </a:r>
            <a:r>
              <a:rPr lang="zh-CN" altLang="en-US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大写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即为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public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281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0441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课堂作业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既然导入多个包时可以进行简写，那么声明多个 常量、全局变量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或一般类型（非接口、非结构）是否也可以用同样的方法呢？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请动手验证。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77072"/>
            <a:ext cx="167935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73137"/>
            <a:ext cx="205791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077072"/>
            <a:ext cx="1702562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602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594585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基本类型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布尔型：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bool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长度：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取值范围：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true, false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注意事项：不可以用数字代表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false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整型：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uint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根据运行平台可能为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位整型：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int8/uint8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长度：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取值范围：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-128~127/0~255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字节型：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byte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uint8</a:t>
            </a:r>
            <a:r>
              <a:rPr lang="zh-CN" altLang="en-US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别名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945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29851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基本类型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位整型：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int16/uint16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长度：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取值范围：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-32768~32767/0~65535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位整型：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int32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rune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uint32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长度：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字节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取值范围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-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2^32/2~2^32/2-1/0~2^32-1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整型：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int64/uint64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长度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取值范围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-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2^64/2~2^64/2-1/0~2^64-1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浮点型：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float32/float64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长度：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4/8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小数位：精确到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7/15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小数位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09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586570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基本类型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复数：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complex64/complex128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长度：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8/16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足够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保存指针的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32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位或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64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整数型：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uintptr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其它值类型：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array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string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引用类型：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chan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接口类型：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inteface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函数类型：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func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83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0602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类型零值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零值并不等于空值，而是当变量被声明为某种类型后的默认值，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通常情况下值类型的默认值为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bool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空字符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串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57301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类型别名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340070"/>
            <a:ext cx="1800200" cy="106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燕尾形箭头 6"/>
          <p:cNvSpPr/>
          <p:nvPr/>
        </p:nvSpPr>
        <p:spPr>
          <a:xfrm>
            <a:off x="3851920" y="4585668"/>
            <a:ext cx="1368152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404" y="4638225"/>
            <a:ext cx="1592916" cy="470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024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1976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单个变量的声明与赋值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变量的声明格式：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变量名称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变量类型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&gt;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变量的赋值格式：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变量名称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= &lt;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声明的同时赋值：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&lt;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变量名称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[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变量类型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]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54801"/>
            <a:ext cx="3972319" cy="186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910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1190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多个变量的声明与赋值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全局变量的声明可使用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的方式进行简写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全局变量的声明不可以省略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，但可使用并行方式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所有变量都可以使用类型推断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局部变量不可以使用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的方式简写，只能使用并行方式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538" y="3861048"/>
            <a:ext cx="2592289" cy="194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36392"/>
            <a:ext cx="3063357" cy="139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936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3965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变量的类型转换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中不存在隐式转换，所有类型转换必须显式声明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转换只能发生在两种相互兼容的类型之间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类型转换的格式：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alueA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 [:]= &lt;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TypeOfValueA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&gt;(&lt;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ValueB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11555"/>
            <a:ext cx="3297596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6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19166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是一门 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并发支持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垃圾回收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编译型 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系统编程语言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，旨在创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造一门具有在静态编译语言的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高性能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和动态语言的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高效开发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之间拥有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良好平衡点的一门编程语言。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的主要特点有哪些？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类型安全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内存安全</a:t>
            </a:r>
            <a:endParaRPr lang="en-US" altLang="zh-CN" sz="20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以非常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直观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极低代价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的方案实现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高并发</a:t>
            </a:r>
            <a:endParaRPr lang="en-US" altLang="zh-CN" sz="20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高效的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垃圾回收机制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快速编译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（同时解决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语言中头文件太多的问题）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为多核计算机提供性能提升的方案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UTF-8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编码支持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566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46346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常量的定义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常量的值在编译时就已经确定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常量的定义格式与变量基本相同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等号右侧必须是常量或者常量表达式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常量表达式中的函数必须是内置函数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30124"/>
            <a:ext cx="3672408" cy="2219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69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96884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常量的初始化规则与枚举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在定义常量组时，如果不提供初始值，则表示将使用上行的表达式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使用相同的表达式不代表具有相同的值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ota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是常量的计数器，从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开始，组中每定义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个常量自动递增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通过初始化规则与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iota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可以达到枚举的效果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每遇到一个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关键字，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iota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就会重置为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149080"/>
            <a:ext cx="1645897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149080"/>
            <a:ext cx="2592288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712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79705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运算符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中的运算符均是从左至右结合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优先级（从高到低）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^      !                                       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（一元运算符）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*       /    %    &lt;&lt;    &gt;&gt;    &amp;      &amp;^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+      -     |      ^                        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（二元运算符）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==   !=   &lt;    &lt;=    &gt;=    &gt;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&lt;-                                      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（专门用于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channel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&amp;&amp;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||</a:t>
            </a:r>
          </a:p>
        </p:txBody>
      </p:sp>
    </p:spTree>
    <p:extLst>
      <p:ext uri="{BB962C8B-B14F-4D97-AF65-F5344CB8AC3E}">
        <p14:creationId xmlns:p14="http://schemas.microsoft.com/office/powerpoint/2010/main" val="157101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94627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指针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虽然保留了指针，但与其它编程语言不同的是，在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当中不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支持指针运算以及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”-&gt;”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运算符，而直接采用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”.”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选择符来操作指针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目标对象的成员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操作符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”&amp;”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取变量地址，使用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通过指针间接访问目标对象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值为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nil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而非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NULL</a:t>
            </a: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递增递减语句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当中，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++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是作为语句而并不是作为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表达式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408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09360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判断语句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if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条件表达式没有括号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支持一个初始化表达式（可以是并行方式）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左大括号必须和条件语句或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else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在同一行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支持单行模式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初始化语句中的变量为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block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级别，同时隐藏外部同名变量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1.0.3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版本中的编译器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BUG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576" y="4468713"/>
            <a:ext cx="26955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14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45588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循环语句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for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只有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一个循环语句关键字，但支持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种形式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初始化和步进表达式可以是多个值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条件语句每次循环都会被重新检查，因此不建议在条件语句中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使用函数，尽量提前计算好条件并以变量或常量代替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左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大括号必须和条件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语句在同一行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49080"/>
            <a:ext cx="154795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379132"/>
            <a:ext cx="1472615" cy="126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54" y="4434215"/>
            <a:ext cx="2242148" cy="1157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404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19940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选择语句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switch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可以使用任何类型或表达式作为条件语句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需要写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，一旦条件符合自动终止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希望继续执行下一个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case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，需使用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fallthrough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支持一个初始化表达式（可以是并行方式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），右侧需跟分号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左大括号必须和条件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语句在同一行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75884"/>
            <a:ext cx="2280964" cy="1845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175884"/>
            <a:ext cx="2074775" cy="1845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812" y="4183389"/>
            <a:ext cx="2410089" cy="1693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212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7054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跳转语句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oto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break, continue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三个语法都可以配合标签使用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标签名区分大小写，若不使用会造成编译错误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continue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配合标签可用于多层循环的跳出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Goto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是调整执行位置，与其它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个语句配合标签的结果并不相同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61048"/>
            <a:ext cx="2831817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085794"/>
            <a:ext cx="2448272" cy="1613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14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9688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Array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定义数组的格式：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&lt;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varName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 [n]&lt;type&gt;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n&gt;=0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数组长度也是类型的一部分，因此具有不同长度的数组为不同类型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注意区分指向数组的指针和指针数组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数组在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中为值类型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数组之间可以使用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!=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进行比较，但不可以使用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来创建数组，此方法返回一个指向数组的指针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支持多维数组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语言版冒泡排序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227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73000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切片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其本身并不是数组，它指向底层的数组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作为变长数组的替代方案，可以关联底层数组的局部或全部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为引用类型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可以直接创建或从底层数组获取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生成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获取元素个数，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cap()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获取容量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一般使用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make()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创建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如果多个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指向相同底层数组，其中一个的值改变会影响全部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ake([]T,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cap)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其中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可以省略，则和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的值相同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表示存数的元素个数，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表示容量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07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496834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源码安装：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参考链接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标准包安装：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3"/>
              </a:rPr>
              <a:t>下载地址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第三方工具安装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环境变量与工作目录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根据约定，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GOPATH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下需要建立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个目录：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bin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（存放编译后生成的可执行文件）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pkg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（存放编译后生成的包文件）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（存放项目源码）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581826"/>
            <a:ext cx="4391496" cy="2711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937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3308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与底层数组的对应关系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https://github.com/astaxie/build-web-application-with-golang/raw/master/ebook/images/2.2.slice.png?raw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92896"/>
            <a:ext cx="48196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15816" y="5661248"/>
            <a:ext cx="2846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本图来源</a:t>
            </a:r>
            <a:r>
              <a:rPr lang="en-US" altLang="zh-CN" dirty="0" smtClean="0"/>
              <a:t>《Go Web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73000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Reslice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Reslice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时索引以被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的切片为准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索引不可以超过被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的切片的容量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cap()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索引越界不会导致底层数组的重新分配而是引发错误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Append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尾部追加元素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可以将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追加在另一个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尾部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如果最终长度未超过追加到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的容量则返回原始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如果超过追加到的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的容量则将重新分配数组并拷贝原始数据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Copy </a:t>
            </a:r>
          </a:p>
        </p:txBody>
      </p:sp>
    </p:spTree>
    <p:extLst>
      <p:ext uri="{BB962C8B-B14F-4D97-AF65-F5344CB8AC3E}">
        <p14:creationId xmlns:p14="http://schemas.microsoft.com/office/powerpoint/2010/main" val="416279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34350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类似其它语言中的哈希表或者字典，以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key-value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形式存储数据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必须是支持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!=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比较运算的类型，不可以是函数、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查找比线性搜索快很多，但比使用索引访问数据的类型慢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make()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创建，支持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:=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这种简写方式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ake([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keyType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]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valueType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cap)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表示容量，可省略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超出容量时会自动扩容，但尽量提供一个合理的初始值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获取元素个数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键值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对不存在时自动添加，使用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delete()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删除某键值对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for range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进行迭代操作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13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45588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function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不支持 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嵌套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重载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默认参数</a:t>
            </a:r>
            <a:endParaRPr lang="en-US" altLang="zh-CN" sz="20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但支持以下特性：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无需声明原型、不定长度变参、多返回值、命名返回值参数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匿名函数、闭包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定义函数使用关键字 </a:t>
            </a:r>
            <a:r>
              <a:rPr lang="en-US" altLang="zh-CN" sz="2000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func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，且左大括号不能另起一行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函数也可以作为一种类型使用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78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44359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efer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的执行方式类似其它语言中的析构函数，在函数体执行结束后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按照调用顺序的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相反顺序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逐个执行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即使函数发生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严重错误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也会执行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支持匿名函数的调用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常用于资源清理、文件关闭、解锁以及记录时间等操作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通过与匿名函数配合可在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之后</a:t>
            </a:r>
            <a:r>
              <a:rPr lang="zh-CN" altLang="en-US" sz="2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函数计算结果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如果函数体内某个变量作为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defer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时匿名函数的参数，则在定义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defer</a:t>
            </a: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时即已经获得了拷贝，否则则是引用某个变量的地址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没有异常机制，但有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panic/recover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模式来处理错误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Panic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可以在任何地方引发，但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recover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只有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defer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调用的函数中有效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866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46069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结构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非常相似，并且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没有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class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type &lt;Name&gt;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{}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定义结构，名称遵循可见性规则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支持指向自身的指针类型成员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支持匿名结构，可用作成员或定义成员变量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匿名结构也可以用于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可以使用字面值对结构进行初始化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允许直接通过指针来读写结构成员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相同类型的成员可进行直接拷贝赋值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==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!=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比较运算符，但不支持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支持匿名字段，本质上是定义了以某个类型名为名称的字段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嵌入结构作为匿名字段看起来像继承，但不是继承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可以使用匿名字段指针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489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22532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method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中虽没有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，但依旧有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method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通过显示说明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receiver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来实现与某个类型的组合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只能为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同一个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包中的类型定义方法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Receiver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可以是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类型的值或者指针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不存在方法重载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可以使用值或指针来调用方法，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编译器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会自动完成转换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从某种意义上来说，方法是函数的语法糖，因为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receiver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其实就是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方法所接收的第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个参数（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Method Value vs. Method Expression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如果外部结构和嵌入结构存在同名方法，则优先调用外部结构的方法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类型别名不会拥有底层类型所附带的方法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方法可以调用结构中的非公开字段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84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48180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interface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接口是一个或多个方法签名的集合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只要某个类型拥有该接口的所有方法签名，即算实现该接口，无需显示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声明实现了哪个接口，这称为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Structural Typing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接口只有方法声明，没有实现，没有数据字段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接口可以匿名嵌入其它接口，或嵌入到结构中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将对象赋值给接口时，会发生拷贝，而接口内部存储的是指向这个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复制品的指针，既无法修改复制品的状态，也无法获取指针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只有当接口存储的类型和对象都为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nil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时，接口才等于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nil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接口调用不会做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receiver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的自动转换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接口同样支持匿名字段方法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接口也可实现类似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OOP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中的多态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空接口可以作为任何类型数据的容器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951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04667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类型断言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通过类型断言的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ok pattern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可以判断接口中的数据类型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type switch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则可针对空接口进行比较全面的类型判断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接口转换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可以将拥有超集的接口转换为子集的接口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延伸阅读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b="1" dirty="0" smtClean="0">
                <a:hlinkClick r:id="rId3" action="ppaction://hlinkfile"/>
              </a:rPr>
              <a:t>评</a:t>
            </a:r>
            <a:r>
              <a:rPr lang="en-US" altLang="zh-CN" sz="2000" b="1" dirty="0">
                <a:hlinkClick r:id="rId3" action="ppaction://hlinkfile"/>
              </a:rPr>
              <a:t>: </a:t>
            </a:r>
            <a:r>
              <a:rPr lang="zh-CN" altLang="en-US" sz="2000" b="1" dirty="0">
                <a:hlinkClick r:id="rId3" action="ppaction://hlinkfile"/>
              </a:rPr>
              <a:t>为什么我不喜欢</a:t>
            </a:r>
            <a:r>
              <a:rPr lang="en-US" altLang="zh-CN" sz="2000" b="1" dirty="0">
                <a:hlinkClick r:id="rId3" action="ppaction://hlinkfile"/>
              </a:rPr>
              <a:t>Go</a:t>
            </a:r>
            <a:r>
              <a:rPr lang="zh-CN" altLang="en-US" sz="2000" b="1" dirty="0">
                <a:hlinkClick r:id="rId3" action="ppaction://hlinkfile"/>
              </a:rPr>
              <a:t>语言式的接口</a:t>
            </a:r>
            <a:r>
              <a:rPr lang="zh-CN" altLang="en-US" sz="2000" b="1" dirty="0"/>
              <a:t> 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07024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08099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反射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reflection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反射可大大提高程序的灵活性，使得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interface{}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有更大的发挥余地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反射使用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TypeOf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ValueOf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函数从接口中获取目标对象信息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反射会将匿名字段作为独立字段（匿名字段本质）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想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要利用反射修改对象状态，前提是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interface.data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settable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即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pointer-interface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通过反射可以“动态”调用方法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005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38668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命令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在命令行或终端输入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即可查看所有支持的命令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常用命令简介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get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：获取远程包（需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提前安装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run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：直接运行程序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build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：测试编译，检查是否有编译错误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fmt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：格式化源码（部分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IDE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在保存时自动调用）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install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：编译包文件并编译整个程序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 test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：运行测试文件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doc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：查看文档（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CHM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hlinkClick r:id="rId2"/>
              </a:rPr>
              <a:t>手册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36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21731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并发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concurrency</a:t>
            </a: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很多人都是冲着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大肆宣扬的高并发而忍不住跃跃欲试，但其实从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源码的解析来看，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goroutine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只是由官方实现的超级“线程池”而已。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不过话说回来，每个实例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4-5KB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的栈内存占用和由于实现机制而大幅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减少的创建和销毁开销，是制造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号称的高并发的根本原因。另外，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goroutine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的简单易用，也在语言层面上给予了开发者巨大的便利。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并发不是并行：</a:t>
            </a:r>
            <a:r>
              <a:rPr lang="en-US" altLang="zh-CN" sz="2000" dirty="0">
                <a:hlinkClick r:id="rId3"/>
              </a:rPr>
              <a:t>Concurrency Is Not </a:t>
            </a:r>
            <a:r>
              <a:rPr lang="en-US" altLang="zh-CN" sz="2000" dirty="0" smtClean="0">
                <a:hlinkClick r:id="rId3"/>
              </a:rPr>
              <a:t>Parallelism</a:t>
            </a:r>
            <a:endParaRPr lang="en-US" altLang="zh-CN" sz="2000" dirty="0" smtClean="0"/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并发主要由切换时间片来实现“同时”运行，在并行则是直接利用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多核实现多线程的运行，但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可以设置使用核数，以发挥多核计算机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的能力。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Goroutine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奉行通过通信来共享内存，而不是共享内存来通信。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295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02788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Channel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Channel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goroutine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沟通的桥梁，大都是阻塞同步的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make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创建，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close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关闭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Channel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是引用类型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可以使用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for range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来迭代不断操作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channel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可以设置单向或双向通道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可以设置缓存大小，在未被填满前不会发生阻塞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Select</a:t>
            </a: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可处理一个或多个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channel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的发送与接收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同时有多个可用的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channel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时按随机顺序处理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可用空的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select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来阻塞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main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可设置超时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6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程序的整体结构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90688"/>
            <a:ext cx="3473839" cy="440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807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3317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”Hello world!”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132856"/>
            <a:ext cx="4392488" cy="193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4354151"/>
            <a:ext cx="199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输出：</a:t>
            </a: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hello.go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3" y="5001298"/>
            <a:ext cx="4536504" cy="49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538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71228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内置关键字（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个均为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小写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default        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func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interface        select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case          defer              go           map            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chan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  else             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goto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package        switch</a:t>
            </a:r>
          </a:p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fallthrough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if             range             type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continue   for                  import    return          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注释方法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：单行注释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/* */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：多行注释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18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74981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程序的一般结构：</a:t>
            </a: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basic_structure.go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程序是通过 </a:t>
            </a:r>
            <a:r>
              <a:rPr lang="en-US" altLang="zh-CN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package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来组织的（与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类似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只有 </a:t>
            </a:r>
            <a:r>
              <a:rPr lang="en-US" altLang="zh-CN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package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名称为 </a:t>
            </a:r>
            <a:r>
              <a:rPr lang="en-US" altLang="zh-CN" sz="20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的包可以包含 </a:t>
            </a:r>
            <a:r>
              <a:rPr lang="en-US" altLang="zh-CN" sz="20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main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个可执行程序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有且仅有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一个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main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en-US" altLang="zh-CN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import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关键字来导入其它非 </a:t>
            </a:r>
            <a:r>
              <a:rPr lang="en-US" altLang="zh-CN" sz="20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关键字来进行常量的定义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通过在函数体外部使用 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关键字来进行全局变量的声明与赋值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en-US" altLang="zh-CN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关键字来进行结构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或接口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interface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的声明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func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关键字来进行函数的声明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63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2991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导入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package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的格式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2392681"/>
            <a:ext cx="1512167" cy="96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燕尾形箭头 4"/>
          <p:cNvSpPr/>
          <p:nvPr/>
        </p:nvSpPr>
        <p:spPr>
          <a:xfrm>
            <a:off x="3818557" y="2708920"/>
            <a:ext cx="1368152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708" y="2264451"/>
            <a:ext cx="1356596" cy="1224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576380"/>
            <a:ext cx="2875037" cy="30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0319" y="4149080"/>
            <a:ext cx="7132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导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入包之后，就可以使用格式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PackageName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&gt;.&lt;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FuncName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来对包中的函数进行调用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如果导入包之后 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未调用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其中的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将会报出编译错误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461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2230</TotalTime>
  <Words>2889</Words>
  <Application>Microsoft Office PowerPoint</Application>
  <PresentationFormat>全屏显示(4:3)</PresentationFormat>
  <Paragraphs>454</Paragraphs>
  <Slides>41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宋体</vt:lpstr>
      <vt:lpstr>微软雅黑</vt:lpstr>
      <vt:lpstr>幼圆</vt:lpstr>
      <vt:lpstr>Arial</vt:lpstr>
      <vt:lpstr>Calibri</vt:lpstr>
      <vt:lpstr>Century Gothic</vt:lpstr>
      <vt:lpstr>Courier New</vt:lpstr>
      <vt:lpstr>Palatino Linotype</vt:lpstr>
      <vt:lpstr>Wingdings</vt:lpstr>
      <vt:lpstr>主管人员</vt:lpstr>
      <vt:lpstr>PowerPoint 演示文稿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Go编程基础</dc:title>
  <dc:creator>Unknown</dc:creator>
  <cp:lastModifiedBy>kmxtye</cp:lastModifiedBy>
  <cp:revision>330</cp:revision>
  <dcterms:created xsi:type="dcterms:W3CDTF">2013-03-20T22:44:52Z</dcterms:created>
  <dcterms:modified xsi:type="dcterms:W3CDTF">2018-04-23T14:24:02Z</dcterms:modified>
</cp:coreProperties>
</file>