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321" r:id="rId4"/>
    <p:sldId id="295" r:id="rId5"/>
    <p:sldId id="294" r:id="rId6"/>
    <p:sldId id="258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8" r:id="rId15"/>
    <p:sldId id="309" r:id="rId16"/>
    <p:sldId id="310" r:id="rId17"/>
    <p:sldId id="312" r:id="rId18"/>
    <p:sldId id="311" r:id="rId19"/>
    <p:sldId id="313" r:id="rId20"/>
    <p:sldId id="314" r:id="rId21"/>
    <p:sldId id="316" r:id="rId22"/>
    <p:sldId id="315" r:id="rId23"/>
    <p:sldId id="317" r:id="rId24"/>
    <p:sldId id="318" r:id="rId25"/>
    <p:sldId id="319" r:id="rId26"/>
    <p:sldId id="320" r:id="rId2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653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5" name="24 Subtítulo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1" name="30 Marcador de texto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7" name="26 Marcador de fecha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143240" y="533400"/>
            <a:ext cx="5500726" cy="2868168"/>
          </a:xfrm>
        </p:spPr>
        <p:txBody>
          <a:bodyPr/>
          <a:lstStyle/>
          <a:p>
            <a:pPr algn="ctr"/>
            <a:r>
              <a:rPr lang="es-MX" dirty="0" smtClean="0"/>
              <a:t>LISTA DOBLEMENTE LIGADA lineal</a:t>
            </a:r>
            <a:br>
              <a:rPr lang="es-MX" dirty="0" smtClean="0"/>
            </a:br>
            <a:r>
              <a:rPr lang="es-MX" dirty="0" smtClean="0"/>
              <a:t>con encabezado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400" dirty="0" smtClean="0"/>
              <a:t>L D L L</a:t>
            </a:r>
            <a:endParaRPr lang="es-MX" sz="3400" dirty="0"/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3886200" y="6137752"/>
            <a:ext cx="5114778" cy="1101248"/>
          </a:xfrm>
          <a:prstGeom prst="rect">
            <a:avLst/>
          </a:prstGeom>
        </p:spPr>
        <p:txBody>
          <a:bodyPr vert="horz" lIns="45720" tIns="0" rIns="45720" bIns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Julio, 2013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Guadalajara, Jalisco. México</a:t>
            </a: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2733822" y="117952"/>
            <a:ext cx="5114778" cy="1101248"/>
          </a:xfrm>
          <a:prstGeom prst="rect">
            <a:avLst/>
          </a:prstGeom>
        </p:spPr>
        <p:txBody>
          <a:bodyPr vert="horz" lIns="45720" tIns="0" rIns="45720" bIns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es-MX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lang="es-MX" sz="1400" dirty="0" smtClean="0">
                <a:solidFill>
                  <a:srgbClr val="FFFFFF"/>
                </a:solidFill>
              </a:rPr>
              <a:t>Prof. Sabrina Lizbeth Vega Maldonado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Ud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"/>
            <a:ext cx="929640" cy="1348740"/>
          </a:xfrm>
          <a:prstGeom prst="rect">
            <a:avLst/>
          </a:prstGeom>
        </p:spPr>
      </p:pic>
      <p:pic>
        <p:nvPicPr>
          <p:cNvPr id="9" name="Picture 8" descr="Virtu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334000"/>
            <a:ext cx="2179320" cy="1120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62000"/>
          </a:xfrm>
        </p:spPr>
        <p:txBody>
          <a:bodyPr/>
          <a:lstStyle/>
          <a:p>
            <a:pPr algn="ctr"/>
            <a:r>
              <a:rPr lang="es-MX" dirty="0" smtClean="0"/>
              <a:t>INSERTAR   6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9600" y="13716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void </a:t>
            </a:r>
            <a:r>
              <a:rPr lang="en-US" sz="2400" dirty="0" err="1" smtClean="0"/>
              <a:t>inserta(TipoElemento</a:t>
            </a:r>
            <a:r>
              <a:rPr lang="en-US" sz="2400" dirty="0" smtClean="0"/>
              <a:t> *</a:t>
            </a:r>
            <a:r>
              <a:rPr lang="en-US" sz="2400" dirty="0" err="1" smtClean="0"/>
              <a:t>x</a:t>
            </a:r>
            <a:r>
              <a:rPr lang="en-US" sz="2400" dirty="0" smtClean="0"/>
              <a:t>, </a:t>
            </a:r>
            <a:r>
              <a:rPr lang="en-US" sz="2400" dirty="0" err="1" smtClean="0"/>
              <a:t>posicion</a:t>
            </a:r>
            <a:r>
              <a:rPr lang="en-US" sz="2400" dirty="0" smtClean="0"/>
              <a:t> </a:t>
            </a:r>
            <a:r>
              <a:rPr lang="en-US" sz="2400" dirty="0" err="1" smtClean="0"/>
              <a:t>p</a:t>
            </a:r>
            <a:r>
              <a:rPr lang="en-US" sz="2400" dirty="0" smtClean="0"/>
              <a:t>, </a:t>
            </a:r>
            <a:r>
              <a:rPr lang="en-US" sz="2400" dirty="0" err="1" smtClean="0"/>
              <a:t>Lista</a:t>
            </a:r>
            <a:r>
              <a:rPr lang="en-US" sz="2400" dirty="0" smtClean="0"/>
              <a:t> *</a:t>
            </a:r>
            <a:r>
              <a:rPr lang="en-US" sz="2400" dirty="0" err="1" smtClean="0"/>
              <a:t>l</a:t>
            </a:r>
            <a:r>
              <a:rPr lang="en-US" sz="2400" dirty="0" smtClean="0"/>
              <a:t>)</a:t>
            </a:r>
            <a:endParaRPr lang="es-MX" sz="2400" dirty="0"/>
          </a:p>
        </p:txBody>
      </p:sp>
      <p:grpSp>
        <p:nvGrpSpPr>
          <p:cNvPr id="3" name="52 Grupo"/>
          <p:cNvGrpSpPr/>
          <p:nvPr/>
        </p:nvGrpSpPr>
        <p:grpSpPr>
          <a:xfrm>
            <a:off x="919138" y="2590800"/>
            <a:ext cx="1714512" cy="869398"/>
            <a:chOff x="1071538" y="2345288"/>
            <a:chExt cx="1714512" cy="869398"/>
          </a:xfrm>
        </p:grpSpPr>
        <p:sp>
          <p:nvSpPr>
            <p:cNvPr id="18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9" name="5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12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17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19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21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2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16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" name="Group 36"/>
          <p:cNvGrpSpPr/>
          <p:nvPr/>
        </p:nvGrpSpPr>
        <p:grpSpPr>
          <a:xfrm>
            <a:off x="2425441" y="2993786"/>
            <a:ext cx="851159" cy="973858"/>
            <a:chOff x="4635241" y="2988542"/>
            <a:chExt cx="851159" cy="973858"/>
          </a:xfrm>
        </p:grpSpPr>
        <p:cxnSp>
          <p:nvCxnSpPr>
            <p:cNvPr id="39" name="39 Conector recto de flecha"/>
            <p:cNvCxnSpPr/>
            <p:nvPr/>
          </p:nvCxnSpPr>
          <p:spPr>
            <a:xfrm rot="5400000">
              <a:off x="4878939" y="3214209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42 Conector recto"/>
            <p:cNvCxnSpPr/>
            <p:nvPr/>
          </p:nvCxnSpPr>
          <p:spPr>
            <a:xfrm>
              <a:off x="4635241" y="3006499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33 CuadroTexto"/>
            <p:cNvSpPr txBox="1"/>
            <p:nvPr/>
          </p:nvSpPr>
          <p:spPr>
            <a:xfrm>
              <a:off x="4700582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304800" y="2988712"/>
            <a:ext cx="838200" cy="978932"/>
            <a:chOff x="2514600" y="2983468"/>
            <a:chExt cx="838200" cy="978932"/>
          </a:xfrm>
        </p:grpSpPr>
        <p:cxnSp>
          <p:nvCxnSpPr>
            <p:cNvPr id="43" name="39 Conector recto de flecha"/>
            <p:cNvCxnSpPr/>
            <p:nvPr/>
          </p:nvCxnSpPr>
          <p:spPr>
            <a:xfrm rot="5400000">
              <a:off x="2638757" y="3209135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2 Conector recto"/>
            <p:cNvCxnSpPr/>
            <p:nvPr/>
          </p:nvCxnSpPr>
          <p:spPr>
            <a:xfrm>
              <a:off x="2852259" y="3001425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33 CuadroTexto"/>
            <p:cNvSpPr txBox="1"/>
            <p:nvPr/>
          </p:nvSpPr>
          <p:spPr>
            <a:xfrm>
              <a:off x="2514600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1653641" y="2057400"/>
            <a:ext cx="327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p</a:t>
            </a:r>
            <a:endParaRPr lang="es-MX" sz="2000" dirty="0"/>
          </a:p>
        </p:txBody>
      </p:sp>
      <p:grpSp>
        <p:nvGrpSpPr>
          <p:cNvPr id="6" name="Group 28"/>
          <p:cNvGrpSpPr/>
          <p:nvPr/>
        </p:nvGrpSpPr>
        <p:grpSpPr>
          <a:xfrm>
            <a:off x="3429000" y="2590800"/>
            <a:ext cx="1714512" cy="857256"/>
            <a:chOff x="3428992" y="2590800"/>
            <a:chExt cx="1714512" cy="857256"/>
          </a:xfrm>
        </p:grpSpPr>
        <p:sp>
          <p:nvSpPr>
            <p:cNvPr id="26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6</a:t>
              </a:r>
            </a:p>
          </p:txBody>
        </p:sp>
        <p:cxnSp>
          <p:nvCxnSpPr>
            <p:cNvPr id="27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3962400" y="2057400"/>
            <a:ext cx="5880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aux</a:t>
            </a:r>
            <a:endParaRPr lang="es-MX" sz="2000" dirty="0"/>
          </a:p>
        </p:txBody>
      </p:sp>
      <p:grpSp>
        <p:nvGrpSpPr>
          <p:cNvPr id="7" name="Group 36"/>
          <p:cNvGrpSpPr/>
          <p:nvPr/>
        </p:nvGrpSpPr>
        <p:grpSpPr>
          <a:xfrm>
            <a:off x="4953000" y="2988542"/>
            <a:ext cx="851159" cy="973858"/>
            <a:chOff x="4635241" y="2988542"/>
            <a:chExt cx="851159" cy="973858"/>
          </a:xfrm>
        </p:grpSpPr>
        <p:cxnSp>
          <p:nvCxnSpPr>
            <p:cNvPr id="32" name="39 Conector recto de flecha"/>
            <p:cNvCxnSpPr/>
            <p:nvPr/>
          </p:nvCxnSpPr>
          <p:spPr>
            <a:xfrm rot="5400000">
              <a:off x="4878939" y="3214209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42 Conector recto"/>
            <p:cNvCxnSpPr/>
            <p:nvPr/>
          </p:nvCxnSpPr>
          <p:spPr>
            <a:xfrm>
              <a:off x="4635241" y="3006499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33 CuadroTexto"/>
            <p:cNvSpPr txBox="1"/>
            <p:nvPr/>
          </p:nvSpPr>
          <p:spPr>
            <a:xfrm>
              <a:off x="4700582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5" name="70 Conector recto de flecha"/>
          <p:cNvCxnSpPr/>
          <p:nvPr/>
        </p:nvCxnSpPr>
        <p:spPr>
          <a:xfrm rot="10800000">
            <a:off x="2743200" y="2819400"/>
            <a:ext cx="876304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95914" y="4766608"/>
            <a:ext cx="381888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/>
              <a:t>aux = (</a:t>
            </a:r>
            <a:r>
              <a:rPr lang="en-US" sz="1500" dirty="0" err="1" smtClean="0"/>
              <a:t>posicion</a:t>
            </a:r>
            <a:r>
              <a:rPr lang="en-US" sz="1500" dirty="0" smtClean="0"/>
              <a:t>) </a:t>
            </a:r>
            <a:r>
              <a:rPr lang="en-US" sz="1500" dirty="0" err="1" smtClean="0"/>
              <a:t>malloc</a:t>
            </a:r>
            <a:r>
              <a:rPr lang="en-US" sz="1500" dirty="0" smtClean="0"/>
              <a:t>( </a:t>
            </a:r>
            <a:r>
              <a:rPr lang="en-US" sz="1500" dirty="0" err="1" smtClean="0"/>
              <a:t>sizeof</a:t>
            </a:r>
            <a:r>
              <a:rPr lang="en-US" sz="1500" dirty="0" smtClean="0"/>
              <a:t> (</a:t>
            </a:r>
            <a:r>
              <a:rPr lang="en-US" sz="1500" dirty="0" err="1" smtClean="0"/>
              <a:t>Nodo</a:t>
            </a:r>
            <a:r>
              <a:rPr lang="en-US" sz="1500" dirty="0" smtClean="0"/>
              <a:t>) );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elemento</a:t>
            </a:r>
            <a:r>
              <a:rPr lang="en-US" sz="1500" dirty="0" smtClean="0"/>
              <a:t> = *</a:t>
            </a:r>
            <a:r>
              <a:rPr lang="en-US" sz="1500" dirty="0" err="1" smtClean="0"/>
              <a:t>x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</a:t>
            </a:r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aux-&gt;anterior = </a:t>
            </a:r>
            <a:r>
              <a:rPr lang="en-US" sz="1500" dirty="0" err="1" smtClean="0"/>
              <a:t>p</a:t>
            </a:r>
            <a:r>
              <a:rPr lang="en-US" sz="1500" dirty="0" smtClean="0"/>
              <a:t>;        </a:t>
            </a:r>
          </a:p>
          <a:p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aux;        </a:t>
            </a:r>
          </a:p>
          <a:p>
            <a:r>
              <a:rPr lang="en-US" sz="1500" dirty="0" smtClean="0"/>
              <a:t>If (aux-&gt;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!= NULL)        {            </a:t>
            </a:r>
          </a:p>
          <a:p>
            <a:r>
              <a:rPr lang="en-US" sz="1500" dirty="0" smtClean="0"/>
              <a:t>	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-&gt;anterior = aux;       </a:t>
            </a:r>
          </a:p>
          <a:p>
            <a:r>
              <a:rPr lang="en-US" sz="1500" dirty="0" smtClean="0"/>
              <a:t> }</a:t>
            </a:r>
            <a:endParaRPr lang="es-MX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62000"/>
          </a:xfrm>
        </p:spPr>
        <p:txBody>
          <a:bodyPr/>
          <a:lstStyle/>
          <a:p>
            <a:pPr algn="ctr"/>
            <a:r>
              <a:rPr lang="es-MX" dirty="0" smtClean="0"/>
              <a:t>INSERTAR   6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9600" y="13716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void </a:t>
            </a:r>
            <a:r>
              <a:rPr lang="en-US" sz="2400" dirty="0" err="1" smtClean="0"/>
              <a:t>inserta(TipoElemento</a:t>
            </a:r>
            <a:r>
              <a:rPr lang="en-US" sz="2400" dirty="0" smtClean="0"/>
              <a:t> *</a:t>
            </a:r>
            <a:r>
              <a:rPr lang="en-US" sz="2400" dirty="0" err="1" smtClean="0"/>
              <a:t>x</a:t>
            </a:r>
            <a:r>
              <a:rPr lang="en-US" sz="2400" dirty="0" smtClean="0"/>
              <a:t>, </a:t>
            </a:r>
            <a:r>
              <a:rPr lang="en-US" sz="2400" dirty="0" err="1" smtClean="0"/>
              <a:t>posicion</a:t>
            </a:r>
            <a:r>
              <a:rPr lang="en-US" sz="2400" dirty="0" smtClean="0"/>
              <a:t> </a:t>
            </a:r>
            <a:r>
              <a:rPr lang="en-US" sz="2400" dirty="0" err="1" smtClean="0"/>
              <a:t>p</a:t>
            </a:r>
            <a:r>
              <a:rPr lang="en-US" sz="2400" dirty="0" smtClean="0"/>
              <a:t>, </a:t>
            </a:r>
            <a:r>
              <a:rPr lang="en-US" sz="2400" dirty="0" err="1" smtClean="0"/>
              <a:t>Lista</a:t>
            </a:r>
            <a:r>
              <a:rPr lang="en-US" sz="2400" dirty="0" smtClean="0"/>
              <a:t> *</a:t>
            </a:r>
            <a:r>
              <a:rPr lang="en-US" sz="2400" dirty="0" err="1" smtClean="0"/>
              <a:t>l</a:t>
            </a:r>
            <a:r>
              <a:rPr lang="en-US" sz="2400" dirty="0" smtClean="0"/>
              <a:t>)</a:t>
            </a:r>
            <a:endParaRPr lang="es-MX" sz="2400" dirty="0"/>
          </a:p>
        </p:txBody>
      </p:sp>
      <p:grpSp>
        <p:nvGrpSpPr>
          <p:cNvPr id="3" name="52 Grupo"/>
          <p:cNvGrpSpPr/>
          <p:nvPr/>
        </p:nvGrpSpPr>
        <p:grpSpPr>
          <a:xfrm>
            <a:off x="919138" y="2590800"/>
            <a:ext cx="1714512" cy="869398"/>
            <a:chOff x="1071538" y="2345288"/>
            <a:chExt cx="1714512" cy="869398"/>
          </a:xfrm>
        </p:grpSpPr>
        <p:sp>
          <p:nvSpPr>
            <p:cNvPr id="18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9" name="5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12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17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19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21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2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16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" name="Group 35"/>
          <p:cNvGrpSpPr/>
          <p:nvPr/>
        </p:nvGrpSpPr>
        <p:grpSpPr>
          <a:xfrm>
            <a:off x="304800" y="2988712"/>
            <a:ext cx="838200" cy="978932"/>
            <a:chOff x="2514600" y="2983468"/>
            <a:chExt cx="838200" cy="978932"/>
          </a:xfrm>
        </p:grpSpPr>
        <p:cxnSp>
          <p:nvCxnSpPr>
            <p:cNvPr id="43" name="39 Conector recto de flecha"/>
            <p:cNvCxnSpPr/>
            <p:nvPr/>
          </p:nvCxnSpPr>
          <p:spPr>
            <a:xfrm rot="5400000">
              <a:off x="2638757" y="3209135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2 Conector recto"/>
            <p:cNvCxnSpPr/>
            <p:nvPr/>
          </p:nvCxnSpPr>
          <p:spPr>
            <a:xfrm>
              <a:off x="2852259" y="3001425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33 CuadroTexto"/>
            <p:cNvSpPr txBox="1"/>
            <p:nvPr/>
          </p:nvSpPr>
          <p:spPr>
            <a:xfrm>
              <a:off x="2514600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1653641" y="2057400"/>
            <a:ext cx="327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p</a:t>
            </a:r>
            <a:endParaRPr lang="es-MX" sz="2000" dirty="0"/>
          </a:p>
        </p:txBody>
      </p:sp>
      <p:grpSp>
        <p:nvGrpSpPr>
          <p:cNvPr id="6" name="Group 28"/>
          <p:cNvGrpSpPr/>
          <p:nvPr/>
        </p:nvGrpSpPr>
        <p:grpSpPr>
          <a:xfrm>
            <a:off x="3429000" y="2590800"/>
            <a:ext cx="1714512" cy="857256"/>
            <a:chOff x="3428992" y="2590800"/>
            <a:chExt cx="1714512" cy="857256"/>
          </a:xfrm>
        </p:grpSpPr>
        <p:sp>
          <p:nvSpPr>
            <p:cNvPr id="26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6</a:t>
              </a:r>
            </a:p>
          </p:txBody>
        </p:sp>
        <p:cxnSp>
          <p:nvCxnSpPr>
            <p:cNvPr id="27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3962400" y="2057400"/>
            <a:ext cx="5880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aux</a:t>
            </a:r>
            <a:endParaRPr lang="es-MX" sz="2000" dirty="0"/>
          </a:p>
        </p:txBody>
      </p:sp>
      <p:grpSp>
        <p:nvGrpSpPr>
          <p:cNvPr id="7" name="Group 36"/>
          <p:cNvGrpSpPr/>
          <p:nvPr/>
        </p:nvGrpSpPr>
        <p:grpSpPr>
          <a:xfrm>
            <a:off x="4953000" y="2988542"/>
            <a:ext cx="851159" cy="973858"/>
            <a:chOff x="4635241" y="2988542"/>
            <a:chExt cx="851159" cy="973858"/>
          </a:xfrm>
        </p:grpSpPr>
        <p:cxnSp>
          <p:nvCxnSpPr>
            <p:cNvPr id="32" name="39 Conector recto de flecha"/>
            <p:cNvCxnSpPr/>
            <p:nvPr/>
          </p:nvCxnSpPr>
          <p:spPr>
            <a:xfrm rot="5400000">
              <a:off x="4878939" y="3214209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42 Conector recto"/>
            <p:cNvCxnSpPr/>
            <p:nvPr/>
          </p:nvCxnSpPr>
          <p:spPr>
            <a:xfrm>
              <a:off x="4635241" y="3006499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33 CuadroTexto"/>
            <p:cNvSpPr txBox="1"/>
            <p:nvPr/>
          </p:nvSpPr>
          <p:spPr>
            <a:xfrm>
              <a:off x="4700582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5" name="70 Conector recto de flecha"/>
          <p:cNvCxnSpPr/>
          <p:nvPr/>
        </p:nvCxnSpPr>
        <p:spPr>
          <a:xfrm rot="10800000">
            <a:off x="2743200" y="2819400"/>
            <a:ext cx="876304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70 Conector recto de flecha"/>
          <p:cNvCxnSpPr/>
          <p:nvPr/>
        </p:nvCxnSpPr>
        <p:spPr>
          <a:xfrm rot="10800000" flipH="1">
            <a:off x="2438401" y="3198811"/>
            <a:ext cx="876304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95914" y="4766608"/>
            <a:ext cx="381888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/>
              <a:t>aux = (</a:t>
            </a:r>
            <a:r>
              <a:rPr lang="en-US" sz="1500" dirty="0" err="1" smtClean="0"/>
              <a:t>posicion</a:t>
            </a:r>
            <a:r>
              <a:rPr lang="en-US" sz="1500" dirty="0" smtClean="0"/>
              <a:t>) </a:t>
            </a:r>
            <a:r>
              <a:rPr lang="en-US" sz="1500" dirty="0" err="1" smtClean="0"/>
              <a:t>malloc</a:t>
            </a:r>
            <a:r>
              <a:rPr lang="en-US" sz="1500" dirty="0" smtClean="0"/>
              <a:t>( </a:t>
            </a:r>
            <a:r>
              <a:rPr lang="en-US" sz="1500" dirty="0" err="1" smtClean="0"/>
              <a:t>sizeof</a:t>
            </a:r>
            <a:r>
              <a:rPr lang="en-US" sz="1500" dirty="0" smtClean="0"/>
              <a:t> (</a:t>
            </a:r>
            <a:r>
              <a:rPr lang="en-US" sz="1500" dirty="0" err="1" smtClean="0"/>
              <a:t>Nodo</a:t>
            </a:r>
            <a:r>
              <a:rPr lang="en-US" sz="1500" dirty="0" smtClean="0"/>
              <a:t>) );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elemento</a:t>
            </a:r>
            <a:r>
              <a:rPr lang="en-US" sz="1500" dirty="0" smtClean="0"/>
              <a:t> = *</a:t>
            </a:r>
            <a:r>
              <a:rPr lang="en-US" sz="1500" dirty="0" err="1" smtClean="0"/>
              <a:t>x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</a:t>
            </a:r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aux-&gt;anterior = </a:t>
            </a:r>
            <a:r>
              <a:rPr lang="en-US" sz="1500" dirty="0" err="1" smtClean="0"/>
              <a:t>p</a:t>
            </a:r>
            <a:r>
              <a:rPr lang="en-US" sz="1500" dirty="0" smtClean="0"/>
              <a:t>;        </a:t>
            </a:r>
          </a:p>
          <a:p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aux;        </a:t>
            </a:r>
          </a:p>
          <a:p>
            <a:r>
              <a:rPr lang="en-US" sz="1500" dirty="0" smtClean="0"/>
              <a:t>If (aux-&gt;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!= NULL)        {            </a:t>
            </a:r>
          </a:p>
          <a:p>
            <a:r>
              <a:rPr lang="en-US" sz="1500" dirty="0" smtClean="0"/>
              <a:t>	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-&gt;anterior = aux;       </a:t>
            </a:r>
          </a:p>
          <a:p>
            <a:r>
              <a:rPr lang="en-US" sz="1500" dirty="0" smtClean="0"/>
              <a:t> }</a:t>
            </a:r>
            <a:endParaRPr lang="es-MX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62000"/>
          </a:xfrm>
        </p:spPr>
        <p:txBody>
          <a:bodyPr/>
          <a:lstStyle/>
          <a:p>
            <a:pPr algn="ctr"/>
            <a:r>
              <a:rPr lang="es-MX" dirty="0" smtClean="0"/>
              <a:t>INSERTAR   3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9600" y="13716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void </a:t>
            </a:r>
            <a:r>
              <a:rPr lang="en-US" sz="2400" dirty="0" err="1" smtClean="0"/>
              <a:t>inserta(TipoElemento</a:t>
            </a:r>
            <a:r>
              <a:rPr lang="en-US" sz="2400" dirty="0" smtClean="0"/>
              <a:t> *</a:t>
            </a:r>
            <a:r>
              <a:rPr lang="en-US" sz="2400" dirty="0" err="1" smtClean="0"/>
              <a:t>x</a:t>
            </a:r>
            <a:r>
              <a:rPr lang="en-US" sz="2400" dirty="0" smtClean="0"/>
              <a:t>, </a:t>
            </a:r>
            <a:r>
              <a:rPr lang="en-US" sz="2400" dirty="0" err="1" smtClean="0"/>
              <a:t>posicion</a:t>
            </a:r>
            <a:r>
              <a:rPr lang="en-US" sz="2400" dirty="0" smtClean="0"/>
              <a:t> </a:t>
            </a:r>
            <a:r>
              <a:rPr lang="en-US" sz="2400" dirty="0" err="1" smtClean="0"/>
              <a:t>p</a:t>
            </a:r>
            <a:r>
              <a:rPr lang="en-US" sz="2400" dirty="0" smtClean="0"/>
              <a:t>, </a:t>
            </a:r>
            <a:r>
              <a:rPr lang="en-US" sz="2400" dirty="0" err="1" smtClean="0"/>
              <a:t>Lista</a:t>
            </a:r>
            <a:r>
              <a:rPr lang="en-US" sz="2400" dirty="0" smtClean="0"/>
              <a:t> *</a:t>
            </a:r>
            <a:r>
              <a:rPr lang="en-US" sz="2400" dirty="0" err="1" smtClean="0"/>
              <a:t>l</a:t>
            </a:r>
            <a:r>
              <a:rPr lang="en-US" sz="2400" dirty="0" smtClean="0"/>
              <a:t>)</a:t>
            </a:r>
            <a:endParaRPr lang="es-MX" sz="2400" dirty="0"/>
          </a:p>
        </p:txBody>
      </p:sp>
      <p:grpSp>
        <p:nvGrpSpPr>
          <p:cNvPr id="3" name="52 Grupo"/>
          <p:cNvGrpSpPr/>
          <p:nvPr/>
        </p:nvGrpSpPr>
        <p:grpSpPr>
          <a:xfrm>
            <a:off x="919138" y="2590800"/>
            <a:ext cx="1714512" cy="869398"/>
            <a:chOff x="1071538" y="2345288"/>
            <a:chExt cx="1714512" cy="869398"/>
          </a:xfrm>
        </p:grpSpPr>
        <p:sp>
          <p:nvSpPr>
            <p:cNvPr id="18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9" name="5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12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17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19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21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2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16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" name="Group 35"/>
          <p:cNvGrpSpPr/>
          <p:nvPr/>
        </p:nvGrpSpPr>
        <p:grpSpPr>
          <a:xfrm>
            <a:off x="304800" y="2988712"/>
            <a:ext cx="838200" cy="978932"/>
            <a:chOff x="2514600" y="2983468"/>
            <a:chExt cx="838200" cy="978932"/>
          </a:xfrm>
        </p:grpSpPr>
        <p:cxnSp>
          <p:nvCxnSpPr>
            <p:cNvPr id="43" name="39 Conector recto de flecha"/>
            <p:cNvCxnSpPr/>
            <p:nvPr/>
          </p:nvCxnSpPr>
          <p:spPr>
            <a:xfrm rot="5400000">
              <a:off x="2638757" y="3209135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2 Conector recto"/>
            <p:cNvCxnSpPr/>
            <p:nvPr/>
          </p:nvCxnSpPr>
          <p:spPr>
            <a:xfrm>
              <a:off x="2852259" y="3001425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33 CuadroTexto"/>
            <p:cNvSpPr txBox="1"/>
            <p:nvPr/>
          </p:nvSpPr>
          <p:spPr>
            <a:xfrm>
              <a:off x="2514600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1653641" y="2057400"/>
            <a:ext cx="327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p</a:t>
            </a:r>
            <a:endParaRPr lang="es-MX" sz="2000" dirty="0"/>
          </a:p>
        </p:txBody>
      </p:sp>
      <p:grpSp>
        <p:nvGrpSpPr>
          <p:cNvPr id="5" name="Group 28"/>
          <p:cNvGrpSpPr/>
          <p:nvPr/>
        </p:nvGrpSpPr>
        <p:grpSpPr>
          <a:xfrm>
            <a:off x="3429000" y="2590800"/>
            <a:ext cx="1714512" cy="857256"/>
            <a:chOff x="3428992" y="2590800"/>
            <a:chExt cx="1714512" cy="857256"/>
          </a:xfrm>
        </p:grpSpPr>
        <p:sp>
          <p:nvSpPr>
            <p:cNvPr id="26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6</a:t>
              </a:r>
            </a:p>
          </p:txBody>
        </p:sp>
        <p:cxnSp>
          <p:nvCxnSpPr>
            <p:cNvPr id="27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6"/>
          <p:cNvGrpSpPr/>
          <p:nvPr/>
        </p:nvGrpSpPr>
        <p:grpSpPr>
          <a:xfrm>
            <a:off x="4953000" y="2988542"/>
            <a:ext cx="851159" cy="973858"/>
            <a:chOff x="4635241" y="2988542"/>
            <a:chExt cx="851159" cy="973858"/>
          </a:xfrm>
        </p:grpSpPr>
        <p:cxnSp>
          <p:nvCxnSpPr>
            <p:cNvPr id="32" name="39 Conector recto de flecha"/>
            <p:cNvCxnSpPr/>
            <p:nvPr/>
          </p:nvCxnSpPr>
          <p:spPr>
            <a:xfrm rot="5400000">
              <a:off x="4878939" y="3214209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42 Conector recto"/>
            <p:cNvCxnSpPr/>
            <p:nvPr/>
          </p:nvCxnSpPr>
          <p:spPr>
            <a:xfrm>
              <a:off x="4635241" y="3006499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33 CuadroTexto"/>
            <p:cNvSpPr txBox="1"/>
            <p:nvPr/>
          </p:nvSpPr>
          <p:spPr>
            <a:xfrm>
              <a:off x="4700582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5" name="70 Conector recto de flecha"/>
          <p:cNvCxnSpPr/>
          <p:nvPr/>
        </p:nvCxnSpPr>
        <p:spPr>
          <a:xfrm rot="10800000">
            <a:off x="2743200" y="2819400"/>
            <a:ext cx="876304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70 Conector recto de flecha"/>
          <p:cNvCxnSpPr/>
          <p:nvPr/>
        </p:nvCxnSpPr>
        <p:spPr>
          <a:xfrm rot="10800000" flipH="1">
            <a:off x="2438401" y="3198811"/>
            <a:ext cx="876304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5829288" y="3790944"/>
            <a:ext cx="1714512" cy="857256"/>
            <a:chOff x="3428992" y="2590800"/>
            <a:chExt cx="1714512" cy="857256"/>
          </a:xfrm>
        </p:grpSpPr>
        <p:sp>
          <p:nvSpPr>
            <p:cNvPr id="38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 dirty="0" smtClean="0"/>
            </a:p>
          </p:txBody>
        </p:sp>
        <p:cxnSp>
          <p:nvCxnSpPr>
            <p:cNvPr id="39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6351855" y="3429000"/>
            <a:ext cx="5880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aux</a:t>
            </a:r>
            <a:endParaRPr lang="es-MX" sz="2000" dirty="0"/>
          </a:p>
        </p:txBody>
      </p:sp>
      <p:sp>
        <p:nvSpPr>
          <p:cNvPr id="46" name="Rectangle 45"/>
          <p:cNvSpPr/>
          <p:nvPr/>
        </p:nvSpPr>
        <p:spPr>
          <a:xfrm>
            <a:off x="295914" y="4766608"/>
            <a:ext cx="381888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/>
              <a:t>aux = (</a:t>
            </a:r>
            <a:r>
              <a:rPr lang="en-US" sz="1500" dirty="0" err="1" smtClean="0"/>
              <a:t>posicion</a:t>
            </a:r>
            <a:r>
              <a:rPr lang="en-US" sz="1500" dirty="0" smtClean="0"/>
              <a:t>) </a:t>
            </a:r>
            <a:r>
              <a:rPr lang="en-US" sz="1500" dirty="0" err="1" smtClean="0"/>
              <a:t>malloc</a:t>
            </a:r>
            <a:r>
              <a:rPr lang="en-US" sz="1500" dirty="0" smtClean="0"/>
              <a:t>( </a:t>
            </a:r>
            <a:r>
              <a:rPr lang="en-US" sz="1500" dirty="0" err="1" smtClean="0"/>
              <a:t>sizeof</a:t>
            </a:r>
            <a:r>
              <a:rPr lang="en-US" sz="1500" dirty="0" smtClean="0"/>
              <a:t> (</a:t>
            </a:r>
            <a:r>
              <a:rPr lang="en-US" sz="1500" dirty="0" err="1" smtClean="0"/>
              <a:t>Nodo</a:t>
            </a:r>
            <a:r>
              <a:rPr lang="en-US" sz="1500" dirty="0" smtClean="0"/>
              <a:t>) );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elemento</a:t>
            </a:r>
            <a:r>
              <a:rPr lang="en-US" sz="1500" dirty="0" smtClean="0"/>
              <a:t> = *</a:t>
            </a:r>
            <a:r>
              <a:rPr lang="en-US" sz="1500" dirty="0" err="1" smtClean="0"/>
              <a:t>x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</a:t>
            </a:r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aux-&gt;anterior = </a:t>
            </a:r>
            <a:r>
              <a:rPr lang="en-US" sz="1500" dirty="0" err="1" smtClean="0"/>
              <a:t>p</a:t>
            </a:r>
            <a:r>
              <a:rPr lang="en-US" sz="1500" dirty="0" smtClean="0"/>
              <a:t>;        </a:t>
            </a:r>
          </a:p>
          <a:p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aux;        </a:t>
            </a:r>
          </a:p>
          <a:p>
            <a:r>
              <a:rPr lang="en-US" sz="1500" dirty="0" smtClean="0"/>
              <a:t>If (aux-&gt;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!= NULL)        {            </a:t>
            </a:r>
          </a:p>
          <a:p>
            <a:r>
              <a:rPr lang="en-US" sz="1500" dirty="0" smtClean="0"/>
              <a:t>	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-&gt;anterior = aux;       </a:t>
            </a:r>
          </a:p>
          <a:p>
            <a:r>
              <a:rPr lang="en-US" sz="1500" dirty="0" smtClean="0"/>
              <a:t> }</a:t>
            </a:r>
            <a:endParaRPr lang="es-MX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62000"/>
          </a:xfrm>
        </p:spPr>
        <p:txBody>
          <a:bodyPr/>
          <a:lstStyle/>
          <a:p>
            <a:pPr algn="ctr"/>
            <a:r>
              <a:rPr lang="es-MX" dirty="0" smtClean="0"/>
              <a:t>INSERTAR   3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9600" y="13716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void </a:t>
            </a:r>
            <a:r>
              <a:rPr lang="en-US" sz="2400" dirty="0" err="1" smtClean="0"/>
              <a:t>inserta(TipoElemento</a:t>
            </a:r>
            <a:r>
              <a:rPr lang="en-US" sz="2400" dirty="0" smtClean="0"/>
              <a:t> *</a:t>
            </a:r>
            <a:r>
              <a:rPr lang="en-US" sz="2400" dirty="0" err="1" smtClean="0"/>
              <a:t>x</a:t>
            </a:r>
            <a:r>
              <a:rPr lang="en-US" sz="2400" dirty="0" smtClean="0"/>
              <a:t>, </a:t>
            </a:r>
            <a:r>
              <a:rPr lang="en-US" sz="2400" dirty="0" err="1" smtClean="0"/>
              <a:t>posicion</a:t>
            </a:r>
            <a:r>
              <a:rPr lang="en-US" sz="2400" dirty="0" smtClean="0"/>
              <a:t> </a:t>
            </a:r>
            <a:r>
              <a:rPr lang="en-US" sz="2400" dirty="0" err="1" smtClean="0"/>
              <a:t>p</a:t>
            </a:r>
            <a:r>
              <a:rPr lang="en-US" sz="2400" dirty="0" smtClean="0"/>
              <a:t>, </a:t>
            </a:r>
            <a:r>
              <a:rPr lang="en-US" sz="2400" dirty="0" err="1" smtClean="0"/>
              <a:t>Lista</a:t>
            </a:r>
            <a:r>
              <a:rPr lang="en-US" sz="2400" dirty="0" smtClean="0"/>
              <a:t> *</a:t>
            </a:r>
            <a:r>
              <a:rPr lang="en-US" sz="2400" dirty="0" err="1" smtClean="0"/>
              <a:t>l</a:t>
            </a:r>
            <a:r>
              <a:rPr lang="en-US" sz="2400" dirty="0" smtClean="0"/>
              <a:t>)</a:t>
            </a:r>
            <a:endParaRPr lang="es-MX" sz="2400" dirty="0"/>
          </a:p>
        </p:txBody>
      </p:sp>
      <p:grpSp>
        <p:nvGrpSpPr>
          <p:cNvPr id="3" name="52 Grupo"/>
          <p:cNvGrpSpPr/>
          <p:nvPr/>
        </p:nvGrpSpPr>
        <p:grpSpPr>
          <a:xfrm>
            <a:off x="919138" y="2590800"/>
            <a:ext cx="1714512" cy="869398"/>
            <a:chOff x="1071538" y="2345288"/>
            <a:chExt cx="1714512" cy="869398"/>
          </a:xfrm>
        </p:grpSpPr>
        <p:sp>
          <p:nvSpPr>
            <p:cNvPr id="18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9" name="5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12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17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19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21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2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16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" name="Group 35"/>
          <p:cNvGrpSpPr/>
          <p:nvPr/>
        </p:nvGrpSpPr>
        <p:grpSpPr>
          <a:xfrm>
            <a:off x="304800" y="2988712"/>
            <a:ext cx="838200" cy="978932"/>
            <a:chOff x="2514600" y="2983468"/>
            <a:chExt cx="838200" cy="978932"/>
          </a:xfrm>
        </p:grpSpPr>
        <p:cxnSp>
          <p:nvCxnSpPr>
            <p:cNvPr id="43" name="39 Conector recto de flecha"/>
            <p:cNvCxnSpPr/>
            <p:nvPr/>
          </p:nvCxnSpPr>
          <p:spPr>
            <a:xfrm rot="5400000">
              <a:off x="2638757" y="3209135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2 Conector recto"/>
            <p:cNvCxnSpPr/>
            <p:nvPr/>
          </p:nvCxnSpPr>
          <p:spPr>
            <a:xfrm>
              <a:off x="2852259" y="3001425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33 CuadroTexto"/>
            <p:cNvSpPr txBox="1"/>
            <p:nvPr/>
          </p:nvSpPr>
          <p:spPr>
            <a:xfrm>
              <a:off x="2514600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1653641" y="2057400"/>
            <a:ext cx="327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p</a:t>
            </a:r>
            <a:endParaRPr lang="es-MX" sz="2000" dirty="0"/>
          </a:p>
        </p:txBody>
      </p:sp>
      <p:grpSp>
        <p:nvGrpSpPr>
          <p:cNvPr id="5" name="Group 28"/>
          <p:cNvGrpSpPr/>
          <p:nvPr/>
        </p:nvGrpSpPr>
        <p:grpSpPr>
          <a:xfrm>
            <a:off x="3429000" y="2590800"/>
            <a:ext cx="1714512" cy="857256"/>
            <a:chOff x="3428992" y="2590800"/>
            <a:chExt cx="1714512" cy="857256"/>
          </a:xfrm>
        </p:grpSpPr>
        <p:sp>
          <p:nvSpPr>
            <p:cNvPr id="26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6</a:t>
              </a:r>
            </a:p>
          </p:txBody>
        </p:sp>
        <p:cxnSp>
          <p:nvCxnSpPr>
            <p:cNvPr id="27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6"/>
          <p:cNvGrpSpPr/>
          <p:nvPr/>
        </p:nvGrpSpPr>
        <p:grpSpPr>
          <a:xfrm>
            <a:off x="4953000" y="2988542"/>
            <a:ext cx="851159" cy="973858"/>
            <a:chOff x="4635241" y="2988542"/>
            <a:chExt cx="851159" cy="973858"/>
          </a:xfrm>
        </p:grpSpPr>
        <p:cxnSp>
          <p:nvCxnSpPr>
            <p:cNvPr id="32" name="39 Conector recto de flecha"/>
            <p:cNvCxnSpPr/>
            <p:nvPr/>
          </p:nvCxnSpPr>
          <p:spPr>
            <a:xfrm rot="5400000">
              <a:off x="4878939" y="3214209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42 Conector recto"/>
            <p:cNvCxnSpPr/>
            <p:nvPr/>
          </p:nvCxnSpPr>
          <p:spPr>
            <a:xfrm>
              <a:off x="4635241" y="3006499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33 CuadroTexto"/>
            <p:cNvSpPr txBox="1"/>
            <p:nvPr/>
          </p:nvSpPr>
          <p:spPr>
            <a:xfrm>
              <a:off x="4700582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5" name="70 Conector recto de flecha"/>
          <p:cNvCxnSpPr/>
          <p:nvPr/>
        </p:nvCxnSpPr>
        <p:spPr>
          <a:xfrm rot="10800000">
            <a:off x="2743200" y="2819400"/>
            <a:ext cx="876304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70 Conector recto de flecha"/>
          <p:cNvCxnSpPr/>
          <p:nvPr/>
        </p:nvCxnSpPr>
        <p:spPr>
          <a:xfrm rot="10800000" flipH="1">
            <a:off x="2438401" y="3198811"/>
            <a:ext cx="876304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0"/>
          <p:cNvGrpSpPr/>
          <p:nvPr/>
        </p:nvGrpSpPr>
        <p:grpSpPr>
          <a:xfrm>
            <a:off x="5829288" y="3790944"/>
            <a:ext cx="1714512" cy="857256"/>
            <a:chOff x="3428992" y="2590800"/>
            <a:chExt cx="1714512" cy="857256"/>
          </a:xfrm>
        </p:grpSpPr>
        <p:sp>
          <p:nvSpPr>
            <p:cNvPr id="38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3</a:t>
              </a:r>
            </a:p>
          </p:txBody>
        </p:sp>
        <p:cxnSp>
          <p:nvCxnSpPr>
            <p:cNvPr id="39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295914" y="4766608"/>
            <a:ext cx="381888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/>
              <a:t>aux = (</a:t>
            </a:r>
            <a:r>
              <a:rPr lang="en-US" sz="1500" dirty="0" err="1" smtClean="0"/>
              <a:t>posicion</a:t>
            </a:r>
            <a:r>
              <a:rPr lang="en-US" sz="1500" dirty="0" smtClean="0"/>
              <a:t>) </a:t>
            </a:r>
            <a:r>
              <a:rPr lang="en-US" sz="1500" dirty="0" err="1" smtClean="0"/>
              <a:t>malloc</a:t>
            </a:r>
            <a:r>
              <a:rPr lang="en-US" sz="1500" dirty="0" smtClean="0"/>
              <a:t>( </a:t>
            </a:r>
            <a:r>
              <a:rPr lang="en-US" sz="1500" dirty="0" err="1" smtClean="0"/>
              <a:t>sizeof</a:t>
            </a:r>
            <a:r>
              <a:rPr lang="en-US" sz="1500" dirty="0" smtClean="0"/>
              <a:t> (</a:t>
            </a:r>
            <a:r>
              <a:rPr lang="en-US" sz="1500" dirty="0" err="1" smtClean="0"/>
              <a:t>Nodo</a:t>
            </a:r>
            <a:r>
              <a:rPr lang="en-US" sz="1500" dirty="0" smtClean="0"/>
              <a:t>) );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elemento</a:t>
            </a:r>
            <a:r>
              <a:rPr lang="en-US" sz="1500" dirty="0" smtClean="0"/>
              <a:t> = *</a:t>
            </a:r>
            <a:r>
              <a:rPr lang="en-US" sz="1500" dirty="0" err="1" smtClean="0"/>
              <a:t>x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</a:t>
            </a:r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aux-&gt;anterior = </a:t>
            </a:r>
            <a:r>
              <a:rPr lang="en-US" sz="1500" dirty="0" err="1" smtClean="0"/>
              <a:t>p</a:t>
            </a:r>
            <a:r>
              <a:rPr lang="en-US" sz="1500" dirty="0" smtClean="0"/>
              <a:t>;        </a:t>
            </a:r>
          </a:p>
          <a:p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aux;        </a:t>
            </a:r>
          </a:p>
          <a:p>
            <a:r>
              <a:rPr lang="en-US" sz="1500" dirty="0" smtClean="0"/>
              <a:t>If (aux-&gt;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!= NULL)        {            </a:t>
            </a:r>
          </a:p>
          <a:p>
            <a:r>
              <a:rPr lang="en-US" sz="1500" dirty="0" smtClean="0"/>
              <a:t>	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-&gt;anterior = aux;       </a:t>
            </a:r>
          </a:p>
          <a:p>
            <a:r>
              <a:rPr lang="en-US" sz="1500" dirty="0" smtClean="0"/>
              <a:t> }</a:t>
            </a:r>
            <a:endParaRPr lang="es-MX" sz="1500" dirty="0"/>
          </a:p>
        </p:txBody>
      </p:sp>
      <p:sp>
        <p:nvSpPr>
          <p:cNvPr id="79" name="Rectangle 78"/>
          <p:cNvSpPr/>
          <p:nvPr/>
        </p:nvSpPr>
        <p:spPr>
          <a:xfrm>
            <a:off x="6351855" y="3429000"/>
            <a:ext cx="5880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aux</a:t>
            </a:r>
            <a:endParaRPr lang="es-MX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62000"/>
          </a:xfrm>
        </p:spPr>
        <p:txBody>
          <a:bodyPr/>
          <a:lstStyle/>
          <a:p>
            <a:pPr algn="ctr"/>
            <a:r>
              <a:rPr lang="es-MX" dirty="0" smtClean="0"/>
              <a:t>INSERTAR   3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9600" y="13716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void </a:t>
            </a:r>
            <a:r>
              <a:rPr lang="en-US" sz="2400" dirty="0" err="1" smtClean="0"/>
              <a:t>inserta(TipoElemento</a:t>
            </a:r>
            <a:r>
              <a:rPr lang="en-US" sz="2400" dirty="0" smtClean="0"/>
              <a:t> *</a:t>
            </a:r>
            <a:r>
              <a:rPr lang="en-US" sz="2400" dirty="0" err="1" smtClean="0"/>
              <a:t>x</a:t>
            </a:r>
            <a:r>
              <a:rPr lang="en-US" sz="2400" dirty="0" smtClean="0"/>
              <a:t>, </a:t>
            </a:r>
            <a:r>
              <a:rPr lang="en-US" sz="2400" dirty="0" err="1" smtClean="0"/>
              <a:t>posicion</a:t>
            </a:r>
            <a:r>
              <a:rPr lang="en-US" sz="2400" dirty="0" smtClean="0"/>
              <a:t> </a:t>
            </a:r>
            <a:r>
              <a:rPr lang="en-US" sz="2400" dirty="0" err="1" smtClean="0"/>
              <a:t>p</a:t>
            </a:r>
            <a:r>
              <a:rPr lang="en-US" sz="2400" dirty="0" smtClean="0"/>
              <a:t>, </a:t>
            </a:r>
            <a:r>
              <a:rPr lang="en-US" sz="2400" dirty="0" err="1" smtClean="0"/>
              <a:t>Lista</a:t>
            </a:r>
            <a:r>
              <a:rPr lang="en-US" sz="2400" dirty="0" smtClean="0"/>
              <a:t> *</a:t>
            </a:r>
            <a:r>
              <a:rPr lang="en-US" sz="2400" dirty="0" err="1" smtClean="0"/>
              <a:t>l</a:t>
            </a:r>
            <a:r>
              <a:rPr lang="en-US" sz="2400" dirty="0" smtClean="0"/>
              <a:t>)</a:t>
            </a:r>
            <a:endParaRPr lang="es-MX" sz="2400" dirty="0"/>
          </a:p>
        </p:txBody>
      </p:sp>
      <p:grpSp>
        <p:nvGrpSpPr>
          <p:cNvPr id="3" name="52 Grupo"/>
          <p:cNvGrpSpPr/>
          <p:nvPr/>
        </p:nvGrpSpPr>
        <p:grpSpPr>
          <a:xfrm>
            <a:off x="919138" y="2590800"/>
            <a:ext cx="1714512" cy="869398"/>
            <a:chOff x="1071538" y="2345288"/>
            <a:chExt cx="1714512" cy="869398"/>
          </a:xfrm>
        </p:grpSpPr>
        <p:sp>
          <p:nvSpPr>
            <p:cNvPr id="18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9" name="5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12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17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19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21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2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16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" name="Group 35"/>
          <p:cNvGrpSpPr/>
          <p:nvPr/>
        </p:nvGrpSpPr>
        <p:grpSpPr>
          <a:xfrm>
            <a:off x="304800" y="2988712"/>
            <a:ext cx="838200" cy="978932"/>
            <a:chOff x="2514600" y="2983468"/>
            <a:chExt cx="838200" cy="978932"/>
          </a:xfrm>
        </p:grpSpPr>
        <p:cxnSp>
          <p:nvCxnSpPr>
            <p:cNvPr id="43" name="39 Conector recto de flecha"/>
            <p:cNvCxnSpPr/>
            <p:nvPr/>
          </p:nvCxnSpPr>
          <p:spPr>
            <a:xfrm rot="5400000">
              <a:off x="2638757" y="3209135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2 Conector recto"/>
            <p:cNvCxnSpPr/>
            <p:nvPr/>
          </p:nvCxnSpPr>
          <p:spPr>
            <a:xfrm>
              <a:off x="2852259" y="3001425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33 CuadroTexto"/>
            <p:cNvSpPr txBox="1"/>
            <p:nvPr/>
          </p:nvSpPr>
          <p:spPr>
            <a:xfrm>
              <a:off x="2514600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1653641" y="2057400"/>
            <a:ext cx="327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p</a:t>
            </a:r>
            <a:endParaRPr lang="es-MX" sz="2000" dirty="0"/>
          </a:p>
        </p:txBody>
      </p:sp>
      <p:grpSp>
        <p:nvGrpSpPr>
          <p:cNvPr id="5" name="Group 28"/>
          <p:cNvGrpSpPr/>
          <p:nvPr/>
        </p:nvGrpSpPr>
        <p:grpSpPr>
          <a:xfrm>
            <a:off x="3429000" y="2590800"/>
            <a:ext cx="1714512" cy="857256"/>
            <a:chOff x="3428992" y="2590800"/>
            <a:chExt cx="1714512" cy="857256"/>
          </a:xfrm>
        </p:grpSpPr>
        <p:sp>
          <p:nvSpPr>
            <p:cNvPr id="26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6</a:t>
              </a:r>
            </a:p>
          </p:txBody>
        </p:sp>
        <p:cxnSp>
          <p:nvCxnSpPr>
            <p:cNvPr id="27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6"/>
          <p:cNvGrpSpPr/>
          <p:nvPr/>
        </p:nvGrpSpPr>
        <p:grpSpPr>
          <a:xfrm>
            <a:off x="4953000" y="2988542"/>
            <a:ext cx="851159" cy="973858"/>
            <a:chOff x="4635241" y="2988542"/>
            <a:chExt cx="851159" cy="973858"/>
          </a:xfrm>
        </p:grpSpPr>
        <p:cxnSp>
          <p:nvCxnSpPr>
            <p:cNvPr id="32" name="39 Conector recto de flecha"/>
            <p:cNvCxnSpPr/>
            <p:nvPr/>
          </p:nvCxnSpPr>
          <p:spPr>
            <a:xfrm rot="5400000">
              <a:off x="4878939" y="3214209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42 Conector recto"/>
            <p:cNvCxnSpPr/>
            <p:nvPr/>
          </p:nvCxnSpPr>
          <p:spPr>
            <a:xfrm>
              <a:off x="4635241" y="3006499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33 CuadroTexto"/>
            <p:cNvSpPr txBox="1"/>
            <p:nvPr/>
          </p:nvSpPr>
          <p:spPr>
            <a:xfrm>
              <a:off x="4700582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5" name="70 Conector recto de flecha"/>
          <p:cNvCxnSpPr/>
          <p:nvPr/>
        </p:nvCxnSpPr>
        <p:spPr>
          <a:xfrm rot="10800000">
            <a:off x="2743200" y="2819400"/>
            <a:ext cx="876304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70 Conector recto de flecha"/>
          <p:cNvCxnSpPr/>
          <p:nvPr/>
        </p:nvCxnSpPr>
        <p:spPr>
          <a:xfrm rot="10800000" flipH="1">
            <a:off x="2438401" y="3198811"/>
            <a:ext cx="876304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0"/>
          <p:cNvGrpSpPr/>
          <p:nvPr/>
        </p:nvGrpSpPr>
        <p:grpSpPr>
          <a:xfrm>
            <a:off x="3429000" y="3790944"/>
            <a:ext cx="1714512" cy="857256"/>
            <a:chOff x="3428992" y="2590800"/>
            <a:chExt cx="1714512" cy="857256"/>
          </a:xfrm>
        </p:grpSpPr>
        <p:sp>
          <p:nvSpPr>
            <p:cNvPr id="38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3</a:t>
              </a:r>
            </a:p>
          </p:txBody>
        </p:sp>
        <p:cxnSp>
          <p:nvCxnSpPr>
            <p:cNvPr id="39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295914" y="4766608"/>
            <a:ext cx="381888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/>
              <a:t>aux = (</a:t>
            </a:r>
            <a:r>
              <a:rPr lang="en-US" sz="1500" dirty="0" err="1" smtClean="0"/>
              <a:t>posicion</a:t>
            </a:r>
            <a:r>
              <a:rPr lang="en-US" sz="1500" dirty="0" smtClean="0"/>
              <a:t>) </a:t>
            </a:r>
            <a:r>
              <a:rPr lang="en-US" sz="1500" dirty="0" err="1" smtClean="0"/>
              <a:t>malloc</a:t>
            </a:r>
            <a:r>
              <a:rPr lang="en-US" sz="1500" dirty="0" smtClean="0"/>
              <a:t>( </a:t>
            </a:r>
            <a:r>
              <a:rPr lang="en-US" sz="1500" dirty="0" err="1" smtClean="0"/>
              <a:t>sizeof</a:t>
            </a:r>
            <a:r>
              <a:rPr lang="en-US" sz="1500" dirty="0" smtClean="0"/>
              <a:t> (</a:t>
            </a:r>
            <a:r>
              <a:rPr lang="en-US" sz="1500" dirty="0" err="1" smtClean="0"/>
              <a:t>Nodo</a:t>
            </a:r>
            <a:r>
              <a:rPr lang="en-US" sz="1500" dirty="0" smtClean="0"/>
              <a:t>) );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elemento</a:t>
            </a:r>
            <a:r>
              <a:rPr lang="en-US" sz="1500" dirty="0" smtClean="0"/>
              <a:t> = *</a:t>
            </a:r>
            <a:r>
              <a:rPr lang="en-US" sz="1500" dirty="0" err="1" smtClean="0"/>
              <a:t>x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</a:t>
            </a:r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aux-&gt;anterior = </a:t>
            </a:r>
            <a:r>
              <a:rPr lang="en-US" sz="1500" dirty="0" err="1" smtClean="0"/>
              <a:t>p</a:t>
            </a:r>
            <a:r>
              <a:rPr lang="en-US" sz="1500" dirty="0" smtClean="0"/>
              <a:t>;        </a:t>
            </a:r>
          </a:p>
          <a:p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aux;        </a:t>
            </a:r>
          </a:p>
          <a:p>
            <a:r>
              <a:rPr lang="en-US" sz="1500" dirty="0" smtClean="0"/>
              <a:t>If (aux-&gt;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!= NULL)        {            </a:t>
            </a:r>
          </a:p>
          <a:p>
            <a:r>
              <a:rPr lang="en-US" sz="1500" dirty="0" smtClean="0"/>
              <a:t>	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-&gt;anterior = aux;       </a:t>
            </a:r>
          </a:p>
          <a:p>
            <a:r>
              <a:rPr lang="en-US" sz="1500" dirty="0" smtClean="0"/>
              <a:t> }</a:t>
            </a:r>
            <a:endParaRPr lang="es-MX" sz="1500" dirty="0"/>
          </a:p>
        </p:txBody>
      </p:sp>
      <p:sp>
        <p:nvSpPr>
          <p:cNvPr id="79" name="Rectangle 78"/>
          <p:cNvSpPr/>
          <p:nvPr/>
        </p:nvSpPr>
        <p:spPr>
          <a:xfrm>
            <a:off x="3951567" y="3429000"/>
            <a:ext cx="5880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aux</a:t>
            </a:r>
            <a:endParaRPr lang="es-MX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62000"/>
          </a:xfrm>
        </p:spPr>
        <p:txBody>
          <a:bodyPr/>
          <a:lstStyle/>
          <a:p>
            <a:pPr algn="ctr"/>
            <a:r>
              <a:rPr lang="es-MX" dirty="0" smtClean="0"/>
              <a:t>INSERTAR   3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9600" y="13716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void </a:t>
            </a:r>
            <a:r>
              <a:rPr lang="en-US" sz="2400" dirty="0" err="1" smtClean="0"/>
              <a:t>inserta(TipoElemento</a:t>
            </a:r>
            <a:r>
              <a:rPr lang="en-US" sz="2400" dirty="0" smtClean="0"/>
              <a:t> *</a:t>
            </a:r>
            <a:r>
              <a:rPr lang="en-US" sz="2400" dirty="0" err="1" smtClean="0"/>
              <a:t>x</a:t>
            </a:r>
            <a:r>
              <a:rPr lang="en-US" sz="2400" dirty="0" smtClean="0"/>
              <a:t>, </a:t>
            </a:r>
            <a:r>
              <a:rPr lang="en-US" sz="2400" dirty="0" err="1" smtClean="0"/>
              <a:t>posicion</a:t>
            </a:r>
            <a:r>
              <a:rPr lang="en-US" sz="2400" dirty="0" smtClean="0"/>
              <a:t> </a:t>
            </a:r>
            <a:r>
              <a:rPr lang="en-US" sz="2400" dirty="0" err="1" smtClean="0"/>
              <a:t>p</a:t>
            </a:r>
            <a:r>
              <a:rPr lang="en-US" sz="2400" dirty="0" smtClean="0"/>
              <a:t>, </a:t>
            </a:r>
            <a:r>
              <a:rPr lang="en-US" sz="2400" dirty="0" err="1" smtClean="0"/>
              <a:t>Lista</a:t>
            </a:r>
            <a:r>
              <a:rPr lang="en-US" sz="2400" dirty="0" smtClean="0"/>
              <a:t> *</a:t>
            </a:r>
            <a:r>
              <a:rPr lang="en-US" sz="2400" dirty="0" err="1" smtClean="0"/>
              <a:t>l</a:t>
            </a:r>
            <a:r>
              <a:rPr lang="en-US" sz="2400" dirty="0" smtClean="0"/>
              <a:t>)</a:t>
            </a:r>
            <a:endParaRPr lang="es-MX" sz="2400" dirty="0"/>
          </a:p>
        </p:txBody>
      </p:sp>
      <p:grpSp>
        <p:nvGrpSpPr>
          <p:cNvPr id="3" name="52 Grupo"/>
          <p:cNvGrpSpPr/>
          <p:nvPr/>
        </p:nvGrpSpPr>
        <p:grpSpPr>
          <a:xfrm>
            <a:off x="919138" y="2590800"/>
            <a:ext cx="1714512" cy="869398"/>
            <a:chOff x="1071538" y="2345288"/>
            <a:chExt cx="1714512" cy="869398"/>
          </a:xfrm>
        </p:grpSpPr>
        <p:sp>
          <p:nvSpPr>
            <p:cNvPr id="18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9" name="5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12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17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19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21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2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16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" name="Group 35"/>
          <p:cNvGrpSpPr/>
          <p:nvPr/>
        </p:nvGrpSpPr>
        <p:grpSpPr>
          <a:xfrm>
            <a:off x="304800" y="2988712"/>
            <a:ext cx="838200" cy="978932"/>
            <a:chOff x="2514600" y="2983468"/>
            <a:chExt cx="838200" cy="978932"/>
          </a:xfrm>
        </p:grpSpPr>
        <p:cxnSp>
          <p:nvCxnSpPr>
            <p:cNvPr id="43" name="39 Conector recto de flecha"/>
            <p:cNvCxnSpPr/>
            <p:nvPr/>
          </p:nvCxnSpPr>
          <p:spPr>
            <a:xfrm rot="5400000">
              <a:off x="2638757" y="3209135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2 Conector recto"/>
            <p:cNvCxnSpPr/>
            <p:nvPr/>
          </p:nvCxnSpPr>
          <p:spPr>
            <a:xfrm>
              <a:off x="2852259" y="3001425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33 CuadroTexto"/>
            <p:cNvSpPr txBox="1"/>
            <p:nvPr/>
          </p:nvSpPr>
          <p:spPr>
            <a:xfrm>
              <a:off x="2514600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1653641" y="2057400"/>
            <a:ext cx="327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p</a:t>
            </a:r>
            <a:endParaRPr lang="es-MX" sz="2000" dirty="0"/>
          </a:p>
        </p:txBody>
      </p:sp>
      <p:grpSp>
        <p:nvGrpSpPr>
          <p:cNvPr id="5" name="Group 28"/>
          <p:cNvGrpSpPr/>
          <p:nvPr/>
        </p:nvGrpSpPr>
        <p:grpSpPr>
          <a:xfrm>
            <a:off x="5625841" y="2590800"/>
            <a:ext cx="1714512" cy="857256"/>
            <a:chOff x="3428992" y="2590800"/>
            <a:chExt cx="1714512" cy="857256"/>
          </a:xfrm>
        </p:grpSpPr>
        <p:sp>
          <p:nvSpPr>
            <p:cNvPr id="26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6</a:t>
              </a:r>
            </a:p>
          </p:txBody>
        </p:sp>
        <p:cxnSp>
          <p:nvCxnSpPr>
            <p:cNvPr id="27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6"/>
          <p:cNvGrpSpPr/>
          <p:nvPr/>
        </p:nvGrpSpPr>
        <p:grpSpPr>
          <a:xfrm>
            <a:off x="7149841" y="2988542"/>
            <a:ext cx="851159" cy="973858"/>
            <a:chOff x="4635241" y="2988542"/>
            <a:chExt cx="851159" cy="973858"/>
          </a:xfrm>
        </p:grpSpPr>
        <p:cxnSp>
          <p:nvCxnSpPr>
            <p:cNvPr id="32" name="39 Conector recto de flecha"/>
            <p:cNvCxnSpPr/>
            <p:nvPr/>
          </p:nvCxnSpPr>
          <p:spPr>
            <a:xfrm rot="5400000">
              <a:off x="4878939" y="3214209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42 Conector recto"/>
            <p:cNvCxnSpPr/>
            <p:nvPr/>
          </p:nvCxnSpPr>
          <p:spPr>
            <a:xfrm>
              <a:off x="4635241" y="3006499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33 CuadroTexto"/>
            <p:cNvSpPr txBox="1"/>
            <p:nvPr/>
          </p:nvSpPr>
          <p:spPr>
            <a:xfrm>
              <a:off x="4700582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5" name="70 Conector recto de flecha"/>
          <p:cNvCxnSpPr/>
          <p:nvPr/>
        </p:nvCxnSpPr>
        <p:spPr>
          <a:xfrm rot="10800000">
            <a:off x="2743200" y="2819400"/>
            <a:ext cx="3124200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70 Conector recto de flecha"/>
          <p:cNvCxnSpPr/>
          <p:nvPr/>
        </p:nvCxnSpPr>
        <p:spPr>
          <a:xfrm>
            <a:off x="2438401" y="3200399"/>
            <a:ext cx="3124199" cy="1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0"/>
          <p:cNvGrpSpPr/>
          <p:nvPr/>
        </p:nvGrpSpPr>
        <p:grpSpPr>
          <a:xfrm>
            <a:off x="3429000" y="3790944"/>
            <a:ext cx="1714512" cy="857256"/>
            <a:chOff x="3428992" y="2590800"/>
            <a:chExt cx="1714512" cy="857256"/>
          </a:xfrm>
        </p:grpSpPr>
        <p:sp>
          <p:nvSpPr>
            <p:cNvPr id="38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3</a:t>
              </a:r>
            </a:p>
          </p:txBody>
        </p:sp>
        <p:cxnSp>
          <p:nvCxnSpPr>
            <p:cNvPr id="39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295914" y="4766608"/>
            <a:ext cx="381888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/>
              <a:t>aux = (</a:t>
            </a:r>
            <a:r>
              <a:rPr lang="en-US" sz="1500" dirty="0" err="1" smtClean="0"/>
              <a:t>posicion</a:t>
            </a:r>
            <a:r>
              <a:rPr lang="en-US" sz="1500" dirty="0" smtClean="0"/>
              <a:t>) </a:t>
            </a:r>
            <a:r>
              <a:rPr lang="en-US" sz="1500" dirty="0" err="1" smtClean="0"/>
              <a:t>malloc</a:t>
            </a:r>
            <a:r>
              <a:rPr lang="en-US" sz="1500" dirty="0" smtClean="0"/>
              <a:t>( </a:t>
            </a:r>
            <a:r>
              <a:rPr lang="en-US" sz="1500" dirty="0" err="1" smtClean="0"/>
              <a:t>sizeof</a:t>
            </a:r>
            <a:r>
              <a:rPr lang="en-US" sz="1500" dirty="0" smtClean="0"/>
              <a:t> (</a:t>
            </a:r>
            <a:r>
              <a:rPr lang="en-US" sz="1500" dirty="0" err="1" smtClean="0"/>
              <a:t>Nodo</a:t>
            </a:r>
            <a:r>
              <a:rPr lang="en-US" sz="1500" dirty="0" smtClean="0"/>
              <a:t>) );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elemento</a:t>
            </a:r>
            <a:r>
              <a:rPr lang="en-US" sz="1500" dirty="0" smtClean="0"/>
              <a:t> = *</a:t>
            </a:r>
            <a:r>
              <a:rPr lang="en-US" sz="1500" dirty="0" err="1" smtClean="0"/>
              <a:t>x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</a:t>
            </a:r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aux-&gt;anterior = </a:t>
            </a:r>
            <a:r>
              <a:rPr lang="en-US" sz="1500" dirty="0" err="1" smtClean="0"/>
              <a:t>p</a:t>
            </a:r>
            <a:r>
              <a:rPr lang="en-US" sz="1500" dirty="0" smtClean="0"/>
              <a:t>;        </a:t>
            </a:r>
          </a:p>
          <a:p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aux;        </a:t>
            </a:r>
          </a:p>
          <a:p>
            <a:r>
              <a:rPr lang="en-US" sz="1500" dirty="0" smtClean="0"/>
              <a:t>If (aux-&gt;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!= NULL)        {            </a:t>
            </a:r>
          </a:p>
          <a:p>
            <a:r>
              <a:rPr lang="en-US" sz="1500" dirty="0" smtClean="0"/>
              <a:t>	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-&gt;anterior = aux;       </a:t>
            </a:r>
          </a:p>
          <a:p>
            <a:r>
              <a:rPr lang="en-US" sz="1500" dirty="0" smtClean="0"/>
              <a:t> }</a:t>
            </a:r>
            <a:endParaRPr lang="es-MX" sz="1500" dirty="0"/>
          </a:p>
        </p:txBody>
      </p:sp>
      <p:sp>
        <p:nvSpPr>
          <p:cNvPr id="79" name="Rectangle 78"/>
          <p:cNvSpPr/>
          <p:nvPr/>
        </p:nvSpPr>
        <p:spPr>
          <a:xfrm>
            <a:off x="3951567" y="3429000"/>
            <a:ext cx="5880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aux</a:t>
            </a:r>
            <a:endParaRPr lang="es-MX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62000"/>
          </a:xfrm>
        </p:spPr>
        <p:txBody>
          <a:bodyPr/>
          <a:lstStyle/>
          <a:p>
            <a:pPr algn="ctr"/>
            <a:r>
              <a:rPr lang="es-MX" dirty="0" smtClean="0"/>
              <a:t>INSERTAR   3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9600" y="13716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void </a:t>
            </a:r>
            <a:r>
              <a:rPr lang="en-US" sz="2400" dirty="0" err="1" smtClean="0"/>
              <a:t>inserta(TipoElemento</a:t>
            </a:r>
            <a:r>
              <a:rPr lang="en-US" sz="2400" dirty="0" smtClean="0"/>
              <a:t> *</a:t>
            </a:r>
            <a:r>
              <a:rPr lang="en-US" sz="2400" dirty="0" err="1" smtClean="0"/>
              <a:t>x</a:t>
            </a:r>
            <a:r>
              <a:rPr lang="en-US" sz="2400" dirty="0" smtClean="0"/>
              <a:t>, </a:t>
            </a:r>
            <a:r>
              <a:rPr lang="en-US" sz="2400" dirty="0" err="1" smtClean="0"/>
              <a:t>posicion</a:t>
            </a:r>
            <a:r>
              <a:rPr lang="en-US" sz="2400" dirty="0" smtClean="0"/>
              <a:t> </a:t>
            </a:r>
            <a:r>
              <a:rPr lang="en-US" sz="2400" dirty="0" err="1" smtClean="0"/>
              <a:t>p</a:t>
            </a:r>
            <a:r>
              <a:rPr lang="en-US" sz="2400" dirty="0" smtClean="0"/>
              <a:t>, </a:t>
            </a:r>
            <a:r>
              <a:rPr lang="en-US" sz="2400" dirty="0" err="1" smtClean="0"/>
              <a:t>Lista</a:t>
            </a:r>
            <a:r>
              <a:rPr lang="en-US" sz="2400" dirty="0" smtClean="0"/>
              <a:t> *</a:t>
            </a:r>
            <a:r>
              <a:rPr lang="en-US" sz="2400" dirty="0" err="1" smtClean="0"/>
              <a:t>l</a:t>
            </a:r>
            <a:r>
              <a:rPr lang="en-US" sz="2400" dirty="0" smtClean="0"/>
              <a:t>)</a:t>
            </a:r>
            <a:endParaRPr lang="es-MX" sz="2400" dirty="0"/>
          </a:p>
        </p:txBody>
      </p:sp>
      <p:grpSp>
        <p:nvGrpSpPr>
          <p:cNvPr id="3" name="52 Grupo"/>
          <p:cNvGrpSpPr/>
          <p:nvPr/>
        </p:nvGrpSpPr>
        <p:grpSpPr>
          <a:xfrm>
            <a:off x="919138" y="2590800"/>
            <a:ext cx="1714512" cy="869398"/>
            <a:chOff x="1071538" y="2345288"/>
            <a:chExt cx="1714512" cy="869398"/>
          </a:xfrm>
        </p:grpSpPr>
        <p:sp>
          <p:nvSpPr>
            <p:cNvPr id="18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9" name="5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12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17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19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21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2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16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" name="Group 35"/>
          <p:cNvGrpSpPr/>
          <p:nvPr/>
        </p:nvGrpSpPr>
        <p:grpSpPr>
          <a:xfrm>
            <a:off x="304800" y="2988712"/>
            <a:ext cx="838200" cy="978932"/>
            <a:chOff x="2514600" y="2983468"/>
            <a:chExt cx="838200" cy="978932"/>
          </a:xfrm>
        </p:grpSpPr>
        <p:cxnSp>
          <p:nvCxnSpPr>
            <p:cNvPr id="43" name="39 Conector recto de flecha"/>
            <p:cNvCxnSpPr/>
            <p:nvPr/>
          </p:nvCxnSpPr>
          <p:spPr>
            <a:xfrm rot="5400000">
              <a:off x="2638757" y="3209135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2 Conector recto"/>
            <p:cNvCxnSpPr/>
            <p:nvPr/>
          </p:nvCxnSpPr>
          <p:spPr>
            <a:xfrm>
              <a:off x="2852259" y="3001425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33 CuadroTexto"/>
            <p:cNvSpPr txBox="1"/>
            <p:nvPr/>
          </p:nvSpPr>
          <p:spPr>
            <a:xfrm>
              <a:off x="2514600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1653641" y="2057400"/>
            <a:ext cx="327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p</a:t>
            </a:r>
            <a:endParaRPr lang="es-MX" sz="2000" dirty="0"/>
          </a:p>
        </p:txBody>
      </p:sp>
      <p:grpSp>
        <p:nvGrpSpPr>
          <p:cNvPr id="5" name="Group 28"/>
          <p:cNvGrpSpPr/>
          <p:nvPr/>
        </p:nvGrpSpPr>
        <p:grpSpPr>
          <a:xfrm>
            <a:off x="5625841" y="2590800"/>
            <a:ext cx="1714512" cy="857256"/>
            <a:chOff x="3428992" y="2590800"/>
            <a:chExt cx="1714512" cy="857256"/>
          </a:xfrm>
        </p:grpSpPr>
        <p:sp>
          <p:nvSpPr>
            <p:cNvPr id="26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6</a:t>
              </a:r>
            </a:p>
          </p:txBody>
        </p:sp>
        <p:cxnSp>
          <p:nvCxnSpPr>
            <p:cNvPr id="27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6"/>
          <p:cNvGrpSpPr/>
          <p:nvPr/>
        </p:nvGrpSpPr>
        <p:grpSpPr>
          <a:xfrm>
            <a:off x="7149841" y="2988542"/>
            <a:ext cx="851159" cy="973858"/>
            <a:chOff x="4635241" y="2988542"/>
            <a:chExt cx="851159" cy="973858"/>
          </a:xfrm>
        </p:grpSpPr>
        <p:cxnSp>
          <p:nvCxnSpPr>
            <p:cNvPr id="32" name="39 Conector recto de flecha"/>
            <p:cNvCxnSpPr/>
            <p:nvPr/>
          </p:nvCxnSpPr>
          <p:spPr>
            <a:xfrm rot="5400000">
              <a:off x="4878939" y="3214209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42 Conector recto"/>
            <p:cNvCxnSpPr/>
            <p:nvPr/>
          </p:nvCxnSpPr>
          <p:spPr>
            <a:xfrm>
              <a:off x="4635241" y="3006499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33 CuadroTexto"/>
            <p:cNvSpPr txBox="1"/>
            <p:nvPr/>
          </p:nvSpPr>
          <p:spPr>
            <a:xfrm>
              <a:off x="4700582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5" name="70 Conector recto de flecha"/>
          <p:cNvCxnSpPr/>
          <p:nvPr/>
        </p:nvCxnSpPr>
        <p:spPr>
          <a:xfrm rot="10800000">
            <a:off x="2743200" y="2819400"/>
            <a:ext cx="3124200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70 Conector recto de flecha"/>
          <p:cNvCxnSpPr/>
          <p:nvPr/>
        </p:nvCxnSpPr>
        <p:spPr>
          <a:xfrm>
            <a:off x="2438401" y="3200399"/>
            <a:ext cx="3124199" cy="1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0"/>
          <p:cNvGrpSpPr/>
          <p:nvPr/>
        </p:nvGrpSpPr>
        <p:grpSpPr>
          <a:xfrm>
            <a:off x="3429000" y="3790944"/>
            <a:ext cx="1714512" cy="857256"/>
            <a:chOff x="3428992" y="2590800"/>
            <a:chExt cx="1714512" cy="857256"/>
          </a:xfrm>
        </p:grpSpPr>
        <p:sp>
          <p:nvSpPr>
            <p:cNvPr id="38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3</a:t>
              </a:r>
            </a:p>
          </p:txBody>
        </p:sp>
        <p:cxnSp>
          <p:nvCxnSpPr>
            <p:cNvPr id="39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295914" y="4766608"/>
            <a:ext cx="381888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/>
              <a:t>aux = (</a:t>
            </a:r>
            <a:r>
              <a:rPr lang="en-US" sz="1500" dirty="0" err="1" smtClean="0"/>
              <a:t>posicion</a:t>
            </a:r>
            <a:r>
              <a:rPr lang="en-US" sz="1500" dirty="0" smtClean="0"/>
              <a:t>) </a:t>
            </a:r>
            <a:r>
              <a:rPr lang="en-US" sz="1500" dirty="0" err="1" smtClean="0"/>
              <a:t>malloc</a:t>
            </a:r>
            <a:r>
              <a:rPr lang="en-US" sz="1500" dirty="0" smtClean="0"/>
              <a:t>( </a:t>
            </a:r>
            <a:r>
              <a:rPr lang="en-US" sz="1500" dirty="0" err="1" smtClean="0"/>
              <a:t>sizeof</a:t>
            </a:r>
            <a:r>
              <a:rPr lang="en-US" sz="1500" dirty="0" smtClean="0"/>
              <a:t> (</a:t>
            </a:r>
            <a:r>
              <a:rPr lang="en-US" sz="1500" dirty="0" err="1" smtClean="0"/>
              <a:t>Nodo</a:t>
            </a:r>
            <a:r>
              <a:rPr lang="en-US" sz="1500" dirty="0" smtClean="0"/>
              <a:t>) );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elemento</a:t>
            </a:r>
            <a:r>
              <a:rPr lang="en-US" sz="1500" dirty="0" smtClean="0"/>
              <a:t> = *</a:t>
            </a:r>
            <a:r>
              <a:rPr lang="en-US" sz="1500" dirty="0" err="1" smtClean="0"/>
              <a:t>x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</a:t>
            </a:r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aux-&gt;anterior = </a:t>
            </a:r>
            <a:r>
              <a:rPr lang="en-US" sz="1500" dirty="0" err="1" smtClean="0"/>
              <a:t>p</a:t>
            </a:r>
            <a:r>
              <a:rPr lang="en-US" sz="1500" dirty="0" smtClean="0"/>
              <a:t>;        </a:t>
            </a:r>
          </a:p>
          <a:p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aux;        </a:t>
            </a:r>
          </a:p>
          <a:p>
            <a:r>
              <a:rPr lang="en-US" sz="1500" dirty="0" smtClean="0"/>
              <a:t>If (aux-&gt;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!= NULL)        {            </a:t>
            </a:r>
          </a:p>
          <a:p>
            <a:r>
              <a:rPr lang="en-US" sz="1500" dirty="0" smtClean="0"/>
              <a:t>	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-&gt;anterior = aux;       </a:t>
            </a:r>
          </a:p>
          <a:p>
            <a:r>
              <a:rPr lang="en-US" sz="1500" dirty="0" smtClean="0"/>
              <a:t> }</a:t>
            </a:r>
            <a:endParaRPr lang="es-MX" sz="1500" dirty="0"/>
          </a:p>
        </p:txBody>
      </p:sp>
      <p:sp>
        <p:nvSpPr>
          <p:cNvPr id="79" name="Rectangle 78"/>
          <p:cNvSpPr/>
          <p:nvPr/>
        </p:nvSpPr>
        <p:spPr>
          <a:xfrm>
            <a:off x="3951567" y="3429000"/>
            <a:ext cx="5880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aux</a:t>
            </a:r>
            <a:endParaRPr lang="es-MX" sz="2000" dirty="0"/>
          </a:p>
        </p:txBody>
      </p:sp>
      <p:cxnSp>
        <p:nvCxnSpPr>
          <p:cNvPr id="42" name="39 Conector recto de flecha"/>
          <p:cNvCxnSpPr/>
          <p:nvPr/>
        </p:nvCxnSpPr>
        <p:spPr>
          <a:xfrm rot="16200000" flipV="1">
            <a:off x="5409408" y="3987795"/>
            <a:ext cx="914398" cy="1587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2 Conector recto"/>
          <p:cNvCxnSpPr/>
          <p:nvPr/>
        </p:nvCxnSpPr>
        <p:spPr>
          <a:xfrm>
            <a:off x="4876800" y="4419600"/>
            <a:ext cx="990600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62000"/>
          </a:xfrm>
        </p:spPr>
        <p:txBody>
          <a:bodyPr/>
          <a:lstStyle/>
          <a:p>
            <a:pPr algn="ctr"/>
            <a:r>
              <a:rPr lang="es-MX" dirty="0" smtClean="0"/>
              <a:t>INSERTAR   3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9600" y="13716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void </a:t>
            </a:r>
            <a:r>
              <a:rPr lang="en-US" sz="2400" dirty="0" err="1" smtClean="0"/>
              <a:t>inserta(TipoElemento</a:t>
            </a:r>
            <a:r>
              <a:rPr lang="en-US" sz="2400" dirty="0" smtClean="0"/>
              <a:t> *</a:t>
            </a:r>
            <a:r>
              <a:rPr lang="en-US" sz="2400" dirty="0" err="1" smtClean="0"/>
              <a:t>x</a:t>
            </a:r>
            <a:r>
              <a:rPr lang="en-US" sz="2400" dirty="0" smtClean="0"/>
              <a:t>, </a:t>
            </a:r>
            <a:r>
              <a:rPr lang="en-US" sz="2400" dirty="0" err="1" smtClean="0"/>
              <a:t>posicion</a:t>
            </a:r>
            <a:r>
              <a:rPr lang="en-US" sz="2400" dirty="0" smtClean="0"/>
              <a:t> </a:t>
            </a:r>
            <a:r>
              <a:rPr lang="en-US" sz="2400" dirty="0" err="1" smtClean="0"/>
              <a:t>p</a:t>
            </a:r>
            <a:r>
              <a:rPr lang="en-US" sz="2400" dirty="0" smtClean="0"/>
              <a:t>, </a:t>
            </a:r>
            <a:r>
              <a:rPr lang="en-US" sz="2400" dirty="0" err="1" smtClean="0"/>
              <a:t>Lista</a:t>
            </a:r>
            <a:r>
              <a:rPr lang="en-US" sz="2400" dirty="0" smtClean="0"/>
              <a:t> *</a:t>
            </a:r>
            <a:r>
              <a:rPr lang="en-US" sz="2400" dirty="0" err="1" smtClean="0"/>
              <a:t>l</a:t>
            </a:r>
            <a:r>
              <a:rPr lang="en-US" sz="2400" dirty="0" smtClean="0"/>
              <a:t>)</a:t>
            </a:r>
            <a:endParaRPr lang="es-MX" sz="2400" dirty="0"/>
          </a:p>
        </p:txBody>
      </p:sp>
      <p:grpSp>
        <p:nvGrpSpPr>
          <p:cNvPr id="3" name="52 Grupo"/>
          <p:cNvGrpSpPr/>
          <p:nvPr/>
        </p:nvGrpSpPr>
        <p:grpSpPr>
          <a:xfrm>
            <a:off x="919138" y="2590800"/>
            <a:ext cx="1714512" cy="869398"/>
            <a:chOff x="1071538" y="2345288"/>
            <a:chExt cx="1714512" cy="869398"/>
          </a:xfrm>
        </p:grpSpPr>
        <p:sp>
          <p:nvSpPr>
            <p:cNvPr id="18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9" name="5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12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17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19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21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2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16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" name="Group 35"/>
          <p:cNvGrpSpPr/>
          <p:nvPr/>
        </p:nvGrpSpPr>
        <p:grpSpPr>
          <a:xfrm>
            <a:off x="304800" y="2988712"/>
            <a:ext cx="838200" cy="978932"/>
            <a:chOff x="2514600" y="2983468"/>
            <a:chExt cx="838200" cy="978932"/>
          </a:xfrm>
        </p:grpSpPr>
        <p:cxnSp>
          <p:nvCxnSpPr>
            <p:cNvPr id="43" name="39 Conector recto de flecha"/>
            <p:cNvCxnSpPr/>
            <p:nvPr/>
          </p:nvCxnSpPr>
          <p:spPr>
            <a:xfrm rot="5400000">
              <a:off x="2638757" y="3209135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2 Conector recto"/>
            <p:cNvCxnSpPr/>
            <p:nvPr/>
          </p:nvCxnSpPr>
          <p:spPr>
            <a:xfrm>
              <a:off x="2852259" y="3001425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33 CuadroTexto"/>
            <p:cNvSpPr txBox="1"/>
            <p:nvPr/>
          </p:nvSpPr>
          <p:spPr>
            <a:xfrm>
              <a:off x="2514600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1653641" y="2057400"/>
            <a:ext cx="327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p</a:t>
            </a:r>
            <a:endParaRPr lang="es-MX" sz="2000" dirty="0"/>
          </a:p>
        </p:txBody>
      </p:sp>
      <p:grpSp>
        <p:nvGrpSpPr>
          <p:cNvPr id="5" name="Group 28"/>
          <p:cNvGrpSpPr/>
          <p:nvPr/>
        </p:nvGrpSpPr>
        <p:grpSpPr>
          <a:xfrm>
            <a:off x="5625841" y="2590800"/>
            <a:ext cx="1714512" cy="857256"/>
            <a:chOff x="3428992" y="2590800"/>
            <a:chExt cx="1714512" cy="857256"/>
          </a:xfrm>
        </p:grpSpPr>
        <p:sp>
          <p:nvSpPr>
            <p:cNvPr id="26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6</a:t>
              </a:r>
            </a:p>
          </p:txBody>
        </p:sp>
        <p:cxnSp>
          <p:nvCxnSpPr>
            <p:cNvPr id="27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6"/>
          <p:cNvGrpSpPr/>
          <p:nvPr/>
        </p:nvGrpSpPr>
        <p:grpSpPr>
          <a:xfrm>
            <a:off x="7149841" y="2988542"/>
            <a:ext cx="851159" cy="973858"/>
            <a:chOff x="4635241" y="2988542"/>
            <a:chExt cx="851159" cy="973858"/>
          </a:xfrm>
        </p:grpSpPr>
        <p:cxnSp>
          <p:nvCxnSpPr>
            <p:cNvPr id="32" name="39 Conector recto de flecha"/>
            <p:cNvCxnSpPr/>
            <p:nvPr/>
          </p:nvCxnSpPr>
          <p:spPr>
            <a:xfrm rot="5400000">
              <a:off x="4878939" y="3214209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42 Conector recto"/>
            <p:cNvCxnSpPr/>
            <p:nvPr/>
          </p:nvCxnSpPr>
          <p:spPr>
            <a:xfrm>
              <a:off x="4635241" y="3006499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33 CuadroTexto"/>
            <p:cNvSpPr txBox="1"/>
            <p:nvPr/>
          </p:nvSpPr>
          <p:spPr>
            <a:xfrm>
              <a:off x="4700582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5" name="70 Conector recto de flecha"/>
          <p:cNvCxnSpPr/>
          <p:nvPr/>
        </p:nvCxnSpPr>
        <p:spPr>
          <a:xfrm rot="10800000">
            <a:off x="2743200" y="2819400"/>
            <a:ext cx="3124200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70 Conector recto de flecha"/>
          <p:cNvCxnSpPr/>
          <p:nvPr/>
        </p:nvCxnSpPr>
        <p:spPr>
          <a:xfrm>
            <a:off x="2438401" y="3200399"/>
            <a:ext cx="3124199" cy="1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0"/>
          <p:cNvGrpSpPr/>
          <p:nvPr/>
        </p:nvGrpSpPr>
        <p:grpSpPr>
          <a:xfrm>
            <a:off x="3429000" y="3790944"/>
            <a:ext cx="1714512" cy="857256"/>
            <a:chOff x="3428992" y="2590800"/>
            <a:chExt cx="1714512" cy="857256"/>
          </a:xfrm>
        </p:grpSpPr>
        <p:sp>
          <p:nvSpPr>
            <p:cNvPr id="38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3</a:t>
              </a:r>
            </a:p>
          </p:txBody>
        </p:sp>
        <p:cxnSp>
          <p:nvCxnSpPr>
            <p:cNvPr id="39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295914" y="4766608"/>
            <a:ext cx="381888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/>
              <a:t>aux = (</a:t>
            </a:r>
            <a:r>
              <a:rPr lang="en-US" sz="1500" dirty="0" err="1" smtClean="0"/>
              <a:t>posicion</a:t>
            </a:r>
            <a:r>
              <a:rPr lang="en-US" sz="1500" dirty="0" smtClean="0"/>
              <a:t>) </a:t>
            </a:r>
            <a:r>
              <a:rPr lang="en-US" sz="1500" dirty="0" err="1" smtClean="0"/>
              <a:t>malloc</a:t>
            </a:r>
            <a:r>
              <a:rPr lang="en-US" sz="1500" dirty="0" smtClean="0"/>
              <a:t>( </a:t>
            </a:r>
            <a:r>
              <a:rPr lang="en-US" sz="1500" dirty="0" err="1" smtClean="0"/>
              <a:t>sizeof</a:t>
            </a:r>
            <a:r>
              <a:rPr lang="en-US" sz="1500" dirty="0" smtClean="0"/>
              <a:t> (</a:t>
            </a:r>
            <a:r>
              <a:rPr lang="en-US" sz="1500" dirty="0" err="1" smtClean="0"/>
              <a:t>Nodo</a:t>
            </a:r>
            <a:r>
              <a:rPr lang="en-US" sz="1500" dirty="0" smtClean="0"/>
              <a:t>) );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elemento</a:t>
            </a:r>
            <a:r>
              <a:rPr lang="en-US" sz="1500" dirty="0" smtClean="0"/>
              <a:t> = *</a:t>
            </a:r>
            <a:r>
              <a:rPr lang="en-US" sz="1500" dirty="0" err="1" smtClean="0"/>
              <a:t>x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</a:t>
            </a:r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aux-&gt;anterior = </a:t>
            </a:r>
            <a:r>
              <a:rPr lang="en-US" sz="1500" dirty="0" err="1" smtClean="0"/>
              <a:t>p</a:t>
            </a:r>
            <a:r>
              <a:rPr lang="en-US" sz="1500" dirty="0" smtClean="0"/>
              <a:t>;        </a:t>
            </a:r>
          </a:p>
          <a:p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aux;        </a:t>
            </a:r>
          </a:p>
          <a:p>
            <a:r>
              <a:rPr lang="en-US" sz="1500" dirty="0" smtClean="0"/>
              <a:t>If (aux-&gt;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!= NULL)        {            </a:t>
            </a:r>
          </a:p>
          <a:p>
            <a:r>
              <a:rPr lang="en-US" sz="1500" dirty="0" smtClean="0"/>
              <a:t>	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-&gt;anterior = aux;       </a:t>
            </a:r>
          </a:p>
          <a:p>
            <a:r>
              <a:rPr lang="en-US" sz="1500" dirty="0" smtClean="0"/>
              <a:t> }</a:t>
            </a:r>
            <a:endParaRPr lang="es-MX" sz="1500" dirty="0"/>
          </a:p>
        </p:txBody>
      </p:sp>
      <p:sp>
        <p:nvSpPr>
          <p:cNvPr id="79" name="Rectangle 78"/>
          <p:cNvSpPr/>
          <p:nvPr/>
        </p:nvSpPr>
        <p:spPr>
          <a:xfrm>
            <a:off x="3951567" y="3429000"/>
            <a:ext cx="5880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aux</a:t>
            </a:r>
            <a:endParaRPr lang="es-MX" sz="2000" dirty="0"/>
          </a:p>
        </p:txBody>
      </p:sp>
      <p:cxnSp>
        <p:nvCxnSpPr>
          <p:cNvPr id="42" name="39 Conector recto de flecha"/>
          <p:cNvCxnSpPr/>
          <p:nvPr/>
        </p:nvCxnSpPr>
        <p:spPr>
          <a:xfrm rot="16200000" flipV="1">
            <a:off x="5409408" y="3987795"/>
            <a:ext cx="914398" cy="1587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2 Conector recto"/>
          <p:cNvCxnSpPr/>
          <p:nvPr/>
        </p:nvCxnSpPr>
        <p:spPr>
          <a:xfrm>
            <a:off x="4876800" y="4419600"/>
            <a:ext cx="990600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39 Conector recto de flecha"/>
          <p:cNvCxnSpPr/>
          <p:nvPr/>
        </p:nvCxnSpPr>
        <p:spPr>
          <a:xfrm rot="16200000" flipV="1">
            <a:off x="1954222" y="3987794"/>
            <a:ext cx="914398" cy="1587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2 Conector recto"/>
          <p:cNvCxnSpPr/>
          <p:nvPr/>
        </p:nvCxnSpPr>
        <p:spPr>
          <a:xfrm>
            <a:off x="2412214" y="4419599"/>
            <a:ext cx="1245386" cy="1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62000"/>
          </a:xfrm>
        </p:spPr>
        <p:txBody>
          <a:bodyPr/>
          <a:lstStyle/>
          <a:p>
            <a:pPr algn="ctr"/>
            <a:r>
              <a:rPr lang="es-MX" dirty="0" smtClean="0"/>
              <a:t>INSERTAR   3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9600" y="13716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void </a:t>
            </a:r>
            <a:r>
              <a:rPr lang="en-US" sz="2400" dirty="0" err="1" smtClean="0"/>
              <a:t>inserta(TipoElemento</a:t>
            </a:r>
            <a:r>
              <a:rPr lang="en-US" sz="2400" dirty="0" smtClean="0"/>
              <a:t> *</a:t>
            </a:r>
            <a:r>
              <a:rPr lang="en-US" sz="2400" dirty="0" err="1" smtClean="0"/>
              <a:t>x</a:t>
            </a:r>
            <a:r>
              <a:rPr lang="en-US" sz="2400" dirty="0" smtClean="0"/>
              <a:t>, </a:t>
            </a:r>
            <a:r>
              <a:rPr lang="en-US" sz="2400" dirty="0" err="1" smtClean="0"/>
              <a:t>posicion</a:t>
            </a:r>
            <a:r>
              <a:rPr lang="en-US" sz="2400" dirty="0" smtClean="0"/>
              <a:t> </a:t>
            </a:r>
            <a:r>
              <a:rPr lang="en-US" sz="2400" dirty="0" err="1" smtClean="0"/>
              <a:t>p</a:t>
            </a:r>
            <a:r>
              <a:rPr lang="en-US" sz="2400" dirty="0" smtClean="0"/>
              <a:t>, </a:t>
            </a:r>
            <a:r>
              <a:rPr lang="en-US" sz="2400" dirty="0" err="1" smtClean="0"/>
              <a:t>Lista</a:t>
            </a:r>
            <a:r>
              <a:rPr lang="en-US" sz="2400" dirty="0" smtClean="0"/>
              <a:t> *</a:t>
            </a:r>
            <a:r>
              <a:rPr lang="en-US" sz="2400" dirty="0" err="1" smtClean="0"/>
              <a:t>l</a:t>
            </a:r>
            <a:r>
              <a:rPr lang="en-US" sz="2400" dirty="0" smtClean="0"/>
              <a:t>)</a:t>
            </a:r>
            <a:endParaRPr lang="es-MX" sz="2400" dirty="0"/>
          </a:p>
        </p:txBody>
      </p:sp>
      <p:grpSp>
        <p:nvGrpSpPr>
          <p:cNvPr id="3" name="52 Grupo"/>
          <p:cNvGrpSpPr/>
          <p:nvPr/>
        </p:nvGrpSpPr>
        <p:grpSpPr>
          <a:xfrm>
            <a:off x="919138" y="2590800"/>
            <a:ext cx="1714512" cy="869398"/>
            <a:chOff x="1071538" y="2345288"/>
            <a:chExt cx="1714512" cy="869398"/>
          </a:xfrm>
        </p:grpSpPr>
        <p:sp>
          <p:nvSpPr>
            <p:cNvPr id="18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9" name="5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12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17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19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21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2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16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" name="Group 35"/>
          <p:cNvGrpSpPr/>
          <p:nvPr/>
        </p:nvGrpSpPr>
        <p:grpSpPr>
          <a:xfrm>
            <a:off x="304800" y="2988712"/>
            <a:ext cx="838200" cy="978932"/>
            <a:chOff x="2514600" y="2983468"/>
            <a:chExt cx="838200" cy="978932"/>
          </a:xfrm>
        </p:grpSpPr>
        <p:cxnSp>
          <p:nvCxnSpPr>
            <p:cNvPr id="43" name="39 Conector recto de flecha"/>
            <p:cNvCxnSpPr/>
            <p:nvPr/>
          </p:nvCxnSpPr>
          <p:spPr>
            <a:xfrm rot="5400000">
              <a:off x="2638757" y="3209135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2 Conector recto"/>
            <p:cNvCxnSpPr/>
            <p:nvPr/>
          </p:nvCxnSpPr>
          <p:spPr>
            <a:xfrm>
              <a:off x="2852259" y="3001425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33 CuadroTexto"/>
            <p:cNvSpPr txBox="1"/>
            <p:nvPr/>
          </p:nvSpPr>
          <p:spPr>
            <a:xfrm>
              <a:off x="2514600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1653641" y="2057400"/>
            <a:ext cx="327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p</a:t>
            </a:r>
            <a:endParaRPr lang="es-MX" sz="2000" dirty="0"/>
          </a:p>
        </p:txBody>
      </p:sp>
      <p:grpSp>
        <p:nvGrpSpPr>
          <p:cNvPr id="5" name="Group 28"/>
          <p:cNvGrpSpPr/>
          <p:nvPr/>
        </p:nvGrpSpPr>
        <p:grpSpPr>
          <a:xfrm>
            <a:off x="5625841" y="2590800"/>
            <a:ext cx="1714512" cy="857256"/>
            <a:chOff x="3428992" y="2590800"/>
            <a:chExt cx="1714512" cy="857256"/>
          </a:xfrm>
        </p:grpSpPr>
        <p:sp>
          <p:nvSpPr>
            <p:cNvPr id="26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6</a:t>
              </a:r>
            </a:p>
          </p:txBody>
        </p:sp>
        <p:cxnSp>
          <p:nvCxnSpPr>
            <p:cNvPr id="27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6"/>
          <p:cNvGrpSpPr/>
          <p:nvPr/>
        </p:nvGrpSpPr>
        <p:grpSpPr>
          <a:xfrm>
            <a:off x="7149841" y="2988542"/>
            <a:ext cx="851159" cy="973858"/>
            <a:chOff x="4635241" y="2988542"/>
            <a:chExt cx="851159" cy="973858"/>
          </a:xfrm>
        </p:grpSpPr>
        <p:cxnSp>
          <p:nvCxnSpPr>
            <p:cNvPr id="32" name="39 Conector recto de flecha"/>
            <p:cNvCxnSpPr/>
            <p:nvPr/>
          </p:nvCxnSpPr>
          <p:spPr>
            <a:xfrm rot="5400000">
              <a:off x="4878939" y="3214209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42 Conector recto"/>
            <p:cNvCxnSpPr/>
            <p:nvPr/>
          </p:nvCxnSpPr>
          <p:spPr>
            <a:xfrm>
              <a:off x="4635241" y="3006499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33 CuadroTexto"/>
            <p:cNvSpPr txBox="1"/>
            <p:nvPr/>
          </p:nvSpPr>
          <p:spPr>
            <a:xfrm>
              <a:off x="4700582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5" name="70 Conector recto de flecha"/>
          <p:cNvCxnSpPr/>
          <p:nvPr/>
        </p:nvCxnSpPr>
        <p:spPr>
          <a:xfrm rot="10800000">
            <a:off x="2743200" y="2819400"/>
            <a:ext cx="3124200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70 Conector recto de flecha"/>
          <p:cNvCxnSpPr/>
          <p:nvPr/>
        </p:nvCxnSpPr>
        <p:spPr>
          <a:xfrm rot="5400000">
            <a:off x="3352799" y="3428999"/>
            <a:ext cx="609599" cy="1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0"/>
          <p:cNvGrpSpPr/>
          <p:nvPr/>
        </p:nvGrpSpPr>
        <p:grpSpPr>
          <a:xfrm>
            <a:off x="3429000" y="3790944"/>
            <a:ext cx="1714512" cy="857256"/>
            <a:chOff x="3428992" y="2590800"/>
            <a:chExt cx="1714512" cy="857256"/>
          </a:xfrm>
        </p:grpSpPr>
        <p:sp>
          <p:nvSpPr>
            <p:cNvPr id="38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3</a:t>
              </a:r>
            </a:p>
          </p:txBody>
        </p:sp>
        <p:cxnSp>
          <p:nvCxnSpPr>
            <p:cNvPr id="39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295914" y="4766608"/>
            <a:ext cx="381888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/>
              <a:t>aux = (</a:t>
            </a:r>
            <a:r>
              <a:rPr lang="en-US" sz="1500" dirty="0" err="1" smtClean="0"/>
              <a:t>posicion</a:t>
            </a:r>
            <a:r>
              <a:rPr lang="en-US" sz="1500" dirty="0" smtClean="0"/>
              <a:t>) </a:t>
            </a:r>
            <a:r>
              <a:rPr lang="en-US" sz="1500" dirty="0" err="1" smtClean="0"/>
              <a:t>malloc</a:t>
            </a:r>
            <a:r>
              <a:rPr lang="en-US" sz="1500" dirty="0" smtClean="0"/>
              <a:t>( </a:t>
            </a:r>
            <a:r>
              <a:rPr lang="en-US" sz="1500" dirty="0" err="1" smtClean="0"/>
              <a:t>sizeof</a:t>
            </a:r>
            <a:r>
              <a:rPr lang="en-US" sz="1500" dirty="0" smtClean="0"/>
              <a:t> (</a:t>
            </a:r>
            <a:r>
              <a:rPr lang="en-US" sz="1500" dirty="0" err="1" smtClean="0"/>
              <a:t>Nodo</a:t>
            </a:r>
            <a:r>
              <a:rPr lang="en-US" sz="1500" dirty="0" smtClean="0"/>
              <a:t>) );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elemento</a:t>
            </a:r>
            <a:r>
              <a:rPr lang="en-US" sz="1500" dirty="0" smtClean="0"/>
              <a:t> = *</a:t>
            </a:r>
            <a:r>
              <a:rPr lang="en-US" sz="1500" dirty="0" err="1" smtClean="0"/>
              <a:t>x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</a:t>
            </a:r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aux-&gt;anterior = </a:t>
            </a:r>
            <a:r>
              <a:rPr lang="en-US" sz="1500" dirty="0" err="1" smtClean="0"/>
              <a:t>p</a:t>
            </a:r>
            <a:r>
              <a:rPr lang="en-US" sz="1500" dirty="0" smtClean="0"/>
              <a:t>;        </a:t>
            </a:r>
          </a:p>
          <a:p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aux;        </a:t>
            </a:r>
          </a:p>
          <a:p>
            <a:r>
              <a:rPr lang="en-US" sz="1500" dirty="0" smtClean="0"/>
              <a:t>If (aux-&gt;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!= NULL)        {            </a:t>
            </a:r>
          </a:p>
          <a:p>
            <a:r>
              <a:rPr lang="en-US" sz="1500" dirty="0" smtClean="0"/>
              <a:t>	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-&gt;anterior = aux;       </a:t>
            </a:r>
          </a:p>
          <a:p>
            <a:r>
              <a:rPr lang="en-US" sz="1500" dirty="0" smtClean="0"/>
              <a:t> }</a:t>
            </a:r>
            <a:endParaRPr lang="es-MX" sz="1500" dirty="0"/>
          </a:p>
        </p:txBody>
      </p:sp>
      <p:sp>
        <p:nvSpPr>
          <p:cNvPr id="79" name="Rectangle 78"/>
          <p:cNvSpPr/>
          <p:nvPr/>
        </p:nvSpPr>
        <p:spPr>
          <a:xfrm>
            <a:off x="3951567" y="3429000"/>
            <a:ext cx="5880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aux</a:t>
            </a:r>
            <a:endParaRPr lang="es-MX" sz="2000" dirty="0"/>
          </a:p>
        </p:txBody>
      </p:sp>
      <p:cxnSp>
        <p:nvCxnSpPr>
          <p:cNvPr id="42" name="39 Conector recto de flecha"/>
          <p:cNvCxnSpPr/>
          <p:nvPr/>
        </p:nvCxnSpPr>
        <p:spPr>
          <a:xfrm rot="16200000" flipV="1">
            <a:off x="5409408" y="3987795"/>
            <a:ext cx="914398" cy="1587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2 Conector recto"/>
          <p:cNvCxnSpPr/>
          <p:nvPr/>
        </p:nvCxnSpPr>
        <p:spPr>
          <a:xfrm>
            <a:off x="4876800" y="4419600"/>
            <a:ext cx="990600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39 Conector recto de flecha"/>
          <p:cNvCxnSpPr/>
          <p:nvPr/>
        </p:nvCxnSpPr>
        <p:spPr>
          <a:xfrm rot="16200000" flipV="1">
            <a:off x="1954222" y="3987794"/>
            <a:ext cx="914398" cy="1587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2 Conector recto"/>
          <p:cNvCxnSpPr/>
          <p:nvPr/>
        </p:nvCxnSpPr>
        <p:spPr>
          <a:xfrm>
            <a:off x="2412214" y="4419599"/>
            <a:ext cx="1245386" cy="1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42 Conector recto"/>
          <p:cNvCxnSpPr/>
          <p:nvPr/>
        </p:nvCxnSpPr>
        <p:spPr>
          <a:xfrm>
            <a:off x="2438400" y="3124200"/>
            <a:ext cx="1245386" cy="1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62000"/>
          </a:xfrm>
        </p:spPr>
        <p:txBody>
          <a:bodyPr/>
          <a:lstStyle/>
          <a:p>
            <a:pPr algn="ctr"/>
            <a:r>
              <a:rPr lang="es-MX" dirty="0" smtClean="0"/>
              <a:t>INSERTAR   3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9600" y="13716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void </a:t>
            </a:r>
            <a:r>
              <a:rPr lang="en-US" sz="2400" dirty="0" err="1" smtClean="0"/>
              <a:t>inserta(TipoElemento</a:t>
            </a:r>
            <a:r>
              <a:rPr lang="en-US" sz="2400" dirty="0" smtClean="0"/>
              <a:t> *</a:t>
            </a:r>
            <a:r>
              <a:rPr lang="en-US" sz="2400" dirty="0" err="1" smtClean="0"/>
              <a:t>x</a:t>
            </a:r>
            <a:r>
              <a:rPr lang="en-US" sz="2400" dirty="0" smtClean="0"/>
              <a:t>, </a:t>
            </a:r>
            <a:r>
              <a:rPr lang="en-US" sz="2400" dirty="0" err="1" smtClean="0"/>
              <a:t>posicion</a:t>
            </a:r>
            <a:r>
              <a:rPr lang="en-US" sz="2400" dirty="0" smtClean="0"/>
              <a:t> </a:t>
            </a:r>
            <a:r>
              <a:rPr lang="en-US" sz="2400" dirty="0" err="1" smtClean="0"/>
              <a:t>p</a:t>
            </a:r>
            <a:r>
              <a:rPr lang="en-US" sz="2400" dirty="0" smtClean="0"/>
              <a:t>, </a:t>
            </a:r>
            <a:r>
              <a:rPr lang="en-US" sz="2400" dirty="0" err="1" smtClean="0"/>
              <a:t>Lista</a:t>
            </a:r>
            <a:r>
              <a:rPr lang="en-US" sz="2400" dirty="0" smtClean="0"/>
              <a:t> *</a:t>
            </a:r>
            <a:r>
              <a:rPr lang="en-US" sz="2400" dirty="0" err="1" smtClean="0"/>
              <a:t>l</a:t>
            </a:r>
            <a:r>
              <a:rPr lang="en-US" sz="2400" dirty="0" smtClean="0"/>
              <a:t>)</a:t>
            </a:r>
            <a:endParaRPr lang="es-MX" sz="2400" dirty="0"/>
          </a:p>
        </p:txBody>
      </p:sp>
      <p:grpSp>
        <p:nvGrpSpPr>
          <p:cNvPr id="3" name="52 Grupo"/>
          <p:cNvGrpSpPr/>
          <p:nvPr/>
        </p:nvGrpSpPr>
        <p:grpSpPr>
          <a:xfrm>
            <a:off x="919138" y="2590800"/>
            <a:ext cx="1714512" cy="869398"/>
            <a:chOff x="1071538" y="2345288"/>
            <a:chExt cx="1714512" cy="869398"/>
          </a:xfrm>
        </p:grpSpPr>
        <p:sp>
          <p:nvSpPr>
            <p:cNvPr id="18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9" name="5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12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17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19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21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2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16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" name="Group 35"/>
          <p:cNvGrpSpPr/>
          <p:nvPr/>
        </p:nvGrpSpPr>
        <p:grpSpPr>
          <a:xfrm>
            <a:off x="304800" y="2988712"/>
            <a:ext cx="838200" cy="978932"/>
            <a:chOff x="2514600" y="2983468"/>
            <a:chExt cx="838200" cy="978932"/>
          </a:xfrm>
        </p:grpSpPr>
        <p:cxnSp>
          <p:nvCxnSpPr>
            <p:cNvPr id="43" name="39 Conector recto de flecha"/>
            <p:cNvCxnSpPr/>
            <p:nvPr/>
          </p:nvCxnSpPr>
          <p:spPr>
            <a:xfrm rot="5400000">
              <a:off x="2638757" y="3209135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2 Conector recto"/>
            <p:cNvCxnSpPr/>
            <p:nvPr/>
          </p:nvCxnSpPr>
          <p:spPr>
            <a:xfrm>
              <a:off x="2852259" y="3001425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33 CuadroTexto"/>
            <p:cNvSpPr txBox="1"/>
            <p:nvPr/>
          </p:nvSpPr>
          <p:spPr>
            <a:xfrm>
              <a:off x="2514600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1653641" y="2057400"/>
            <a:ext cx="327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p</a:t>
            </a:r>
            <a:endParaRPr lang="es-MX" sz="2000" dirty="0"/>
          </a:p>
        </p:txBody>
      </p:sp>
      <p:grpSp>
        <p:nvGrpSpPr>
          <p:cNvPr id="5" name="Group 28"/>
          <p:cNvGrpSpPr/>
          <p:nvPr/>
        </p:nvGrpSpPr>
        <p:grpSpPr>
          <a:xfrm>
            <a:off x="5625841" y="2590800"/>
            <a:ext cx="1714512" cy="857256"/>
            <a:chOff x="3428992" y="2590800"/>
            <a:chExt cx="1714512" cy="857256"/>
          </a:xfrm>
        </p:grpSpPr>
        <p:sp>
          <p:nvSpPr>
            <p:cNvPr id="26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6</a:t>
              </a:r>
            </a:p>
          </p:txBody>
        </p:sp>
        <p:cxnSp>
          <p:nvCxnSpPr>
            <p:cNvPr id="27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6"/>
          <p:cNvGrpSpPr/>
          <p:nvPr/>
        </p:nvGrpSpPr>
        <p:grpSpPr>
          <a:xfrm>
            <a:off x="7149841" y="2988542"/>
            <a:ext cx="851159" cy="973858"/>
            <a:chOff x="4635241" y="2988542"/>
            <a:chExt cx="851159" cy="973858"/>
          </a:xfrm>
        </p:grpSpPr>
        <p:cxnSp>
          <p:nvCxnSpPr>
            <p:cNvPr id="32" name="39 Conector recto de flecha"/>
            <p:cNvCxnSpPr/>
            <p:nvPr/>
          </p:nvCxnSpPr>
          <p:spPr>
            <a:xfrm rot="5400000">
              <a:off x="4878939" y="3214209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42 Conector recto"/>
            <p:cNvCxnSpPr/>
            <p:nvPr/>
          </p:nvCxnSpPr>
          <p:spPr>
            <a:xfrm>
              <a:off x="4635241" y="3006499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33 CuadroTexto"/>
            <p:cNvSpPr txBox="1"/>
            <p:nvPr/>
          </p:nvSpPr>
          <p:spPr>
            <a:xfrm>
              <a:off x="4700582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6" name="70 Conector recto de flecha"/>
          <p:cNvCxnSpPr/>
          <p:nvPr/>
        </p:nvCxnSpPr>
        <p:spPr>
          <a:xfrm rot="5400000">
            <a:off x="3352799" y="3428999"/>
            <a:ext cx="609599" cy="1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0"/>
          <p:cNvGrpSpPr/>
          <p:nvPr/>
        </p:nvGrpSpPr>
        <p:grpSpPr>
          <a:xfrm>
            <a:off x="3429000" y="3790944"/>
            <a:ext cx="1714512" cy="857256"/>
            <a:chOff x="3428992" y="2590800"/>
            <a:chExt cx="1714512" cy="857256"/>
          </a:xfrm>
        </p:grpSpPr>
        <p:sp>
          <p:nvSpPr>
            <p:cNvPr id="38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3</a:t>
              </a:r>
            </a:p>
          </p:txBody>
        </p:sp>
        <p:cxnSp>
          <p:nvCxnSpPr>
            <p:cNvPr id="39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295914" y="4766608"/>
            <a:ext cx="381888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/>
              <a:t>aux = (</a:t>
            </a:r>
            <a:r>
              <a:rPr lang="en-US" sz="1500" dirty="0" err="1" smtClean="0"/>
              <a:t>posicion</a:t>
            </a:r>
            <a:r>
              <a:rPr lang="en-US" sz="1500" dirty="0" smtClean="0"/>
              <a:t>) </a:t>
            </a:r>
            <a:r>
              <a:rPr lang="en-US" sz="1500" dirty="0" err="1" smtClean="0"/>
              <a:t>malloc</a:t>
            </a:r>
            <a:r>
              <a:rPr lang="en-US" sz="1500" dirty="0" smtClean="0"/>
              <a:t>( </a:t>
            </a:r>
            <a:r>
              <a:rPr lang="en-US" sz="1500" dirty="0" err="1" smtClean="0"/>
              <a:t>sizeof</a:t>
            </a:r>
            <a:r>
              <a:rPr lang="en-US" sz="1500" dirty="0" smtClean="0"/>
              <a:t> (</a:t>
            </a:r>
            <a:r>
              <a:rPr lang="en-US" sz="1500" dirty="0" err="1" smtClean="0"/>
              <a:t>Nodo</a:t>
            </a:r>
            <a:r>
              <a:rPr lang="en-US" sz="1500" dirty="0" smtClean="0"/>
              <a:t>) );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elemento</a:t>
            </a:r>
            <a:r>
              <a:rPr lang="en-US" sz="1500" dirty="0" smtClean="0"/>
              <a:t> = *</a:t>
            </a:r>
            <a:r>
              <a:rPr lang="en-US" sz="1500" dirty="0" err="1" smtClean="0"/>
              <a:t>x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</a:t>
            </a:r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aux-&gt;anterior = </a:t>
            </a:r>
            <a:r>
              <a:rPr lang="en-US" sz="1500" dirty="0" err="1" smtClean="0"/>
              <a:t>p</a:t>
            </a:r>
            <a:r>
              <a:rPr lang="en-US" sz="1500" dirty="0" smtClean="0"/>
              <a:t>;        </a:t>
            </a:r>
          </a:p>
          <a:p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aux;        </a:t>
            </a:r>
          </a:p>
          <a:p>
            <a:r>
              <a:rPr lang="en-US" sz="1500" dirty="0" smtClean="0"/>
              <a:t>If (aux-&gt;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!= NULL)        {            </a:t>
            </a:r>
          </a:p>
          <a:p>
            <a:r>
              <a:rPr lang="en-US" sz="1500" dirty="0" smtClean="0"/>
              <a:t>	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-&gt;anterior = aux;       </a:t>
            </a:r>
          </a:p>
          <a:p>
            <a:r>
              <a:rPr lang="en-US" sz="1500" dirty="0" smtClean="0"/>
              <a:t> }</a:t>
            </a:r>
            <a:endParaRPr lang="es-MX" sz="1500" dirty="0"/>
          </a:p>
        </p:txBody>
      </p:sp>
      <p:sp>
        <p:nvSpPr>
          <p:cNvPr id="79" name="Rectangle 78"/>
          <p:cNvSpPr/>
          <p:nvPr/>
        </p:nvSpPr>
        <p:spPr>
          <a:xfrm>
            <a:off x="3951567" y="3429000"/>
            <a:ext cx="5880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aux</a:t>
            </a:r>
            <a:endParaRPr lang="es-MX" sz="2000" dirty="0"/>
          </a:p>
        </p:txBody>
      </p:sp>
      <p:cxnSp>
        <p:nvCxnSpPr>
          <p:cNvPr id="42" name="39 Conector recto de flecha"/>
          <p:cNvCxnSpPr/>
          <p:nvPr/>
        </p:nvCxnSpPr>
        <p:spPr>
          <a:xfrm rot="16200000" flipV="1">
            <a:off x="5409408" y="3987795"/>
            <a:ext cx="914398" cy="1587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2 Conector recto"/>
          <p:cNvCxnSpPr/>
          <p:nvPr/>
        </p:nvCxnSpPr>
        <p:spPr>
          <a:xfrm>
            <a:off x="4876800" y="4419600"/>
            <a:ext cx="990600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39 Conector recto de flecha"/>
          <p:cNvCxnSpPr/>
          <p:nvPr/>
        </p:nvCxnSpPr>
        <p:spPr>
          <a:xfrm rot="16200000" flipV="1">
            <a:off x="1954222" y="3987794"/>
            <a:ext cx="914398" cy="1587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2 Conector recto"/>
          <p:cNvCxnSpPr/>
          <p:nvPr/>
        </p:nvCxnSpPr>
        <p:spPr>
          <a:xfrm>
            <a:off x="2412214" y="4419599"/>
            <a:ext cx="1245386" cy="1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42 Conector recto"/>
          <p:cNvCxnSpPr/>
          <p:nvPr/>
        </p:nvCxnSpPr>
        <p:spPr>
          <a:xfrm>
            <a:off x="2438400" y="3124200"/>
            <a:ext cx="1245386" cy="1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70 Conector recto de flecha"/>
          <p:cNvCxnSpPr/>
          <p:nvPr/>
        </p:nvCxnSpPr>
        <p:spPr>
          <a:xfrm rot="5400000">
            <a:off x="4545813" y="3428999"/>
            <a:ext cx="609599" cy="1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42 Conector recto"/>
          <p:cNvCxnSpPr/>
          <p:nvPr/>
        </p:nvCxnSpPr>
        <p:spPr>
          <a:xfrm>
            <a:off x="4826786" y="3124200"/>
            <a:ext cx="1066800" cy="1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Nodo encabezado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3200400" y="206906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sp>
        <p:nvSpPr>
          <p:cNvPr id="29" name="28 CuadroTexto"/>
          <p:cNvSpPr txBox="1"/>
          <p:nvPr/>
        </p:nvSpPr>
        <p:spPr>
          <a:xfrm>
            <a:off x="928662" y="4514687"/>
            <a:ext cx="628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Esta es una lista vacía.</a:t>
            </a:r>
          </a:p>
          <a:p>
            <a:r>
              <a:rPr lang="es-MX" sz="2400" dirty="0" smtClean="0"/>
              <a:t>El encabezado nunca almacena ningún dato.</a:t>
            </a:r>
          </a:p>
          <a:p>
            <a:r>
              <a:rPr lang="es-MX" sz="2400" dirty="0" smtClean="0"/>
              <a:t>Solo sirve para marcar el inicio</a:t>
            </a:r>
            <a:endParaRPr lang="es-MX" sz="2400" dirty="0"/>
          </a:p>
        </p:txBody>
      </p:sp>
      <p:grpSp>
        <p:nvGrpSpPr>
          <p:cNvPr id="53" name="52 Grupo"/>
          <p:cNvGrpSpPr/>
          <p:nvPr/>
        </p:nvGrpSpPr>
        <p:grpSpPr>
          <a:xfrm>
            <a:off x="3128938" y="2585556"/>
            <a:ext cx="1714512" cy="869398"/>
            <a:chOff x="1071538" y="2345288"/>
            <a:chExt cx="1714512" cy="869398"/>
          </a:xfrm>
        </p:grpSpPr>
        <p:sp>
          <p:nvSpPr>
            <p:cNvPr id="4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6" name="5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62000"/>
          </a:xfrm>
        </p:spPr>
        <p:txBody>
          <a:bodyPr/>
          <a:lstStyle/>
          <a:p>
            <a:pPr algn="ctr"/>
            <a:r>
              <a:rPr lang="es-MX" dirty="0" smtClean="0"/>
              <a:t>INSERTAR   3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9600" y="13716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void </a:t>
            </a:r>
            <a:r>
              <a:rPr lang="en-US" sz="2400" dirty="0" err="1" smtClean="0"/>
              <a:t>inserta(TipoElemento</a:t>
            </a:r>
            <a:r>
              <a:rPr lang="en-US" sz="2400" dirty="0" smtClean="0"/>
              <a:t> *</a:t>
            </a:r>
            <a:r>
              <a:rPr lang="en-US" sz="2400" dirty="0" err="1" smtClean="0"/>
              <a:t>x</a:t>
            </a:r>
            <a:r>
              <a:rPr lang="en-US" sz="2400" dirty="0" smtClean="0"/>
              <a:t>, </a:t>
            </a:r>
            <a:r>
              <a:rPr lang="en-US" sz="2400" dirty="0" err="1" smtClean="0"/>
              <a:t>posicion</a:t>
            </a:r>
            <a:r>
              <a:rPr lang="en-US" sz="2400" dirty="0" smtClean="0"/>
              <a:t> </a:t>
            </a:r>
            <a:r>
              <a:rPr lang="en-US" sz="2400" dirty="0" err="1" smtClean="0"/>
              <a:t>p</a:t>
            </a:r>
            <a:r>
              <a:rPr lang="en-US" sz="2400" dirty="0" smtClean="0"/>
              <a:t>, </a:t>
            </a:r>
            <a:r>
              <a:rPr lang="en-US" sz="2400" dirty="0" err="1" smtClean="0"/>
              <a:t>Lista</a:t>
            </a:r>
            <a:r>
              <a:rPr lang="en-US" sz="2400" dirty="0" smtClean="0"/>
              <a:t> *</a:t>
            </a:r>
            <a:r>
              <a:rPr lang="en-US" sz="2400" dirty="0" err="1" smtClean="0"/>
              <a:t>l</a:t>
            </a:r>
            <a:r>
              <a:rPr lang="en-US" sz="2400" dirty="0" smtClean="0"/>
              <a:t>)</a:t>
            </a:r>
            <a:endParaRPr lang="es-MX" sz="2400" dirty="0"/>
          </a:p>
        </p:txBody>
      </p:sp>
      <p:grpSp>
        <p:nvGrpSpPr>
          <p:cNvPr id="3" name="52 Grupo"/>
          <p:cNvGrpSpPr/>
          <p:nvPr/>
        </p:nvGrpSpPr>
        <p:grpSpPr>
          <a:xfrm>
            <a:off x="919138" y="2590800"/>
            <a:ext cx="1714512" cy="869398"/>
            <a:chOff x="1071538" y="2345288"/>
            <a:chExt cx="1714512" cy="869398"/>
          </a:xfrm>
        </p:grpSpPr>
        <p:sp>
          <p:nvSpPr>
            <p:cNvPr id="18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9" name="5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12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17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19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21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2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16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" name="Group 35"/>
          <p:cNvGrpSpPr/>
          <p:nvPr/>
        </p:nvGrpSpPr>
        <p:grpSpPr>
          <a:xfrm>
            <a:off x="304800" y="2988712"/>
            <a:ext cx="838200" cy="978932"/>
            <a:chOff x="2514600" y="2983468"/>
            <a:chExt cx="838200" cy="978932"/>
          </a:xfrm>
        </p:grpSpPr>
        <p:cxnSp>
          <p:nvCxnSpPr>
            <p:cNvPr id="43" name="39 Conector recto de flecha"/>
            <p:cNvCxnSpPr/>
            <p:nvPr/>
          </p:nvCxnSpPr>
          <p:spPr>
            <a:xfrm rot="5400000">
              <a:off x="2638757" y="3209135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2 Conector recto"/>
            <p:cNvCxnSpPr/>
            <p:nvPr/>
          </p:nvCxnSpPr>
          <p:spPr>
            <a:xfrm>
              <a:off x="2852259" y="3001425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33 CuadroTexto"/>
            <p:cNvSpPr txBox="1"/>
            <p:nvPr/>
          </p:nvSpPr>
          <p:spPr>
            <a:xfrm>
              <a:off x="2514600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1653641" y="2057400"/>
            <a:ext cx="327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p</a:t>
            </a:r>
            <a:endParaRPr lang="es-MX" sz="2000" dirty="0"/>
          </a:p>
        </p:txBody>
      </p:sp>
      <p:grpSp>
        <p:nvGrpSpPr>
          <p:cNvPr id="5" name="Group 28"/>
          <p:cNvGrpSpPr/>
          <p:nvPr/>
        </p:nvGrpSpPr>
        <p:grpSpPr>
          <a:xfrm>
            <a:off x="5625841" y="2590800"/>
            <a:ext cx="1714512" cy="857256"/>
            <a:chOff x="3428992" y="2590800"/>
            <a:chExt cx="1714512" cy="857256"/>
          </a:xfrm>
        </p:grpSpPr>
        <p:sp>
          <p:nvSpPr>
            <p:cNvPr id="26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6</a:t>
              </a:r>
            </a:p>
          </p:txBody>
        </p:sp>
        <p:cxnSp>
          <p:nvCxnSpPr>
            <p:cNvPr id="27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6"/>
          <p:cNvGrpSpPr/>
          <p:nvPr/>
        </p:nvGrpSpPr>
        <p:grpSpPr>
          <a:xfrm>
            <a:off x="7149841" y="2988542"/>
            <a:ext cx="851159" cy="973858"/>
            <a:chOff x="4635241" y="2988542"/>
            <a:chExt cx="851159" cy="973858"/>
          </a:xfrm>
        </p:grpSpPr>
        <p:cxnSp>
          <p:nvCxnSpPr>
            <p:cNvPr id="32" name="39 Conector recto de flecha"/>
            <p:cNvCxnSpPr/>
            <p:nvPr/>
          </p:nvCxnSpPr>
          <p:spPr>
            <a:xfrm rot="5400000">
              <a:off x="4878939" y="3214209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42 Conector recto"/>
            <p:cNvCxnSpPr/>
            <p:nvPr/>
          </p:nvCxnSpPr>
          <p:spPr>
            <a:xfrm>
              <a:off x="4635241" y="3006499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33 CuadroTexto"/>
            <p:cNvSpPr txBox="1"/>
            <p:nvPr/>
          </p:nvSpPr>
          <p:spPr>
            <a:xfrm>
              <a:off x="4700582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6" name="70 Conector recto de flecha"/>
          <p:cNvCxnSpPr/>
          <p:nvPr/>
        </p:nvCxnSpPr>
        <p:spPr>
          <a:xfrm>
            <a:off x="2438400" y="3200399"/>
            <a:ext cx="838200" cy="1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0"/>
          <p:cNvGrpSpPr/>
          <p:nvPr/>
        </p:nvGrpSpPr>
        <p:grpSpPr>
          <a:xfrm>
            <a:off x="3352800" y="2571744"/>
            <a:ext cx="1714512" cy="857256"/>
            <a:chOff x="3428992" y="2590800"/>
            <a:chExt cx="1714512" cy="857256"/>
          </a:xfrm>
        </p:grpSpPr>
        <p:sp>
          <p:nvSpPr>
            <p:cNvPr id="38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3</a:t>
              </a:r>
            </a:p>
          </p:txBody>
        </p:sp>
        <p:cxnSp>
          <p:nvCxnSpPr>
            <p:cNvPr id="39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295914" y="4766608"/>
            <a:ext cx="381888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/>
              <a:t>aux = (</a:t>
            </a:r>
            <a:r>
              <a:rPr lang="en-US" sz="1500" dirty="0" err="1" smtClean="0"/>
              <a:t>posicion</a:t>
            </a:r>
            <a:r>
              <a:rPr lang="en-US" sz="1500" dirty="0" smtClean="0"/>
              <a:t>) </a:t>
            </a:r>
            <a:r>
              <a:rPr lang="en-US" sz="1500" dirty="0" err="1" smtClean="0"/>
              <a:t>malloc</a:t>
            </a:r>
            <a:r>
              <a:rPr lang="en-US" sz="1500" dirty="0" smtClean="0"/>
              <a:t>( </a:t>
            </a:r>
            <a:r>
              <a:rPr lang="en-US" sz="1500" dirty="0" err="1" smtClean="0"/>
              <a:t>sizeof</a:t>
            </a:r>
            <a:r>
              <a:rPr lang="en-US" sz="1500" dirty="0" smtClean="0"/>
              <a:t> (</a:t>
            </a:r>
            <a:r>
              <a:rPr lang="en-US" sz="1500" dirty="0" err="1" smtClean="0"/>
              <a:t>Nodo</a:t>
            </a:r>
            <a:r>
              <a:rPr lang="en-US" sz="1500" dirty="0" smtClean="0"/>
              <a:t>) );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elemento</a:t>
            </a:r>
            <a:r>
              <a:rPr lang="en-US" sz="1500" dirty="0" smtClean="0"/>
              <a:t> = *</a:t>
            </a:r>
            <a:r>
              <a:rPr lang="en-US" sz="1500" dirty="0" err="1" smtClean="0"/>
              <a:t>x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</a:t>
            </a:r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aux-&gt;anterior = </a:t>
            </a:r>
            <a:r>
              <a:rPr lang="en-US" sz="1500" dirty="0" err="1" smtClean="0"/>
              <a:t>p</a:t>
            </a:r>
            <a:r>
              <a:rPr lang="en-US" sz="1500" dirty="0" smtClean="0"/>
              <a:t>;        </a:t>
            </a:r>
          </a:p>
          <a:p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aux;        </a:t>
            </a:r>
          </a:p>
          <a:p>
            <a:r>
              <a:rPr lang="en-US" sz="1500" dirty="0" smtClean="0"/>
              <a:t>If (aux-&gt;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!= NULL)        {            </a:t>
            </a:r>
          </a:p>
          <a:p>
            <a:r>
              <a:rPr lang="en-US" sz="1500" dirty="0" smtClean="0"/>
              <a:t>	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-&gt;anterior = aux;       </a:t>
            </a:r>
          </a:p>
          <a:p>
            <a:r>
              <a:rPr lang="en-US" sz="1500" dirty="0" smtClean="0"/>
              <a:t> }</a:t>
            </a:r>
            <a:endParaRPr lang="es-MX" sz="1500" dirty="0"/>
          </a:p>
        </p:txBody>
      </p:sp>
      <p:sp>
        <p:nvSpPr>
          <p:cNvPr id="79" name="Rectangle 78"/>
          <p:cNvSpPr/>
          <p:nvPr/>
        </p:nvSpPr>
        <p:spPr>
          <a:xfrm>
            <a:off x="3875367" y="2209800"/>
            <a:ext cx="5880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aux</a:t>
            </a:r>
            <a:endParaRPr lang="es-MX" sz="2000" dirty="0"/>
          </a:p>
        </p:txBody>
      </p:sp>
      <p:cxnSp>
        <p:nvCxnSpPr>
          <p:cNvPr id="57" name="70 Conector recto de flecha"/>
          <p:cNvCxnSpPr/>
          <p:nvPr/>
        </p:nvCxnSpPr>
        <p:spPr>
          <a:xfrm rot="10800000" flipV="1">
            <a:off x="5118493" y="2819399"/>
            <a:ext cx="761998" cy="1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70 Conector recto de flecha"/>
          <p:cNvCxnSpPr/>
          <p:nvPr/>
        </p:nvCxnSpPr>
        <p:spPr>
          <a:xfrm>
            <a:off x="4800600" y="3200400"/>
            <a:ext cx="762000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70 Conector recto de flecha"/>
          <p:cNvCxnSpPr/>
          <p:nvPr/>
        </p:nvCxnSpPr>
        <p:spPr>
          <a:xfrm rot="10800000">
            <a:off x="2743202" y="2819400"/>
            <a:ext cx="83819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62000"/>
          </a:xfrm>
        </p:spPr>
        <p:txBody>
          <a:bodyPr/>
          <a:lstStyle/>
          <a:p>
            <a:pPr algn="ctr"/>
            <a:r>
              <a:rPr lang="es-MX" dirty="0" smtClean="0"/>
              <a:t>INSERTAR   3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9600" y="13716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void </a:t>
            </a:r>
            <a:r>
              <a:rPr lang="en-US" sz="2400" dirty="0" err="1" smtClean="0"/>
              <a:t>inserta(TipoElemento</a:t>
            </a:r>
            <a:r>
              <a:rPr lang="en-US" sz="2400" dirty="0" smtClean="0"/>
              <a:t> *</a:t>
            </a:r>
            <a:r>
              <a:rPr lang="en-US" sz="2400" dirty="0" err="1" smtClean="0"/>
              <a:t>x</a:t>
            </a:r>
            <a:r>
              <a:rPr lang="en-US" sz="2400" dirty="0" smtClean="0"/>
              <a:t>, </a:t>
            </a:r>
            <a:r>
              <a:rPr lang="en-US" sz="2400" dirty="0" err="1" smtClean="0"/>
              <a:t>posicion</a:t>
            </a:r>
            <a:r>
              <a:rPr lang="en-US" sz="2400" dirty="0" smtClean="0"/>
              <a:t> </a:t>
            </a:r>
            <a:r>
              <a:rPr lang="en-US" sz="2400" dirty="0" err="1" smtClean="0"/>
              <a:t>p</a:t>
            </a:r>
            <a:r>
              <a:rPr lang="en-US" sz="2400" dirty="0" smtClean="0"/>
              <a:t>, </a:t>
            </a:r>
            <a:r>
              <a:rPr lang="en-US" sz="2400" dirty="0" err="1" smtClean="0"/>
              <a:t>Lista</a:t>
            </a:r>
            <a:r>
              <a:rPr lang="en-US" sz="2400" dirty="0" smtClean="0"/>
              <a:t> *</a:t>
            </a:r>
            <a:r>
              <a:rPr lang="en-US" sz="2400" dirty="0" err="1" smtClean="0"/>
              <a:t>l</a:t>
            </a:r>
            <a:r>
              <a:rPr lang="en-US" sz="2400" dirty="0" smtClean="0"/>
              <a:t>)</a:t>
            </a:r>
            <a:endParaRPr lang="es-MX" sz="2400" dirty="0"/>
          </a:p>
        </p:txBody>
      </p:sp>
      <p:grpSp>
        <p:nvGrpSpPr>
          <p:cNvPr id="3" name="52 Grupo"/>
          <p:cNvGrpSpPr/>
          <p:nvPr/>
        </p:nvGrpSpPr>
        <p:grpSpPr>
          <a:xfrm>
            <a:off x="919138" y="2590800"/>
            <a:ext cx="1714512" cy="869398"/>
            <a:chOff x="1071538" y="2345288"/>
            <a:chExt cx="1714512" cy="869398"/>
          </a:xfrm>
        </p:grpSpPr>
        <p:sp>
          <p:nvSpPr>
            <p:cNvPr id="18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9" name="5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12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17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19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21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2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16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" name="Group 35"/>
          <p:cNvGrpSpPr/>
          <p:nvPr/>
        </p:nvGrpSpPr>
        <p:grpSpPr>
          <a:xfrm>
            <a:off x="304800" y="2988712"/>
            <a:ext cx="838200" cy="978932"/>
            <a:chOff x="2514600" y="2983468"/>
            <a:chExt cx="838200" cy="978932"/>
          </a:xfrm>
        </p:grpSpPr>
        <p:cxnSp>
          <p:nvCxnSpPr>
            <p:cNvPr id="43" name="39 Conector recto de flecha"/>
            <p:cNvCxnSpPr/>
            <p:nvPr/>
          </p:nvCxnSpPr>
          <p:spPr>
            <a:xfrm rot="5400000">
              <a:off x="2638757" y="3209135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2 Conector recto"/>
            <p:cNvCxnSpPr/>
            <p:nvPr/>
          </p:nvCxnSpPr>
          <p:spPr>
            <a:xfrm>
              <a:off x="2852259" y="3001425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33 CuadroTexto"/>
            <p:cNvSpPr txBox="1"/>
            <p:nvPr/>
          </p:nvSpPr>
          <p:spPr>
            <a:xfrm>
              <a:off x="2514600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28"/>
          <p:cNvGrpSpPr/>
          <p:nvPr/>
        </p:nvGrpSpPr>
        <p:grpSpPr>
          <a:xfrm>
            <a:off x="5625841" y="2590800"/>
            <a:ext cx="1714512" cy="857256"/>
            <a:chOff x="3428992" y="2590800"/>
            <a:chExt cx="1714512" cy="857256"/>
          </a:xfrm>
        </p:grpSpPr>
        <p:sp>
          <p:nvSpPr>
            <p:cNvPr id="26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6</a:t>
              </a:r>
            </a:p>
          </p:txBody>
        </p:sp>
        <p:cxnSp>
          <p:nvCxnSpPr>
            <p:cNvPr id="27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6"/>
          <p:cNvGrpSpPr/>
          <p:nvPr/>
        </p:nvGrpSpPr>
        <p:grpSpPr>
          <a:xfrm>
            <a:off x="7149841" y="2988542"/>
            <a:ext cx="851159" cy="973858"/>
            <a:chOff x="4635241" y="2988542"/>
            <a:chExt cx="851159" cy="973858"/>
          </a:xfrm>
        </p:grpSpPr>
        <p:cxnSp>
          <p:nvCxnSpPr>
            <p:cNvPr id="32" name="39 Conector recto de flecha"/>
            <p:cNvCxnSpPr/>
            <p:nvPr/>
          </p:nvCxnSpPr>
          <p:spPr>
            <a:xfrm rot="5400000">
              <a:off x="4878939" y="3214209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42 Conector recto"/>
            <p:cNvCxnSpPr/>
            <p:nvPr/>
          </p:nvCxnSpPr>
          <p:spPr>
            <a:xfrm>
              <a:off x="4635241" y="3006499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33 CuadroTexto"/>
            <p:cNvSpPr txBox="1"/>
            <p:nvPr/>
          </p:nvSpPr>
          <p:spPr>
            <a:xfrm>
              <a:off x="4700582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6" name="70 Conector recto de flecha"/>
          <p:cNvCxnSpPr/>
          <p:nvPr/>
        </p:nvCxnSpPr>
        <p:spPr>
          <a:xfrm>
            <a:off x="2438400" y="3200399"/>
            <a:ext cx="838200" cy="1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0"/>
          <p:cNvGrpSpPr/>
          <p:nvPr/>
        </p:nvGrpSpPr>
        <p:grpSpPr>
          <a:xfrm>
            <a:off x="3352800" y="2571744"/>
            <a:ext cx="1714512" cy="857256"/>
            <a:chOff x="3428992" y="2590800"/>
            <a:chExt cx="1714512" cy="857256"/>
          </a:xfrm>
        </p:grpSpPr>
        <p:sp>
          <p:nvSpPr>
            <p:cNvPr id="38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3</a:t>
              </a:r>
            </a:p>
          </p:txBody>
        </p:sp>
        <p:cxnSp>
          <p:nvCxnSpPr>
            <p:cNvPr id="39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295914" y="4766608"/>
            <a:ext cx="381888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/>
              <a:t>aux = (</a:t>
            </a:r>
            <a:r>
              <a:rPr lang="en-US" sz="1500" dirty="0" err="1" smtClean="0"/>
              <a:t>posicion</a:t>
            </a:r>
            <a:r>
              <a:rPr lang="en-US" sz="1500" dirty="0" smtClean="0"/>
              <a:t>) </a:t>
            </a:r>
            <a:r>
              <a:rPr lang="en-US" sz="1500" dirty="0" err="1" smtClean="0"/>
              <a:t>malloc</a:t>
            </a:r>
            <a:r>
              <a:rPr lang="en-US" sz="1500" dirty="0" smtClean="0"/>
              <a:t>( </a:t>
            </a:r>
            <a:r>
              <a:rPr lang="en-US" sz="1500" dirty="0" err="1" smtClean="0"/>
              <a:t>sizeof</a:t>
            </a:r>
            <a:r>
              <a:rPr lang="en-US" sz="1500" dirty="0" smtClean="0"/>
              <a:t> (</a:t>
            </a:r>
            <a:r>
              <a:rPr lang="en-US" sz="1500" dirty="0" err="1" smtClean="0"/>
              <a:t>Nodo</a:t>
            </a:r>
            <a:r>
              <a:rPr lang="en-US" sz="1500" dirty="0" smtClean="0"/>
              <a:t>) );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elemento</a:t>
            </a:r>
            <a:r>
              <a:rPr lang="en-US" sz="1500" dirty="0" smtClean="0"/>
              <a:t> = *</a:t>
            </a:r>
            <a:r>
              <a:rPr lang="en-US" sz="1500" dirty="0" err="1" smtClean="0"/>
              <a:t>x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</a:t>
            </a:r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aux-&gt;anterior = </a:t>
            </a:r>
            <a:r>
              <a:rPr lang="en-US" sz="1500" dirty="0" err="1" smtClean="0"/>
              <a:t>p</a:t>
            </a:r>
            <a:r>
              <a:rPr lang="en-US" sz="1500" dirty="0" smtClean="0"/>
              <a:t>;        </a:t>
            </a:r>
          </a:p>
          <a:p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aux;        </a:t>
            </a:r>
          </a:p>
          <a:p>
            <a:r>
              <a:rPr lang="en-US" sz="1500" dirty="0" smtClean="0"/>
              <a:t>If (aux-&gt;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!= NULL)        {            </a:t>
            </a:r>
          </a:p>
          <a:p>
            <a:r>
              <a:rPr lang="en-US" sz="1500" dirty="0" smtClean="0"/>
              <a:t>	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-&gt;anterior = aux;       </a:t>
            </a:r>
          </a:p>
          <a:p>
            <a:r>
              <a:rPr lang="en-US" sz="1500" dirty="0" smtClean="0"/>
              <a:t> }</a:t>
            </a:r>
            <a:endParaRPr lang="es-MX" sz="1500" dirty="0"/>
          </a:p>
        </p:txBody>
      </p:sp>
      <p:cxnSp>
        <p:nvCxnSpPr>
          <p:cNvPr id="57" name="70 Conector recto de flecha"/>
          <p:cNvCxnSpPr/>
          <p:nvPr/>
        </p:nvCxnSpPr>
        <p:spPr>
          <a:xfrm rot="10800000" flipV="1">
            <a:off x="5118493" y="2819399"/>
            <a:ext cx="761998" cy="1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70 Conector recto de flecha"/>
          <p:cNvCxnSpPr/>
          <p:nvPr/>
        </p:nvCxnSpPr>
        <p:spPr>
          <a:xfrm>
            <a:off x="4800600" y="3200400"/>
            <a:ext cx="762000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70 Conector recto de flecha"/>
          <p:cNvCxnSpPr/>
          <p:nvPr/>
        </p:nvCxnSpPr>
        <p:spPr>
          <a:xfrm rot="10800000">
            <a:off x="2743202" y="2819400"/>
            <a:ext cx="83819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62000"/>
          </a:xfrm>
        </p:spPr>
        <p:txBody>
          <a:bodyPr/>
          <a:lstStyle/>
          <a:p>
            <a:pPr algn="ctr"/>
            <a:r>
              <a:rPr lang="es-MX" dirty="0" smtClean="0"/>
              <a:t>INSERTAR   9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9600" y="13716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void </a:t>
            </a:r>
            <a:r>
              <a:rPr lang="en-US" sz="2400" dirty="0" err="1" smtClean="0"/>
              <a:t>inserta(TipoElemento</a:t>
            </a:r>
            <a:r>
              <a:rPr lang="en-US" sz="2400" dirty="0" smtClean="0"/>
              <a:t> *</a:t>
            </a:r>
            <a:r>
              <a:rPr lang="en-US" sz="2400" dirty="0" err="1" smtClean="0"/>
              <a:t>x</a:t>
            </a:r>
            <a:r>
              <a:rPr lang="en-US" sz="2400" dirty="0" smtClean="0"/>
              <a:t>, </a:t>
            </a:r>
            <a:r>
              <a:rPr lang="en-US" sz="2400" dirty="0" err="1" smtClean="0"/>
              <a:t>posicion</a:t>
            </a:r>
            <a:r>
              <a:rPr lang="en-US" sz="2400" dirty="0" smtClean="0"/>
              <a:t> </a:t>
            </a:r>
            <a:r>
              <a:rPr lang="en-US" sz="2400" dirty="0" err="1" smtClean="0"/>
              <a:t>p</a:t>
            </a:r>
            <a:r>
              <a:rPr lang="en-US" sz="2400" dirty="0" smtClean="0"/>
              <a:t>, </a:t>
            </a:r>
            <a:r>
              <a:rPr lang="en-US" sz="2400" dirty="0" err="1" smtClean="0"/>
              <a:t>Lista</a:t>
            </a:r>
            <a:r>
              <a:rPr lang="en-US" sz="2400" dirty="0" smtClean="0"/>
              <a:t> *</a:t>
            </a:r>
            <a:r>
              <a:rPr lang="en-US" sz="2400" dirty="0" err="1" smtClean="0"/>
              <a:t>l</a:t>
            </a:r>
            <a:r>
              <a:rPr lang="en-US" sz="2400" dirty="0" smtClean="0"/>
              <a:t>)</a:t>
            </a:r>
            <a:endParaRPr lang="es-MX" sz="2400" dirty="0"/>
          </a:p>
        </p:txBody>
      </p:sp>
      <p:grpSp>
        <p:nvGrpSpPr>
          <p:cNvPr id="3" name="52 Grupo"/>
          <p:cNvGrpSpPr/>
          <p:nvPr/>
        </p:nvGrpSpPr>
        <p:grpSpPr>
          <a:xfrm>
            <a:off x="919138" y="2590800"/>
            <a:ext cx="1714512" cy="869398"/>
            <a:chOff x="1071538" y="2345288"/>
            <a:chExt cx="1714512" cy="869398"/>
          </a:xfrm>
        </p:grpSpPr>
        <p:sp>
          <p:nvSpPr>
            <p:cNvPr id="18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9" name="5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12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17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19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21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2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16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" name="Group 35"/>
          <p:cNvGrpSpPr/>
          <p:nvPr/>
        </p:nvGrpSpPr>
        <p:grpSpPr>
          <a:xfrm>
            <a:off x="304800" y="2988712"/>
            <a:ext cx="838200" cy="978932"/>
            <a:chOff x="2514600" y="2983468"/>
            <a:chExt cx="838200" cy="978932"/>
          </a:xfrm>
        </p:grpSpPr>
        <p:cxnSp>
          <p:nvCxnSpPr>
            <p:cNvPr id="43" name="39 Conector recto de flecha"/>
            <p:cNvCxnSpPr/>
            <p:nvPr/>
          </p:nvCxnSpPr>
          <p:spPr>
            <a:xfrm rot="5400000">
              <a:off x="2638757" y="3209135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2 Conector recto"/>
            <p:cNvCxnSpPr/>
            <p:nvPr/>
          </p:nvCxnSpPr>
          <p:spPr>
            <a:xfrm>
              <a:off x="2852259" y="3001425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33 CuadroTexto"/>
            <p:cNvSpPr txBox="1"/>
            <p:nvPr/>
          </p:nvSpPr>
          <p:spPr>
            <a:xfrm>
              <a:off x="2514600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6301841" y="2114490"/>
            <a:ext cx="327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p</a:t>
            </a:r>
            <a:endParaRPr lang="es-MX" sz="2000" dirty="0"/>
          </a:p>
        </p:txBody>
      </p:sp>
      <p:grpSp>
        <p:nvGrpSpPr>
          <p:cNvPr id="5" name="Group 28"/>
          <p:cNvGrpSpPr/>
          <p:nvPr/>
        </p:nvGrpSpPr>
        <p:grpSpPr>
          <a:xfrm>
            <a:off x="5625841" y="2590800"/>
            <a:ext cx="1714512" cy="857256"/>
            <a:chOff x="3428992" y="2590800"/>
            <a:chExt cx="1714512" cy="857256"/>
          </a:xfrm>
        </p:grpSpPr>
        <p:sp>
          <p:nvSpPr>
            <p:cNvPr id="26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6</a:t>
              </a:r>
            </a:p>
          </p:txBody>
        </p:sp>
        <p:cxnSp>
          <p:nvCxnSpPr>
            <p:cNvPr id="27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6"/>
          <p:cNvGrpSpPr/>
          <p:nvPr/>
        </p:nvGrpSpPr>
        <p:grpSpPr>
          <a:xfrm>
            <a:off x="7149841" y="2988542"/>
            <a:ext cx="851159" cy="973858"/>
            <a:chOff x="4635241" y="2988542"/>
            <a:chExt cx="851159" cy="973858"/>
          </a:xfrm>
        </p:grpSpPr>
        <p:cxnSp>
          <p:nvCxnSpPr>
            <p:cNvPr id="32" name="39 Conector recto de flecha"/>
            <p:cNvCxnSpPr/>
            <p:nvPr/>
          </p:nvCxnSpPr>
          <p:spPr>
            <a:xfrm rot="5400000">
              <a:off x="4878939" y="3214209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42 Conector recto"/>
            <p:cNvCxnSpPr/>
            <p:nvPr/>
          </p:nvCxnSpPr>
          <p:spPr>
            <a:xfrm>
              <a:off x="4635241" y="3006499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33 CuadroTexto"/>
            <p:cNvSpPr txBox="1"/>
            <p:nvPr/>
          </p:nvSpPr>
          <p:spPr>
            <a:xfrm>
              <a:off x="4700582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6" name="70 Conector recto de flecha"/>
          <p:cNvCxnSpPr/>
          <p:nvPr/>
        </p:nvCxnSpPr>
        <p:spPr>
          <a:xfrm>
            <a:off x="2438400" y="3200399"/>
            <a:ext cx="838200" cy="1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0"/>
          <p:cNvGrpSpPr/>
          <p:nvPr/>
        </p:nvGrpSpPr>
        <p:grpSpPr>
          <a:xfrm>
            <a:off x="3352800" y="2571744"/>
            <a:ext cx="1714512" cy="857256"/>
            <a:chOff x="3428992" y="2590800"/>
            <a:chExt cx="1714512" cy="857256"/>
          </a:xfrm>
        </p:grpSpPr>
        <p:sp>
          <p:nvSpPr>
            <p:cNvPr id="38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3</a:t>
              </a:r>
            </a:p>
          </p:txBody>
        </p:sp>
        <p:cxnSp>
          <p:nvCxnSpPr>
            <p:cNvPr id="39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295914" y="4766608"/>
            <a:ext cx="381888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/>
              <a:t>aux = (</a:t>
            </a:r>
            <a:r>
              <a:rPr lang="en-US" sz="1500" dirty="0" err="1" smtClean="0"/>
              <a:t>posicion</a:t>
            </a:r>
            <a:r>
              <a:rPr lang="en-US" sz="1500" dirty="0" smtClean="0"/>
              <a:t>) </a:t>
            </a:r>
            <a:r>
              <a:rPr lang="en-US" sz="1500" dirty="0" err="1" smtClean="0"/>
              <a:t>malloc</a:t>
            </a:r>
            <a:r>
              <a:rPr lang="en-US" sz="1500" dirty="0" smtClean="0"/>
              <a:t>( </a:t>
            </a:r>
            <a:r>
              <a:rPr lang="en-US" sz="1500" dirty="0" err="1" smtClean="0"/>
              <a:t>sizeof</a:t>
            </a:r>
            <a:r>
              <a:rPr lang="en-US" sz="1500" dirty="0" smtClean="0"/>
              <a:t> (</a:t>
            </a:r>
            <a:r>
              <a:rPr lang="en-US" sz="1500" dirty="0" err="1" smtClean="0"/>
              <a:t>Nodo</a:t>
            </a:r>
            <a:r>
              <a:rPr lang="en-US" sz="1500" dirty="0" smtClean="0"/>
              <a:t>) );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elemento</a:t>
            </a:r>
            <a:r>
              <a:rPr lang="en-US" sz="1500" dirty="0" smtClean="0"/>
              <a:t> = *</a:t>
            </a:r>
            <a:r>
              <a:rPr lang="en-US" sz="1500" dirty="0" err="1" smtClean="0"/>
              <a:t>x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</a:t>
            </a:r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aux-&gt;anterior = </a:t>
            </a:r>
            <a:r>
              <a:rPr lang="en-US" sz="1500" dirty="0" err="1" smtClean="0"/>
              <a:t>p</a:t>
            </a:r>
            <a:r>
              <a:rPr lang="en-US" sz="1500" dirty="0" smtClean="0"/>
              <a:t>;        </a:t>
            </a:r>
          </a:p>
          <a:p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aux;        </a:t>
            </a:r>
          </a:p>
          <a:p>
            <a:r>
              <a:rPr lang="en-US" sz="1500" dirty="0" smtClean="0"/>
              <a:t>If (aux-&gt;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!= NULL)        {            </a:t>
            </a:r>
          </a:p>
          <a:p>
            <a:r>
              <a:rPr lang="en-US" sz="1500" dirty="0" smtClean="0"/>
              <a:t>	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-&gt;anterior = aux;       </a:t>
            </a:r>
          </a:p>
          <a:p>
            <a:r>
              <a:rPr lang="en-US" sz="1500" dirty="0" smtClean="0"/>
              <a:t> }</a:t>
            </a:r>
            <a:endParaRPr lang="es-MX" sz="1500" dirty="0"/>
          </a:p>
        </p:txBody>
      </p:sp>
      <p:cxnSp>
        <p:nvCxnSpPr>
          <p:cNvPr id="57" name="70 Conector recto de flecha"/>
          <p:cNvCxnSpPr/>
          <p:nvPr/>
        </p:nvCxnSpPr>
        <p:spPr>
          <a:xfrm rot="10800000" flipV="1">
            <a:off x="5118493" y="2819399"/>
            <a:ext cx="761998" cy="1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70 Conector recto de flecha"/>
          <p:cNvCxnSpPr/>
          <p:nvPr/>
        </p:nvCxnSpPr>
        <p:spPr>
          <a:xfrm>
            <a:off x="4800600" y="3200400"/>
            <a:ext cx="762000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70 Conector recto de flecha"/>
          <p:cNvCxnSpPr/>
          <p:nvPr/>
        </p:nvCxnSpPr>
        <p:spPr>
          <a:xfrm rot="10800000">
            <a:off x="2743202" y="2819400"/>
            <a:ext cx="83819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28"/>
          <p:cNvGrpSpPr/>
          <p:nvPr/>
        </p:nvGrpSpPr>
        <p:grpSpPr>
          <a:xfrm>
            <a:off x="5625707" y="4400544"/>
            <a:ext cx="1714512" cy="857256"/>
            <a:chOff x="3428992" y="2590800"/>
            <a:chExt cx="1714512" cy="857256"/>
          </a:xfrm>
        </p:grpSpPr>
        <p:sp>
          <p:nvSpPr>
            <p:cNvPr id="42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3900" b="1" dirty="0" smtClean="0"/>
            </a:p>
          </p:txBody>
        </p:sp>
        <p:cxnSp>
          <p:nvCxnSpPr>
            <p:cNvPr id="46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6172200" y="5314890"/>
            <a:ext cx="5880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aux</a:t>
            </a:r>
            <a:endParaRPr lang="es-MX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62000"/>
          </a:xfrm>
        </p:spPr>
        <p:txBody>
          <a:bodyPr/>
          <a:lstStyle/>
          <a:p>
            <a:pPr algn="ctr"/>
            <a:r>
              <a:rPr lang="es-MX" dirty="0" smtClean="0"/>
              <a:t>INSERTAR   9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9600" y="13716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void </a:t>
            </a:r>
            <a:r>
              <a:rPr lang="en-US" sz="2400" dirty="0" err="1" smtClean="0"/>
              <a:t>inserta(TipoElemento</a:t>
            </a:r>
            <a:r>
              <a:rPr lang="en-US" sz="2400" dirty="0" smtClean="0"/>
              <a:t> *</a:t>
            </a:r>
            <a:r>
              <a:rPr lang="en-US" sz="2400" dirty="0" err="1" smtClean="0"/>
              <a:t>x</a:t>
            </a:r>
            <a:r>
              <a:rPr lang="en-US" sz="2400" dirty="0" smtClean="0"/>
              <a:t>, </a:t>
            </a:r>
            <a:r>
              <a:rPr lang="en-US" sz="2400" dirty="0" err="1" smtClean="0"/>
              <a:t>posicion</a:t>
            </a:r>
            <a:r>
              <a:rPr lang="en-US" sz="2400" dirty="0" smtClean="0"/>
              <a:t> </a:t>
            </a:r>
            <a:r>
              <a:rPr lang="en-US" sz="2400" dirty="0" err="1" smtClean="0"/>
              <a:t>p</a:t>
            </a:r>
            <a:r>
              <a:rPr lang="en-US" sz="2400" dirty="0" smtClean="0"/>
              <a:t>, </a:t>
            </a:r>
            <a:r>
              <a:rPr lang="en-US" sz="2400" dirty="0" err="1" smtClean="0"/>
              <a:t>Lista</a:t>
            </a:r>
            <a:r>
              <a:rPr lang="en-US" sz="2400" dirty="0" smtClean="0"/>
              <a:t> *</a:t>
            </a:r>
            <a:r>
              <a:rPr lang="en-US" sz="2400" dirty="0" err="1" smtClean="0"/>
              <a:t>l</a:t>
            </a:r>
            <a:r>
              <a:rPr lang="en-US" sz="2400" dirty="0" smtClean="0"/>
              <a:t>)</a:t>
            </a:r>
            <a:endParaRPr lang="es-MX" sz="2400" dirty="0"/>
          </a:p>
        </p:txBody>
      </p:sp>
      <p:grpSp>
        <p:nvGrpSpPr>
          <p:cNvPr id="3" name="52 Grupo"/>
          <p:cNvGrpSpPr/>
          <p:nvPr/>
        </p:nvGrpSpPr>
        <p:grpSpPr>
          <a:xfrm>
            <a:off x="919138" y="2590800"/>
            <a:ext cx="1714512" cy="869398"/>
            <a:chOff x="1071538" y="2345288"/>
            <a:chExt cx="1714512" cy="869398"/>
          </a:xfrm>
        </p:grpSpPr>
        <p:sp>
          <p:nvSpPr>
            <p:cNvPr id="18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9" name="5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12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17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19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21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2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16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" name="Group 35"/>
          <p:cNvGrpSpPr/>
          <p:nvPr/>
        </p:nvGrpSpPr>
        <p:grpSpPr>
          <a:xfrm>
            <a:off x="304800" y="2988712"/>
            <a:ext cx="838200" cy="978932"/>
            <a:chOff x="2514600" y="2983468"/>
            <a:chExt cx="838200" cy="978932"/>
          </a:xfrm>
        </p:grpSpPr>
        <p:cxnSp>
          <p:nvCxnSpPr>
            <p:cNvPr id="43" name="39 Conector recto de flecha"/>
            <p:cNvCxnSpPr/>
            <p:nvPr/>
          </p:nvCxnSpPr>
          <p:spPr>
            <a:xfrm rot="5400000">
              <a:off x="2638757" y="3209135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2 Conector recto"/>
            <p:cNvCxnSpPr/>
            <p:nvPr/>
          </p:nvCxnSpPr>
          <p:spPr>
            <a:xfrm>
              <a:off x="2852259" y="3001425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33 CuadroTexto"/>
            <p:cNvSpPr txBox="1"/>
            <p:nvPr/>
          </p:nvSpPr>
          <p:spPr>
            <a:xfrm>
              <a:off x="2514600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6301841" y="2114490"/>
            <a:ext cx="327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p</a:t>
            </a:r>
            <a:endParaRPr lang="es-MX" sz="2000" dirty="0"/>
          </a:p>
        </p:txBody>
      </p:sp>
      <p:grpSp>
        <p:nvGrpSpPr>
          <p:cNvPr id="5" name="Group 28"/>
          <p:cNvGrpSpPr/>
          <p:nvPr/>
        </p:nvGrpSpPr>
        <p:grpSpPr>
          <a:xfrm>
            <a:off x="5625841" y="2590800"/>
            <a:ext cx="1714512" cy="857256"/>
            <a:chOff x="3428992" y="2590800"/>
            <a:chExt cx="1714512" cy="857256"/>
          </a:xfrm>
        </p:grpSpPr>
        <p:sp>
          <p:nvSpPr>
            <p:cNvPr id="26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6</a:t>
              </a:r>
            </a:p>
          </p:txBody>
        </p:sp>
        <p:cxnSp>
          <p:nvCxnSpPr>
            <p:cNvPr id="27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6"/>
          <p:cNvGrpSpPr/>
          <p:nvPr/>
        </p:nvGrpSpPr>
        <p:grpSpPr>
          <a:xfrm>
            <a:off x="7149841" y="2988542"/>
            <a:ext cx="851159" cy="973858"/>
            <a:chOff x="4635241" y="2988542"/>
            <a:chExt cx="851159" cy="973858"/>
          </a:xfrm>
        </p:grpSpPr>
        <p:cxnSp>
          <p:nvCxnSpPr>
            <p:cNvPr id="32" name="39 Conector recto de flecha"/>
            <p:cNvCxnSpPr/>
            <p:nvPr/>
          </p:nvCxnSpPr>
          <p:spPr>
            <a:xfrm rot="5400000">
              <a:off x="4878939" y="3214209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42 Conector recto"/>
            <p:cNvCxnSpPr/>
            <p:nvPr/>
          </p:nvCxnSpPr>
          <p:spPr>
            <a:xfrm>
              <a:off x="4635241" y="3006499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33 CuadroTexto"/>
            <p:cNvSpPr txBox="1"/>
            <p:nvPr/>
          </p:nvSpPr>
          <p:spPr>
            <a:xfrm>
              <a:off x="4700582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6" name="70 Conector recto de flecha"/>
          <p:cNvCxnSpPr/>
          <p:nvPr/>
        </p:nvCxnSpPr>
        <p:spPr>
          <a:xfrm>
            <a:off x="2438400" y="3200399"/>
            <a:ext cx="838200" cy="1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0"/>
          <p:cNvGrpSpPr/>
          <p:nvPr/>
        </p:nvGrpSpPr>
        <p:grpSpPr>
          <a:xfrm>
            <a:off x="3352800" y="2571744"/>
            <a:ext cx="1714512" cy="857256"/>
            <a:chOff x="3428992" y="2590800"/>
            <a:chExt cx="1714512" cy="857256"/>
          </a:xfrm>
        </p:grpSpPr>
        <p:sp>
          <p:nvSpPr>
            <p:cNvPr id="38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3</a:t>
              </a:r>
            </a:p>
          </p:txBody>
        </p:sp>
        <p:cxnSp>
          <p:nvCxnSpPr>
            <p:cNvPr id="39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295914" y="4766608"/>
            <a:ext cx="381888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/>
              <a:t>aux = (</a:t>
            </a:r>
            <a:r>
              <a:rPr lang="en-US" sz="1500" dirty="0" err="1" smtClean="0"/>
              <a:t>posicion</a:t>
            </a:r>
            <a:r>
              <a:rPr lang="en-US" sz="1500" dirty="0" smtClean="0"/>
              <a:t>) </a:t>
            </a:r>
            <a:r>
              <a:rPr lang="en-US" sz="1500" dirty="0" err="1" smtClean="0"/>
              <a:t>malloc</a:t>
            </a:r>
            <a:r>
              <a:rPr lang="en-US" sz="1500" dirty="0" smtClean="0"/>
              <a:t>( </a:t>
            </a:r>
            <a:r>
              <a:rPr lang="en-US" sz="1500" dirty="0" err="1" smtClean="0"/>
              <a:t>sizeof</a:t>
            </a:r>
            <a:r>
              <a:rPr lang="en-US" sz="1500" dirty="0" smtClean="0"/>
              <a:t> (</a:t>
            </a:r>
            <a:r>
              <a:rPr lang="en-US" sz="1500" dirty="0" err="1" smtClean="0"/>
              <a:t>Nodo</a:t>
            </a:r>
            <a:r>
              <a:rPr lang="en-US" sz="1500" dirty="0" smtClean="0"/>
              <a:t>) );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elemento</a:t>
            </a:r>
            <a:r>
              <a:rPr lang="en-US" sz="1500" dirty="0" smtClean="0"/>
              <a:t> = *</a:t>
            </a:r>
            <a:r>
              <a:rPr lang="en-US" sz="1500" dirty="0" err="1" smtClean="0"/>
              <a:t>x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</a:t>
            </a:r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aux-&gt;anterior = </a:t>
            </a:r>
            <a:r>
              <a:rPr lang="en-US" sz="1500" dirty="0" err="1" smtClean="0"/>
              <a:t>p</a:t>
            </a:r>
            <a:r>
              <a:rPr lang="en-US" sz="1500" dirty="0" smtClean="0"/>
              <a:t>;        </a:t>
            </a:r>
          </a:p>
          <a:p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aux;        </a:t>
            </a:r>
          </a:p>
          <a:p>
            <a:r>
              <a:rPr lang="en-US" sz="1500" dirty="0" smtClean="0"/>
              <a:t>If (aux-&gt;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!= NULL)        {            </a:t>
            </a:r>
          </a:p>
          <a:p>
            <a:r>
              <a:rPr lang="en-US" sz="1500" dirty="0" smtClean="0"/>
              <a:t>	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-&gt;anterior = aux;       </a:t>
            </a:r>
          </a:p>
          <a:p>
            <a:r>
              <a:rPr lang="en-US" sz="1500" dirty="0" smtClean="0"/>
              <a:t> }</a:t>
            </a:r>
            <a:endParaRPr lang="es-MX" sz="1500" dirty="0"/>
          </a:p>
        </p:txBody>
      </p:sp>
      <p:cxnSp>
        <p:nvCxnSpPr>
          <p:cNvPr id="57" name="70 Conector recto de flecha"/>
          <p:cNvCxnSpPr/>
          <p:nvPr/>
        </p:nvCxnSpPr>
        <p:spPr>
          <a:xfrm rot="10800000" flipV="1">
            <a:off x="5118493" y="2819399"/>
            <a:ext cx="761998" cy="1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70 Conector recto de flecha"/>
          <p:cNvCxnSpPr/>
          <p:nvPr/>
        </p:nvCxnSpPr>
        <p:spPr>
          <a:xfrm>
            <a:off x="4800600" y="3200400"/>
            <a:ext cx="762000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70 Conector recto de flecha"/>
          <p:cNvCxnSpPr/>
          <p:nvPr/>
        </p:nvCxnSpPr>
        <p:spPr>
          <a:xfrm rot="10800000">
            <a:off x="2743202" y="2819400"/>
            <a:ext cx="83819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28"/>
          <p:cNvGrpSpPr/>
          <p:nvPr/>
        </p:nvGrpSpPr>
        <p:grpSpPr>
          <a:xfrm>
            <a:off x="5625707" y="4400544"/>
            <a:ext cx="1714512" cy="857256"/>
            <a:chOff x="3428992" y="2590800"/>
            <a:chExt cx="1714512" cy="857256"/>
          </a:xfrm>
        </p:grpSpPr>
        <p:sp>
          <p:nvSpPr>
            <p:cNvPr id="42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9</a:t>
              </a:r>
            </a:p>
          </p:txBody>
        </p:sp>
        <p:cxnSp>
          <p:nvCxnSpPr>
            <p:cNvPr id="46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6172200" y="5314890"/>
            <a:ext cx="5880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aux</a:t>
            </a:r>
            <a:endParaRPr lang="es-MX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62000"/>
          </a:xfrm>
        </p:spPr>
        <p:txBody>
          <a:bodyPr/>
          <a:lstStyle/>
          <a:p>
            <a:pPr algn="ctr"/>
            <a:r>
              <a:rPr lang="es-MX" dirty="0" smtClean="0"/>
              <a:t>INSERTAR   9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9600" y="13716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void </a:t>
            </a:r>
            <a:r>
              <a:rPr lang="en-US" sz="2400" dirty="0" err="1" smtClean="0"/>
              <a:t>inserta(TipoElemento</a:t>
            </a:r>
            <a:r>
              <a:rPr lang="en-US" sz="2400" dirty="0" smtClean="0"/>
              <a:t> *</a:t>
            </a:r>
            <a:r>
              <a:rPr lang="en-US" sz="2400" dirty="0" err="1" smtClean="0"/>
              <a:t>x</a:t>
            </a:r>
            <a:r>
              <a:rPr lang="en-US" sz="2400" dirty="0" smtClean="0"/>
              <a:t>, </a:t>
            </a:r>
            <a:r>
              <a:rPr lang="en-US" sz="2400" dirty="0" err="1" smtClean="0"/>
              <a:t>posicion</a:t>
            </a:r>
            <a:r>
              <a:rPr lang="en-US" sz="2400" dirty="0" smtClean="0"/>
              <a:t> </a:t>
            </a:r>
            <a:r>
              <a:rPr lang="en-US" sz="2400" dirty="0" err="1" smtClean="0"/>
              <a:t>p</a:t>
            </a:r>
            <a:r>
              <a:rPr lang="en-US" sz="2400" dirty="0" smtClean="0"/>
              <a:t>, </a:t>
            </a:r>
            <a:r>
              <a:rPr lang="en-US" sz="2400" dirty="0" err="1" smtClean="0"/>
              <a:t>Lista</a:t>
            </a:r>
            <a:r>
              <a:rPr lang="en-US" sz="2400" dirty="0" smtClean="0"/>
              <a:t> *</a:t>
            </a:r>
            <a:r>
              <a:rPr lang="en-US" sz="2400" dirty="0" err="1" smtClean="0"/>
              <a:t>l</a:t>
            </a:r>
            <a:r>
              <a:rPr lang="en-US" sz="2400" dirty="0" smtClean="0"/>
              <a:t>)</a:t>
            </a:r>
            <a:endParaRPr lang="es-MX" sz="2400" dirty="0"/>
          </a:p>
        </p:txBody>
      </p:sp>
      <p:grpSp>
        <p:nvGrpSpPr>
          <p:cNvPr id="3" name="52 Grupo"/>
          <p:cNvGrpSpPr/>
          <p:nvPr/>
        </p:nvGrpSpPr>
        <p:grpSpPr>
          <a:xfrm>
            <a:off x="919138" y="2590800"/>
            <a:ext cx="1714512" cy="869398"/>
            <a:chOff x="1071538" y="2345288"/>
            <a:chExt cx="1714512" cy="869398"/>
          </a:xfrm>
        </p:grpSpPr>
        <p:sp>
          <p:nvSpPr>
            <p:cNvPr id="18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9" name="5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12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17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19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21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2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16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" name="Group 35"/>
          <p:cNvGrpSpPr/>
          <p:nvPr/>
        </p:nvGrpSpPr>
        <p:grpSpPr>
          <a:xfrm>
            <a:off x="304800" y="2988712"/>
            <a:ext cx="838200" cy="978932"/>
            <a:chOff x="2514600" y="2983468"/>
            <a:chExt cx="838200" cy="978932"/>
          </a:xfrm>
        </p:grpSpPr>
        <p:cxnSp>
          <p:nvCxnSpPr>
            <p:cNvPr id="43" name="39 Conector recto de flecha"/>
            <p:cNvCxnSpPr/>
            <p:nvPr/>
          </p:nvCxnSpPr>
          <p:spPr>
            <a:xfrm rot="5400000">
              <a:off x="2638757" y="3209135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2 Conector recto"/>
            <p:cNvCxnSpPr/>
            <p:nvPr/>
          </p:nvCxnSpPr>
          <p:spPr>
            <a:xfrm>
              <a:off x="2852259" y="3001425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33 CuadroTexto"/>
            <p:cNvSpPr txBox="1"/>
            <p:nvPr/>
          </p:nvSpPr>
          <p:spPr>
            <a:xfrm>
              <a:off x="2514600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6301841" y="2114490"/>
            <a:ext cx="327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p</a:t>
            </a:r>
            <a:endParaRPr lang="es-MX" sz="2000" dirty="0"/>
          </a:p>
        </p:txBody>
      </p:sp>
      <p:grpSp>
        <p:nvGrpSpPr>
          <p:cNvPr id="5" name="Group 28"/>
          <p:cNvGrpSpPr/>
          <p:nvPr/>
        </p:nvGrpSpPr>
        <p:grpSpPr>
          <a:xfrm>
            <a:off x="5625841" y="2590800"/>
            <a:ext cx="1714512" cy="857256"/>
            <a:chOff x="3428992" y="2590800"/>
            <a:chExt cx="1714512" cy="857256"/>
          </a:xfrm>
        </p:grpSpPr>
        <p:sp>
          <p:nvSpPr>
            <p:cNvPr id="26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6</a:t>
              </a:r>
            </a:p>
          </p:txBody>
        </p:sp>
        <p:cxnSp>
          <p:nvCxnSpPr>
            <p:cNvPr id="27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6"/>
          <p:cNvGrpSpPr/>
          <p:nvPr/>
        </p:nvGrpSpPr>
        <p:grpSpPr>
          <a:xfrm>
            <a:off x="7149841" y="2988542"/>
            <a:ext cx="851159" cy="973858"/>
            <a:chOff x="4635241" y="2988542"/>
            <a:chExt cx="851159" cy="973858"/>
          </a:xfrm>
        </p:grpSpPr>
        <p:cxnSp>
          <p:nvCxnSpPr>
            <p:cNvPr id="32" name="39 Conector recto de flecha"/>
            <p:cNvCxnSpPr/>
            <p:nvPr/>
          </p:nvCxnSpPr>
          <p:spPr>
            <a:xfrm rot="5400000">
              <a:off x="4878939" y="3214209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42 Conector recto"/>
            <p:cNvCxnSpPr/>
            <p:nvPr/>
          </p:nvCxnSpPr>
          <p:spPr>
            <a:xfrm>
              <a:off x="4635241" y="3006499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33 CuadroTexto"/>
            <p:cNvSpPr txBox="1"/>
            <p:nvPr/>
          </p:nvSpPr>
          <p:spPr>
            <a:xfrm>
              <a:off x="4700582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6" name="70 Conector recto de flecha"/>
          <p:cNvCxnSpPr/>
          <p:nvPr/>
        </p:nvCxnSpPr>
        <p:spPr>
          <a:xfrm>
            <a:off x="2438400" y="3200399"/>
            <a:ext cx="838200" cy="1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0"/>
          <p:cNvGrpSpPr/>
          <p:nvPr/>
        </p:nvGrpSpPr>
        <p:grpSpPr>
          <a:xfrm>
            <a:off x="3352800" y="2571744"/>
            <a:ext cx="1714512" cy="857256"/>
            <a:chOff x="3428992" y="2590800"/>
            <a:chExt cx="1714512" cy="857256"/>
          </a:xfrm>
        </p:grpSpPr>
        <p:sp>
          <p:nvSpPr>
            <p:cNvPr id="38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3</a:t>
              </a:r>
            </a:p>
          </p:txBody>
        </p:sp>
        <p:cxnSp>
          <p:nvCxnSpPr>
            <p:cNvPr id="39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295914" y="4766608"/>
            <a:ext cx="381888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/>
              <a:t>aux = (</a:t>
            </a:r>
            <a:r>
              <a:rPr lang="en-US" sz="1500" dirty="0" err="1" smtClean="0"/>
              <a:t>posicion</a:t>
            </a:r>
            <a:r>
              <a:rPr lang="en-US" sz="1500" dirty="0" smtClean="0"/>
              <a:t>) </a:t>
            </a:r>
            <a:r>
              <a:rPr lang="en-US" sz="1500" dirty="0" err="1" smtClean="0"/>
              <a:t>malloc</a:t>
            </a:r>
            <a:r>
              <a:rPr lang="en-US" sz="1500" dirty="0" smtClean="0"/>
              <a:t>( </a:t>
            </a:r>
            <a:r>
              <a:rPr lang="en-US" sz="1500" dirty="0" err="1" smtClean="0"/>
              <a:t>sizeof</a:t>
            </a:r>
            <a:r>
              <a:rPr lang="en-US" sz="1500" dirty="0" smtClean="0"/>
              <a:t> (</a:t>
            </a:r>
            <a:r>
              <a:rPr lang="en-US" sz="1500" dirty="0" err="1" smtClean="0"/>
              <a:t>Nodo</a:t>
            </a:r>
            <a:r>
              <a:rPr lang="en-US" sz="1500" dirty="0" smtClean="0"/>
              <a:t>) );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elemento</a:t>
            </a:r>
            <a:r>
              <a:rPr lang="en-US" sz="1500" dirty="0" smtClean="0"/>
              <a:t> = *</a:t>
            </a:r>
            <a:r>
              <a:rPr lang="en-US" sz="1500" dirty="0" err="1" smtClean="0"/>
              <a:t>x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</a:t>
            </a:r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aux-&gt;anterior = </a:t>
            </a:r>
            <a:r>
              <a:rPr lang="en-US" sz="1500" dirty="0" err="1" smtClean="0"/>
              <a:t>p</a:t>
            </a:r>
            <a:r>
              <a:rPr lang="en-US" sz="1500" dirty="0" smtClean="0"/>
              <a:t>;        </a:t>
            </a:r>
          </a:p>
          <a:p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aux;        </a:t>
            </a:r>
          </a:p>
          <a:p>
            <a:r>
              <a:rPr lang="en-US" sz="1500" dirty="0" smtClean="0"/>
              <a:t>If (aux-&gt;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!= NULL)        {            </a:t>
            </a:r>
          </a:p>
          <a:p>
            <a:r>
              <a:rPr lang="en-US" sz="1500" dirty="0" smtClean="0"/>
              <a:t>	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-&gt;anterior = aux;       </a:t>
            </a:r>
          </a:p>
          <a:p>
            <a:r>
              <a:rPr lang="en-US" sz="1500" dirty="0" smtClean="0"/>
              <a:t> }</a:t>
            </a:r>
            <a:endParaRPr lang="es-MX" sz="1500" dirty="0"/>
          </a:p>
        </p:txBody>
      </p:sp>
      <p:cxnSp>
        <p:nvCxnSpPr>
          <p:cNvPr id="57" name="70 Conector recto de flecha"/>
          <p:cNvCxnSpPr/>
          <p:nvPr/>
        </p:nvCxnSpPr>
        <p:spPr>
          <a:xfrm rot="10800000" flipV="1">
            <a:off x="5118493" y="2819399"/>
            <a:ext cx="761998" cy="1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70 Conector recto de flecha"/>
          <p:cNvCxnSpPr/>
          <p:nvPr/>
        </p:nvCxnSpPr>
        <p:spPr>
          <a:xfrm>
            <a:off x="4800600" y="3200400"/>
            <a:ext cx="762000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70 Conector recto de flecha"/>
          <p:cNvCxnSpPr/>
          <p:nvPr/>
        </p:nvCxnSpPr>
        <p:spPr>
          <a:xfrm rot="10800000">
            <a:off x="2743202" y="2819400"/>
            <a:ext cx="83819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28"/>
          <p:cNvGrpSpPr/>
          <p:nvPr/>
        </p:nvGrpSpPr>
        <p:grpSpPr>
          <a:xfrm>
            <a:off x="5625707" y="4400544"/>
            <a:ext cx="1714512" cy="857256"/>
            <a:chOff x="3428992" y="2590800"/>
            <a:chExt cx="1714512" cy="857256"/>
          </a:xfrm>
        </p:grpSpPr>
        <p:sp>
          <p:nvSpPr>
            <p:cNvPr id="42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9</a:t>
              </a:r>
            </a:p>
          </p:txBody>
        </p:sp>
        <p:cxnSp>
          <p:nvCxnSpPr>
            <p:cNvPr id="46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6172200" y="5314890"/>
            <a:ext cx="5880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aux</a:t>
            </a:r>
            <a:endParaRPr lang="es-MX" sz="2000" dirty="0"/>
          </a:p>
        </p:txBody>
      </p:sp>
      <p:grpSp>
        <p:nvGrpSpPr>
          <p:cNvPr id="41" name="Group 36"/>
          <p:cNvGrpSpPr/>
          <p:nvPr/>
        </p:nvGrpSpPr>
        <p:grpSpPr>
          <a:xfrm>
            <a:off x="7162800" y="4817342"/>
            <a:ext cx="851159" cy="973858"/>
            <a:chOff x="4635241" y="2988542"/>
            <a:chExt cx="851159" cy="973858"/>
          </a:xfrm>
        </p:grpSpPr>
        <p:cxnSp>
          <p:nvCxnSpPr>
            <p:cNvPr id="52" name="39 Conector recto de flecha"/>
            <p:cNvCxnSpPr/>
            <p:nvPr/>
          </p:nvCxnSpPr>
          <p:spPr>
            <a:xfrm rot="5400000">
              <a:off x="4878939" y="3214209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42 Conector recto"/>
            <p:cNvCxnSpPr/>
            <p:nvPr/>
          </p:nvCxnSpPr>
          <p:spPr>
            <a:xfrm>
              <a:off x="4635241" y="3006499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33 CuadroTexto"/>
            <p:cNvSpPr txBox="1"/>
            <p:nvPr/>
          </p:nvSpPr>
          <p:spPr>
            <a:xfrm>
              <a:off x="4700582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62000"/>
          </a:xfrm>
        </p:spPr>
        <p:txBody>
          <a:bodyPr/>
          <a:lstStyle/>
          <a:p>
            <a:pPr algn="ctr"/>
            <a:r>
              <a:rPr lang="es-MX" dirty="0" smtClean="0"/>
              <a:t>INSERTAR   9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9600" y="13716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void </a:t>
            </a:r>
            <a:r>
              <a:rPr lang="en-US" sz="2400" dirty="0" err="1" smtClean="0"/>
              <a:t>inserta(TipoElemento</a:t>
            </a:r>
            <a:r>
              <a:rPr lang="en-US" sz="2400" dirty="0" smtClean="0"/>
              <a:t> *</a:t>
            </a:r>
            <a:r>
              <a:rPr lang="en-US" sz="2400" dirty="0" err="1" smtClean="0"/>
              <a:t>x</a:t>
            </a:r>
            <a:r>
              <a:rPr lang="en-US" sz="2400" dirty="0" smtClean="0"/>
              <a:t>, </a:t>
            </a:r>
            <a:r>
              <a:rPr lang="en-US" sz="2400" dirty="0" err="1" smtClean="0"/>
              <a:t>posicion</a:t>
            </a:r>
            <a:r>
              <a:rPr lang="en-US" sz="2400" dirty="0" smtClean="0"/>
              <a:t> </a:t>
            </a:r>
            <a:r>
              <a:rPr lang="en-US" sz="2400" dirty="0" err="1" smtClean="0"/>
              <a:t>p</a:t>
            </a:r>
            <a:r>
              <a:rPr lang="en-US" sz="2400" dirty="0" smtClean="0"/>
              <a:t>, </a:t>
            </a:r>
            <a:r>
              <a:rPr lang="en-US" sz="2400" dirty="0" err="1" smtClean="0"/>
              <a:t>Lista</a:t>
            </a:r>
            <a:r>
              <a:rPr lang="en-US" sz="2400" dirty="0" smtClean="0"/>
              <a:t> *</a:t>
            </a:r>
            <a:r>
              <a:rPr lang="en-US" sz="2400" dirty="0" err="1" smtClean="0"/>
              <a:t>l</a:t>
            </a:r>
            <a:r>
              <a:rPr lang="en-US" sz="2400" dirty="0" smtClean="0"/>
              <a:t>)</a:t>
            </a:r>
            <a:endParaRPr lang="es-MX" sz="2400" dirty="0"/>
          </a:p>
        </p:txBody>
      </p:sp>
      <p:grpSp>
        <p:nvGrpSpPr>
          <p:cNvPr id="3" name="52 Grupo"/>
          <p:cNvGrpSpPr/>
          <p:nvPr/>
        </p:nvGrpSpPr>
        <p:grpSpPr>
          <a:xfrm>
            <a:off x="919138" y="2590800"/>
            <a:ext cx="1714512" cy="869398"/>
            <a:chOff x="1071538" y="2345288"/>
            <a:chExt cx="1714512" cy="869398"/>
          </a:xfrm>
        </p:grpSpPr>
        <p:sp>
          <p:nvSpPr>
            <p:cNvPr id="18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9" name="5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12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17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19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21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2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16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" name="Group 35"/>
          <p:cNvGrpSpPr/>
          <p:nvPr/>
        </p:nvGrpSpPr>
        <p:grpSpPr>
          <a:xfrm>
            <a:off x="304800" y="2988712"/>
            <a:ext cx="838200" cy="978932"/>
            <a:chOff x="2514600" y="2983468"/>
            <a:chExt cx="838200" cy="978932"/>
          </a:xfrm>
        </p:grpSpPr>
        <p:cxnSp>
          <p:nvCxnSpPr>
            <p:cNvPr id="43" name="39 Conector recto de flecha"/>
            <p:cNvCxnSpPr/>
            <p:nvPr/>
          </p:nvCxnSpPr>
          <p:spPr>
            <a:xfrm rot="5400000">
              <a:off x="2638757" y="3209135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2 Conector recto"/>
            <p:cNvCxnSpPr/>
            <p:nvPr/>
          </p:nvCxnSpPr>
          <p:spPr>
            <a:xfrm>
              <a:off x="2852259" y="3001425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33 CuadroTexto"/>
            <p:cNvSpPr txBox="1"/>
            <p:nvPr/>
          </p:nvSpPr>
          <p:spPr>
            <a:xfrm>
              <a:off x="2514600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6301841" y="2114490"/>
            <a:ext cx="327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p</a:t>
            </a:r>
            <a:endParaRPr lang="es-MX" sz="2000" dirty="0"/>
          </a:p>
        </p:txBody>
      </p:sp>
      <p:grpSp>
        <p:nvGrpSpPr>
          <p:cNvPr id="5" name="Group 28"/>
          <p:cNvGrpSpPr/>
          <p:nvPr/>
        </p:nvGrpSpPr>
        <p:grpSpPr>
          <a:xfrm>
            <a:off x="5625841" y="2590800"/>
            <a:ext cx="1714512" cy="857256"/>
            <a:chOff x="3428992" y="2590800"/>
            <a:chExt cx="1714512" cy="857256"/>
          </a:xfrm>
        </p:grpSpPr>
        <p:sp>
          <p:nvSpPr>
            <p:cNvPr id="26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6</a:t>
              </a:r>
            </a:p>
          </p:txBody>
        </p:sp>
        <p:cxnSp>
          <p:nvCxnSpPr>
            <p:cNvPr id="27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6"/>
          <p:cNvGrpSpPr/>
          <p:nvPr/>
        </p:nvGrpSpPr>
        <p:grpSpPr>
          <a:xfrm>
            <a:off x="7149841" y="2988542"/>
            <a:ext cx="851159" cy="973858"/>
            <a:chOff x="4635241" y="2988542"/>
            <a:chExt cx="851159" cy="973858"/>
          </a:xfrm>
        </p:grpSpPr>
        <p:cxnSp>
          <p:nvCxnSpPr>
            <p:cNvPr id="32" name="39 Conector recto de flecha"/>
            <p:cNvCxnSpPr/>
            <p:nvPr/>
          </p:nvCxnSpPr>
          <p:spPr>
            <a:xfrm rot="5400000">
              <a:off x="4878939" y="3214209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42 Conector recto"/>
            <p:cNvCxnSpPr/>
            <p:nvPr/>
          </p:nvCxnSpPr>
          <p:spPr>
            <a:xfrm>
              <a:off x="4635241" y="3006499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33 CuadroTexto"/>
            <p:cNvSpPr txBox="1"/>
            <p:nvPr/>
          </p:nvSpPr>
          <p:spPr>
            <a:xfrm>
              <a:off x="4700582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6" name="70 Conector recto de flecha"/>
          <p:cNvCxnSpPr/>
          <p:nvPr/>
        </p:nvCxnSpPr>
        <p:spPr>
          <a:xfrm>
            <a:off x="2438400" y="3200399"/>
            <a:ext cx="838200" cy="1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0"/>
          <p:cNvGrpSpPr/>
          <p:nvPr/>
        </p:nvGrpSpPr>
        <p:grpSpPr>
          <a:xfrm>
            <a:off x="3352800" y="2571744"/>
            <a:ext cx="1714512" cy="857256"/>
            <a:chOff x="3428992" y="2590800"/>
            <a:chExt cx="1714512" cy="857256"/>
          </a:xfrm>
        </p:grpSpPr>
        <p:sp>
          <p:nvSpPr>
            <p:cNvPr id="38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3</a:t>
              </a:r>
            </a:p>
          </p:txBody>
        </p:sp>
        <p:cxnSp>
          <p:nvCxnSpPr>
            <p:cNvPr id="39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295914" y="4766608"/>
            <a:ext cx="381888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/>
              <a:t>aux = (</a:t>
            </a:r>
            <a:r>
              <a:rPr lang="en-US" sz="1500" dirty="0" err="1" smtClean="0"/>
              <a:t>posicion</a:t>
            </a:r>
            <a:r>
              <a:rPr lang="en-US" sz="1500" dirty="0" smtClean="0"/>
              <a:t>) </a:t>
            </a:r>
            <a:r>
              <a:rPr lang="en-US" sz="1500" dirty="0" err="1" smtClean="0"/>
              <a:t>malloc</a:t>
            </a:r>
            <a:r>
              <a:rPr lang="en-US" sz="1500" dirty="0" smtClean="0"/>
              <a:t>( </a:t>
            </a:r>
            <a:r>
              <a:rPr lang="en-US" sz="1500" dirty="0" err="1" smtClean="0"/>
              <a:t>sizeof</a:t>
            </a:r>
            <a:r>
              <a:rPr lang="en-US" sz="1500" dirty="0" smtClean="0"/>
              <a:t> (</a:t>
            </a:r>
            <a:r>
              <a:rPr lang="en-US" sz="1500" dirty="0" err="1" smtClean="0"/>
              <a:t>Nodo</a:t>
            </a:r>
            <a:r>
              <a:rPr lang="en-US" sz="1500" dirty="0" smtClean="0"/>
              <a:t>) );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elemento</a:t>
            </a:r>
            <a:r>
              <a:rPr lang="en-US" sz="1500" dirty="0" smtClean="0"/>
              <a:t> = *</a:t>
            </a:r>
            <a:r>
              <a:rPr lang="en-US" sz="1500" dirty="0" err="1" smtClean="0"/>
              <a:t>x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</a:t>
            </a:r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aux-&gt;anterior = </a:t>
            </a:r>
            <a:r>
              <a:rPr lang="en-US" sz="1500" dirty="0" err="1" smtClean="0"/>
              <a:t>p</a:t>
            </a:r>
            <a:r>
              <a:rPr lang="en-US" sz="1500" dirty="0" smtClean="0"/>
              <a:t>;        </a:t>
            </a:r>
          </a:p>
          <a:p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aux;        </a:t>
            </a:r>
          </a:p>
          <a:p>
            <a:r>
              <a:rPr lang="en-US" sz="1500" dirty="0" smtClean="0"/>
              <a:t>If (aux-&gt;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!= NULL)        {            </a:t>
            </a:r>
          </a:p>
          <a:p>
            <a:r>
              <a:rPr lang="en-US" sz="1500" dirty="0" smtClean="0"/>
              <a:t>	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-&gt;anterior = aux;       </a:t>
            </a:r>
          </a:p>
          <a:p>
            <a:r>
              <a:rPr lang="en-US" sz="1500" dirty="0" smtClean="0"/>
              <a:t> }</a:t>
            </a:r>
            <a:endParaRPr lang="es-MX" sz="1500" dirty="0"/>
          </a:p>
        </p:txBody>
      </p:sp>
      <p:cxnSp>
        <p:nvCxnSpPr>
          <p:cNvPr id="57" name="70 Conector recto de flecha"/>
          <p:cNvCxnSpPr/>
          <p:nvPr/>
        </p:nvCxnSpPr>
        <p:spPr>
          <a:xfrm rot="10800000" flipV="1">
            <a:off x="5118493" y="2819399"/>
            <a:ext cx="761998" cy="1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70 Conector recto de flecha"/>
          <p:cNvCxnSpPr/>
          <p:nvPr/>
        </p:nvCxnSpPr>
        <p:spPr>
          <a:xfrm>
            <a:off x="4800600" y="3200400"/>
            <a:ext cx="762000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70 Conector recto de flecha"/>
          <p:cNvCxnSpPr/>
          <p:nvPr/>
        </p:nvCxnSpPr>
        <p:spPr>
          <a:xfrm rot="10800000">
            <a:off x="2743202" y="2819400"/>
            <a:ext cx="83819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28"/>
          <p:cNvGrpSpPr/>
          <p:nvPr/>
        </p:nvGrpSpPr>
        <p:grpSpPr>
          <a:xfrm>
            <a:off x="5625707" y="4400544"/>
            <a:ext cx="1714512" cy="857256"/>
            <a:chOff x="3428992" y="2590800"/>
            <a:chExt cx="1714512" cy="857256"/>
          </a:xfrm>
        </p:grpSpPr>
        <p:sp>
          <p:nvSpPr>
            <p:cNvPr id="42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9</a:t>
              </a:r>
            </a:p>
          </p:txBody>
        </p:sp>
        <p:cxnSp>
          <p:nvCxnSpPr>
            <p:cNvPr id="46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6172200" y="5314890"/>
            <a:ext cx="5880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aux</a:t>
            </a:r>
            <a:endParaRPr lang="es-MX" sz="2000" dirty="0"/>
          </a:p>
        </p:txBody>
      </p:sp>
      <p:grpSp>
        <p:nvGrpSpPr>
          <p:cNvPr id="9" name="Group 36"/>
          <p:cNvGrpSpPr/>
          <p:nvPr/>
        </p:nvGrpSpPr>
        <p:grpSpPr>
          <a:xfrm>
            <a:off x="7162800" y="4817342"/>
            <a:ext cx="851159" cy="973858"/>
            <a:chOff x="4635241" y="2988542"/>
            <a:chExt cx="851159" cy="973858"/>
          </a:xfrm>
        </p:grpSpPr>
        <p:cxnSp>
          <p:nvCxnSpPr>
            <p:cNvPr id="52" name="39 Conector recto de flecha"/>
            <p:cNvCxnSpPr/>
            <p:nvPr/>
          </p:nvCxnSpPr>
          <p:spPr>
            <a:xfrm rot="5400000">
              <a:off x="4878939" y="3214209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42 Conector recto"/>
            <p:cNvCxnSpPr/>
            <p:nvPr/>
          </p:nvCxnSpPr>
          <p:spPr>
            <a:xfrm>
              <a:off x="4635241" y="3006499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33 CuadroTexto"/>
            <p:cNvSpPr txBox="1"/>
            <p:nvPr/>
          </p:nvSpPr>
          <p:spPr>
            <a:xfrm>
              <a:off x="4700582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5" name="42 Conector recto"/>
          <p:cNvCxnSpPr/>
          <p:nvPr/>
        </p:nvCxnSpPr>
        <p:spPr>
          <a:xfrm rot="5400000">
            <a:off x="5752305" y="4381500"/>
            <a:ext cx="533401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42 Conector recto"/>
          <p:cNvCxnSpPr/>
          <p:nvPr/>
        </p:nvCxnSpPr>
        <p:spPr>
          <a:xfrm>
            <a:off x="5995972" y="4103319"/>
            <a:ext cx="1166828" cy="11481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39 Conector recto de flecha"/>
          <p:cNvCxnSpPr/>
          <p:nvPr/>
        </p:nvCxnSpPr>
        <p:spPr>
          <a:xfrm rot="16200000" flipV="1">
            <a:off x="6871092" y="3849280"/>
            <a:ext cx="583412" cy="3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62000"/>
          </a:xfrm>
        </p:spPr>
        <p:txBody>
          <a:bodyPr/>
          <a:lstStyle/>
          <a:p>
            <a:pPr algn="ctr"/>
            <a:r>
              <a:rPr lang="es-MX" dirty="0" smtClean="0"/>
              <a:t>INSERTAR   9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9600" y="13716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void </a:t>
            </a:r>
            <a:r>
              <a:rPr lang="en-US" sz="2400" dirty="0" err="1" smtClean="0"/>
              <a:t>inserta(TipoElemento</a:t>
            </a:r>
            <a:r>
              <a:rPr lang="en-US" sz="2400" dirty="0" smtClean="0"/>
              <a:t> *</a:t>
            </a:r>
            <a:r>
              <a:rPr lang="en-US" sz="2400" dirty="0" err="1" smtClean="0"/>
              <a:t>x</a:t>
            </a:r>
            <a:r>
              <a:rPr lang="en-US" sz="2400" dirty="0" smtClean="0"/>
              <a:t>, </a:t>
            </a:r>
            <a:r>
              <a:rPr lang="en-US" sz="2400" dirty="0" err="1" smtClean="0"/>
              <a:t>posicion</a:t>
            </a:r>
            <a:r>
              <a:rPr lang="en-US" sz="2400" dirty="0" smtClean="0"/>
              <a:t> </a:t>
            </a:r>
            <a:r>
              <a:rPr lang="en-US" sz="2400" dirty="0" err="1" smtClean="0"/>
              <a:t>p</a:t>
            </a:r>
            <a:r>
              <a:rPr lang="en-US" sz="2400" dirty="0" smtClean="0"/>
              <a:t>, </a:t>
            </a:r>
            <a:r>
              <a:rPr lang="en-US" sz="2400" dirty="0" err="1" smtClean="0"/>
              <a:t>Lista</a:t>
            </a:r>
            <a:r>
              <a:rPr lang="en-US" sz="2400" dirty="0" smtClean="0"/>
              <a:t> *</a:t>
            </a:r>
            <a:r>
              <a:rPr lang="en-US" sz="2400" dirty="0" err="1" smtClean="0"/>
              <a:t>l</a:t>
            </a:r>
            <a:r>
              <a:rPr lang="en-US" sz="2400" dirty="0" smtClean="0"/>
              <a:t>)</a:t>
            </a:r>
            <a:endParaRPr lang="es-MX" sz="2400" dirty="0"/>
          </a:p>
        </p:txBody>
      </p:sp>
      <p:grpSp>
        <p:nvGrpSpPr>
          <p:cNvPr id="3" name="52 Grupo"/>
          <p:cNvGrpSpPr/>
          <p:nvPr/>
        </p:nvGrpSpPr>
        <p:grpSpPr>
          <a:xfrm>
            <a:off x="919138" y="2590800"/>
            <a:ext cx="1714512" cy="869398"/>
            <a:chOff x="1071538" y="2345288"/>
            <a:chExt cx="1714512" cy="869398"/>
          </a:xfrm>
        </p:grpSpPr>
        <p:sp>
          <p:nvSpPr>
            <p:cNvPr id="18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9" name="5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12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17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19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21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2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16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" name="Group 35"/>
          <p:cNvGrpSpPr/>
          <p:nvPr/>
        </p:nvGrpSpPr>
        <p:grpSpPr>
          <a:xfrm>
            <a:off x="304800" y="2988712"/>
            <a:ext cx="838200" cy="978932"/>
            <a:chOff x="2514600" y="2983468"/>
            <a:chExt cx="838200" cy="978932"/>
          </a:xfrm>
        </p:grpSpPr>
        <p:cxnSp>
          <p:nvCxnSpPr>
            <p:cNvPr id="43" name="39 Conector recto de flecha"/>
            <p:cNvCxnSpPr/>
            <p:nvPr/>
          </p:nvCxnSpPr>
          <p:spPr>
            <a:xfrm rot="5400000">
              <a:off x="2638757" y="3209135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2 Conector recto"/>
            <p:cNvCxnSpPr/>
            <p:nvPr/>
          </p:nvCxnSpPr>
          <p:spPr>
            <a:xfrm>
              <a:off x="2852259" y="3001425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33 CuadroTexto"/>
            <p:cNvSpPr txBox="1"/>
            <p:nvPr/>
          </p:nvSpPr>
          <p:spPr>
            <a:xfrm>
              <a:off x="2514600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6301841" y="2114490"/>
            <a:ext cx="327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p</a:t>
            </a:r>
            <a:endParaRPr lang="es-MX" sz="2000" dirty="0"/>
          </a:p>
        </p:txBody>
      </p:sp>
      <p:grpSp>
        <p:nvGrpSpPr>
          <p:cNvPr id="5" name="Group 28"/>
          <p:cNvGrpSpPr/>
          <p:nvPr/>
        </p:nvGrpSpPr>
        <p:grpSpPr>
          <a:xfrm>
            <a:off x="5625841" y="2590800"/>
            <a:ext cx="1714512" cy="857256"/>
            <a:chOff x="3428992" y="2590800"/>
            <a:chExt cx="1714512" cy="857256"/>
          </a:xfrm>
        </p:grpSpPr>
        <p:sp>
          <p:nvSpPr>
            <p:cNvPr id="26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6</a:t>
              </a:r>
            </a:p>
          </p:txBody>
        </p:sp>
        <p:cxnSp>
          <p:nvCxnSpPr>
            <p:cNvPr id="27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70 Conector recto de flecha"/>
          <p:cNvCxnSpPr/>
          <p:nvPr/>
        </p:nvCxnSpPr>
        <p:spPr>
          <a:xfrm>
            <a:off x="2438400" y="3200399"/>
            <a:ext cx="838200" cy="1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0"/>
          <p:cNvGrpSpPr/>
          <p:nvPr/>
        </p:nvGrpSpPr>
        <p:grpSpPr>
          <a:xfrm>
            <a:off x="3352800" y="2571744"/>
            <a:ext cx="1714512" cy="857256"/>
            <a:chOff x="3428992" y="2590800"/>
            <a:chExt cx="1714512" cy="857256"/>
          </a:xfrm>
        </p:grpSpPr>
        <p:sp>
          <p:nvSpPr>
            <p:cNvPr id="38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3</a:t>
              </a:r>
            </a:p>
          </p:txBody>
        </p:sp>
        <p:cxnSp>
          <p:nvCxnSpPr>
            <p:cNvPr id="39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295914" y="4766608"/>
            <a:ext cx="381888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/>
              <a:t>aux = (</a:t>
            </a:r>
            <a:r>
              <a:rPr lang="en-US" sz="1500" dirty="0" err="1" smtClean="0"/>
              <a:t>posicion</a:t>
            </a:r>
            <a:r>
              <a:rPr lang="en-US" sz="1500" dirty="0" smtClean="0"/>
              <a:t>) </a:t>
            </a:r>
            <a:r>
              <a:rPr lang="en-US" sz="1500" dirty="0" err="1" smtClean="0"/>
              <a:t>malloc</a:t>
            </a:r>
            <a:r>
              <a:rPr lang="en-US" sz="1500" dirty="0" smtClean="0"/>
              <a:t>( </a:t>
            </a:r>
            <a:r>
              <a:rPr lang="en-US" sz="1500" dirty="0" err="1" smtClean="0"/>
              <a:t>sizeof</a:t>
            </a:r>
            <a:r>
              <a:rPr lang="en-US" sz="1500" dirty="0" smtClean="0"/>
              <a:t> (</a:t>
            </a:r>
            <a:r>
              <a:rPr lang="en-US" sz="1500" dirty="0" err="1" smtClean="0"/>
              <a:t>Nodo</a:t>
            </a:r>
            <a:r>
              <a:rPr lang="en-US" sz="1500" dirty="0" smtClean="0"/>
              <a:t>) );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elemento</a:t>
            </a:r>
            <a:r>
              <a:rPr lang="en-US" sz="1500" dirty="0" smtClean="0"/>
              <a:t> = *</a:t>
            </a:r>
            <a:r>
              <a:rPr lang="en-US" sz="1500" dirty="0" err="1" smtClean="0"/>
              <a:t>x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</a:t>
            </a:r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aux-&gt;anterior = </a:t>
            </a:r>
            <a:r>
              <a:rPr lang="en-US" sz="1500" dirty="0" err="1" smtClean="0"/>
              <a:t>p</a:t>
            </a:r>
            <a:r>
              <a:rPr lang="en-US" sz="1500" dirty="0" smtClean="0"/>
              <a:t>;        </a:t>
            </a:r>
          </a:p>
          <a:p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aux;        </a:t>
            </a:r>
          </a:p>
          <a:p>
            <a:r>
              <a:rPr lang="en-US" sz="1500" dirty="0" smtClean="0"/>
              <a:t>If (aux-&gt;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!= NULL)        {            </a:t>
            </a:r>
          </a:p>
          <a:p>
            <a:r>
              <a:rPr lang="en-US" sz="1500" dirty="0" smtClean="0"/>
              <a:t>	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-&gt;anterior = aux;       </a:t>
            </a:r>
          </a:p>
          <a:p>
            <a:r>
              <a:rPr lang="en-US" sz="1500" dirty="0" smtClean="0"/>
              <a:t> }</a:t>
            </a:r>
            <a:endParaRPr lang="es-MX" sz="1500" dirty="0"/>
          </a:p>
        </p:txBody>
      </p:sp>
      <p:cxnSp>
        <p:nvCxnSpPr>
          <p:cNvPr id="57" name="70 Conector recto de flecha"/>
          <p:cNvCxnSpPr/>
          <p:nvPr/>
        </p:nvCxnSpPr>
        <p:spPr>
          <a:xfrm rot="10800000" flipV="1">
            <a:off x="5118493" y="2819399"/>
            <a:ext cx="761998" cy="1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70 Conector recto de flecha"/>
          <p:cNvCxnSpPr/>
          <p:nvPr/>
        </p:nvCxnSpPr>
        <p:spPr>
          <a:xfrm>
            <a:off x="4800600" y="3200400"/>
            <a:ext cx="762000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70 Conector recto de flecha"/>
          <p:cNvCxnSpPr/>
          <p:nvPr/>
        </p:nvCxnSpPr>
        <p:spPr>
          <a:xfrm rot="10800000">
            <a:off x="2743202" y="2819400"/>
            <a:ext cx="83819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28"/>
          <p:cNvGrpSpPr/>
          <p:nvPr/>
        </p:nvGrpSpPr>
        <p:grpSpPr>
          <a:xfrm>
            <a:off x="5625707" y="4400544"/>
            <a:ext cx="1714512" cy="857256"/>
            <a:chOff x="3428992" y="2590800"/>
            <a:chExt cx="1714512" cy="857256"/>
          </a:xfrm>
        </p:grpSpPr>
        <p:sp>
          <p:nvSpPr>
            <p:cNvPr id="42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9</a:t>
              </a:r>
            </a:p>
          </p:txBody>
        </p:sp>
        <p:cxnSp>
          <p:nvCxnSpPr>
            <p:cNvPr id="46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6172200" y="5314890"/>
            <a:ext cx="5880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aux</a:t>
            </a:r>
            <a:endParaRPr lang="es-MX" sz="2000" dirty="0"/>
          </a:p>
        </p:txBody>
      </p:sp>
      <p:grpSp>
        <p:nvGrpSpPr>
          <p:cNvPr id="9" name="Group 36"/>
          <p:cNvGrpSpPr/>
          <p:nvPr/>
        </p:nvGrpSpPr>
        <p:grpSpPr>
          <a:xfrm>
            <a:off x="7162800" y="4817342"/>
            <a:ext cx="851159" cy="973858"/>
            <a:chOff x="4635241" y="2988542"/>
            <a:chExt cx="851159" cy="973858"/>
          </a:xfrm>
        </p:grpSpPr>
        <p:cxnSp>
          <p:nvCxnSpPr>
            <p:cNvPr id="52" name="39 Conector recto de flecha"/>
            <p:cNvCxnSpPr/>
            <p:nvPr/>
          </p:nvCxnSpPr>
          <p:spPr>
            <a:xfrm rot="5400000">
              <a:off x="4878939" y="3214209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42 Conector recto"/>
            <p:cNvCxnSpPr/>
            <p:nvPr/>
          </p:nvCxnSpPr>
          <p:spPr>
            <a:xfrm>
              <a:off x="4635241" y="3006499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33 CuadroTexto"/>
            <p:cNvSpPr txBox="1"/>
            <p:nvPr/>
          </p:nvSpPr>
          <p:spPr>
            <a:xfrm>
              <a:off x="4700582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5" name="42 Conector recto"/>
          <p:cNvCxnSpPr/>
          <p:nvPr/>
        </p:nvCxnSpPr>
        <p:spPr>
          <a:xfrm rot="5400000">
            <a:off x="5752305" y="4381500"/>
            <a:ext cx="533401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42 Conector recto"/>
          <p:cNvCxnSpPr/>
          <p:nvPr/>
        </p:nvCxnSpPr>
        <p:spPr>
          <a:xfrm>
            <a:off x="5995972" y="4103319"/>
            <a:ext cx="1166828" cy="11481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39 Conector recto de flecha"/>
          <p:cNvCxnSpPr/>
          <p:nvPr/>
        </p:nvCxnSpPr>
        <p:spPr>
          <a:xfrm rot="16200000" flipV="1">
            <a:off x="6871092" y="3849280"/>
            <a:ext cx="583412" cy="3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42 Conector recto"/>
          <p:cNvCxnSpPr/>
          <p:nvPr/>
        </p:nvCxnSpPr>
        <p:spPr>
          <a:xfrm rot="5400000">
            <a:off x="6666705" y="3542507"/>
            <a:ext cx="533401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42 Conector recto"/>
          <p:cNvCxnSpPr/>
          <p:nvPr/>
        </p:nvCxnSpPr>
        <p:spPr>
          <a:xfrm>
            <a:off x="5791200" y="3810000"/>
            <a:ext cx="1166828" cy="11481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39 Conector recto de flecha"/>
          <p:cNvCxnSpPr/>
          <p:nvPr/>
        </p:nvCxnSpPr>
        <p:spPr>
          <a:xfrm rot="5400000">
            <a:off x="5512200" y="4062812"/>
            <a:ext cx="559588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Nodo encabezado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443062" y="280511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grpSp>
        <p:nvGrpSpPr>
          <p:cNvPr id="3" name="52 Grupo"/>
          <p:cNvGrpSpPr/>
          <p:nvPr/>
        </p:nvGrpSpPr>
        <p:grpSpPr>
          <a:xfrm>
            <a:off x="1371600" y="3321602"/>
            <a:ext cx="1714512" cy="869398"/>
            <a:chOff x="1071538" y="2345288"/>
            <a:chExt cx="1714512" cy="869398"/>
          </a:xfrm>
        </p:grpSpPr>
        <p:sp>
          <p:nvSpPr>
            <p:cNvPr id="4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6" name="5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" name="28 CuadroTexto"/>
          <p:cNvSpPr txBox="1"/>
          <p:nvPr/>
        </p:nvSpPr>
        <p:spPr>
          <a:xfrm>
            <a:off x="3900462" y="1828800"/>
            <a:ext cx="432913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en-US" sz="2400" dirty="0" err="1" smtClean="0"/>
              <a:t>typedef</a:t>
            </a:r>
            <a:r>
              <a:rPr lang="en-US" sz="2400" dirty="0" smtClean="0"/>
              <a:t>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Nodo</a:t>
            </a:r>
            <a:r>
              <a:rPr lang="en-US" sz="2400" dirty="0" smtClean="0"/>
              <a:t> {    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       </a:t>
            </a:r>
            <a:r>
              <a:rPr lang="en-US" sz="2400" dirty="0" err="1" smtClean="0"/>
              <a:t>TipoElemento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elemento</a:t>
            </a:r>
            <a:r>
              <a:rPr lang="en-US" sz="2400" dirty="0" smtClean="0"/>
              <a:t>;    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      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Nodo</a:t>
            </a:r>
            <a:r>
              <a:rPr lang="en-US" sz="2400" dirty="0" smtClean="0"/>
              <a:t> *</a:t>
            </a:r>
            <a:r>
              <a:rPr lang="en-US" sz="2400" dirty="0" err="1" smtClean="0"/>
              <a:t>siguiente</a:t>
            </a:r>
            <a:r>
              <a:rPr lang="en-US" sz="2400" dirty="0" smtClean="0"/>
              <a:t>;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      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Nodo</a:t>
            </a:r>
            <a:r>
              <a:rPr lang="en-US" sz="2400" dirty="0" smtClean="0"/>
              <a:t> *anterior;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}</a:t>
            </a:r>
            <a:r>
              <a:rPr lang="en-US" sz="2400" dirty="0" err="1" smtClean="0"/>
              <a:t>Nodo</a:t>
            </a:r>
            <a:r>
              <a:rPr lang="en-US" sz="2400" dirty="0" smtClean="0"/>
              <a:t>;</a:t>
            </a:r>
          </a:p>
          <a:p>
            <a:pPr>
              <a:spcAft>
                <a:spcPts val="1200"/>
              </a:spcAft>
            </a:pPr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en-US" sz="2400" dirty="0" err="1" smtClean="0"/>
              <a:t>typedef</a:t>
            </a:r>
            <a:r>
              <a:rPr lang="en-US" sz="2400" dirty="0" smtClean="0"/>
              <a:t> </a:t>
            </a:r>
            <a:r>
              <a:rPr lang="en-US" sz="2400" dirty="0" err="1" smtClean="0"/>
              <a:t>Nodo</a:t>
            </a:r>
            <a:r>
              <a:rPr lang="en-US" sz="2400" dirty="0" smtClean="0"/>
              <a:t> *</a:t>
            </a:r>
            <a:r>
              <a:rPr lang="en-US" sz="2400" dirty="0" err="1" smtClean="0"/>
              <a:t>posicion</a:t>
            </a:r>
            <a:r>
              <a:rPr lang="en-US" sz="2400" dirty="0" smtClean="0"/>
              <a:t>;</a:t>
            </a:r>
          </a:p>
          <a:p>
            <a:pPr>
              <a:spcAft>
                <a:spcPts val="1200"/>
              </a:spcAft>
            </a:pPr>
            <a:r>
              <a:rPr lang="en-US" sz="2400" dirty="0" err="1" smtClean="0"/>
              <a:t>typedef</a:t>
            </a:r>
            <a:r>
              <a:rPr lang="en-US" sz="2400" dirty="0" smtClean="0"/>
              <a:t> </a:t>
            </a:r>
            <a:r>
              <a:rPr lang="en-US" sz="2400" dirty="0" err="1" smtClean="0"/>
              <a:t>Nodo</a:t>
            </a:r>
            <a:r>
              <a:rPr lang="en-US" sz="2400" dirty="0" smtClean="0"/>
              <a:t> *</a:t>
            </a:r>
            <a:r>
              <a:rPr lang="en-US" sz="2400" dirty="0" err="1" smtClean="0"/>
              <a:t>Lista</a:t>
            </a:r>
            <a:r>
              <a:rPr lang="en-US" sz="2400" dirty="0" smtClean="0"/>
              <a:t>;</a:t>
            </a:r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</a:t>
            </a:r>
            <a:r>
              <a:rPr lang="es-MX" dirty="0" smtClean="0"/>
              <a:t>nicializar lista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3200400" y="206906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sp>
        <p:nvSpPr>
          <p:cNvPr id="29" name="28 CuadroTexto"/>
          <p:cNvSpPr txBox="1"/>
          <p:nvPr/>
        </p:nvSpPr>
        <p:spPr>
          <a:xfrm>
            <a:off x="876256" y="4419600"/>
            <a:ext cx="6286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posicion</a:t>
            </a:r>
            <a:r>
              <a:rPr lang="en-US" dirty="0" smtClean="0"/>
              <a:t> </a:t>
            </a:r>
            <a:r>
              <a:rPr lang="en-US" dirty="0" err="1" smtClean="0"/>
              <a:t>inicializa(Lista</a:t>
            </a:r>
            <a:r>
              <a:rPr lang="en-US" dirty="0" smtClean="0"/>
              <a:t> *</a:t>
            </a:r>
            <a:r>
              <a:rPr lang="en-US" dirty="0" err="1" smtClean="0"/>
              <a:t>l</a:t>
            </a:r>
            <a:r>
              <a:rPr lang="en-US" dirty="0" smtClean="0"/>
              <a:t>)   {    </a:t>
            </a:r>
          </a:p>
          <a:p>
            <a:r>
              <a:rPr lang="en-US" dirty="0" smtClean="0"/>
              <a:t> 	*</a:t>
            </a:r>
            <a:r>
              <a:rPr lang="en-US" smtClean="0"/>
              <a:t>l </a:t>
            </a:r>
            <a:r>
              <a:rPr lang="en-US" dirty="0" smtClean="0"/>
              <a:t>= (</a:t>
            </a:r>
            <a:r>
              <a:rPr lang="en-US" dirty="0" err="1" smtClean="0"/>
              <a:t>posicion)malloc(sizeof(Nodo</a:t>
            </a:r>
            <a:r>
              <a:rPr lang="en-US" dirty="0" smtClean="0"/>
              <a:t>));	</a:t>
            </a:r>
          </a:p>
          <a:p>
            <a:r>
              <a:rPr lang="en-US" dirty="0" smtClean="0"/>
              <a:t>	 if(*</a:t>
            </a:r>
            <a:r>
              <a:rPr lang="en-US" dirty="0" err="1" smtClean="0"/>
              <a:t>l</a:t>
            </a:r>
            <a:r>
              <a:rPr lang="en-US" dirty="0" smtClean="0"/>
              <a:t>)    {        </a:t>
            </a:r>
          </a:p>
          <a:p>
            <a:r>
              <a:rPr lang="en-US" dirty="0" smtClean="0"/>
              <a:t>		(*</a:t>
            </a:r>
            <a:r>
              <a:rPr lang="en-US" dirty="0" err="1" smtClean="0"/>
              <a:t>l</a:t>
            </a:r>
            <a:r>
              <a:rPr lang="en-US" dirty="0" smtClean="0"/>
              <a:t>)-&gt;</a:t>
            </a:r>
            <a:r>
              <a:rPr lang="en-US" dirty="0" err="1" smtClean="0"/>
              <a:t>siguiente</a:t>
            </a:r>
            <a:r>
              <a:rPr lang="en-US" dirty="0" smtClean="0"/>
              <a:t> = NULL;        </a:t>
            </a:r>
          </a:p>
          <a:p>
            <a:r>
              <a:rPr lang="en-US" dirty="0" smtClean="0"/>
              <a:t>		(*</a:t>
            </a:r>
            <a:r>
              <a:rPr lang="en-US" dirty="0" err="1" smtClean="0"/>
              <a:t>l</a:t>
            </a:r>
            <a:r>
              <a:rPr lang="en-US" dirty="0" smtClean="0"/>
              <a:t>)-&gt;anterior = NULL;    </a:t>
            </a:r>
          </a:p>
          <a:p>
            <a:r>
              <a:rPr lang="en-US" dirty="0" smtClean="0"/>
              <a:t>	}    </a:t>
            </a:r>
          </a:p>
          <a:p>
            <a:r>
              <a:rPr lang="en-US" dirty="0" smtClean="0"/>
              <a:t>	return *</a:t>
            </a:r>
            <a:r>
              <a:rPr lang="en-US" dirty="0" err="1" smtClean="0"/>
              <a:t>l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s-MX" dirty="0"/>
          </a:p>
        </p:txBody>
      </p:sp>
      <p:grpSp>
        <p:nvGrpSpPr>
          <p:cNvPr id="3" name="52 Grupo"/>
          <p:cNvGrpSpPr/>
          <p:nvPr/>
        </p:nvGrpSpPr>
        <p:grpSpPr>
          <a:xfrm>
            <a:off x="3128938" y="2585556"/>
            <a:ext cx="1714512" cy="869398"/>
            <a:chOff x="1071538" y="2345288"/>
            <a:chExt cx="1714512" cy="869398"/>
          </a:xfrm>
        </p:grpSpPr>
        <p:sp>
          <p:nvSpPr>
            <p:cNvPr id="4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6" name="5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</a:t>
            </a:r>
            <a:r>
              <a:rPr lang="es-MX" dirty="0" smtClean="0"/>
              <a:t>nicializar lista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3200400" y="206906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sp>
        <p:nvSpPr>
          <p:cNvPr id="29" name="28 CuadroTexto"/>
          <p:cNvSpPr txBox="1"/>
          <p:nvPr/>
        </p:nvSpPr>
        <p:spPr>
          <a:xfrm>
            <a:off x="876256" y="4419600"/>
            <a:ext cx="6286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posicion</a:t>
            </a:r>
            <a:r>
              <a:rPr lang="en-US" dirty="0" smtClean="0"/>
              <a:t> </a:t>
            </a:r>
            <a:r>
              <a:rPr lang="en-US" dirty="0" err="1" smtClean="0"/>
              <a:t>inicializa(Lista</a:t>
            </a:r>
            <a:r>
              <a:rPr lang="en-US" dirty="0" smtClean="0"/>
              <a:t> *</a:t>
            </a:r>
            <a:r>
              <a:rPr lang="en-US" dirty="0" err="1" smtClean="0"/>
              <a:t>l</a:t>
            </a:r>
            <a:r>
              <a:rPr lang="en-US" dirty="0" smtClean="0"/>
              <a:t>)   {    </a:t>
            </a:r>
          </a:p>
          <a:p>
            <a:r>
              <a:rPr lang="en-US" dirty="0" smtClean="0"/>
              <a:t> 	*</a:t>
            </a:r>
            <a:r>
              <a:rPr lang="en-US" dirty="0" err="1" smtClean="0"/>
              <a:t>l</a:t>
            </a:r>
            <a:r>
              <a:rPr lang="en-US" dirty="0" smtClean="0"/>
              <a:t> = (</a:t>
            </a:r>
            <a:r>
              <a:rPr lang="en-US" dirty="0" err="1" smtClean="0"/>
              <a:t>posicion</a:t>
            </a:r>
            <a:r>
              <a:rPr lang="en-US" dirty="0" smtClean="0"/>
              <a:t>) </a:t>
            </a:r>
            <a:r>
              <a:rPr lang="en-US" dirty="0" err="1" smtClean="0"/>
              <a:t>malloc</a:t>
            </a:r>
            <a:r>
              <a:rPr lang="en-US" dirty="0" smtClean="0"/>
              <a:t> ( </a:t>
            </a:r>
            <a:r>
              <a:rPr lang="en-US" dirty="0" err="1" smtClean="0"/>
              <a:t>sizeof</a:t>
            </a:r>
            <a:r>
              <a:rPr lang="en-US" dirty="0" smtClean="0"/>
              <a:t> ( </a:t>
            </a:r>
            <a:r>
              <a:rPr lang="en-US" dirty="0" err="1" smtClean="0"/>
              <a:t>Nodo</a:t>
            </a:r>
            <a:r>
              <a:rPr lang="en-US" dirty="0" smtClean="0"/>
              <a:t> ));	</a:t>
            </a:r>
          </a:p>
          <a:p>
            <a:r>
              <a:rPr lang="en-US" dirty="0" smtClean="0"/>
              <a:t>	 if(*</a:t>
            </a:r>
            <a:r>
              <a:rPr lang="en-US" dirty="0" err="1" smtClean="0"/>
              <a:t>l</a:t>
            </a:r>
            <a:r>
              <a:rPr lang="en-US" dirty="0" smtClean="0"/>
              <a:t>)    {        </a:t>
            </a:r>
          </a:p>
          <a:p>
            <a:r>
              <a:rPr lang="en-US" dirty="0" smtClean="0"/>
              <a:t>		(*</a:t>
            </a:r>
            <a:r>
              <a:rPr lang="en-US" dirty="0" err="1" smtClean="0"/>
              <a:t>l</a:t>
            </a:r>
            <a:r>
              <a:rPr lang="en-US" dirty="0" smtClean="0"/>
              <a:t>)-&gt;</a:t>
            </a:r>
            <a:r>
              <a:rPr lang="en-US" dirty="0" err="1" smtClean="0"/>
              <a:t>siguiente</a:t>
            </a:r>
            <a:r>
              <a:rPr lang="en-US" dirty="0" smtClean="0"/>
              <a:t> = NULL;        </a:t>
            </a:r>
          </a:p>
          <a:p>
            <a:r>
              <a:rPr lang="en-US" dirty="0" smtClean="0"/>
              <a:t>		(*</a:t>
            </a:r>
            <a:r>
              <a:rPr lang="en-US" dirty="0" err="1" smtClean="0"/>
              <a:t>l</a:t>
            </a:r>
            <a:r>
              <a:rPr lang="en-US" dirty="0" smtClean="0"/>
              <a:t>)-&gt;anterior = NULL;    </a:t>
            </a:r>
          </a:p>
          <a:p>
            <a:r>
              <a:rPr lang="en-US" dirty="0" smtClean="0"/>
              <a:t>	}    </a:t>
            </a:r>
          </a:p>
          <a:p>
            <a:r>
              <a:rPr lang="en-US" dirty="0" smtClean="0"/>
              <a:t>	return *</a:t>
            </a:r>
            <a:r>
              <a:rPr lang="en-US" dirty="0" err="1" smtClean="0"/>
              <a:t>l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s-MX" dirty="0"/>
          </a:p>
        </p:txBody>
      </p:sp>
      <p:grpSp>
        <p:nvGrpSpPr>
          <p:cNvPr id="3" name="52 Grupo"/>
          <p:cNvGrpSpPr/>
          <p:nvPr/>
        </p:nvGrpSpPr>
        <p:grpSpPr>
          <a:xfrm>
            <a:off x="3128938" y="2585556"/>
            <a:ext cx="1714512" cy="869398"/>
            <a:chOff x="1071538" y="2345288"/>
            <a:chExt cx="1714512" cy="869398"/>
          </a:xfrm>
        </p:grpSpPr>
        <p:sp>
          <p:nvSpPr>
            <p:cNvPr id="4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6" name="5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" name="Group 36"/>
          <p:cNvGrpSpPr/>
          <p:nvPr/>
        </p:nvGrpSpPr>
        <p:grpSpPr>
          <a:xfrm>
            <a:off x="4635241" y="2988542"/>
            <a:ext cx="851159" cy="973858"/>
            <a:chOff x="4635241" y="2988542"/>
            <a:chExt cx="851159" cy="973858"/>
          </a:xfrm>
        </p:grpSpPr>
        <p:cxnSp>
          <p:nvCxnSpPr>
            <p:cNvPr id="40" name="39 Conector recto de flecha"/>
            <p:cNvCxnSpPr/>
            <p:nvPr/>
          </p:nvCxnSpPr>
          <p:spPr>
            <a:xfrm rot="5400000">
              <a:off x="4878939" y="3214209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>
              <a:off x="4635241" y="3006499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33 CuadroTexto"/>
            <p:cNvSpPr txBox="1"/>
            <p:nvPr/>
          </p:nvSpPr>
          <p:spPr>
            <a:xfrm>
              <a:off x="4700582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35"/>
          <p:cNvGrpSpPr/>
          <p:nvPr/>
        </p:nvGrpSpPr>
        <p:grpSpPr>
          <a:xfrm>
            <a:off x="2514600" y="2983468"/>
            <a:ext cx="838200" cy="978932"/>
            <a:chOff x="2514600" y="2983468"/>
            <a:chExt cx="838200" cy="978932"/>
          </a:xfrm>
        </p:grpSpPr>
        <p:cxnSp>
          <p:nvCxnSpPr>
            <p:cNvPr id="28" name="39 Conector recto de flecha"/>
            <p:cNvCxnSpPr/>
            <p:nvPr/>
          </p:nvCxnSpPr>
          <p:spPr>
            <a:xfrm rot="5400000">
              <a:off x="2638757" y="3209135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42 Conector recto"/>
            <p:cNvCxnSpPr/>
            <p:nvPr/>
          </p:nvCxnSpPr>
          <p:spPr>
            <a:xfrm>
              <a:off x="2852259" y="3001425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33 CuadroTexto"/>
            <p:cNvSpPr txBox="1"/>
            <p:nvPr/>
          </p:nvSpPr>
          <p:spPr>
            <a:xfrm>
              <a:off x="2514600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62000"/>
          </a:xfrm>
        </p:spPr>
        <p:txBody>
          <a:bodyPr/>
          <a:lstStyle/>
          <a:p>
            <a:pPr algn="ctr"/>
            <a:r>
              <a:rPr lang="es-MX" dirty="0" smtClean="0"/>
              <a:t>INSERTAR   6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9600" y="13716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void </a:t>
            </a:r>
            <a:r>
              <a:rPr lang="en-US" sz="2400" dirty="0" err="1" smtClean="0"/>
              <a:t>inserta(TipoElemento</a:t>
            </a:r>
            <a:r>
              <a:rPr lang="en-US" sz="2400" dirty="0" smtClean="0"/>
              <a:t> *</a:t>
            </a:r>
            <a:r>
              <a:rPr lang="en-US" sz="2400" dirty="0" err="1" smtClean="0"/>
              <a:t>x</a:t>
            </a:r>
            <a:r>
              <a:rPr lang="en-US" sz="2400" dirty="0" smtClean="0"/>
              <a:t>, </a:t>
            </a:r>
            <a:r>
              <a:rPr lang="en-US" sz="2400" dirty="0" err="1" smtClean="0"/>
              <a:t>posicion</a:t>
            </a:r>
            <a:r>
              <a:rPr lang="en-US" sz="2400" dirty="0" smtClean="0"/>
              <a:t> </a:t>
            </a:r>
            <a:r>
              <a:rPr lang="en-US" sz="2400" dirty="0" err="1" smtClean="0"/>
              <a:t>p</a:t>
            </a:r>
            <a:r>
              <a:rPr lang="en-US" sz="2400" dirty="0" smtClean="0"/>
              <a:t>, </a:t>
            </a:r>
            <a:r>
              <a:rPr lang="en-US" sz="2400" dirty="0" err="1" smtClean="0"/>
              <a:t>Lista</a:t>
            </a:r>
            <a:r>
              <a:rPr lang="en-US" sz="2400" dirty="0" smtClean="0"/>
              <a:t> *</a:t>
            </a:r>
            <a:r>
              <a:rPr lang="en-US" sz="2400" dirty="0" err="1" smtClean="0"/>
              <a:t>l</a:t>
            </a:r>
            <a:r>
              <a:rPr lang="en-US" sz="2400" dirty="0" smtClean="0"/>
              <a:t>)</a:t>
            </a:r>
            <a:endParaRPr lang="es-MX" sz="2400" dirty="0"/>
          </a:p>
        </p:txBody>
      </p:sp>
      <p:grpSp>
        <p:nvGrpSpPr>
          <p:cNvPr id="16" name="52 Grupo"/>
          <p:cNvGrpSpPr/>
          <p:nvPr/>
        </p:nvGrpSpPr>
        <p:grpSpPr>
          <a:xfrm>
            <a:off x="919138" y="2590800"/>
            <a:ext cx="1714512" cy="869398"/>
            <a:chOff x="1071538" y="2345288"/>
            <a:chExt cx="1714512" cy="869398"/>
          </a:xfrm>
        </p:grpSpPr>
        <p:sp>
          <p:nvSpPr>
            <p:cNvPr id="18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9" name="5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12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17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19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21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2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16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8" name="Group 36"/>
          <p:cNvGrpSpPr/>
          <p:nvPr/>
        </p:nvGrpSpPr>
        <p:grpSpPr>
          <a:xfrm>
            <a:off x="2425441" y="2993786"/>
            <a:ext cx="851159" cy="973858"/>
            <a:chOff x="4635241" y="2988542"/>
            <a:chExt cx="851159" cy="973858"/>
          </a:xfrm>
        </p:grpSpPr>
        <p:cxnSp>
          <p:nvCxnSpPr>
            <p:cNvPr id="39" name="39 Conector recto de flecha"/>
            <p:cNvCxnSpPr/>
            <p:nvPr/>
          </p:nvCxnSpPr>
          <p:spPr>
            <a:xfrm rot="5400000">
              <a:off x="4878939" y="3214209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42 Conector recto"/>
            <p:cNvCxnSpPr/>
            <p:nvPr/>
          </p:nvCxnSpPr>
          <p:spPr>
            <a:xfrm>
              <a:off x="4635241" y="3006499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33 CuadroTexto"/>
            <p:cNvSpPr txBox="1"/>
            <p:nvPr/>
          </p:nvSpPr>
          <p:spPr>
            <a:xfrm>
              <a:off x="4700582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Group 35"/>
          <p:cNvGrpSpPr/>
          <p:nvPr/>
        </p:nvGrpSpPr>
        <p:grpSpPr>
          <a:xfrm>
            <a:off x="304800" y="2988712"/>
            <a:ext cx="838200" cy="978932"/>
            <a:chOff x="2514600" y="2983468"/>
            <a:chExt cx="838200" cy="978932"/>
          </a:xfrm>
        </p:grpSpPr>
        <p:cxnSp>
          <p:nvCxnSpPr>
            <p:cNvPr id="43" name="39 Conector recto de flecha"/>
            <p:cNvCxnSpPr/>
            <p:nvPr/>
          </p:nvCxnSpPr>
          <p:spPr>
            <a:xfrm rot="5400000">
              <a:off x="2638757" y="3209135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2 Conector recto"/>
            <p:cNvCxnSpPr/>
            <p:nvPr/>
          </p:nvCxnSpPr>
          <p:spPr>
            <a:xfrm>
              <a:off x="2852259" y="3001425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33 CuadroTexto"/>
            <p:cNvSpPr txBox="1"/>
            <p:nvPr/>
          </p:nvSpPr>
          <p:spPr>
            <a:xfrm>
              <a:off x="2514600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1653641" y="2057400"/>
            <a:ext cx="327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p</a:t>
            </a:r>
            <a:endParaRPr lang="es-MX" sz="2000" dirty="0"/>
          </a:p>
        </p:txBody>
      </p:sp>
      <p:sp>
        <p:nvSpPr>
          <p:cNvPr id="48" name="Rectangle 47"/>
          <p:cNvSpPr/>
          <p:nvPr/>
        </p:nvSpPr>
        <p:spPr>
          <a:xfrm>
            <a:off x="295914" y="4766608"/>
            <a:ext cx="381888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/>
              <a:t>aux = (</a:t>
            </a:r>
            <a:r>
              <a:rPr lang="en-US" sz="1500" dirty="0" err="1" smtClean="0"/>
              <a:t>posicion</a:t>
            </a:r>
            <a:r>
              <a:rPr lang="en-US" sz="1500" dirty="0" smtClean="0"/>
              <a:t>) </a:t>
            </a:r>
            <a:r>
              <a:rPr lang="en-US" sz="1500" dirty="0" err="1" smtClean="0"/>
              <a:t>malloc</a:t>
            </a:r>
            <a:r>
              <a:rPr lang="en-US" sz="1500" dirty="0" smtClean="0"/>
              <a:t>( </a:t>
            </a:r>
            <a:r>
              <a:rPr lang="en-US" sz="1500" dirty="0" err="1" smtClean="0"/>
              <a:t>sizeof</a:t>
            </a:r>
            <a:r>
              <a:rPr lang="en-US" sz="1500" dirty="0" smtClean="0"/>
              <a:t> (</a:t>
            </a:r>
            <a:r>
              <a:rPr lang="en-US" sz="1500" dirty="0" err="1" smtClean="0"/>
              <a:t>Nodo</a:t>
            </a:r>
            <a:r>
              <a:rPr lang="en-US" sz="1500" dirty="0" smtClean="0"/>
              <a:t>) );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elemento</a:t>
            </a:r>
            <a:r>
              <a:rPr lang="en-US" sz="1500" dirty="0" smtClean="0"/>
              <a:t> = *</a:t>
            </a:r>
            <a:r>
              <a:rPr lang="en-US" sz="1500" dirty="0" err="1" smtClean="0"/>
              <a:t>x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</a:t>
            </a:r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aux-&gt;anterior = </a:t>
            </a:r>
            <a:r>
              <a:rPr lang="en-US" sz="1500" dirty="0" err="1" smtClean="0"/>
              <a:t>p</a:t>
            </a:r>
            <a:r>
              <a:rPr lang="en-US" sz="1500" dirty="0" smtClean="0"/>
              <a:t>;        </a:t>
            </a:r>
          </a:p>
          <a:p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aux;        </a:t>
            </a:r>
          </a:p>
          <a:p>
            <a:r>
              <a:rPr lang="en-US" sz="1500" dirty="0" smtClean="0"/>
              <a:t>If (aux-&gt;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!= NULL)        {            </a:t>
            </a:r>
          </a:p>
          <a:p>
            <a:r>
              <a:rPr lang="en-US" sz="1500" dirty="0" smtClean="0"/>
              <a:t>	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-&gt;anterior = aux;       </a:t>
            </a:r>
          </a:p>
          <a:p>
            <a:r>
              <a:rPr lang="en-US" sz="1500" dirty="0" smtClean="0"/>
              <a:t> }</a:t>
            </a:r>
            <a:endParaRPr lang="es-MX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62000"/>
          </a:xfrm>
        </p:spPr>
        <p:txBody>
          <a:bodyPr/>
          <a:lstStyle/>
          <a:p>
            <a:pPr algn="ctr"/>
            <a:r>
              <a:rPr lang="es-MX" dirty="0" smtClean="0"/>
              <a:t>INSERTAR   6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9600" y="13716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void </a:t>
            </a:r>
            <a:r>
              <a:rPr lang="en-US" sz="2400" dirty="0" err="1" smtClean="0"/>
              <a:t>inserta(TipoElemento</a:t>
            </a:r>
            <a:r>
              <a:rPr lang="en-US" sz="2400" dirty="0" smtClean="0"/>
              <a:t> *</a:t>
            </a:r>
            <a:r>
              <a:rPr lang="en-US" sz="2400" dirty="0" err="1" smtClean="0"/>
              <a:t>x</a:t>
            </a:r>
            <a:r>
              <a:rPr lang="en-US" sz="2400" dirty="0" smtClean="0"/>
              <a:t>, </a:t>
            </a:r>
            <a:r>
              <a:rPr lang="en-US" sz="2400" dirty="0" err="1" smtClean="0"/>
              <a:t>posicion</a:t>
            </a:r>
            <a:r>
              <a:rPr lang="en-US" sz="2400" dirty="0" smtClean="0"/>
              <a:t> </a:t>
            </a:r>
            <a:r>
              <a:rPr lang="en-US" sz="2400" dirty="0" err="1" smtClean="0"/>
              <a:t>p</a:t>
            </a:r>
            <a:r>
              <a:rPr lang="en-US" sz="2400" dirty="0" smtClean="0"/>
              <a:t>, </a:t>
            </a:r>
            <a:r>
              <a:rPr lang="en-US" sz="2400" dirty="0" err="1" smtClean="0"/>
              <a:t>Lista</a:t>
            </a:r>
            <a:r>
              <a:rPr lang="en-US" sz="2400" dirty="0" smtClean="0"/>
              <a:t> *</a:t>
            </a:r>
            <a:r>
              <a:rPr lang="en-US" sz="2400" dirty="0" err="1" smtClean="0"/>
              <a:t>l</a:t>
            </a:r>
            <a:r>
              <a:rPr lang="en-US" sz="2400" dirty="0" smtClean="0"/>
              <a:t>)</a:t>
            </a:r>
            <a:endParaRPr lang="es-MX" sz="2400" dirty="0"/>
          </a:p>
        </p:txBody>
      </p:sp>
      <p:grpSp>
        <p:nvGrpSpPr>
          <p:cNvPr id="3" name="52 Grupo"/>
          <p:cNvGrpSpPr/>
          <p:nvPr/>
        </p:nvGrpSpPr>
        <p:grpSpPr>
          <a:xfrm>
            <a:off x="919138" y="2590800"/>
            <a:ext cx="1714512" cy="869398"/>
            <a:chOff x="1071538" y="2345288"/>
            <a:chExt cx="1714512" cy="869398"/>
          </a:xfrm>
        </p:grpSpPr>
        <p:sp>
          <p:nvSpPr>
            <p:cNvPr id="18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9" name="5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12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17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19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21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2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16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" name="Group 36"/>
          <p:cNvGrpSpPr/>
          <p:nvPr/>
        </p:nvGrpSpPr>
        <p:grpSpPr>
          <a:xfrm>
            <a:off x="2425441" y="2993786"/>
            <a:ext cx="851159" cy="973858"/>
            <a:chOff x="4635241" y="2988542"/>
            <a:chExt cx="851159" cy="973858"/>
          </a:xfrm>
        </p:grpSpPr>
        <p:cxnSp>
          <p:nvCxnSpPr>
            <p:cNvPr id="39" name="39 Conector recto de flecha"/>
            <p:cNvCxnSpPr/>
            <p:nvPr/>
          </p:nvCxnSpPr>
          <p:spPr>
            <a:xfrm rot="5400000">
              <a:off x="4878939" y="3214209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42 Conector recto"/>
            <p:cNvCxnSpPr/>
            <p:nvPr/>
          </p:nvCxnSpPr>
          <p:spPr>
            <a:xfrm>
              <a:off x="4635241" y="3006499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33 CuadroTexto"/>
            <p:cNvSpPr txBox="1"/>
            <p:nvPr/>
          </p:nvSpPr>
          <p:spPr>
            <a:xfrm>
              <a:off x="4700582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304800" y="2988712"/>
            <a:ext cx="838200" cy="978932"/>
            <a:chOff x="2514600" y="2983468"/>
            <a:chExt cx="838200" cy="978932"/>
          </a:xfrm>
        </p:grpSpPr>
        <p:cxnSp>
          <p:nvCxnSpPr>
            <p:cNvPr id="43" name="39 Conector recto de flecha"/>
            <p:cNvCxnSpPr/>
            <p:nvPr/>
          </p:nvCxnSpPr>
          <p:spPr>
            <a:xfrm rot="5400000">
              <a:off x="2638757" y="3209135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2 Conector recto"/>
            <p:cNvCxnSpPr/>
            <p:nvPr/>
          </p:nvCxnSpPr>
          <p:spPr>
            <a:xfrm>
              <a:off x="2852259" y="3001425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33 CuadroTexto"/>
            <p:cNvSpPr txBox="1"/>
            <p:nvPr/>
          </p:nvSpPr>
          <p:spPr>
            <a:xfrm>
              <a:off x="2514600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1653641" y="2057400"/>
            <a:ext cx="327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p</a:t>
            </a:r>
            <a:endParaRPr lang="es-MX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3429000" y="2590800"/>
            <a:ext cx="1714512" cy="857256"/>
            <a:chOff x="3428992" y="2590800"/>
            <a:chExt cx="1714512" cy="857256"/>
          </a:xfrm>
        </p:grpSpPr>
        <p:sp>
          <p:nvSpPr>
            <p:cNvPr id="26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 dirty="0" smtClean="0"/>
            </a:p>
          </p:txBody>
        </p:sp>
        <p:cxnSp>
          <p:nvCxnSpPr>
            <p:cNvPr id="27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3962400" y="2057400"/>
            <a:ext cx="5880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aux</a:t>
            </a:r>
            <a:endParaRPr lang="es-MX" sz="2000" dirty="0"/>
          </a:p>
        </p:txBody>
      </p:sp>
      <p:sp>
        <p:nvSpPr>
          <p:cNvPr id="31" name="Rectangle 30"/>
          <p:cNvSpPr/>
          <p:nvPr/>
        </p:nvSpPr>
        <p:spPr>
          <a:xfrm>
            <a:off x="295914" y="4766608"/>
            <a:ext cx="381888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/>
              <a:t>aux = (</a:t>
            </a:r>
            <a:r>
              <a:rPr lang="en-US" sz="1500" dirty="0" err="1" smtClean="0"/>
              <a:t>posicion</a:t>
            </a:r>
            <a:r>
              <a:rPr lang="en-US" sz="1500" dirty="0" smtClean="0"/>
              <a:t>) </a:t>
            </a:r>
            <a:r>
              <a:rPr lang="en-US" sz="1500" dirty="0" err="1" smtClean="0"/>
              <a:t>malloc</a:t>
            </a:r>
            <a:r>
              <a:rPr lang="en-US" sz="1500" dirty="0" smtClean="0"/>
              <a:t>( </a:t>
            </a:r>
            <a:r>
              <a:rPr lang="en-US" sz="1500" dirty="0" err="1" smtClean="0"/>
              <a:t>sizeof</a:t>
            </a:r>
            <a:r>
              <a:rPr lang="en-US" sz="1500" dirty="0" smtClean="0"/>
              <a:t> (</a:t>
            </a:r>
            <a:r>
              <a:rPr lang="en-US" sz="1500" dirty="0" err="1" smtClean="0"/>
              <a:t>Nodo</a:t>
            </a:r>
            <a:r>
              <a:rPr lang="en-US" sz="1500" dirty="0" smtClean="0"/>
              <a:t>) );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elemento</a:t>
            </a:r>
            <a:r>
              <a:rPr lang="en-US" sz="1500" dirty="0" smtClean="0"/>
              <a:t> = *</a:t>
            </a:r>
            <a:r>
              <a:rPr lang="en-US" sz="1500" dirty="0" err="1" smtClean="0"/>
              <a:t>x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</a:t>
            </a:r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aux-&gt;anterior = </a:t>
            </a:r>
            <a:r>
              <a:rPr lang="en-US" sz="1500" dirty="0" err="1" smtClean="0"/>
              <a:t>p</a:t>
            </a:r>
            <a:r>
              <a:rPr lang="en-US" sz="1500" dirty="0" smtClean="0"/>
              <a:t>;        </a:t>
            </a:r>
          </a:p>
          <a:p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aux;        </a:t>
            </a:r>
          </a:p>
          <a:p>
            <a:r>
              <a:rPr lang="en-US" sz="1500" dirty="0" smtClean="0"/>
              <a:t>If (aux-&gt;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!= NULL)        {            </a:t>
            </a:r>
          </a:p>
          <a:p>
            <a:r>
              <a:rPr lang="en-US" sz="1500" dirty="0" smtClean="0"/>
              <a:t>	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-&gt;anterior = aux;       </a:t>
            </a:r>
          </a:p>
          <a:p>
            <a:r>
              <a:rPr lang="en-US" sz="1500" dirty="0" smtClean="0"/>
              <a:t> }</a:t>
            </a:r>
            <a:endParaRPr lang="es-MX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62000"/>
          </a:xfrm>
        </p:spPr>
        <p:txBody>
          <a:bodyPr/>
          <a:lstStyle/>
          <a:p>
            <a:pPr algn="ctr"/>
            <a:r>
              <a:rPr lang="es-MX" dirty="0" smtClean="0"/>
              <a:t>INSERTAR   6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9600" y="13716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void </a:t>
            </a:r>
            <a:r>
              <a:rPr lang="en-US" sz="2400" dirty="0" err="1" smtClean="0"/>
              <a:t>inserta(TipoElemento</a:t>
            </a:r>
            <a:r>
              <a:rPr lang="en-US" sz="2400" dirty="0" smtClean="0"/>
              <a:t> *</a:t>
            </a:r>
            <a:r>
              <a:rPr lang="en-US" sz="2400" dirty="0" err="1" smtClean="0"/>
              <a:t>x</a:t>
            </a:r>
            <a:r>
              <a:rPr lang="en-US" sz="2400" dirty="0" smtClean="0"/>
              <a:t>, </a:t>
            </a:r>
            <a:r>
              <a:rPr lang="en-US" sz="2400" dirty="0" err="1" smtClean="0"/>
              <a:t>posicion</a:t>
            </a:r>
            <a:r>
              <a:rPr lang="en-US" sz="2400" dirty="0" smtClean="0"/>
              <a:t> </a:t>
            </a:r>
            <a:r>
              <a:rPr lang="en-US" sz="2400" dirty="0" err="1" smtClean="0"/>
              <a:t>p</a:t>
            </a:r>
            <a:r>
              <a:rPr lang="en-US" sz="2400" dirty="0" smtClean="0"/>
              <a:t>, </a:t>
            </a:r>
            <a:r>
              <a:rPr lang="en-US" sz="2400" dirty="0" err="1" smtClean="0"/>
              <a:t>Lista</a:t>
            </a:r>
            <a:r>
              <a:rPr lang="en-US" sz="2400" dirty="0" smtClean="0"/>
              <a:t> *</a:t>
            </a:r>
            <a:r>
              <a:rPr lang="en-US" sz="2400" dirty="0" err="1" smtClean="0"/>
              <a:t>l</a:t>
            </a:r>
            <a:r>
              <a:rPr lang="en-US" sz="2400" dirty="0" smtClean="0"/>
              <a:t>)</a:t>
            </a:r>
            <a:endParaRPr lang="es-MX" sz="2400" dirty="0"/>
          </a:p>
        </p:txBody>
      </p:sp>
      <p:grpSp>
        <p:nvGrpSpPr>
          <p:cNvPr id="3" name="52 Grupo"/>
          <p:cNvGrpSpPr/>
          <p:nvPr/>
        </p:nvGrpSpPr>
        <p:grpSpPr>
          <a:xfrm>
            <a:off x="919138" y="2590800"/>
            <a:ext cx="1714512" cy="869398"/>
            <a:chOff x="1071538" y="2345288"/>
            <a:chExt cx="1714512" cy="869398"/>
          </a:xfrm>
        </p:grpSpPr>
        <p:sp>
          <p:nvSpPr>
            <p:cNvPr id="18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9" name="5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12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17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19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21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2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16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" name="Group 36"/>
          <p:cNvGrpSpPr/>
          <p:nvPr/>
        </p:nvGrpSpPr>
        <p:grpSpPr>
          <a:xfrm>
            <a:off x="2425441" y="2993786"/>
            <a:ext cx="851159" cy="973858"/>
            <a:chOff x="4635241" y="2988542"/>
            <a:chExt cx="851159" cy="973858"/>
          </a:xfrm>
        </p:grpSpPr>
        <p:cxnSp>
          <p:nvCxnSpPr>
            <p:cNvPr id="39" name="39 Conector recto de flecha"/>
            <p:cNvCxnSpPr/>
            <p:nvPr/>
          </p:nvCxnSpPr>
          <p:spPr>
            <a:xfrm rot="5400000">
              <a:off x="4878939" y="3214209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42 Conector recto"/>
            <p:cNvCxnSpPr/>
            <p:nvPr/>
          </p:nvCxnSpPr>
          <p:spPr>
            <a:xfrm>
              <a:off x="4635241" y="3006499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33 CuadroTexto"/>
            <p:cNvSpPr txBox="1"/>
            <p:nvPr/>
          </p:nvSpPr>
          <p:spPr>
            <a:xfrm>
              <a:off x="4700582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304800" y="2988712"/>
            <a:ext cx="838200" cy="978932"/>
            <a:chOff x="2514600" y="2983468"/>
            <a:chExt cx="838200" cy="978932"/>
          </a:xfrm>
        </p:grpSpPr>
        <p:cxnSp>
          <p:nvCxnSpPr>
            <p:cNvPr id="43" name="39 Conector recto de flecha"/>
            <p:cNvCxnSpPr/>
            <p:nvPr/>
          </p:nvCxnSpPr>
          <p:spPr>
            <a:xfrm rot="5400000">
              <a:off x="2638757" y="3209135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2 Conector recto"/>
            <p:cNvCxnSpPr/>
            <p:nvPr/>
          </p:nvCxnSpPr>
          <p:spPr>
            <a:xfrm>
              <a:off x="2852259" y="3001425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33 CuadroTexto"/>
            <p:cNvSpPr txBox="1"/>
            <p:nvPr/>
          </p:nvSpPr>
          <p:spPr>
            <a:xfrm>
              <a:off x="2514600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1653641" y="2057400"/>
            <a:ext cx="327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p</a:t>
            </a:r>
            <a:endParaRPr lang="es-MX" sz="2000" dirty="0"/>
          </a:p>
        </p:txBody>
      </p:sp>
      <p:grpSp>
        <p:nvGrpSpPr>
          <p:cNvPr id="6" name="Group 28"/>
          <p:cNvGrpSpPr/>
          <p:nvPr/>
        </p:nvGrpSpPr>
        <p:grpSpPr>
          <a:xfrm>
            <a:off x="3428992" y="2590800"/>
            <a:ext cx="1714512" cy="857256"/>
            <a:chOff x="3428992" y="2590800"/>
            <a:chExt cx="1714512" cy="857256"/>
          </a:xfrm>
        </p:grpSpPr>
        <p:sp>
          <p:nvSpPr>
            <p:cNvPr id="26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6</a:t>
              </a:r>
            </a:p>
          </p:txBody>
        </p:sp>
        <p:cxnSp>
          <p:nvCxnSpPr>
            <p:cNvPr id="27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3962400" y="2057400"/>
            <a:ext cx="5880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aux</a:t>
            </a:r>
            <a:endParaRPr lang="es-MX" sz="2000" dirty="0"/>
          </a:p>
        </p:txBody>
      </p:sp>
      <p:sp>
        <p:nvSpPr>
          <p:cNvPr id="31" name="Rectangle 30"/>
          <p:cNvSpPr/>
          <p:nvPr/>
        </p:nvSpPr>
        <p:spPr>
          <a:xfrm>
            <a:off x="295914" y="4766608"/>
            <a:ext cx="381888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/>
              <a:t>aux = (</a:t>
            </a:r>
            <a:r>
              <a:rPr lang="en-US" sz="1500" dirty="0" err="1" smtClean="0"/>
              <a:t>posicion</a:t>
            </a:r>
            <a:r>
              <a:rPr lang="en-US" sz="1500" dirty="0" smtClean="0"/>
              <a:t>) </a:t>
            </a:r>
            <a:r>
              <a:rPr lang="en-US" sz="1500" dirty="0" err="1" smtClean="0"/>
              <a:t>malloc</a:t>
            </a:r>
            <a:r>
              <a:rPr lang="en-US" sz="1500" dirty="0" smtClean="0"/>
              <a:t>( </a:t>
            </a:r>
            <a:r>
              <a:rPr lang="en-US" sz="1500" dirty="0" err="1" smtClean="0"/>
              <a:t>sizeof</a:t>
            </a:r>
            <a:r>
              <a:rPr lang="en-US" sz="1500" dirty="0" smtClean="0"/>
              <a:t> (</a:t>
            </a:r>
            <a:r>
              <a:rPr lang="en-US" sz="1500" dirty="0" err="1" smtClean="0"/>
              <a:t>Nodo</a:t>
            </a:r>
            <a:r>
              <a:rPr lang="en-US" sz="1500" dirty="0" smtClean="0"/>
              <a:t>) );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elemento</a:t>
            </a:r>
            <a:r>
              <a:rPr lang="en-US" sz="1500" dirty="0" smtClean="0"/>
              <a:t> = *</a:t>
            </a:r>
            <a:r>
              <a:rPr lang="en-US" sz="1500" dirty="0" err="1" smtClean="0"/>
              <a:t>x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</a:t>
            </a:r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aux-&gt;anterior = </a:t>
            </a:r>
            <a:r>
              <a:rPr lang="en-US" sz="1500" dirty="0" err="1" smtClean="0"/>
              <a:t>p</a:t>
            </a:r>
            <a:r>
              <a:rPr lang="en-US" sz="1500" dirty="0" smtClean="0"/>
              <a:t>;        </a:t>
            </a:r>
          </a:p>
          <a:p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aux;        </a:t>
            </a:r>
          </a:p>
          <a:p>
            <a:r>
              <a:rPr lang="en-US" sz="1500" dirty="0" smtClean="0"/>
              <a:t>If (aux-&gt;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!= NULL)        {            </a:t>
            </a:r>
          </a:p>
          <a:p>
            <a:r>
              <a:rPr lang="en-US" sz="1500" dirty="0" smtClean="0"/>
              <a:t>	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-&gt;anterior = aux;       </a:t>
            </a:r>
          </a:p>
          <a:p>
            <a:r>
              <a:rPr lang="en-US" sz="1500" dirty="0" smtClean="0"/>
              <a:t> }</a:t>
            </a:r>
            <a:endParaRPr lang="es-MX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62000"/>
          </a:xfrm>
        </p:spPr>
        <p:txBody>
          <a:bodyPr/>
          <a:lstStyle/>
          <a:p>
            <a:pPr algn="ctr"/>
            <a:r>
              <a:rPr lang="es-MX" dirty="0" smtClean="0"/>
              <a:t>INSERTAR   6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09600" y="13716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void </a:t>
            </a:r>
            <a:r>
              <a:rPr lang="en-US" sz="2400" dirty="0" err="1" smtClean="0"/>
              <a:t>inserta(TipoElemento</a:t>
            </a:r>
            <a:r>
              <a:rPr lang="en-US" sz="2400" dirty="0" smtClean="0"/>
              <a:t> *</a:t>
            </a:r>
            <a:r>
              <a:rPr lang="en-US" sz="2400" dirty="0" err="1" smtClean="0"/>
              <a:t>x</a:t>
            </a:r>
            <a:r>
              <a:rPr lang="en-US" sz="2400" dirty="0" smtClean="0"/>
              <a:t>, </a:t>
            </a:r>
            <a:r>
              <a:rPr lang="en-US" sz="2400" dirty="0" err="1" smtClean="0"/>
              <a:t>posicion</a:t>
            </a:r>
            <a:r>
              <a:rPr lang="en-US" sz="2400" dirty="0" smtClean="0"/>
              <a:t> </a:t>
            </a:r>
            <a:r>
              <a:rPr lang="en-US" sz="2400" dirty="0" err="1" smtClean="0"/>
              <a:t>p</a:t>
            </a:r>
            <a:r>
              <a:rPr lang="en-US" sz="2400" dirty="0" smtClean="0"/>
              <a:t>, </a:t>
            </a:r>
            <a:r>
              <a:rPr lang="en-US" sz="2400" dirty="0" err="1" smtClean="0"/>
              <a:t>Lista</a:t>
            </a:r>
            <a:r>
              <a:rPr lang="en-US" sz="2400" dirty="0" smtClean="0"/>
              <a:t> *</a:t>
            </a:r>
            <a:r>
              <a:rPr lang="en-US" sz="2400" dirty="0" err="1" smtClean="0"/>
              <a:t>l</a:t>
            </a:r>
            <a:r>
              <a:rPr lang="en-US" sz="2400" dirty="0" smtClean="0"/>
              <a:t>)</a:t>
            </a:r>
            <a:endParaRPr lang="es-MX" sz="2400" dirty="0"/>
          </a:p>
        </p:txBody>
      </p:sp>
      <p:grpSp>
        <p:nvGrpSpPr>
          <p:cNvPr id="3" name="52 Grupo"/>
          <p:cNvGrpSpPr/>
          <p:nvPr/>
        </p:nvGrpSpPr>
        <p:grpSpPr>
          <a:xfrm>
            <a:off x="919138" y="2590800"/>
            <a:ext cx="1714512" cy="869398"/>
            <a:chOff x="1071538" y="2345288"/>
            <a:chExt cx="1714512" cy="869398"/>
          </a:xfrm>
        </p:grpSpPr>
        <p:sp>
          <p:nvSpPr>
            <p:cNvPr id="18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9" name="5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12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17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19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21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2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16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>
              <a:solidFill>
                <a:srgbClr val="F9E31C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" name="Group 36"/>
          <p:cNvGrpSpPr/>
          <p:nvPr/>
        </p:nvGrpSpPr>
        <p:grpSpPr>
          <a:xfrm>
            <a:off x="2425441" y="2993786"/>
            <a:ext cx="851159" cy="973858"/>
            <a:chOff x="4635241" y="2988542"/>
            <a:chExt cx="851159" cy="973858"/>
          </a:xfrm>
        </p:grpSpPr>
        <p:cxnSp>
          <p:nvCxnSpPr>
            <p:cNvPr id="39" name="39 Conector recto de flecha"/>
            <p:cNvCxnSpPr/>
            <p:nvPr/>
          </p:nvCxnSpPr>
          <p:spPr>
            <a:xfrm rot="5400000">
              <a:off x="4878939" y="3214209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42 Conector recto"/>
            <p:cNvCxnSpPr/>
            <p:nvPr/>
          </p:nvCxnSpPr>
          <p:spPr>
            <a:xfrm>
              <a:off x="4635241" y="3006499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33 CuadroTexto"/>
            <p:cNvSpPr txBox="1"/>
            <p:nvPr/>
          </p:nvSpPr>
          <p:spPr>
            <a:xfrm>
              <a:off x="4700582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304800" y="2988712"/>
            <a:ext cx="838200" cy="978932"/>
            <a:chOff x="2514600" y="2983468"/>
            <a:chExt cx="838200" cy="978932"/>
          </a:xfrm>
        </p:grpSpPr>
        <p:cxnSp>
          <p:nvCxnSpPr>
            <p:cNvPr id="43" name="39 Conector recto de flecha"/>
            <p:cNvCxnSpPr/>
            <p:nvPr/>
          </p:nvCxnSpPr>
          <p:spPr>
            <a:xfrm rot="5400000">
              <a:off x="2638757" y="3209135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2 Conector recto"/>
            <p:cNvCxnSpPr/>
            <p:nvPr/>
          </p:nvCxnSpPr>
          <p:spPr>
            <a:xfrm>
              <a:off x="2852259" y="3001425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33 CuadroTexto"/>
            <p:cNvSpPr txBox="1"/>
            <p:nvPr/>
          </p:nvSpPr>
          <p:spPr>
            <a:xfrm>
              <a:off x="2514600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1653641" y="2057400"/>
            <a:ext cx="327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p</a:t>
            </a:r>
            <a:endParaRPr lang="es-MX" sz="2000" dirty="0"/>
          </a:p>
        </p:txBody>
      </p:sp>
      <p:grpSp>
        <p:nvGrpSpPr>
          <p:cNvPr id="6" name="Group 28"/>
          <p:cNvGrpSpPr/>
          <p:nvPr/>
        </p:nvGrpSpPr>
        <p:grpSpPr>
          <a:xfrm>
            <a:off x="3429000" y="2590800"/>
            <a:ext cx="1714512" cy="857256"/>
            <a:chOff x="3428992" y="2590800"/>
            <a:chExt cx="1714512" cy="857256"/>
          </a:xfrm>
        </p:grpSpPr>
        <p:sp>
          <p:nvSpPr>
            <p:cNvPr id="26" name="18 Rectángulo"/>
            <p:cNvSpPr/>
            <p:nvPr/>
          </p:nvSpPr>
          <p:spPr>
            <a:xfrm>
              <a:off x="3428992" y="2590800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900" b="1" dirty="0" smtClean="0"/>
                <a:t>6</a:t>
              </a:r>
            </a:p>
          </p:txBody>
        </p:sp>
        <p:cxnSp>
          <p:nvCxnSpPr>
            <p:cNvPr id="27" name="85 Conector recto"/>
            <p:cNvCxnSpPr/>
            <p:nvPr/>
          </p:nvCxnSpPr>
          <p:spPr>
            <a:xfrm rot="5400000">
              <a:off x="3534566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86 Conector recto"/>
            <p:cNvCxnSpPr/>
            <p:nvPr/>
          </p:nvCxnSpPr>
          <p:spPr>
            <a:xfrm rot="5400000">
              <a:off x="4117183" y="301863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3962400" y="2057400"/>
            <a:ext cx="5880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aux</a:t>
            </a:r>
            <a:endParaRPr lang="es-MX" sz="2000" dirty="0"/>
          </a:p>
        </p:txBody>
      </p:sp>
      <p:grpSp>
        <p:nvGrpSpPr>
          <p:cNvPr id="31" name="Group 36"/>
          <p:cNvGrpSpPr/>
          <p:nvPr/>
        </p:nvGrpSpPr>
        <p:grpSpPr>
          <a:xfrm>
            <a:off x="4953000" y="2988542"/>
            <a:ext cx="851159" cy="973858"/>
            <a:chOff x="4635241" y="2988542"/>
            <a:chExt cx="851159" cy="973858"/>
          </a:xfrm>
        </p:grpSpPr>
        <p:cxnSp>
          <p:nvCxnSpPr>
            <p:cNvPr id="32" name="39 Conector recto de flecha"/>
            <p:cNvCxnSpPr/>
            <p:nvPr/>
          </p:nvCxnSpPr>
          <p:spPr>
            <a:xfrm rot="5400000">
              <a:off x="4878939" y="3214209"/>
              <a:ext cx="452922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42 Conector recto"/>
            <p:cNvCxnSpPr/>
            <p:nvPr/>
          </p:nvCxnSpPr>
          <p:spPr>
            <a:xfrm>
              <a:off x="4635241" y="3006499"/>
              <a:ext cx="500541" cy="1337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33 CuadroTexto"/>
            <p:cNvSpPr txBox="1"/>
            <p:nvPr/>
          </p:nvSpPr>
          <p:spPr>
            <a:xfrm>
              <a:off x="4700582" y="359306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rgbClr val="FF0000"/>
                  </a:solidFill>
                </a:rPr>
                <a:t>NULL</a:t>
              </a:r>
              <a:endParaRPr lang="es-MX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295914" y="4766608"/>
            <a:ext cx="381888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/>
              <a:t>aux = (</a:t>
            </a:r>
            <a:r>
              <a:rPr lang="en-US" sz="1500" dirty="0" err="1" smtClean="0"/>
              <a:t>posicion</a:t>
            </a:r>
            <a:r>
              <a:rPr lang="en-US" sz="1500" dirty="0" smtClean="0"/>
              <a:t>) </a:t>
            </a:r>
            <a:r>
              <a:rPr lang="en-US" sz="1500" dirty="0" err="1" smtClean="0"/>
              <a:t>malloc</a:t>
            </a:r>
            <a:r>
              <a:rPr lang="en-US" sz="1500" dirty="0" smtClean="0"/>
              <a:t>( </a:t>
            </a:r>
            <a:r>
              <a:rPr lang="en-US" sz="1500" dirty="0" err="1" smtClean="0"/>
              <a:t>sizeof</a:t>
            </a:r>
            <a:r>
              <a:rPr lang="en-US" sz="1500" dirty="0" smtClean="0"/>
              <a:t> (</a:t>
            </a:r>
            <a:r>
              <a:rPr lang="en-US" sz="1500" dirty="0" err="1" smtClean="0"/>
              <a:t>Nodo</a:t>
            </a:r>
            <a:r>
              <a:rPr lang="en-US" sz="1500" dirty="0" smtClean="0"/>
              <a:t>) );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elemento</a:t>
            </a:r>
            <a:r>
              <a:rPr lang="en-US" sz="1500" dirty="0" smtClean="0"/>
              <a:t> = *</a:t>
            </a:r>
            <a:r>
              <a:rPr lang="en-US" sz="1500" dirty="0" err="1" smtClean="0"/>
              <a:t>x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</a:t>
            </a:r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;       </a:t>
            </a:r>
          </a:p>
          <a:p>
            <a:r>
              <a:rPr lang="en-US" sz="1500" dirty="0" smtClean="0"/>
              <a:t>aux-&gt;anterior = </a:t>
            </a:r>
            <a:r>
              <a:rPr lang="en-US" sz="1500" dirty="0" err="1" smtClean="0"/>
              <a:t>p</a:t>
            </a:r>
            <a:r>
              <a:rPr lang="en-US" sz="1500" dirty="0" smtClean="0"/>
              <a:t>;        </a:t>
            </a:r>
          </a:p>
          <a:p>
            <a:r>
              <a:rPr lang="en-US" sz="1500" dirty="0" err="1" smtClean="0"/>
              <a:t>p</a:t>
            </a:r>
            <a:r>
              <a:rPr lang="en-US" sz="1500" dirty="0" smtClean="0"/>
              <a:t>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= aux;        </a:t>
            </a:r>
          </a:p>
          <a:p>
            <a:r>
              <a:rPr lang="en-US" sz="1500" dirty="0" smtClean="0"/>
              <a:t>If (aux-&gt;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 != NULL)        {            </a:t>
            </a:r>
          </a:p>
          <a:p>
            <a:r>
              <a:rPr lang="en-US" sz="1500" dirty="0" smtClean="0"/>
              <a:t>	aux-&gt;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-&gt;anterior = aux;       </a:t>
            </a:r>
          </a:p>
          <a:p>
            <a:r>
              <a:rPr lang="en-US" sz="1500" dirty="0" smtClean="0"/>
              <a:t> }</a:t>
            </a:r>
            <a:endParaRPr lang="es-MX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658</TotalTime>
  <Words>1529</Words>
  <Application>Microsoft Office PowerPoint</Application>
  <PresentationFormat>Presentación en pantalla (4:3)</PresentationFormat>
  <Paragraphs>376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Opulento</vt:lpstr>
      <vt:lpstr>LISTA DOBLEMENTE LIGADA lineal con encabezado</vt:lpstr>
      <vt:lpstr>Nodo encabezado</vt:lpstr>
      <vt:lpstr>Nodo encabezado</vt:lpstr>
      <vt:lpstr>Inicializar lista</vt:lpstr>
      <vt:lpstr>Inicializar lista</vt:lpstr>
      <vt:lpstr>INSERTAR   6</vt:lpstr>
      <vt:lpstr>INSERTAR   6</vt:lpstr>
      <vt:lpstr>INSERTAR   6</vt:lpstr>
      <vt:lpstr>INSERTAR   6</vt:lpstr>
      <vt:lpstr>INSERTAR   6</vt:lpstr>
      <vt:lpstr>INSERTAR   6</vt:lpstr>
      <vt:lpstr>INSERTAR   3</vt:lpstr>
      <vt:lpstr>INSERTAR   3</vt:lpstr>
      <vt:lpstr>INSERTAR   3</vt:lpstr>
      <vt:lpstr>INSERTAR   3</vt:lpstr>
      <vt:lpstr>INSERTAR   3</vt:lpstr>
      <vt:lpstr>INSERTAR   3</vt:lpstr>
      <vt:lpstr>INSERTAR   3</vt:lpstr>
      <vt:lpstr>INSERTAR   3</vt:lpstr>
      <vt:lpstr>INSERTAR   3</vt:lpstr>
      <vt:lpstr>INSERTAR   3</vt:lpstr>
      <vt:lpstr>INSERTAR   9</vt:lpstr>
      <vt:lpstr>INSERTAR   9</vt:lpstr>
      <vt:lpstr>INSERTAR   9</vt:lpstr>
      <vt:lpstr>INSERTAR   9</vt:lpstr>
      <vt:lpstr>INSERTAR   9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 LIGADAS</dc:title>
  <dc:creator>Janeth</dc:creator>
  <cp:lastModifiedBy>Medina Flores, Ruth</cp:lastModifiedBy>
  <cp:revision>16</cp:revision>
  <dcterms:created xsi:type="dcterms:W3CDTF">2014-06-27T03:37:28Z</dcterms:created>
  <dcterms:modified xsi:type="dcterms:W3CDTF">2014-07-23T19:42:49Z</dcterms:modified>
</cp:coreProperties>
</file>