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7CC652-A623-41D2-B0ED-8F1D217186B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93A9-DE17-42E8-A366-46C30944BF1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AF02B71-8991-4516-A01E-F1A9ACD28BDC}" type="slidenum">
              <a:rPr/>
              <a:pPr/>
              <a:t>‹Nº›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4953000"/>
            <a:ext cx="4966446" cy="139849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MX" dirty="0" smtClean="0"/>
              <a:t>Árboles de </a:t>
            </a:r>
            <a:br>
              <a:rPr lang="es-MX" dirty="0" smtClean="0"/>
            </a:br>
            <a:r>
              <a:rPr lang="es-MX" dirty="0" smtClean="0"/>
              <a:t>Búsqueda Binaria 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581400" y="1879600"/>
            <a:ext cx="4966446" cy="1320800"/>
          </a:xfrm>
        </p:spPr>
        <p:txBody>
          <a:bodyPr>
            <a:noAutofit/>
          </a:bodyPr>
          <a:lstStyle/>
          <a:p>
            <a:r>
              <a:rPr lang="es-MX" sz="8300" b="1" dirty="0" smtClean="0"/>
              <a:t>Árboles</a:t>
            </a:r>
            <a:endParaRPr lang="es-MX" sz="8300" b="1" dirty="0"/>
          </a:p>
        </p:txBody>
      </p:sp>
      <p:pic>
        <p:nvPicPr>
          <p:cNvPr id="5" name="Picture Placeholder 4" descr="images-21.jpe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306" t="7690" r="-306" b="11624"/>
          <a:stretch>
            <a:fillRect/>
          </a:stretch>
        </p:blipFill>
        <p:spPr>
          <a:xfrm>
            <a:off x="269874" y="533400"/>
            <a:ext cx="2971800" cy="4214814"/>
          </a:xfrm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307731" y="117952"/>
            <a:ext cx="5114778" cy="4408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Julio, 2013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Guadalajara, Jalisco. México</a:t>
            </a:r>
            <a:endParaRPr kumimoji="0" lang="es-MX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3572022" y="117952"/>
            <a:ext cx="5114778" cy="4154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lang="es-MX" sz="900" dirty="0" smtClean="0"/>
              <a:t>Prof. Sabrina Lizbeth Vega Maldonado</a:t>
            </a:r>
            <a:endParaRPr kumimoji="0" lang="es-MX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Ud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399474"/>
            <a:ext cx="929640" cy="1348740"/>
          </a:xfrm>
          <a:prstGeom prst="rect">
            <a:avLst/>
          </a:prstGeom>
        </p:spPr>
      </p:pic>
      <p:pic>
        <p:nvPicPr>
          <p:cNvPr id="10" name="Picture 9" descr="Virtual_bordeB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017612"/>
            <a:ext cx="2179320" cy="112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PRE-ORDEN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25, 7, 5, 15, 12, 13, 20, 40, 30, 28, 35, 45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ORDEN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ORDEN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5, 7, 12, 13, 15, 20, 25, 28, 30, 35, 40, 45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POST-ORDEN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POST-ORDEN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5, 13, 12, 20, 15, 7, 28, 35, 30, 45, 40, 25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ELIMINAR HOJAS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 hojas no representa ningún problema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ELIMINAR PADRES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Eliminar padres exige reestructurar el árbol sin romper las reglas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 smtClean="0"/>
              <a:t>Definición</a:t>
            </a:r>
            <a:endParaRPr lang="es-MX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 árbol es un conjunto de nodos que cumplen con relaciones de padre, hijo y hermano</a:t>
            </a:r>
          </a:p>
          <a:p>
            <a:r>
              <a:rPr lang="es-ES_tradnl" dirty="0" smtClean="0"/>
              <a:t>Los cuales e pueden utilizar como diccionarios y colas de prioridad</a:t>
            </a:r>
            <a:endParaRPr lang="es-MX" dirty="0" smtClean="0"/>
          </a:p>
          <a:p>
            <a:r>
              <a:rPr lang="es-ES_tradnl" dirty="0" smtClean="0"/>
              <a:t>Los árboles de búsqueda son estructuras de datos que soportan las siguientes operaciones:</a:t>
            </a:r>
            <a:br>
              <a:rPr lang="es-ES_tradnl" dirty="0" smtClean="0"/>
            </a:br>
            <a:r>
              <a:rPr lang="es-ES_tradnl" b="1" i="1" dirty="0" smtClean="0"/>
              <a:t>Insertar, Eliminar, Buscar, Mínimo, Máximo, Predecesor</a:t>
            </a:r>
          </a:p>
          <a:p>
            <a:r>
              <a:rPr lang="es-ES_tradnl" dirty="0" smtClean="0"/>
              <a:t>Las operaciones toman un tiempo proporcional a la altura del árbol.</a:t>
            </a:r>
          </a:p>
        </p:txBody>
      </p:sp>
      <p:pic>
        <p:nvPicPr>
          <p:cNvPr id="5" name="Picture Placeholder 4" descr="images-21.jpe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-3255" b="-3797"/>
          <a:stretch>
            <a:fillRect/>
          </a:stretch>
        </p:blipFill>
        <p:spPr>
          <a:xfrm>
            <a:off x="269875" y="2209800"/>
            <a:ext cx="1645920" cy="3916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508377" cy="1143000"/>
          </a:xfrm>
        </p:spPr>
        <p:txBody>
          <a:bodyPr/>
          <a:lstStyle/>
          <a:p>
            <a:pPr algn="ctr"/>
            <a:r>
              <a:rPr lang="es-MX" sz="4000" b="1" dirty="0" smtClean="0"/>
              <a:t>Gráfico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3810000" y="227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A</a:t>
            </a:r>
            <a:endParaRPr lang="es-MX" sz="2200" b="1" dirty="0"/>
          </a:p>
        </p:txBody>
      </p:sp>
      <p:sp>
        <p:nvSpPr>
          <p:cNvPr id="5" name="Oval 4"/>
          <p:cNvSpPr/>
          <p:nvPr/>
        </p:nvSpPr>
        <p:spPr>
          <a:xfrm>
            <a:off x="1752600" y="34913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B</a:t>
            </a:r>
            <a:endParaRPr lang="es-MX" sz="2200" b="1" dirty="0"/>
          </a:p>
        </p:txBody>
      </p:sp>
      <p:sp>
        <p:nvSpPr>
          <p:cNvPr id="6" name="Oval 5"/>
          <p:cNvSpPr/>
          <p:nvPr/>
        </p:nvSpPr>
        <p:spPr>
          <a:xfrm>
            <a:off x="5943600" y="34913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D</a:t>
            </a:r>
            <a:endParaRPr lang="es-MX" sz="2200" b="1" dirty="0"/>
          </a:p>
        </p:txBody>
      </p:sp>
      <p:sp>
        <p:nvSpPr>
          <p:cNvPr id="7" name="Oval 6"/>
          <p:cNvSpPr/>
          <p:nvPr/>
        </p:nvSpPr>
        <p:spPr>
          <a:xfrm>
            <a:off x="2667000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F</a:t>
            </a:r>
            <a:endParaRPr lang="es-MX" sz="2200" b="1" dirty="0"/>
          </a:p>
        </p:txBody>
      </p:sp>
      <p:sp>
        <p:nvSpPr>
          <p:cNvPr id="8" name="Oval 7"/>
          <p:cNvSpPr/>
          <p:nvPr/>
        </p:nvSpPr>
        <p:spPr>
          <a:xfrm>
            <a:off x="190500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I</a:t>
            </a:r>
            <a:endParaRPr lang="es-MX" sz="2200" b="1" dirty="0"/>
          </a:p>
        </p:txBody>
      </p:sp>
      <p:sp>
        <p:nvSpPr>
          <p:cNvPr id="9" name="Oval 8"/>
          <p:cNvSpPr/>
          <p:nvPr/>
        </p:nvSpPr>
        <p:spPr>
          <a:xfrm>
            <a:off x="268986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J</a:t>
            </a:r>
            <a:endParaRPr lang="es-MX" sz="2200" b="1" dirty="0"/>
          </a:p>
        </p:txBody>
      </p:sp>
      <p:sp>
        <p:nvSpPr>
          <p:cNvPr id="10" name="Oval 9"/>
          <p:cNvSpPr/>
          <p:nvPr/>
        </p:nvSpPr>
        <p:spPr>
          <a:xfrm>
            <a:off x="342900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K</a:t>
            </a:r>
            <a:endParaRPr lang="es-MX" sz="2200" b="1" dirty="0"/>
          </a:p>
        </p:txBody>
      </p:sp>
      <p:sp>
        <p:nvSpPr>
          <p:cNvPr id="11" name="Oval 10"/>
          <p:cNvSpPr/>
          <p:nvPr/>
        </p:nvSpPr>
        <p:spPr>
          <a:xfrm>
            <a:off x="3810000" y="34913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C</a:t>
            </a:r>
            <a:endParaRPr lang="es-MX" sz="2200" b="1" dirty="0"/>
          </a:p>
        </p:txBody>
      </p:sp>
      <p:sp>
        <p:nvSpPr>
          <p:cNvPr id="12" name="Oval 11"/>
          <p:cNvSpPr/>
          <p:nvPr/>
        </p:nvSpPr>
        <p:spPr>
          <a:xfrm>
            <a:off x="5257800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G</a:t>
            </a:r>
            <a:endParaRPr lang="es-MX" sz="2200" b="1" dirty="0"/>
          </a:p>
        </p:txBody>
      </p:sp>
      <p:sp>
        <p:nvSpPr>
          <p:cNvPr id="13" name="Oval 12"/>
          <p:cNvSpPr/>
          <p:nvPr/>
        </p:nvSpPr>
        <p:spPr>
          <a:xfrm>
            <a:off x="464820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L</a:t>
            </a:r>
            <a:endParaRPr lang="es-MX" sz="2200" b="1" dirty="0"/>
          </a:p>
        </p:txBody>
      </p:sp>
      <p:sp>
        <p:nvSpPr>
          <p:cNvPr id="14" name="Oval 13"/>
          <p:cNvSpPr/>
          <p:nvPr/>
        </p:nvSpPr>
        <p:spPr>
          <a:xfrm>
            <a:off x="594360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M</a:t>
            </a:r>
            <a:endParaRPr lang="es-MX" sz="2200" b="1" dirty="0"/>
          </a:p>
        </p:txBody>
      </p:sp>
      <p:sp>
        <p:nvSpPr>
          <p:cNvPr id="15" name="Oval 14"/>
          <p:cNvSpPr/>
          <p:nvPr/>
        </p:nvSpPr>
        <p:spPr>
          <a:xfrm>
            <a:off x="6672206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H</a:t>
            </a:r>
            <a:endParaRPr lang="es-MX" sz="2200" b="1" dirty="0"/>
          </a:p>
        </p:txBody>
      </p:sp>
      <p:sp>
        <p:nvSpPr>
          <p:cNvPr id="16" name="Oval 15"/>
          <p:cNvSpPr/>
          <p:nvPr/>
        </p:nvSpPr>
        <p:spPr>
          <a:xfrm>
            <a:off x="1066800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E</a:t>
            </a:r>
            <a:endParaRPr lang="es-MX" sz="22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2901910" y="2331658"/>
            <a:ext cx="6870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569028" y="3955472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369128" y="3841172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445328" y="4907972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9" idx="0"/>
          </p:cNvCxnSpPr>
          <p:nvPr/>
        </p:nvCxnSpPr>
        <p:spPr>
          <a:xfrm rot="16200000" flipH="1">
            <a:off x="2837758" y="5277542"/>
            <a:ext cx="367145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059430" y="5105400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4"/>
            <a:endCxn id="11" idx="0"/>
          </p:cNvCxnSpPr>
          <p:nvPr/>
        </p:nvCxnSpPr>
        <p:spPr>
          <a:xfrm rot="5400000">
            <a:off x="3855028" y="3193472"/>
            <a:ext cx="5957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4921828" y="2126672"/>
            <a:ext cx="5957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600700" y="4114799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467231" y="3934069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112328" y="4984172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5760028" y="4946072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0" y="2272145"/>
            <a:ext cx="685800" cy="623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A</a:t>
            </a:r>
            <a:endParaRPr lang="es-MX" sz="2200" b="1" dirty="0"/>
          </a:p>
        </p:txBody>
      </p:sp>
      <p:sp>
        <p:nvSpPr>
          <p:cNvPr id="5" name="Oval 4"/>
          <p:cNvSpPr/>
          <p:nvPr/>
        </p:nvSpPr>
        <p:spPr>
          <a:xfrm>
            <a:off x="1752600" y="34913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B</a:t>
            </a:r>
            <a:endParaRPr lang="es-MX" sz="2200" b="1" dirty="0"/>
          </a:p>
        </p:txBody>
      </p:sp>
      <p:sp>
        <p:nvSpPr>
          <p:cNvPr id="6" name="Oval 5"/>
          <p:cNvSpPr/>
          <p:nvPr/>
        </p:nvSpPr>
        <p:spPr>
          <a:xfrm>
            <a:off x="5943600" y="3491345"/>
            <a:ext cx="685800" cy="623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D</a:t>
            </a:r>
            <a:endParaRPr lang="es-MX" sz="2200" b="1" dirty="0"/>
          </a:p>
        </p:txBody>
      </p:sp>
      <p:sp>
        <p:nvSpPr>
          <p:cNvPr id="7" name="Oval 6"/>
          <p:cNvSpPr/>
          <p:nvPr/>
        </p:nvSpPr>
        <p:spPr>
          <a:xfrm>
            <a:off x="2667000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F</a:t>
            </a:r>
            <a:endParaRPr lang="es-MX" sz="2200" b="1" dirty="0"/>
          </a:p>
        </p:txBody>
      </p:sp>
      <p:sp>
        <p:nvSpPr>
          <p:cNvPr id="8" name="Oval 7"/>
          <p:cNvSpPr/>
          <p:nvPr/>
        </p:nvSpPr>
        <p:spPr>
          <a:xfrm>
            <a:off x="190500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I</a:t>
            </a:r>
            <a:endParaRPr lang="es-MX" sz="2200" b="1" dirty="0"/>
          </a:p>
        </p:txBody>
      </p:sp>
      <p:sp>
        <p:nvSpPr>
          <p:cNvPr id="9" name="Oval 8"/>
          <p:cNvSpPr/>
          <p:nvPr/>
        </p:nvSpPr>
        <p:spPr>
          <a:xfrm>
            <a:off x="268986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J</a:t>
            </a:r>
            <a:endParaRPr lang="es-MX" sz="2200" b="1" dirty="0"/>
          </a:p>
        </p:txBody>
      </p:sp>
      <p:sp>
        <p:nvSpPr>
          <p:cNvPr id="10" name="Oval 9"/>
          <p:cNvSpPr/>
          <p:nvPr/>
        </p:nvSpPr>
        <p:spPr>
          <a:xfrm>
            <a:off x="342900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K</a:t>
            </a:r>
            <a:endParaRPr lang="es-MX" sz="2200" b="1" dirty="0"/>
          </a:p>
        </p:txBody>
      </p:sp>
      <p:sp>
        <p:nvSpPr>
          <p:cNvPr id="11" name="Oval 10"/>
          <p:cNvSpPr/>
          <p:nvPr/>
        </p:nvSpPr>
        <p:spPr>
          <a:xfrm>
            <a:off x="3810000" y="34913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C</a:t>
            </a:r>
            <a:endParaRPr lang="es-MX" sz="2200" b="1" dirty="0"/>
          </a:p>
        </p:txBody>
      </p:sp>
      <p:sp>
        <p:nvSpPr>
          <p:cNvPr id="12" name="Oval 11"/>
          <p:cNvSpPr/>
          <p:nvPr/>
        </p:nvSpPr>
        <p:spPr>
          <a:xfrm>
            <a:off x="5257800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G</a:t>
            </a:r>
            <a:endParaRPr lang="es-MX" sz="2200" b="1" dirty="0"/>
          </a:p>
        </p:txBody>
      </p:sp>
      <p:sp>
        <p:nvSpPr>
          <p:cNvPr id="13" name="Oval 12"/>
          <p:cNvSpPr/>
          <p:nvPr/>
        </p:nvSpPr>
        <p:spPr>
          <a:xfrm>
            <a:off x="4648200" y="54725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L</a:t>
            </a:r>
            <a:endParaRPr lang="es-MX" sz="2200" b="1" dirty="0"/>
          </a:p>
        </p:txBody>
      </p:sp>
      <p:sp>
        <p:nvSpPr>
          <p:cNvPr id="14" name="Oval 13"/>
          <p:cNvSpPr/>
          <p:nvPr/>
        </p:nvSpPr>
        <p:spPr>
          <a:xfrm>
            <a:off x="5943600" y="5472545"/>
            <a:ext cx="685800" cy="623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M</a:t>
            </a:r>
            <a:endParaRPr lang="es-MX" sz="2200" b="1" dirty="0"/>
          </a:p>
        </p:txBody>
      </p:sp>
      <p:sp>
        <p:nvSpPr>
          <p:cNvPr id="15" name="Oval 14"/>
          <p:cNvSpPr/>
          <p:nvPr/>
        </p:nvSpPr>
        <p:spPr>
          <a:xfrm>
            <a:off x="6672206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H</a:t>
            </a:r>
            <a:endParaRPr lang="es-MX" sz="2200" b="1" dirty="0"/>
          </a:p>
        </p:txBody>
      </p:sp>
      <p:sp>
        <p:nvSpPr>
          <p:cNvPr id="16" name="Oval 15"/>
          <p:cNvSpPr/>
          <p:nvPr/>
        </p:nvSpPr>
        <p:spPr>
          <a:xfrm>
            <a:off x="1066800" y="44819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E</a:t>
            </a:r>
            <a:endParaRPr lang="es-MX" sz="22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2901910" y="2331658"/>
            <a:ext cx="6870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569028" y="3955472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369128" y="3841172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445328" y="4907972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9" idx="0"/>
          </p:cNvCxnSpPr>
          <p:nvPr/>
        </p:nvCxnSpPr>
        <p:spPr>
          <a:xfrm rot="16200000" flipH="1">
            <a:off x="2837758" y="5277542"/>
            <a:ext cx="367145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059430" y="5105400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4"/>
            <a:endCxn id="11" idx="0"/>
          </p:cNvCxnSpPr>
          <p:nvPr/>
        </p:nvCxnSpPr>
        <p:spPr>
          <a:xfrm rot="5400000">
            <a:off x="3855028" y="3193472"/>
            <a:ext cx="5957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4921828" y="2126672"/>
            <a:ext cx="5957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600700" y="4114799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467231" y="3934069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112328" y="4984172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5760028" y="4946072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2312313"/>
            <a:ext cx="2786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solidFill>
                  <a:srgbClr val="FF0000"/>
                </a:solidFill>
              </a:rPr>
              <a:t>Raíz,   Nivel = 1</a:t>
            </a:r>
            <a:endParaRPr lang="es-MX" sz="2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5600" y="5588913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solidFill>
                  <a:srgbClr val="FF0000"/>
                </a:solidFill>
              </a:rPr>
              <a:t>Hoja, Nivel = 4</a:t>
            </a:r>
            <a:endParaRPr lang="es-MX" sz="2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5600" y="3531513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solidFill>
                  <a:srgbClr val="FF0000"/>
                </a:solidFill>
              </a:rPr>
              <a:t>Padre,  Nivel = 2  </a:t>
            </a:r>
            <a:endParaRPr lang="es-MX" sz="2200" b="1" dirty="0">
              <a:solidFill>
                <a:srgbClr val="FF0000"/>
              </a:solidFill>
            </a:endParaRPr>
          </a:p>
        </p:txBody>
      </p:sp>
      <p:sp>
        <p:nvSpPr>
          <p:cNvPr id="32" name="Snip Diagonal Corner Rectangle 31"/>
          <p:cNvSpPr/>
          <p:nvPr/>
        </p:nvSpPr>
        <p:spPr>
          <a:xfrm>
            <a:off x="609600" y="6400800"/>
            <a:ext cx="7879977" cy="45720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 altura del árbol</a:t>
            </a:r>
            <a:r>
              <a:rPr lang="es-MX" dirty="0" smtClean="0"/>
              <a:t> corresponde al nivel de la hoja mas alejada</a:t>
            </a:r>
            <a:endParaRPr lang="es-MX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508377" cy="1143000"/>
          </a:xfrm>
        </p:spPr>
        <p:txBody>
          <a:bodyPr/>
          <a:lstStyle/>
          <a:p>
            <a:pPr algn="ctr"/>
            <a:r>
              <a:rPr lang="es-MX" sz="4000" b="1" dirty="0" smtClean="0"/>
              <a:t>Gráfico</a:t>
            </a:r>
            <a:endParaRPr lang="es-MX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Un árbol de búsqueda binaria es un árbol ordenado de grado 2, es decir, puede tener un máximo de 2 subárboles a los que se les identifica como subárbol izquierdo y subárbol derecho</a:t>
            </a:r>
          </a:p>
          <a:p>
            <a:r>
              <a:rPr lang="es-MX" dirty="0" smtClean="0"/>
              <a:t>Un </a:t>
            </a:r>
            <a:r>
              <a:rPr lang="es-MX" b="1" dirty="0" smtClean="0"/>
              <a:t>árbol binario completo</a:t>
            </a:r>
            <a:r>
              <a:rPr lang="es-MX" dirty="0" smtClean="0"/>
              <a:t> es un árbol donde cada nodo tiene exactamente 2 hijos </a:t>
            </a:r>
            <a:endParaRPr lang="es-ES_tradnl" dirty="0" smtClean="0"/>
          </a:p>
          <a:p>
            <a:r>
              <a:rPr lang="es-ES_tradnl" dirty="0" smtClean="0"/>
              <a:t>Se puede visitar a todos sus nodos utilizando 3 recorridos: </a:t>
            </a:r>
            <a:r>
              <a:rPr lang="es-ES_tradnl" b="1" i="1" dirty="0" smtClean="0"/>
              <a:t> </a:t>
            </a:r>
            <a:r>
              <a:rPr lang="es-ES_tradnl" b="1" i="1" dirty="0" err="1" smtClean="0"/>
              <a:t>pre</a:t>
            </a:r>
            <a:r>
              <a:rPr lang="es-ES_tradnl" b="1" i="1" dirty="0" smtClean="0"/>
              <a:t>-orden, orden y post-orden</a:t>
            </a:r>
          </a:p>
          <a:p>
            <a:r>
              <a:rPr lang="es-ES_tradnl" dirty="0" smtClean="0"/>
              <a:t>También son válidas las operaciones de inserción, eliminación y búsqueda</a:t>
            </a:r>
          </a:p>
        </p:txBody>
      </p:sp>
      <p:pic>
        <p:nvPicPr>
          <p:cNvPr id="5" name="Picture Placeholder 4" descr="images-21.jpe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-3255" b="-3797"/>
          <a:stretch>
            <a:fillRect/>
          </a:stretch>
        </p:blipFill>
        <p:spPr>
          <a:xfrm>
            <a:off x="269875" y="2209800"/>
            <a:ext cx="1645920" cy="3916363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533400"/>
            <a:ext cx="6508377" cy="1143000"/>
          </a:xfrm>
        </p:spPr>
        <p:txBody>
          <a:bodyPr/>
          <a:lstStyle/>
          <a:p>
            <a:pPr algn="ctr"/>
            <a:r>
              <a:rPr lang="es-MX" sz="3500" b="1" dirty="0" smtClean="0"/>
              <a:t>Árboles de Búsqueda Binaria</a:t>
            </a:r>
            <a:endParaRPr lang="es-MX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PREORDEN</a:t>
            </a:r>
          </a:p>
          <a:p>
            <a:pPr>
              <a:buNone/>
            </a:pPr>
            <a:r>
              <a:rPr lang="es-MX" dirty="0" smtClean="0"/>
              <a:t>Se visita  RAÍZ  -  IZQUIERDA  -  DERECHA</a:t>
            </a:r>
          </a:p>
          <a:p>
            <a:endParaRPr lang="es-MX" dirty="0" smtClean="0"/>
          </a:p>
          <a:p>
            <a:r>
              <a:rPr lang="es-MX" dirty="0" smtClean="0"/>
              <a:t>ORDEN</a:t>
            </a:r>
          </a:p>
          <a:p>
            <a:pPr>
              <a:buNone/>
            </a:pPr>
            <a:r>
              <a:rPr lang="es-MX" dirty="0" smtClean="0"/>
              <a:t>Se visita  IZQUIERDA  -   RAÍZ  -  DERECHA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POSTORDEN</a:t>
            </a:r>
          </a:p>
          <a:p>
            <a:pPr>
              <a:buNone/>
            </a:pPr>
            <a:r>
              <a:rPr lang="es-MX" dirty="0" smtClean="0"/>
              <a:t>Se visita   IZQUIERDA  -   DERECHA   -  RAÍZ </a:t>
            </a:r>
          </a:p>
          <a:p>
            <a:endParaRPr lang="es-MX" dirty="0"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Recorridos</a:t>
            </a:r>
            <a:endParaRPr lang="es-MX" dirty="0"/>
          </a:p>
        </p:txBody>
      </p:sp>
      <p:pic>
        <p:nvPicPr>
          <p:cNvPr id="7" name="Picture Placeholder 4" descr="images-21.jpe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-3255" b="-3797"/>
          <a:stretch>
            <a:fillRect/>
          </a:stretch>
        </p:blipFill>
        <p:spPr>
          <a:xfrm>
            <a:off x="269875" y="2209800"/>
            <a:ext cx="1645920" cy="3916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Insertar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25, 7, 40, 30, 15, 12, 35, 45, 13, 5, 28, 20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Insertar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25, 7, 40, 30, 15, 12, 35, 45</a:t>
            </a:r>
            <a:r>
              <a:rPr lang="es-MX" sz="2200" smtClean="0"/>
              <a:t>, 13, </a:t>
            </a:r>
            <a:r>
              <a:rPr lang="es-MX" sz="2200" dirty="0" smtClean="0"/>
              <a:t>5, 28</a:t>
            </a:r>
            <a:r>
              <a:rPr lang="es-MX" sz="2200" smtClean="0"/>
              <a:t>, 20</a:t>
            </a:r>
            <a:r>
              <a:rPr lang="es-MX" smtClean="0"/>
              <a:t>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PRE-ORDEN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4071994" y="2057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25</a:t>
            </a:r>
            <a:endParaRPr lang="es-MX" sz="2000" b="1" dirty="0"/>
          </a:p>
        </p:txBody>
      </p:sp>
      <p:sp>
        <p:nvSpPr>
          <p:cNvPr id="5" name="Oval 4"/>
          <p:cNvSpPr/>
          <p:nvPr/>
        </p:nvSpPr>
        <p:spPr>
          <a:xfrm>
            <a:off x="2014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7</a:t>
            </a:r>
            <a:endParaRPr lang="es-MX" sz="2000" b="1" dirty="0"/>
          </a:p>
        </p:txBody>
      </p:sp>
      <p:sp>
        <p:nvSpPr>
          <p:cNvPr id="6" name="Oval 5"/>
          <p:cNvSpPr/>
          <p:nvPr/>
        </p:nvSpPr>
        <p:spPr>
          <a:xfrm>
            <a:off x="6205594" y="31242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40</a:t>
            </a:r>
            <a:endParaRPr lang="es-MX" sz="2000" b="1" dirty="0"/>
          </a:p>
        </p:txBody>
      </p:sp>
      <p:sp>
        <p:nvSpPr>
          <p:cNvPr id="7" name="Oval 6"/>
          <p:cNvSpPr/>
          <p:nvPr/>
        </p:nvSpPr>
        <p:spPr>
          <a:xfrm>
            <a:off x="29289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15</a:t>
            </a:r>
            <a:endParaRPr lang="es-MX" sz="2000" b="1" dirty="0"/>
          </a:p>
        </p:txBody>
      </p:sp>
      <p:sp>
        <p:nvSpPr>
          <p:cNvPr id="8" name="Oval 7"/>
          <p:cNvSpPr/>
          <p:nvPr/>
        </p:nvSpPr>
        <p:spPr>
          <a:xfrm>
            <a:off x="2166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12</a:t>
            </a:r>
            <a:endParaRPr lang="es-MX" sz="2000" b="1" dirty="0"/>
          </a:p>
        </p:txBody>
      </p:sp>
      <p:sp>
        <p:nvSpPr>
          <p:cNvPr id="10" name="Oval 9"/>
          <p:cNvSpPr/>
          <p:nvPr/>
        </p:nvSpPr>
        <p:spPr>
          <a:xfrm>
            <a:off x="36909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smtClean="0"/>
              <a:t>20</a:t>
            </a:r>
            <a:endParaRPr lang="es-MX" sz="2000" b="1" dirty="0"/>
          </a:p>
        </p:txBody>
      </p:sp>
      <p:sp>
        <p:nvSpPr>
          <p:cNvPr id="12" name="Oval 11"/>
          <p:cNvSpPr/>
          <p:nvPr/>
        </p:nvSpPr>
        <p:spPr>
          <a:xfrm>
            <a:off x="5519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30</a:t>
            </a:r>
            <a:endParaRPr lang="es-MX" sz="2000" b="1" dirty="0"/>
          </a:p>
        </p:txBody>
      </p:sp>
      <p:sp>
        <p:nvSpPr>
          <p:cNvPr id="13" name="Oval 12"/>
          <p:cNvSpPr/>
          <p:nvPr/>
        </p:nvSpPr>
        <p:spPr>
          <a:xfrm>
            <a:off x="49101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28</a:t>
            </a:r>
            <a:endParaRPr lang="es-MX" sz="2000" b="1" dirty="0"/>
          </a:p>
        </p:txBody>
      </p:sp>
      <p:sp>
        <p:nvSpPr>
          <p:cNvPr id="14" name="Oval 13"/>
          <p:cNvSpPr/>
          <p:nvPr/>
        </p:nvSpPr>
        <p:spPr>
          <a:xfrm>
            <a:off x="6205594" y="51054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35</a:t>
            </a:r>
            <a:endParaRPr lang="es-MX" sz="2000" b="1" dirty="0"/>
          </a:p>
        </p:txBody>
      </p:sp>
      <p:sp>
        <p:nvSpPr>
          <p:cNvPr id="15" name="Oval 14"/>
          <p:cNvSpPr/>
          <p:nvPr/>
        </p:nvSpPr>
        <p:spPr>
          <a:xfrm>
            <a:off x="6934200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45</a:t>
            </a:r>
            <a:endParaRPr lang="es-MX" sz="2000" b="1" dirty="0"/>
          </a:p>
        </p:txBody>
      </p:sp>
      <p:sp>
        <p:nvSpPr>
          <p:cNvPr id="16" name="Oval 15"/>
          <p:cNvSpPr/>
          <p:nvPr/>
        </p:nvSpPr>
        <p:spPr>
          <a:xfrm>
            <a:off x="1328794" y="4114800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5</a:t>
            </a:r>
            <a:endParaRPr lang="es-MX" sz="2000" b="1" dirty="0"/>
          </a:p>
        </p:txBody>
      </p:sp>
      <p:cxnSp>
        <p:nvCxnSpPr>
          <p:cNvPr id="18" name="Straight Connector 17"/>
          <p:cNvCxnSpPr>
            <a:stCxn id="4" idx="4"/>
            <a:endCxn id="5" idx="7"/>
          </p:cNvCxnSpPr>
          <p:nvPr/>
        </p:nvCxnSpPr>
        <p:spPr>
          <a:xfrm rot="5400000">
            <a:off x="3240104" y="2040713"/>
            <a:ext cx="534648" cy="181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16" idx="0"/>
          </p:cNvCxnSpPr>
          <p:nvPr/>
        </p:nvCxnSpPr>
        <p:spPr>
          <a:xfrm rot="5400000">
            <a:off x="1831022" y="35883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2631122" y="3474027"/>
            <a:ext cx="367145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8" idx="0"/>
          </p:cNvCxnSpPr>
          <p:nvPr/>
        </p:nvCxnSpPr>
        <p:spPr>
          <a:xfrm rot="5400000">
            <a:off x="2707322" y="4540827"/>
            <a:ext cx="367145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3321424" y="4738255"/>
            <a:ext cx="712470" cy="36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6" idx="0"/>
          </p:cNvCxnSpPr>
          <p:nvPr/>
        </p:nvCxnSpPr>
        <p:spPr>
          <a:xfrm rot="16200000" flipH="1">
            <a:off x="5260022" y="1835727"/>
            <a:ext cx="443345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2" idx="0"/>
          </p:cNvCxnSpPr>
          <p:nvPr/>
        </p:nvCxnSpPr>
        <p:spPr>
          <a:xfrm rot="10800000" flipV="1">
            <a:off x="5862694" y="3747654"/>
            <a:ext cx="636272" cy="36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4"/>
            <a:endCxn id="15" idx="0"/>
          </p:cNvCxnSpPr>
          <p:nvPr/>
        </p:nvCxnSpPr>
        <p:spPr>
          <a:xfrm rot="16200000" flipH="1">
            <a:off x="6729225" y="3566924"/>
            <a:ext cx="367145" cy="728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4"/>
            <a:endCxn id="13" idx="0"/>
          </p:cNvCxnSpPr>
          <p:nvPr/>
        </p:nvCxnSpPr>
        <p:spPr>
          <a:xfrm rot="5400000">
            <a:off x="5374322" y="4617027"/>
            <a:ext cx="367145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4" idx="0"/>
          </p:cNvCxnSpPr>
          <p:nvPr/>
        </p:nvCxnSpPr>
        <p:spPr>
          <a:xfrm rot="16200000" flipH="1">
            <a:off x="6022022" y="4578927"/>
            <a:ext cx="367145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84170" y="6082145"/>
            <a:ext cx="685800" cy="623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13</a:t>
            </a:r>
            <a:endParaRPr lang="es-MX" sz="2000" b="1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2509894" y="5728855"/>
            <a:ext cx="717176" cy="35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765</TotalTime>
  <Words>358</Words>
  <Application>Microsoft Office PowerPoint</Application>
  <PresentationFormat>Presentación en pantalla (4:3)</PresentationFormat>
  <Paragraphs>183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Plaza</vt:lpstr>
      <vt:lpstr>Árboles de  Búsqueda Binaria </vt:lpstr>
      <vt:lpstr>Definición</vt:lpstr>
      <vt:lpstr>Gráfico</vt:lpstr>
      <vt:lpstr>Gráfico</vt:lpstr>
      <vt:lpstr>Árboles de Búsqueda Binaria</vt:lpstr>
      <vt:lpstr>Recorridos</vt:lpstr>
      <vt:lpstr>Insertar</vt:lpstr>
      <vt:lpstr>Insertar</vt:lpstr>
      <vt:lpstr>PRE-ORDEN</vt:lpstr>
      <vt:lpstr>PRE-ORDEN</vt:lpstr>
      <vt:lpstr>ORDEN</vt:lpstr>
      <vt:lpstr>ORDEN</vt:lpstr>
      <vt:lpstr>POST-ORDEN</vt:lpstr>
      <vt:lpstr>POST-ORDEN</vt:lpstr>
      <vt:lpstr>ELIMINAR HOJAS</vt:lpstr>
      <vt:lpstr>ELIMINAR PADRES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de  Búsqueda Binaria</dc:title>
  <dc:creator>Janeth Rivera</dc:creator>
  <cp:lastModifiedBy>Medina Flores, Ruth</cp:lastModifiedBy>
  <cp:revision>24</cp:revision>
  <dcterms:created xsi:type="dcterms:W3CDTF">2014-06-27T03:38:20Z</dcterms:created>
  <dcterms:modified xsi:type="dcterms:W3CDTF">2014-07-23T19:44:18Z</dcterms:modified>
</cp:coreProperties>
</file>