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10"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2" r:id="rId57"/>
    <p:sldId id="314" r:id="rId58"/>
    <p:sldId id="315" r:id="rId59"/>
    <p:sldId id="316" r:id="rId60"/>
    <p:sldId id="317" r:id="rId61"/>
    <p:sldId id="311"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04858-4C0F-4DE0-B275-B834A9068A8E}" type="datetimeFigureOut">
              <a:rPr lang="es-MX" smtClean="0"/>
              <a:t>06/02/2023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98B2F-9424-46D5-B0FA-A761F6E3C05F}" type="slidenum">
              <a:rPr lang="es-MX" smtClean="0"/>
              <a:t>‹#›</a:t>
            </a:fld>
            <a:endParaRPr lang="es-MX"/>
          </a:p>
        </p:txBody>
      </p:sp>
    </p:spTree>
    <p:extLst>
      <p:ext uri="{BB962C8B-B14F-4D97-AF65-F5344CB8AC3E}">
        <p14:creationId xmlns:p14="http://schemas.microsoft.com/office/powerpoint/2010/main" val="1183441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7375545-6835-4B68-8078-D8CE5C00D3E0}" type="datetimeFigureOut">
              <a:rPr lang="es-MX" smtClean="0"/>
              <a:t>06/02/2023</a:t>
            </a:fld>
            <a:endParaRPr lang="es-MX"/>
          </a:p>
        </p:txBody>
      </p:sp>
      <p:sp>
        <p:nvSpPr>
          <p:cNvPr id="5" name="Footer Placeholder 4"/>
          <p:cNvSpPr>
            <a:spLocks noGrp="1"/>
          </p:cNvSpPr>
          <p:nvPr>
            <p:ph type="ftr" sz="quarter" idx="11"/>
          </p:nvPr>
        </p:nvSpPr>
        <p:spPr>
          <a:xfrm>
            <a:off x="1876424" y="5410201"/>
            <a:ext cx="5124886" cy="365125"/>
          </a:xfrm>
        </p:spPr>
        <p:txBody>
          <a:bodyPr/>
          <a:lstStyle/>
          <a:p>
            <a:endParaRPr lang="es-MX"/>
          </a:p>
        </p:txBody>
      </p:sp>
      <p:sp>
        <p:nvSpPr>
          <p:cNvPr id="6" name="Slide Number Placeholder 5"/>
          <p:cNvSpPr>
            <a:spLocks noGrp="1"/>
          </p:cNvSpPr>
          <p:nvPr>
            <p:ph type="sldNum" sz="quarter" idx="12"/>
          </p:nvPr>
        </p:nvSpPr>
        <p:spPr>
          <a:xfrm>
            <a:off x="9896911" y="5410199"/>
            <a:ext cx="771089" cy="365125"/>
          </a:xfrm>
        </p:spPr>
        <p:txBody>
          <a:bodyPr/>
          <a:lstStyle/>
          <a:p>
            <a:fld id="{DF604779-E2BF-49AD-AD31-CCA87B1E8CB8}" type="slidenum">
              <a:rPr lang="es-MX" smtClean="0"/>
              <a:t>‹#›</a:t>
            </a:fld>
            <a:endParaRPr lang="es-MX"/>
          </a:p>
        </p:txBody>
      </p:sp>
    </p:spTree>
    <p:extLst>
      <p:ext uri="{BB962C8B-B14F-4D97-AF65-F5344CB8AC3E}">
        <p14:creationId xmlns:p14="http://schemas.microsoft.com/office/powerpoint/2010/main" val="369678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87375545-6835-4B68-8078-D8CE5C00D3E0}" type="datetimeFigureOut">
              <a:rPr lang="es-MX" smtClean="0"/>
              <a:t>06/02/2023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F604779-E2BF-49AD-AD31-CCA87B1E8CB8}" type="slidenum">
              <a:rPr lang="es-MX" smtClean="0"/>
              <a:t>‹#›</a:t>
            </a:fld>
            <a:endParaRPr lang="es-MX"/>
          </a:p>
        </p:txBody>
      </p:sp>
    </p:spTree>
    <p:extLst>
      <p:ext uri="{BB962C8B-B14F-4D97-AF65-F5344CB8AC3E}">
        <p14:creationId xmlns:p14="http://schemas.microsoft.com/office/powerpoint/2010/main" val="383437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87375545-6835-4B68-8078-D8CE5C00D3E0}" type="datetimeFigureOut">
              <a:rPr lang="es-MX" smtClean="0"/>
              <a:t>06/02/2023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F604779-E2BF-49AD-AD31-CCA87B1E8CB8}" type="slidenum">
              <a:rPr lang="es-MX" smtClean="0"/>
              <a:t>‹#›</a:t>
            </a:fld>
            <a:endParaRPr lang="es-MX"/>
          </a:p>
        </p:txBody>
      </p:sp>
    </p:spTree>
    <p:extLst>
      <p:ext uri="{BB962C8B-B14F-4D97-AF65-F5344CB8AC3E}">
        <p14:creationId xmlns:p14="http://schemas.microsoft.com/office/powerpoint/2010/main" val="2532388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87375545-6835-4B68-8078-D8CE5C00D3E0}" type="datetimeFigureOut">
              <a:rPr lang="es-MX" smtClean="0"/>
              <a:t>06/02/2023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F604779-E2BF-49AD-AD31-CCA87B1E8CB8}" type="slidenum">
              <a:rPr lang="es-MX" smtClean="0"/>
              <a:t>‹#›</a:t>
            </a:fld>
            <a:endParaRPr lang="es-MX"/>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13414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87375545-6835-4B68-8078-D8CE5C00D3E0}" type="datetimeFigureOut">
              <a:rPr lang="es-MX" smtClean="0"/>
              <a:t>06/02/2023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F604779-E2BF-49AD-AD31-CCA87B1E8CB8}" type="slidenum">
              <a:rPr lang="es-MX" smtClean="0"/>
              <a:t>‹#›</a:t>
            </a:fld>
            <a:endParaRPr lang="es-MX"/>
          </a:p>
        </p:txBody>
      </p:sp>
    </p:spTree>
    <p:extLst>
      <p:ext uri="{BB962C8B-B14F-4D97-AF65-F5344CB8AC3E}">
        <p14:creationId xmlns:p14="http://schemas.microsoft.com/office/powerpoint/2010/main" val="1447130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87375545-6835-4B68-8078-D8CE5C00D3E0}" type="datetimeFigureOut">
              <a:rPr lang="es-MX" smtClean="0"/>
              <a:t>06/02/2023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F604779-E2BF-49AD-AD31-CCA87B1E8CB8}" type="slidenum">
              <a:rPr lang="es-MX" smtClean="0"/>
              <a:t>‹#›</a:t>
            </a:fld>
            <a:endParaRPr lang="es-MX"/>
          </a:p>
        </p:txBody>
      </p:sp>
    </p:spTree>
    <p:extLst>
      <p:ext uri="{BB962C8B-B14F-4D97-AF65-F5344CB8AC3E}">
        <p14:creationId xmlns:p14="http://schemas.microsoft.com/office/powerpoint/2010/main" val="1264319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87375545-6835-4B68-8078-D8CE5C00D3E0}" type="datetimeFigureOut">
              <a:rPr lang="es-MX" smtClean="0"/>
              <a:t>06/02/2023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F604779-E2BF-49AD-AD31-CCA87B1E8CB8}" type="slidenum">
              <a:rPr lang="es-MX" smtClean="0"/>
              <a:t>‹#›</a:t>
            </a:fld>
            <a:endParaRPr lang="es-MX"/>
          </a:p>
        </p:txBody>
      </p:sp>
    </p:spTree>
    <p:extLst>
      <p:ext uri="{BB962C8B-B14F-4D97-AF65-F5344CB8AC3E}">
        <p14:creationId xmlns:p14="http://schemas.microsoft.com/office/powerpoint/2010/main" val="1020419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375545-6835-4B68-8078-D8CE5C00D3E0}" type="datetimeFigureOut">
              <a:rPr lang="es-MX" smtClean="0"/>
              <a:t>06/02/2023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F604779-E2BF-49AD-AD31-CCA87B1E8CB8}" type="slidenum">
              <a:rPr lang="es-MX" smtClean="0"/>
              <a:t>‹#›</a:t>
            </a:fld>
            <a:endParaRPr lang="es-MX"/>
          </a:p>
        </p:txBody>
      </p:sp>
    </p:spTree>
    <p:extLst>
      <p:ext uri="{BB962C8B-B14F-4D97-AF65-F5344CB8AC3E}">
        <p14:creationId xmlns:p14="http://schemas.microsoft.com/office/powerpoint/2010/main" val="660291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375545-6835-4B68-8078-D8CE5C00D3E0}" type="datetimeFigureOut">
              <a:rPr lang="es-MX" smtClean="0"/>
              <a:t>06/02/2023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F604779-E2BF-49AD-AD31-CCA87B1E8CB8}" type="slidenum">
              <a:rPr lang="es-MX" smtClean="0"/>
              <a:t>‹#›</a:t>
            </a:fld>
            <a:endParaRPr lang="es-MX"/>
          </a:p>
        </p:txBody>
      </p:sp>
    </p:spTree>
    <p:extLst>
      <p:ext uri="{BB962C8B-B14F-4D97-AF65-F5344CB8AC3E}">
        <p14:creationId xmlns:p14="http://schemas.microsoft.com/office/powerpoint/2010/main" val="796332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375545-6835-4B68-8078-D8CE5C00D3E0}" type="datetimeFigureOut">
              <a:rPr lang="es-MX" smtClean="0"/>
              <a:t>06/02/2023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F604779-E2BF-49AD-AD31-CCA87B1E8CB8}" type="slidenum">
              <a:rPr lang="es-MX" smtClean="0"/>
              <a:t>‹#›</a:t>
            </a:fld>
            <a:endParaRPr lang="es-MX"/>
          </a:p>
        </p:txBody>
      </p:sp>
    </p:spTree>
    <p:extLst>
      <p:ext uri="{BB962C8B-B14F-4D97-AF65-F5344CB8AC3E}">
        <p14:creationId xmlns:p14="http://schemas.microsoft.com/office/powerpoint/2010/main" val="19640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7375545-6835-4B68-8078-D8CE5C00D3E0}" type="datetimeFigureOut">
              <a:rPr lang="es-MX" smtClean="0"/>
              <a:t>06/02/2023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F604779-E2BF-49AD-AD31-CCA87B1E8CB8}" type="slidenum">
              <a:rPr lang="es-MX" smtClean="0"/>
              <a:t>‹#›</a:t>
            </a:fld>
            <a:endParaRPr lang="es-MX"/>
          </a:p>
        </p:txBody>
      </p:sp>
    </p:spTree>
    <p:extLst>
      <p:ext uri="{BB962C8B-B14F-4D97-AF65-F5344CB8AC3E}">
        <p14:creationId xmlns:p14="http://schemas.microsoft.com/office/powerpoint/2010/main" val="341557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375545-6835-4B68-8078-D8CE5C00D3E0}" type="datetimeFigureOut">
              <a:rPr lang="es-MX" smtClean="0"/>
              <a:t>06/02/2023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F604779-E2BF-49AD-AD31-CCA87B1E8CB8}" type="slidenum">
              <a:rPr lang="es-MX" smtClean="0"/>
              <a:t>‹#›</a:t>
            </a:fld>
            <a:endParaRPr lang="es-MX"/>
          </a:p>
        </p:txBody>
      </p:sp>
    </p:spTree>
    <p:extLst>
      <p:ext uri="{BB962C8B-B14F-4D97-AF65-F5344CB8AC3E}">
        <p14:creationId xmlns:p14="http://schemas.microsoft.com/office/powerpoint/2010/main" val="419629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375545-6835-4B68-8078-D8CE5C00D3E0}" type="datetimeFigureOut">
              <a:rPr lang="es-MX" smtClean="0"/>
              <a:t>06/02/2023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F604779-E2BF-49AD-AD31-CCA87B1E8CB8}" type="slidenum">
              <a:rPr lang="es-MX" smtClean="0"/>
              <a:t>‹#›</a:t>
            </a:fld>
            <a:endParaRPr lang="es-MX"/>
          </a:p>
        </p:txBody>
      </p:sp>
    </p:spTree>
    <p:extLst>
      <p:ext uri="{BB962C8B-B14F-4D97-AF65-F5344CB8AC3E}">
        <p14:creationId xmlns:p14="http://schemas.microsoft.com/office/powerpoint/2010/main" val="241735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375545-6835-4B68-8078-D8CE5C00D3E0}" type="datetimeFigureOut">
              <a:rPr lang="es-MX" smtClean="0"/>
              <a:t>06/02/2023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F604779-E2BF-49AD-AD31-CCA87B1E8CB8}" type="slidenum">
              <a:rPr lang="es-MX" smtClean="0"/>
              <a:t>‹#›</a:t>
            </a:fld>
            <a:endParaRPr lang="es-MX"/>
          </a:p>
        </p:txBody>
      </p:sp>
    </p:spTree>
    <p:extLst>
      <p:ext uri="{BB962C8B-B14F-4D97-AF65-F5344CB8AC3E}">
        <p14:creationId xmlns:p14="http://schemas.microsoft.com/office/powerpoint/2010/main" val="202738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75545-6835-4B68-8078-D8CE5C00D3E0}" type="datetimeFigureOut">
              <a:rPr lang="es-MX" smtClean="0"/>
              <a:t>06/02/2023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F604779-E2BF-49AD-AD31-CCA87B1E8CB8}" type="slidenum">
              <a:rPr lang="es-MX" smtClean="0"/>
              <a:t>‹#›</a:t>
            </a:fld>
            <a:endParaRPr lang="es-MX"/>
          </a:p>
        </p:txBody>
      </p:sp>
    </p:spTree>
    <p:extLst>
      <p:ext uri="{BB962C8B-B14F-4D97-AF65-F5344CB8AC3E}">
        <p14:creationId xmlns:p14="http://schemas.microsoft.com/office/powerpoint/2010/main" val="62013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87375545-6835-4B68-8078-D8CE5C00D3E0}" type="datetimeFigureOut">
              <a:rPr lang="es-MX" smtClean="0"/>
              <a:t>06/02/2023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F604779-E2BF-49AD-AD31-CCA87B1E8CB8}" type="slidenum">
              <a:rPr lang="es-MX" smtClean="0"/>
              <a:t>‹#›</a:t>
            </a:fld>
            <a:endParaRPr lang="es-MX"/>
          </a:p>
        </p:txBody>
      </p:sp>
    </p:spTree>
    <p:extLst>
      <p:ext uri="{BB962C8B-B14F-4D97-AF65-F5344CB8AC3E}">
        <p14:creationId xmlns:p14="http://schemas.microsoft.com/office/powerpoint/2010/main" val="341348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87375545-6835-4B68-8078-D8CE5C00D3E0}" type="datetimeFigureOut">
              <a:rPr lang="es-MX" smtClean="0"/>
              <a:t>06/02/2023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F604779-E2BF-49AD-AD31-CCA87B1E8CB8}" type="slidenum">
              <a:rPr lang="es-MX" smtClean="0"/>
              <a:t>‹#›</a:t>
            </a:fld>
            <a:endParaRPr lang="es-MX"/>
          </a:p>
        </p:txBody>
      </p:sp>
    </p:spTree>
    <p:extLst>
      <p:ext uri="{BB962C8B-B14F-4D97-AF65-F5344CB8AC3E}">
        <p14:creationId xmlns:p14="http://schemas.microsoft.com/office/powerpoint/2010/main" val="219268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375545-6835-4B68-8078-D8CE5C00D3E0}" type="datetimeFigureOut">
              <a:rPr lang="es-MX" smtClean="0"/>
              <a:t>06/02/2023</a:t>
            </a:fld>
            <a:endParaRPr lang="es-MX"/>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604779-E2BF-49AD-AD31-CCA87B1E8CB8}" type="slidenum">
              <a:rPr lang="es-MX" smtClean="0"/>
              <a:t>‹#›</a:t>
            </a:fld>
            <a:endParaRPr lang="es-MX"/>
          </a:p>
        </p:txBody>
      </p:sp>
    </p:spTree>
    <p:extLst>
      <p:ext uri="{BB962C8B-B14F-4D97-AF65-F5344CB8AC3E}">
        <p14:creationId xmlns:p14="http://schemas.microsoft.com/office/powerpoint/2010/main" val="40377509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18383" y="223518"/>
            <a:ext cx="9895840" cy="584775"/>
          </a:xfrm>
          <a:prstGeom prst="rect">
            <a:avLst/>
          </a:prstGeom>
          <a:noFill/>
        </p:spPr>
        <p:txBody>
          <a:bodyPr wrap="square" rtlCol="0">
            <a:spAutoFit/>
          </a:bodyPr>
          <a:lstStyle/>
          <a:p>
            <a:r>
              <a:rPr lang="es-MX" sz="3200" b="1" dirty="0">
                <a:latin typeface="Arial" panose="020B0604020202020204" pitchFamily="34" charset="0"/>
                <a:cs typeface="Arial" panose="020B0604020202020204" pitchFamily="34" charset="0"/>
              </a:rPr>
              <a:t>Fundamentos de JavaScript</a:t>
            </a:r>
            <a:endParaRPr lang="es-MX" sz="3200"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sp>
        <p:nvSpPr>
          <p:cNvPr id="7" name="CuadroTexto 6"/>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sp>
        <p:nvSpPr>
          <p:cNvPr id="10" name="CuadroTexto 9"/>
          <p:cNvSpPr txBox="1"/>
          <p:nvPr/>
        </p:nvSpPr>
        <p:spPr>
          <a:xfrm>
            <a:off x="1910704" y="988614"/>
            <a:ext cx="9660911" cy="4770537"/>
          </a:xfrm>
          <a:prstGeom prst="rect">
            <a:avLst/>
          </a:prstGeom>
          <a:noFill/>
        </p:spPr>
        <p:txBody>
          <a:bodyPr wrap="square" rtlCol="0">
            <a:spAutoFit/>
          </a:bodyPr>
          <a:lstStyle/>
          <a:p>
            <a:r>
              <a:rPr lang="es-ES" sz="1600" b="1" i="1" u="sng" dirty="0">
                <a:latin typeface="Arial" panose="020B0604020202020204" pitchFamily="34" charset="0"/>
                <a:cs typeface="Arial" panose="020B0604020202020204" pitchFamily="34" charset="0"/>
              </a:rPr>
              <a:t>Introducción a JavaScript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 es un lenguaje de programación creado por Netscape con el objetivo de integrarse en </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 y facilitar la creación de páginas interactivas sin necesidad de utilizar scripts de </a:t>
            </a:r>
            <a:r>
              <a:rPr lang="es-ES" sz="1600" dirty="0" err="1">
                <a:latin typeface="Arial" panose="020B0604020202020204" pitchFamily="34" charset="0"/>
                <a:cs typeface="Arial" panose="020B0604020202020204" pitchFamily="34" charset="0"/>
              </a:rPr>
              <a:t>cgi</a:t>
            </a:r>
            <a:r>
              <a:rPr lang="es-ES" sz="1600" dirty="0">
                <a:latin typeface="Arial" panose="020B0604020202020204" pitchFamily="34" charset="0"/>
                <a:cs typeface="Arial" panose="020B0604020202020204" pitchFamily="34" charset="0"/>
              </a:rPr>
              <a:t> o java.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El código de </a:t>
            </a:r>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 , llamado script, se introduce directamente en el documento </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 y no necesita ser compilado, es el propio </a:t>
            </a:r>
            <a:r>
              <a:rPr lang="es-ES" sz="1600" b="1" dirty="0">
                <a:latin typeface="Arial" panose="020B0604020202020204" pitchFamily="34" charset="0"/>
                <a:cs typeface="Arial" panose="020B0604020202020204" pitchFamily="34" charset="0"/>
              </a:rPr>
              <a:t>navegador </a:t>
            </a:r>
            <a:r>
              <a:rPr lang="es-ES" sz="1600" dirty="0">
                <a:latin typeface="Arial" panose="020B0604020202020204" pitchFamily="34" charset="0"/>
                <a:cs typeface="Arial" panose="020B0604020202020204" pitchFamily="34" charset="0"/>
              </a:rPr>
              <a:t>el que se encarga de traducir dicho código.</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 </a:t>
            </a:r>
            <a:r>
              <a:rPr lang="es-ES" sz="1600" i="1" u="sng" dirty="0">
                <a:latin typeface="Arial" panose="020B0604020202020204" pitchFamily="34" charset="0"/>
                <a:cs typeface="Arial" panose="020B0604020202020204" pitchFamily="34" charset="0"/>
              </a:rPr>
              <a:t>Gracias a </a:t>
            </a:r>
            <a:r>
              <a:rPr lang="es-ES" sz="1600" i="1" u="sng" dirty="0" err="1">
                <a:latin typeface="Arial" panose="020B0604020202020204" pitchFamily="34" charset="0"/>
                <a:cs typeface="Arial" panose="020B0604020202020204" pitchFamily="34" charset="0"/>
              </a:rPr>
              <a:t>javascript</a:t>
            </a:r>
            <a:r>
              <a:rPr lang="es-ES" sz="1600" i="1" u="sng" dirty="0">
                <a:latin typeface="Arial" panose="020B0604020202020204" pitchFamily="34" charset="0"/>
                <a:cs typeface="Arial" panose="020B0604020202020204" pitchFamily="34" charset="0"/>
              </a:rPr>
              <a:t> podemos desarrollar programas que se ejecuten directamente en el navegador(cliente) de manera que este pueda efectuar determinadas operaciones o tomar decisiones sin necesidad de acceder al servidor. Ejemplo, desarrollar un programa que verifique una clave de acceso para poder acceder a una determinada web, </a:t>
            </a:r>
            <a:r>
              <a:rPr lang="es-ES" sz="1600" i="1" u="sng" dirty="0" err="1">
                <a:latin typeface="Arial" panose="020B0604020202020204" pitchFamily="34" charset="0"/>
                <a:cs typeface="Arial" panose="020B0604020202020204" pitchFamily="34" charset="0"/>
              </a:rPr>
              <a:t>javascript</a:t>
            </a:r>
            <a:r>
              <a:rPr lang="es-ES" sz="1600" i="1" u="sng" dirty="0">
                <a:latin typeface="Arial" panose="020B0604020202020204" pitchFamily="34" charset="0"/>
                <a:cs typeface="Arial" panose="020B0604020202020204" pitchFamily="34" charset="0"/>
              </a:rPr>
              <a:t> debe comprobar la información dada por el usuario, verificar que sea correcta y actuar.</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Destacar también que no todos los navegadores soportan JavaScript.</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Es necesario por lo tanto verificar que nuestra página sea soportada por el navegador.</a:t>
            </a:r>
          </a:p>
          <a:p>
            <a:endParaRPr lang="es-MX" sz="1600" dirty="0">
              <a:latin typeface="Arial" panose="020B0604020202020204" pitchFamily="34" charset="0"/>
              <a:cs typeface="Arial" panose="020B0604020202020204" pitchFamily="34" charset="0"/>
            </a:endParaRPr>
          </a:p>
          <a:p>
            <a:r>
              <a:rPr lang="es-MX" sz="1600" dirty="0">
                <a:latin typeface="Arial" panose="020B0604020202020204" pitchFamily="34" charset="0"/>
                <a:cs typeface="Arial" panose="020B0604020202020204" pitchFamily="34" charset="0"/>
              </a:rPr>
              <a:t>P</a:t>
            </a:r>
            <a:r>
              <a:rPr lang="es-ES" sz="1600" dirty="0">
                <a:latin typeface="Arial" panose="020B0604020202020204" pitchFamily="34" charset="0"/>
                <a:cs typeface="Arial" panose="020B0604020202020204" pitchFamily="34" charset="0"/>
              </a:rPr>
              <a:t>ara definir el inicio de un programa o código se debe utilizar la etiqueta &lt;script </a:t>
            </a:r>
            <a:r>
              <a:rPr lang="es-ES" sz="1600" dirty="0" err="1">
                <a:latin typeface="Arial" panose="020B0604020202020204" pitchFamily="34" charset="0"/>
                <a:cs typeface="Arial" panose="020B0604020202020204" pitchFamily="34" charset="0"/>
              </a:rPr>
              <a:t>languaje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”&gt; y terminar con &lt;/script&gt;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El atributo </a:t>
            </a:r>
            <a:r>
              <a:rPr lang="es-ES" sz="1600" dirty="0" err="1">
                <a:latin typeface="Arial" panose="020B0604020202020204" pitchFamily="34" charset="0"/>
                <a:cs typeface="Arial" panose="020B0604020202020204" pitchFamily="34" charset="0"/>
              </a:rPr>
              <a:t>language</a:t>
            </a:r>
            <a:r>
              <a:rPr lang="es-ES" sz="1600" dirty="0">
                <a:latin typeface="Arial" panose="020B0604020202020204" pitchFamily="34" charset="0"/>
                <a:cs typeface="Arial" panose="020B0604020202020204" pitchFamily="34" charset="0"/>
              </a:rPr>
              <a:t> indica al navegador el lenguaje script utilizado. En este caso que JavaScript.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2029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232566" y="0"/>
            <a:ext cx="8804275" cy="5755422"/>
          </a:xfrm>
          <a:prstGeom prst="rect">
            <a:avLst/>
          </a:prstGeom>
          <a:noFill/>
        </p:spPr>
        <p:txBody>
          <a:bodyPr wrap="square" rtlCol="0">
            <a:spAutoFit/>
          </a:bodyPr>
          <a:lstStyle/>
          <a:p>
            <a:r>
              <a:rPr lang="en-US" sz="1600" b="1" i="1" u="sng" dirty="0">
                <a:latin typeface="Arial" panose="020B0604020202020204" pitchFamily="34" charset="0"/>
                <a:cs typeface="Arial" panose="020B0604020202020204" pitchFamily="34" charset="0"/>
              </a:rPr>
              <a:t>Los </a:t>
            </a:r>
            <a:r>
              <a:rPr lang="en-US" sz="1600" b="1" i="1" u="sng" dirty="0" err="1">
                <a:latin typeface="Arial" panose="020B0604020202020204" pitchFamily="34" charset="0"/>
                <a:cs typeface="Arial" panose="020B0604020202020204" pitchFamily="34" charset="0"/>
              </a:rPr>
              <a:t>bucles</a:t>
            </a:r>
            <a:r>
              <a:rPr lang="en-US" sz="1600" b="1" i="1" u="sng" dirty="0">
                <a:latin typeface="Arial" panose="020B0604020202020204" pitchFamily="34" charset="0"/>
                <a:cs typeface="Arial" panose="020B0604020202020204" pitchFamily="34" charset="0"/>
              </a:rPr>
              <a:t> do while</a:t>
            </a:r>
            <a:endParaRPr lang="es-MX" sz="1600" b="1" i="1" u="sng"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Este bucle se ejecuta por lo menos una vez.</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do{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while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condicion</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 </a:t>
            </a:r>
            <a:endParaRPr lang="es-MX" sz="1600" b="1"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Ejemplo 7:</a:t>
            </a:r>
            <a:endParaRPr lang="es-MX" sz="1600" b="1"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 </a:t>
            </a:r>
            <a:r>
              <a:rPr lang="en-US" sz="1600" dirty="0" err="1">
                <a:latin typeface="Arial" panose="020B0604020202020204" pitchFamily="34" charset="0"/>
                <a:cs typeface="Arial" panose="020B0604020202020204" pitchFamily="34" charset="0"/>
              </a:rPr>
              <a:t>languaje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javascript</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contador=0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do{</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("esta es la vuelta </a:t>
            </a:r>
            <a:r>
              <a:rPr lang="es-ES" sz="1600" dirty="0" err="1">
                <a:latin typeface="Arial" panose="020B0604020202020204" pitchFamily="34" charset="0"/>
                <a:cs typeface="Arial" panose="020B0604020202020204" pitchFamily="34" charset="0"/>
              </a:rPr>
              <a:t>numero"+contador</a:t>
            </a: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contador</a:t>
            </a:r>
            <a:r>
              <a:rPr lang="en-U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}while(</a:t>
            </a:r>
            <a:r>
              <a:rPr lang="en-US" sz="1600" dirty="0" err="1">
                <a:latin typeface="Arial" panose="020B0604020202020204" pitchFamily="34" charset="0"/>
                <a:cs typeface="Arial" panose="020B0604020202020204" pitchFamily="34" charset="0"/>
              </a:rPr>
              <a:t>contador</a:t>
            </a:r>
            <a:r>
              <a:rPr lang="en-US" sz="1600" dirty="0">
                <a:latin typeface="Arial" panose="020B0604020202020204" pitchFamily="34" charset="0"/>
                <a:cs typeface="Arial" panose="020B0604020202020204" pitchFamily="34" charset="0"/>
              </a:rPr>
              <a:t>&lt;10);</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
        <p:nvSpPr>
          <p:cNvPr id="11" name="CuadroTexto 10"/>
          <p:cNvSpPr txBox="1"/>
          <p:nvPr/>
        </p:nvSpPr>
        <p:spPr>
          <a:xfrm>
            <a:off x="7241629" y="1667859"/>
            <a:ext cx="3947160" cy="369332"/>
          </a:xfrm>
          <a:prstGeom prst="rect">
            <a:avLst/>
          </a:prstGeom>
          <a:noFill/>
        </p:spPr>
        <p:txBody>
          <a:bodyPr wrap="square" rtlCol="0">
            <a:spAutoFit/>
          </a:bodyPr>
          <a:lstStyle/>
          <a:p>
            <a:r>
              <a:rPr lang="es-MX" b="1" dirty="0"/>
              <a:t>Resultado en el navegador</a:t>
            </a:r>
          </a:p>
        </p:txBody>
      </p:sp>
      <p:sp>
        <p:nvSpPr>
          <p:cNvPr id="12" name="Rectángulo 11"/>
          <p:cNvSpPr/>
          <p:nvPr/>
        </p:nvSpPr>
        <p:spPr>
          <a:xfrm>
            <a:off x="7091680" y="2259725"/>
            <a:ext cx="4968875" cy="3205654"/>
          </a:xfrm>
          <a:prstGeom prst="rect">
            <a:avLst/>
          </a:prstGeom>
          <a:noFill/>
          <a:ln w="57150">
            <a:solidFill>
              <a:schemeClr val="tx1"/>
            </a:solidFill>
            <a:prstDash val="lgDashDot"/>
          </a:ln>
          <a:effectLst>
            <a:innerShdw blurRad="63500" dist="50800" dir="135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pic>
        <p:nvPicPr>
          <p:cNvPr id="7" name="Imagen 6"/>
          <p:cNvPicPr>
            <a:picLocks noChangeAspect="1"/>
          </p:cNvPicPr>
          <p:nvPr/>
        </p:nvPicPr>
        <p:blipFill>
          <a:blip r:embed="rId4"/>
          <a:stretch>
            <a:fillRect/>
          </a:stretch>
        </p:blipFill>
        <p:spPr>
          <a:xfrm>
            <a:off x="7192338" y="2436735"/>
            <a:ext cx="4819069" cy="2606915"/>
          </a:xfrm>
          <a:prstGeom prst="rect">
            <a:avLst/>
          </a:prstGeom>
        </p:spPr>
      </p:pic>
    </p:spTree>
    <p:extLst>
      <p:ext uri="{BB962C8B-B14F-4D97-AF65-F5344CB8AC3E}">
        <p14:creationId xmlns:p14="http://schemas.microsoft.com/office/powerpoint/2010/main" val="237491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232566" y="0"/>
            <a:ext cx="8804275" cy="6740307"/>
          </a:xfrm>
          <a:prstGeom prst="rect">
            <a:avLst/>
          </a:prstGeom>
          <a:noFill/>
        </p:spPr>
        <p:txBody>
          <a:bodyPr wrap="square" rtlCol="0">
            <a:spAutoFit/>
          </a:bodyPr>
          <a:lstStyle/>
          <a:p>
            <a:r>
              <a:rPr lang="es-ES" sz="1600" b="1" i="1" dirty="0">
                <a:latin typeface="Arial" panose="020B0604020202020204" pitchFamily="34" charset="0"/>
                <a:cs typeface="Arial" panose="020B0604020202020204" pitchFamily="34" charset="0"/>
              </a:rPr>
              <a:t>Ventanas de confirmación</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r>
              <a:rPr lang="es-MX" sz="1600" dirty="0">
                <a:latin typeface="Arial" panose="020B0604020202020204" pitchFamily="34" charset="0"/>
                <a:cs typeface="Arial" panose="020B0604020202020204" pitchFamily="34" charset="0"/>
              </a:rPr>
              <a:t>L</a:t>
            </a:r>
            <a:r>
              <a:rPr lang="es-ES" sz="1600" dirty="0">
                <a:latin typeface="Arial" panose="020B0604020202020204" pitchFamily="34" charset="0"/>
                <a:cs typeface="Arial" panose="020B0604020202020204" pitchFamily="34" charset="0"/>
              </a:rPr>
              <a:t>a ventana </a:t>
            </a:r>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 de confirmación. </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Ejemplo 8</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 </a:t>
            </a:r>
            <a:r>
              <a:rPr lang="en-US" sz="1600" dirty="0" err="1">
                <a:latin typeface="Arial" panose="020B0604020202020204" pitchFamily="34" charset="0"/>
                <a:cs typeface="Arial" panose="020B0604020202020204" pitchFamily="34" charset="0"/>
              </a:rPr>
              <a:t>languaje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javascript</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function</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confirmalerta</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confirm</a:t>
            </a:r>
            <a:r>
              <a:rPr lang="es-ES" sz="1600" dirty="0">
                <a:latin typeface="Arial" panose="020B0604020202020204" pitchFamily="34" charset="0"/>
                <a:cs typeface="Arial" panose="020B0604020202020204" pitchFamily="34" charset="0"/>
              </a:rPr>
              <a:t>(“mensaje de confirmación.\</a:t>
            </a:r>
            <a:r>
              <a:rPr lang="es-ES" sz="1600" dirty="0" err="1">
                <a:latin typeface="Arial" panose="020B0604020202020204" pitchFamily="34" charset="0"/>
                <a:cs typeface="Arial" panose="020B0604020202020204" pitchFamily="34" charset="0"/>
              </a:rPr>
              <a:t>r¿estas</a:t>
            </a:r>
            <a:r>
              <a:rPr lang="es-ES" sz="1600" dirty="0">
                <a:latin typeface="Arial" panose="020B0604020202020204" pitchFamily="34" charset="0"/>
                <a:cs typeface="Arial" panose="020B0604020202020204" pitchFamily="34" charset="0"/>
              </a:rPr>
              <a:t> de acuerdo?”))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(“muy bien has pulsado aceptar”);</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}//fin del </a:t>
            </a:r>
            <a:r>
              <a:rPr lang="es-ES" sz="1600" dirty="0" err="1">
                <a:latin typeface="Arial" panose="020B0604020202020204" pitchFamily="34" charset="0"/>
                <a:cs typeface="Arial" panose="020B0604020202020204" pitchFamily="34" charset="0"/>
              </a:rPr>
              <a:t>if</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else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(“has pulsado cancelar”);</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}//fin del </a:t>
            </a:r>
            <a:r>
              <a:rPr lang="es-ES" sz="1600" dirty="0" err="1">
                <a:latin typeface="Arial" panose="020B0604020202020204" pitchFamily="34" charset="0"/>
                <a:cs typeface="Arial" panose="020B0604020202020204" pitchFamily="34" charset="0"/>
              </a:rPr>
              <a:t>else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}//fin de la </a:t>
            </a:r>
            <a:r>
              <a:rPr lang="es-ES" sz="1600" dirty="0" err="1">
                <a:latin typeface="Arial" panose="020B0604020202020204" pitchFamily="34" charset="0"/>
                <a:cs typeface="Arial" panose="020B0604020202020204" pitchFamily="34" charset="0"/>
              </a:rPr>
              <a:t>funcion</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form</a:t>
            </a:r>
            <a:r>
              <a:rPr lang="es-ES" sz="1600" dirty="0">
                <a:latin typeface="Arial" panose="020B0604020202020204" pitchFamily="34" charset="0"/>
                <a:cs typeface="Arial" panose="020B0604020202020204" pitchFamily="34" charset="0"/>
              </a:rPr>
              <a:t>&gt;//inicio de forma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&lt;p&gt;ejemplo ventana de confirmación&lt;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&lt;input type=”button” value=”</a:t>
            </a:r>
            <a:r>
              <a:rPr lang="en-US" sz="1600" dirty="0" err="1">
                <a:latin typeface="Arial" panose="020B0604020202020204" pitchFamily="34" charset="0"/>
                <a:cs typeface="Arial" panose="020B0604020202020204" pitchFamily="34" charset="0"/>
              </a:rPr>
              <a:t>pulsa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aqui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onclick</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confirmalerta</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&lt;/form&gt;//fin de forma</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
        <p:nvSpPr>
          <p:cNvPr id="8" name="CuadroTexto 7"/>
          <p:cNvSpPr txBox="1"/>
          <p:nvPr/>
        </p:nvSpPr>
        <p:spPr>
          <a:xfrm>
            <a:off x="7213600" y="1526357"/>
            <a:ext cx="4236720" cy="2092881"/>
          </a:xfrm>
          <a:prstGeom prst="rect">
            <a:avLst/>
          </a:prstGeom>
          <a:effectLst>
            <a:glow rad="635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es-MX" sz="1600" dirty="0">
                <a:latin typeface="Arial" panose="020B0604020202020204" pitchFamily="34" charset="0"/>
                <a:cs typeface="Arial" panose="020B0604020202020204" pitchFamily="34" charset="0"/>
              </a:rPr>
              <a:t>En este ejemplo se puede observar que</a:t>
            </a:r>
          </a:p>
          <a:p>
            <a:pPr algn="just"/>
            <a:r>
              <a:rPr lang="es-ES" sz="1600" dirty="0">
                <a:latin typeface="Arial" panose="020B0604020202020204" pitchFamily="34" charset="0"/>
                <a:cs typeface="Arial" panose="020B0604020202020204" pitchFamily="34" charset="0"/>
              </a:rPr>
              <a:t>si en una estructura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else</a:t>
            </a:r>
            <a:r>
              <a:rPr lang="es-ES" sz="1600" dirty="0">
                <a:latin typeface="Arial" panose="020B0604020202020204" pitchFamily="34" charset="0"/>
                <a:cs typeface="Arial" panose="020B0604020202020204" pitchFamily="34" charset="0"/>
              </a:rPr>
              <a:t> se especifica la instrucción </a:t>
            </a:r>
            <a:r>
              <a:rPr lang="es-ES" sz="1600" dirty="0" err="1">
                <a:latin typeface="Arial" panose="020B0604020202020204" pitchFamily="34" charset="0"/>
                <a:cs typeface="Arial" panose="020B0604020202020204" pitchFamily="34" charset="0"/>
              </a:rPr>
              <a:t>confirm</a:t>
            </a:r>
            <a:r>
              <a:rPr lang="es-ES" sz="1600" dirty="0">
                <a:latin typeface="Arial" panose="020B0604020202020204" pitchFamily="34" charset="0"/>
                <a:cs typeface="Arial" panose="020B0604020202020204" pitchFamily="34" charset="0"/>
              </a:rPr>
              <a:t> y se añaden las correspondientes opciones al condicional, podemos hacer que a través de dicha ventana de dialogo el usuario pueda tomar decisiones de manera directa.</a:t>
            </a:r>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366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017106" y="223518"/>
            <a:ext cx="8804275" cy="5232202"/>
          </a:xfrm>
          <a:prstGeom prst="rect">
            <a:avLst/>
          </a:prstGeom>
          <a:noFill/>
        </p:spPr>
        <p:txBody>
          <a:bodyPr wrap="square" rtlCol="0">
            <a:spAutoFit/>
          </a:bodyPr>
          <a:lstStyle/>
          <a:p>
            <a:pPr algn="just"/>
            <a:r>
              <a:rPr lang="es-ES" sz="1600" b="1" i="1" u="sng" dirty="0" err="1">
                <a:latin typeface="Arial" panose="020B0604020202020204" pitchFamily="34" charset="0"/>
                <a:cs typeface="Arial" panose="020B0604020202020204" pitchFamily="34" charset="0"/>
              </a:rPr>
              <a:t>Objetos,funciones</a:t>
            </a:r>
            <a:r>
              <a:rPr lang="es-ES" sz="1600" b="1" i="1" u="sng" dirty="0">
                <a:latin typeface="Arial" panose="020B0604020202020204" pitchFamily="34" charset="0"/>
                <a:cs typeface="Arial" panose="020B0604020202020204" pitchFamily="34" charset="0"/>
              </a:rPr>
              <a:t> y </a:t>
            </a:r>
            <a:r>
              <a:rPr lang="es-ES" sz="1600" b="1" i="1" u="sng" dirty="0" err="1">
                <a:latin typeface="Arial" panose="020B0604020202020204" pitchFamily="34" charset="0"/>
                <a:cs typeface="Arial" panose="020B0604020202020204" pitchFamily="34" charset="0"/>
              </a:rPr>
              <a:t>metodos</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Los objetos, las funciones y los métodos van a permitir realizar tareas mucho más impactantes.</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 continuación se tratan los fundamentos de la programación orientada a objetos, que consiste en agrupar conceptos relacionados entre sí. </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pPr algn="just"/>
            <a:r>
              <a:rPr lang="es-ES" sz="1600" b="1" i="1" u="sng" dirty="0">
                <a:latin typeface="Arial" panose="020B0604020202020204" pitchFamily="34" charset="0"/>
                <a:cs typeface="Arial" panose="020B0604020202020204" pitchFamily="34" charset="0"/>
              </a:rPr>
              <a:t>Los objetos</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Un objeto es una agrupación de variables denominadas propiedades que realizan operaciones con las variables propias del mismo, es decir, un conjunto de datos definidos por el usuario junto con las operaciones que actúan sobre ellos. Como ejemplo. un ordenador. sus propiedades serían su procesador, disco duro, </a:t>
            </a:r>
            <a:r>
              <a:rPr lang="es-ES" sz="1600" dirty="0" err="1">
                <a:latin typeface="Arial" panose="020B0604020202020204" pitchFamily="34" charset="0"/>
                <a:cs typeface="Arial" panose="020B0604020202020204" pitchFamily="34" charset="0"/>
              </a:rPr>
              <a:t>memoria,etc</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Y además , con él podemos jugar estudiar o dibujar, por ejemplo.</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Podemos definir un grupo de datos determinado sobre lo que actuarán unas determinadas funciones u operaciones.</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En JavaScript podemos crear nuestros propios objetos o utilizar los implementados por el lenguaje.</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pPr algn="just"/>
            <a:endParaRPr lang="es-MX"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2932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017106" y="223518"/>
            <a:ext cx="8804275" cy="5262979"/>
          </a:xfrm>
          <a:prstGeom prst="rect">
            <a:avLst/>
          </a:prstGeom>
          <a:noFill/>
        </p:spPr>
        <p:txBody>
          <a:bodyPr wrap="square" rtlCol="0">
            <a:spAutoFit/>
          </a:bodyPr>
          <a:lstStyle/>
          <a:p>
            <a:r>
              <a:rPr lang="es-ES" b="1" i="1" u="sng" dirty="0"/>
              <a:t>Propiedades de un objeto</a:t>
            </a:r>
            <a:endParaRPr lang="es-MX" dirty="0"/>
          </a:p>
          <a:p>
            <a:r>
              <a:rPr lang="es-ES" dirty="0"/>
              <a:t> </a:t>
            </a:r>
            <a:endParaRPr lang="es-MX" dirty="0"/>
          </a:p>
          <a:p>
            <a:r>
              <a:rPr lang="es-ES" dirty="0"/>
              <a:t>Un objeto en </a:t>
            </a:r>
            <a:r>
              <a:rPr lang="es-ES" dirty="0" err="1"/>
              <a:t>javascript</a:t>
            </a:r>
            <a:r>
              <a:rPr lang="es-ES" dirty="0"/>
              <a:t> tiene una serie de propiedades asociadas a el. Para acceder a dichas propiedades utilizaremos la notación del punto.</a:t>
            </a:r>
            <a:endParaRPr lang="es-MX" dirty="0"/>
          </a:p>
          <a:p>
            <a:r>
              <a:rPr lang="es-ES" dirty="0"/>
              <a:t> </a:t>
            </a:r>
            <a:endParaRPr lang="es-MX" dirty="0"/>
          </a:p>
          <a:p>
            <a:r>
              <a:rPr lang="es-ES" dirty="0" err="1"/>
              <a:t>objeto.propiedad</a:t>
            </a:r>
            <a:endParaRPr lang="es-MX" dirty="0"/>
          </a:p>
          <a:p>
            <a:r>
              <a:rPr lang="es-ES" dirty="0"/>
              <a:t> </a:t>
            </a:r>
            <a:endParaRPr lang="es-MX" dirty="0"/>
          </a:p>
          <a:p>
            <a:r>
              <a:rPr lang="es-ES" dirty="0"/>
              <a:t>Un ejemplo para entender el funcionamiento de los objetos. imaginemos un objeto llamado </a:t>
            </a:r>
            <a:r>
              <a:rPr lang="es-ES" dirty="0" err="1"/>
              <a:t>miordenador</a:t>
            </a:r>
            <a:r>
              <a:rPr lang="es-ES" dirty="0"/>
              <a:t>, con las propiedades marca, </a:t>
            </a:r>
            <a:r>
              <a:rPr lang="es-ES" dirty="0" err="1"/>
              <a:t>cpu</a:t>
            </a:r>
            <a:r>
              <a:rPr lang="es-ES" dirty="0"/>
              <a:t> y memoria.</a:t>
            </a:r>
            <a:endParaRPr lang="es-MX" dirty="0"/>
          </a:p>
          <a:p>
            <a:r>
              <a:rPr lang="es-ES" dirty="0"/>
              <a:t> </a:t>
            </a:r>
            <a:endParaRPr lang="es-MX" dirty="0"/>
          </a:p>
          <a:p>
            <a:r>
              <a:rPr lang="es-ES" dirty="0" err="1"/>
              <a:t>miordenador.marca</a:t>
            </a:r>
            <a:r>
              <a:rPr lang="es-ES" dirty="0"/>
              <a:t>=”hp”;</a:t>
            </a:r>
            <a:endParaRPr lang="es-MX" dirty="0"/>
          </a:p>
          <a:p>
            <a:r>
              <a:rPr lang="es-ES" dirty="0" err="1"/>
              <a:t>miordenador.cpu</a:t>
            </a:r>
            <a:r>
              <a:rPr lang="es-ES" dirty="0"/>
              <a:t>=”pentium150”;</a:t>
            </a:r>
            <a:endParaRPr lang="es-MX" dirty="0"/>
          </a:p>
          <a:p>
            <a:r>
              <a:rPr lang="es-ES" dirty="0" err="1"/>
              <a:t>miordenador.memoria</a:t>
            </a:r>
            <a:r>
              <a:rPr lang="es-ES" dirty="0"/>
              <a:t>=”64mb”;</a:t>
            </a:r>
            <a:endParaRPr lang="es-MX" dirty="0"/>
          </a:p>
          <a:p>
            <a:r>
              <a:rPr lang="es-ES" dirty="0"/>
              <a:t> </a:t>
            </a:r>
            <a:endParaRPr lang="es-MX" dirty="0"/>
          </a:p>
          <a:p>
            <a:r>
              <a:rPr lang="es-ES" dirty="0"/>
              <a:t>De acuerdo al  ejemplo, para acceder a las distintas propiedades del objeto deberemos indicar el nombre de dicho objeto y el nombre de la propiedad, ambos separados por un punto.</a:t>
            </a:r>
            <a:endParaRPr lang="es-MX" dirty="0"/>
          </a:p>
          <a:p>
            <a:endParaRPr lang="es-MX" sz="1600" dirty="0">
              <a:latin typeface="Arial" panose="020B0604020202020204" pitchFamily="34" charset="0"/>
              <a:cs typeface="Arial" panose="020B0604020202020204" pitchFamily="34" charset="0"/>
            </a:endParaRPr>
          </a:p>
          <a:p>
            <a:endParaRPr lang="es-MX"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9437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142234" y="223518"/>
            <a:ext cx="8804275" cy="5755422"/>
          </a:xfrm>
          <a:prstGeom prst="rect">
            <a:avLst/>
          </a:prstGeom>
          <a:noFill/>
        </p:spPr>
        <p:txBody>
          <a:bodyPr wrap="square" rtlCol="0">
            <a:spAutoFit/>
          </a:bodyPr>
          <a:lstStyle/>
          <a:p>
            <a:r>
              <a:rPr lang="es-ES" sz="1600" b="1" dirty="0">
                <a:latin typeface="Arial" panose="020B0604020202020204" pitchFamily="34" charset="0"/>
                <a:cs typeface="Arial" panose="020B0604020202020204" pitchFamily="34" charset="0"/>
              </a:rPr>
              <a:t>Ejemplo 9:</a:t>
            </a:r>
            <a:endParaRPr lang="es-MX" sz="1600" b="1"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&gt;ejemplo de funciones&lt;/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 </a:t>
            </a:r>
            <a:r>
              <a:rPr lang="es-ES" sz="1600" dirty="0" err="1">
                <a:latin typeface="Arial" panose="020B0604020202020204" pitchFamily="34" charset="0"/>
                <a:cs typeface="Arial" panose="020B0604020202020204" pitchFamily="34" charset="0"/>
              </a:rPr>
              <a:t>languaje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function</a:t>
            </a:r>
            <a:r>
              <a:rPr lang="es-ES" sz="1600" dirty="0">
                <a:latin typeface="Arial" panose="020B0604020202020204" pitchFamily="34" charset="0"/>
                <a:cs typeface="Arial" panose="020B0604020202020204" pitchFamily="34" charset="0"/>
              </a:rPr>
              <a:t> saludo()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("hola amigos, esto es un saludo");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}//fin de la </a:t>
            </a:r>
            <a:r>
              <a:rPr lang="es-ES" sz="1600" dirty="0" err="1">
                <a:latin typeface="Arial" panose="020B0604020202020204" pitchFamily="34" charset="0"/>
                <a:cs typeface="Arial" panose="020B0604020202020204" pitchFamily="34" charset="0"/>
              </a:rPr>
              <a:t>funcion</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&lt;script </a:t>
            </a:r>
            <a:r>
              <a:rPr lang="fr-FR" sz="1600" dirty="0" err="1">
                <a:latin typeface="Arial" panose="020B0604020202020204" pitchFamily="34" charset="0"/>
                <a:cs typeface="Arial" panose="020B0604020202020204" pitchFamily="34" charset="0"/>
              </a:rPr>
              <a:t>languaje</a:t>
            </a:r>
            <a:r>
              <a:rPr lang="fr-FR" sz="1600" dirty="0">
                <a:latin typeface="Arial" panose="020B0604020202020204" pitchFamily="34" charset="0"/>
                <a:cs typeface="Arial" panose="020B0604020202020204" pitchFamily="34" charset="0"/>
              </a:rPr>
              <a:t>="</a:t>
            </a:r>
            <a:r>
              <a:rPr lang="fr-FR" sz="1600" dirty="0" err="1">
                <a:latin typeface="Arial" panose="020B0604020202020204" pitchFamily="34" charset="0"/>
                <a:cs typeface="Arial" panose="020B0604020202020204" pitchFamily="34" charset="0"/>
              </a:rPr>
              <a:t>javascript</a:t>
            </a:r>
            <a:r>
              <a:rPr lang="fr-FR"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fr-FR" sz="1600" dirty="0" err="1">
                <a:latin typeface="Arial" panose="020B0604020202020204" pitchFamily="34" charset="0"/>
                <a:cs typeface="Arial" panose="020B0604020202020204" pitchFamily="34" charset="0"/>
              </a:rPr>
              <a:t>saludo</a:t>
            </a:r>
            <a:r>
              <a:rPr lang="fr-FR"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Para que una función devuelva el resultado de una serie de operaciones procedentes de la misma función se utiliza la instrucción </a:t>
            </a:r>
            <a:r>
              <a:rPr lang="es-ES" sz="1600" dirty="0" err="1">
                <a:latin typeface="Arial" panose="020B0604020202020204" pitchFamily="34" charset="0"/>
                <a:cs typeface="Arial" panose="020B0604020202020204" pitchFamily="34" charset="0"/>
              </a:rPr>
              <a:t>return</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1522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142234" y="223518"/>
            <a:ext cx="8804275" cy="6678751"/>
          </a:xfrm>
          <a:prstGeom prst="rect">
            <a:avLst/>
          </a:prstGeom>
          <a:noFill/>
        </p:spPr>
        <p:txBody>
          <a:bodyPr wrap="square" rtlCol="0">
            <a:spAutoFit/>
          </a:bodyPr>
          <a:lstStyle/>
          <a:p>
            <a:r>
              <a:rPr lang="es-ES" sz="1600" b="1" dirty="0">
                <a:latin typeface="Arial" panose="020B0604020202020204" pitchFamily="34" charset="0"/>
                <a:cs typeface="Arial" panose="020B0604020202020204" pitchFamily="34" charset="0"/>
              </a:rPr>
              <a:t>Ejemplo 10:</a:t>
            </a:r>
            <a:endParaRPr lang="es-MX" sz="1600" b="1"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a:t>
            </a:r>
            <a:r>
              <a:rPr lang="es-ES" sz="1600" dirty="0" err="1">
                <a:latin typeface="Arial" panose="020B0604020202020204" pitchFamily="34" charset="0"/>
                <a:cs typeface="Arial" panose="020B0604020202020204" pitchFamily="34" charset="0"/>
              </a:rPr>
              <a:t>ejmplo</a:t>
            </a:r>
            <a:r>
              <a:rPr lang="es-ES" sz="1600" dirty="0">
                <a:latin typeface="Arial" panose="020B0604020202020204" pitchFamily="34" charset="0"/>
                <a:cs typeface="Arial" panose="020B0604020202020204" pitchFamily="34" charset="0"/>
              </a:rPr>
              <a:t> de funciones&lt;/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 </a:t>
            </a:r>
            <a:r>
              <a:rPr lang="es-ES" sz="1600" dirty="0" err="1">
                <a:latin typeface="Arial" panose="020B0604020202020204" pitchFamily="34" charset="0"/>
                <a:cs typeface="Arial" panose="020B0604020202020204" pitchFamily="34" charset="0"/>
              </a:rPr>
              <a:t>languaje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function</a:t>
            </a:r>
            <a:r>
              <a:rPr lang="es-ES" sz="1600" dirty="0">
                <a:latin typeface="Arial" panose="020B0604020202020204" pitchFamily="34" charset="0"/>
                <a:cs typeface="Arial" panose="020B0604020202020204" pitchFamily="34" charset="0"/>
              </a:rPr>
              <a:t> mitad(valor)</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return</a:t>
            </a:r>
            <a:r>
              <a:rPr lang="es-ES" sz="1600" dirty="0">
                <a:latin typeface="Arial" panose="020B0604020202020204" pitchFamily="34" charset="0"/>
                <a:cs typeface="Arial" panose="020B0604020202020204" pitchFamily="34" charset="0"/>
              </a:rPr>
              <a:t> valor/2;</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}//fin de la </a:t>
            </a:r>
            <a:r>
              <a:rPr lang="es-ES" sz="1600" dirty="0" err="1">
                <a:latin typeface="Arial" panose="020B0604020202020204" pitchFamily="34" charset="0"/>
                <a:cs typeface="Arial" panose="020B0604020202020204" pitchFamily="34" charset="0"/>
              </a:rPr>
              <a:t>funcion</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 </a:t>
            </a:r>
            <a:r>
              <a:rPr lang="en-US" sz="1600" dirty="0" err="1">
                <a:latin typeface="Arial" panose="020B0604020202020204" pitchFamily="34" charset="0"/>
                <a:cs typeface="Arial" panose="020B0604020202020204" pitchFamily="34" charset="0"/>
              </a:rPr>
              <a:t>languaje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javascript</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("la mitad de 100 </a:t>
            </a:r>
            <a:r>
              <a:rPr lang="es-ES" sz="1600" dirty="0" err="1">
                <a:latin typeface="Arial" panose="020B0604020202020204" pitchFamily="34" charset="0"/>
                <a:cs typeface="Arial" panose="020B0604020202020204" pitchFamily="34" charset="0"/>
              </a:rPr>
              <a:t>es"+mitad</a:t>
            </a:r>
            <a:r>
              <a:rPr lang="es-ES" sz="1600" dirty="0">
                <a:latin typeface="Arial" panose="020B0604020202020204" pitchFamily="34" charset="0"/>
                <a:cs typeface="Arial" panose="020B0604020202020204" pitchFamily="34" charset="0"/>
              </a:rPr>
              <a:t>(100));</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r>
              <a:rPr lang="es-ES" b="1" i="1" u="sng" dirty="0"/>
              <a:t>Argumentos de la función</a:t>
            </a:r>
            <a:r>
              <a:rPr lang="es-ES" dirty="0"/>
              <a:t> </a:t>
            </a:r>
            <a:endParaRPr lang="es-MX" dirty="0"/>
          </a:p>
          <a:p>
            <a:r>
              <a:rPr lang="es-ES" dirty="0"/>
              <a:t>Los argumentos de una función permiten que el resultado varié según el valor indicado en la misma.</a:t>
            </a:r>
            <a:r>
              <a:rPr lang="es-MX" dirty="0"/>
              <a:t> L</a:t>
            </a:r>
            <a:r>
              <a:rPr lang="es-ES" dirty="0"/>
              <a:t>os argumentos pueden ser variables, números u objetos.</a:t>
            </a:r>
            <a:r>
              <a:rPr lang="es-MX" dirty="0"/>
              <a:t> E</a:t>
            </a:r>
            <a:r>
              <a:rPr lang="es-ES" dirty="0" err="1"/>
              <a:t>jemplo</a:t>
            </a:r>
            <a:r>
              <a:rPr lang="es-ES" dirty="0"/>
              <a:t> una función que muestre distintas ventanas en función del resultado obtenido.</a:t>
            </a:r>
            <a:endParaRPr lang="es-MX" dirty="0"/>
          </a:p>
          <a:p>
            <a:r>
              <a:rPr lang="es-ES" dirty="0"/>
              <a:t> </a:t>
            </a:r>
            <a:r>
              <a:rPr lang="es-MX" dirty="0"/>
              <a:t>E</a:t>
            </a:r>
            <a:r>
              <a:rPr lang="es-ES" dirty="0"/>
              <a:t>n el siguiente script se muestra el método de definición de los argumentos de la función  y posteriormente, el modo de llamar a cada argumento.</a:t>
            </a:r>
            <a:endParaRPr lang="es-MX" dirty="0"/>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4"/>
          <a:stretch>
            <a:fillRect/>
          </a:stretch>
        </p:blipFill>
        <p:spPr>
          <a:xfrm>
            <a:off x="5876946" y="3215007"/>
            <a:ext cx="6248400" cy="1466850"/>
          </a:xfrm>
          <a:prstGeom prst="rect">
            <a:avLst/>
          </a:prstGeom>
        </p:spPr>
      </p:pic>
      <p:sp>
        <p:nvSpPr>
          <p:cNvPr id="9" name="CuadroTexto 8"/>
          <p:cNvSpPr txBox="1"/>
          <p:nvPr/>
        </p:nvSpPr>
        <p:spPr>
          <a:xfrm>
            <a:off x="7241629" y="1667859"/>
            <a:ext cx="3947160" cy="369332"/>
          </a:xfrm>
          <a:prstGeom prst="rect">
            <a:avLst/>
          </a:prstGeom>
          <a:noFill/>
        </p:spPr>
        <p:txBody>
          <a:bodyPr wrap="square" rtlCol="0">
            <a:spAutoFit/>
          </a:bodyPr>
          <a:lstStyle/>
          <a:p>
            <a:r>
              <a:rPr lang="es-MX" b="1" dirty="0"/>
              <a:t>Resultado en el navegador</a:t>
            </a:r>
          </a:p>
        </p:txBody>
      </p:sp>
      <p:sp>
        <p:nvSpPr>
          <p:cNvPr id="11" name="Rectángulo 10"/>
          <p:cNvSpPr/>
          <p:nvPr/>
        </p:nvSpPr>
        <p:spPr>
          <a:xfrm>
            <a:off x="5838846" y="2259725"/>
            <a:ext cx="6221709" cy="2535795"/>
          </a:xfrm>
          <a:prstGeom prst="rect">
            <a:avLst/>
          </a:prstGeom>
          <a:noFill/>
          <a:ln w="57150">
            <a:solidFill>
              <a:schemeClr val="tx1"/>
            </a:solidFill>
            <a:prstDash val="lgDashDot"/>
          </a:ln>
          <a:effectLst>
            <a:innerShdw blurRad="63500" dist="50800" dir="135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410190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142234" y="223518"/>
            <a:ext cx="8804275" cy="5509200"/>
          </a:xfrm>
          <a:prstGeom prst="rect">
            <a:avLst/>
          </a:prstGeom>
          <a:noFill/>
        </p:spPr>
        <p:txBody>
          <a:bodyPr wrap="square" numCol="2" rtlCol="0">
            <a:spAutoFit/>
          </a:bodyPr>
          <a:lstStyle/>
          <a:p>
            <a:r>
              <a:rPr lang="es-ES" sz="1600" b="1" dirty="0">
                <a:latin typeface="Arial" panose="020B0604020202020204" pitchFamily="34" charset="0"/>
                <a:cs typeface="Arial" panose="020B0604020202020204" pitchFamily="34" charset="0"/>
              </a:rPr>
              <a:t>Ejemplo 11:</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a:t>
            </a:r>
            <a:r>
              <a:rPr lang="es-ES" sz="1600" dirty="0" err="1">
                <a:latin typeface="Arial" panose="020B0604020202020204" pitchFamily="34" charset="0"/>
                <a:cs typeface="Arial" panose="020B0604020202020204" pitchFamily="34" charset="0"/>
              </a:rPr>
              <a:t>ejmplo</a:t>
            </a:r>
            <a:r>
              <a:rPr lang="es-ES" sz="1600" dirty="0">
                <a:latin typeface="Arial" panose="020B0604020202020204" pitchFamily="34" charset="0"/>
                <a:cs typeface="Arial" panose="020B0604020202020204" pitchFamily="34" charset="0"/>
              </a:rPr>
              <a:t> de funciones&lt;/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 </a:t>
            </a:r>
            <a:r>
              <a:rPr lang="es-ES" sz="1600" dirty="0" err="1">
                <a:latin typeface="Arial" panose="020B0604020202020204" pitchFamily="34" charset="0"/>
                <a:cs typeface="Arial" panose="020B0604020202020204" pitchFamily="34" charset="0"/>
              </a:rPr>
              <a:t>languaje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function</a:t>
            </a:r>
            <a:r>
              <a:rPr lang="es-ES" sz="1600" dirty="0">
                <a:latin typeface="Arial" panose="020B0604020202020204" pitchFamily="34" charset="0"/>
                <a:cs typeface="Arial" panose="020B0604020202020204" pitchFamily="34" charset="0"/>
              </a:rPr>
              <a:t> mensaje(respuesta)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(respuesta==0)</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("la respuesta es correcta");</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(respuesta==2)</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("la respuesta es incorrecta. repasa la leccion10");</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(respuesta==1)</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("vaya disparate. debes repetir curso");</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(respuesta&gt;=3)</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("respuesta fuera de rango");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}//fin de la </a:t>
            </a:r>
            <a:r>
              <a:rPr lang="es-ES" sz="1600" dirty="0" err="1">
                <a:latin typeface="Arial" panose="020B0604020202020204" pitchFamily="34" charset="0"/>
                <a:cs typeface="Arial" panose="020B0604020202020204" pitchFamily="34" charset="0"/>
              </a:rPr>
              <a:t>funcion</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
        <p:nvSpPr>
          <p:cNvPr id="7" name="CuadroTexto 6"/>
          <p:cNvSpPr txBox="1"/>
          <p:nvPr/>
        </p:nvSpPr>
        <p:spPr>
          <a:xfrm>
            <a:off x="4703611" y="3955066"/>
            <a:ext cx="4075098" cy="2554545"/>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 </a:t>
            </a:r>
            <a:r>
              <a:rPr lang="es-ES" sz="1600" dirty="0" err="1">
                <a:latin typeface="Arial" panose="020B0604020202020204" pitchFamily="34" charset="0"/>
                <a:cs typeface="Arial" panose="020B0604020202020204" pitchFamily="34" charset="0"/>
              </a:rPr>
              <a:t>languaje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mensaje(0);</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mensaje(1);</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mensaje(2);</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mensaje(5);</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endParaRPr lang="es-MX" sz="1600" dirty="0"/>
          </a:p>
        </p:txBody>
      </p:sp>
      <p:pic>
        <p:nvPicPr>
          <p:cNvPr id="8" name="Imagen 7"/>
          <p:cNvPicPr>
            <a:picLocks noChangeAspect="1"/>
          </p:cNvPicPr>
          <p:nvPr/>
        </p:nvPicPr>
        <p:blipFill>
          <a:blip r:embed="rId4"/>
          <a:stretch>
            <a:fillRect/>
          </a:stretch>
        </p:blipFill>
        <p:spPr>
          <a:xfrm>
            <a:off x="4703611" y="129212"/>
            <a:ext cx="4314218" cy="1760252"/>
          </a:xfrm>
          <a:prstGeom prst="rect">
            <a:avLst/>
          </a:prstGeom>
        </p:spPr>
      </p:pic>
      <p:pic>
        <p:nvPicPr>
          <p:cNvPr id="9" name="Imagen 8"/>
          <p:cNvPicPr>
            <a:picLocks noChangeAspect="1"/>
          </p:cNvPicPr>
          <p:nvPr/>
        </p:nvPicPr>
        <p:blipFill>
          <a:blip r:embed="rId5"/>
          <a:stretch>
            <a:fillRect/>
          </a:stretch>
        </p:blipFill>
        <p:spPr>
          <a:xfrm>
            <a:off x="6275078" y="1810603"/>
            <a:ext cx="4177479" cy="2313201"/>
          </a:xfrm>
          <a:prstGeom prst="rect">
            <a:avLst/>
          </a:prstGeom>
        </p:spPr>
      </p:pic>
      <p:pic>
        <p:nvPicPr>
          <p:cNvPr id="11" name="Imagen 10"/>
          <p:cNvPicPr>
            <a:picLocks noChangeAspect="1"/>
          </p:cNvPicPr>
          <p:nvPr/>
        </p:nvPicPr>
        <p:blipFill>
          <a:blip r:embed="rId6"/>
          <a:stretch>
            <a:fillRect/>
          </a:stretch>
        </p:blipFill>
        <p:spPr>
          <a:xfrm>
            <a:off x="7780636" y="3955066"/>
            <a:ext cx="4243388" cy="2399331"/>
          </a:xfrm>
          <a:prstGeom prst="rect">
            <a:avLst/>
          </a:prstGeom>
        </p:spPr>
      </p:pic>
    </p:spTree>
    <p:extLst>
      <p:ext uri="{BB962C8B-B14F-4D97-AF65-F5344CB8AC3E}">
        <p14:creationId xmlns:p14="http://schemas.microsoft.com/office/powerpoint/2010/main" val="271892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969514" y="223518"/>
            <a:ext cx="8804275" cy="5909310"/>
          </a:xfrm>
          <a:prstGeom prst="rect">
            <a:avLst/>
          </a:prstGeom>
          <a:noFill/>
        </p:spPr>
        <p:txBody>
          <a:bodyPr wrap="square" rtlCol="0">
            <a:spAutoFit/>
          </a:bodyPr>
          <a:lstStyle/>
          <a:p>
            <a:pPr algn="just"/>
            <a:r>
              <a:rPr lang="es-ES" b="1" i="1" u="sng" dirty="0"/>
              <a:t>Los </a:t>
            </a:r>
            <a:r>
              <a:rPr lang="es-ES" b="1" i="1" u="sng" dirty="0" err="1"/>
              <a:t>metodos</a:t>
            </a:r>
            <a:endParaRPr lang="es-MX" dirty="0"/>
          </a:p>
          <a:p>
            <a:pPr algn="just"/>
            <a:r>
              <a:rPr lang="es-ES" dirty="0"/>
              <a:t> </a:t>
            </a:r>
            <a:endParaRPr lang="es-MX" dirty="0"/>
          </a:p>
          <a:p>
            <a:pPr algn="just"/>
            <a:r>
              <a:rPr lang="es-ES" dirty="0"/>
              <a:t>Un método es una función asociada a un objeto y particular a los objetos del tipo que las define. Un método es una acción que ejecutamos sobre los datos de un objeto.</a:t>
            </a:r>
            <a:r>
              <a:rPr lang="es-MX" dirty="0"/>
              <a:t> </a:t>
            </a:r>
            <a:r>
              <a:rPr lang="es-ES" dirty="0"/>
              <a:t>Los métodos se definen en el mismo sitio que las funciones y de la misma manera, asociándolos posteriormente a un objeto ya existente.</a:t>
            </a:r>
            <a:r>
              <a:rPr lang="es-MX" dirty="0"/>
              <a:t> L</a:t>
            </a:r>
            <a:r>
              <a:rPr lang="es-ES" dirty="0"/>
              <a:t>a sintaxis para definir un método es la siguiente:</a:t>
            </a:r>
            <a:endParaRPr lang="es-MX" dirty="0"/>
          </a:p>
          <a:p>
            <a:pPr algn="just"/>
            <a:r>
              <a:rPr lang="es-ES" dirty="0"/>
              <a:t> </a:t>
            </a:r>
            <a:endParaRPr lang="es-MX" dirty="0"/>
          </a:p>
          <a:p>
            <a:pPr algn="just"/>
            <a:r>
              <a:rPr lang="es-ES" dirty="0" err="1"/>
              <a:t>objeto.nombremetodo</a:t>
            </a:r>
            <a:r>
              <a:rPr lang="es-ES" dirty="0"/>
              <a:t>=</a:t>
            </a:r>
            <a:r>
              <a:rPr lang="es-ES" dirty="0" err="1"/>
              <a:t>nombrefuncion</a:t>
            </a:r>
            <a:endParaRPr lang="es-MX" dirty="0"/>
          </a:p>
          <a:p>
            <a:pPr algn="just"/>
            <a:r>
              <a:rPr lang="es-ES" dirty="0"/>
              <a:t> </a:t>
            </a:r>
            <a:endParaRPr lang="es-MX" dirty="0"/>
          </a:p>
          <a:p>
            <a:pPr algn="just"/>
            <a:r>
              <a:rPr lang="es-ES" b="1" dirty="0"/>
              <a:t>Y para hacer la llamada al método:</a:t>
            </a:r>
            <a:endParaRPr lang="es-MX" b="1" dirty="0"/>
          </a:p>
          <a:p>
            <a:pPr algn="just"/>
            <a:r>
              <a:rPr lang="es-ES" dirty="0"/>
              <a:t> </a:t>
            </a:r>
            <a:endParaRPr lang="es-MX" dirty="0"/>
          </a:p>
          <a:p>
            <a:pPr algn="just"/>
            <a:r>
              <a:rPr lang="es-ES" dirty="0" err="1"/>
              <a:t>objeto.nombremetodo</a:t>
            </a:r>
            <a:r>
              <a:rPr lang="es-ES" dirty="0"/>
              <a:t>(parametro1,parametro2...)</a:t>
            </a:r>
          </a:p>
          <a:p>
            <a:pPr algn="just"/>
            <a:r>
              <a:rPr lang="es-ES" b="1" i="1" u="sng" dirty="0"/>
              <a:t>Creación de objetos</a:t>
            </a:r>
            <a:endParaRPr lang="es-MX" dirty="0"/>
          </a:p>
          <a:p>
            <a:pPr algn="just"/>
            <a:r>
              <a:rPr lang="es-ES" dirty="0"/>
              <a:t> </a:t>
            </a:r>
            <a:r>
              <a:rPr lang="es-MX" dirty="0"/>
              <a:t>J</a:t>
            </a:r>
            <a:r>
              <a:rPr lang="es-ES" dirty="0" err="1"/>
              <a:t>avaScript</a:t>
            </a:r>
            <a:r>
              <a:rPr lang="es-ES" dirty="0"/>
              <a:t> dispone de una serie de objetos predefinidos, pero también podemos crear nuestros propios objetos según sea necesario. </a:t>
            </a:r>
            <a:r>
              <a:rPr lang="es-MX" dirty="0"/>
              <a:t>Lo</a:t>
            </a:r>
            <a:r>
              <a:rPr lang="es-ES" dirty="0"/>
              <a:t>s pasos a seguir para definir un objeto nuevo son dos:</a:t>
            </a:r>
            <a:endParaRPr lang="es-MX" dirty="0"/>
          </a:p>
          <a:p>
            <a:pPr marL="285750" indent="-285750" algn="just">
              <a:buFont typeface="Arial" panose="020B0604020202020204" pitchFamily="34" charset="0"/>
              <a:buChar char="•"/>
            </a:pPr>
            <a:r>
              <a:rPr lang="es-ES" dirty="0"/>
              <a:t>Definir un tipo de objeto a través de una función</a:t>
            </a:r>
            <a:endParaRPr lang="es-MX" dirty="0"/>
          </a:p>
          <a:p>
            <a:pPr marL="285750" indent="-285750" algn="just">
              <a:buFont typeface="Arial" panose="020B0604020202020204" pitchFamily="34" charset="0"/>
              <a:buChar char="•"/>
            </a:pPr>
            <a:r>
              <a:rPr lang="es-ES" dirty="0"/>
              <a:t>Crear una instancia del objeto usando la palabra new.</a:t>
            </a:r>
            <a:endParaRPr lang="es-MX" dirty="0"/>
          </a:p>
          <a:p>
            <a:pPr algn="just"/>
            <a:r>
              <a:rPr lang="es-ES" dirty="0"/>
              <a:t> </a:t>
            </a:r>
            <a:r>
              <a:rPr lang="es-MX" dirty="0"/>
              <a:t>P</a:t>
            </a:r>
            <a:r>
              <a:rPr lang="es-ES" dirty="0"/>
              <a:t>ara definir un tipo de objeto deberemos especificar el nombre de la función, sus propiedades y métodos.</a:t>
            </a:r>
            <a:endParaRPr lang="es-MX" dirty="0"/>
          </a:p>
          <a:p>
            <a:pPr algn="just"/>
            <a:r>
              <a:rPr lang="es-ES" dirty="0"/>
              <a:t> </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9254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142234" y="223518"/>
            <a:ext cx="8804275" cy="6370975"/>
          </a:xfrm>
          <a:prstGeom prst="rect">
            <a:avLst/>
          </a:prstGeom>
          <a:noFill/>
        </p:spPr>
        <p:txBody>
          <a:bodyPr wrap="square" rtlCol="0">
            <a:spAutoFit/>
          </a:bodyPr>
          <a:lstStyle/>
          <a:p>
            <a:pPr algn="just"/>
            <a:r>
              <a:rPr lang="es-ES" dirty="0" err="1"/>
              <a:t>function</a:t>
            </a:r>
            <a:r>
              <a:rPr lang="es-ES" dirty="0"/>
              <a:t> </a:t>
            </a:r>
            <a:r>
              <a:rPr lang="es-ES" dirty="0" err="1"/>
              <a:t>nombretipoobjeto</a:t>
            </a:r>
            <a:r>
              <a:rPr lang="es-ES" dirty="0"/>
              <a:t>(propiedad1,propiedad2,...)</a:t>
            </a:r>
            <a:endParaRPr lang="es-MX" dirty="0"/>
          </a:p>
          <a:p>
            <a:pPr algn="just"/>
            <a:r>
              <a:rPr lang="es-ES" dirty="0"/>
              <a:t>{</a:t>
            </a:r>
            <a:endParaRPr lang="es-MX" dirty="0"/>
          </a:p>
          <a:p>
            <a:pPr algn="just"/>
            <a:r>
              <a:rPr lang="es-ES" dirty="0"/>
              <a:t> </a:t>
            </a:r>
            <a:endParaRPr lang="es-MX" dirty="0"/>
          </a:p>
          <a:p>
            <a:pPr algn="just"/>
            <a:r>
              <a:rPr lang="es-ES" dirty="0"/>
              <a:t>this.propiedad1=propiedad1</a:t>
            </a:r>
            <a:endParaRPr lang="es-MX" dirty="0"/>
          </a:p>
          <a:p>
            <a:pPr algn="just"/>
            <a:r>
              <a:rPr lang="es-ES" dirty="0"/>
              <a:t>this.propiedad2=propiedad2</a:t>
            </a:r>
            <a:endParaRPr lang="es-MX" dirty="0"/>
          </a:p>
          <a:p>
            <a:pPr algn="just"/>
            <a:r>
              <a:rPr lang="es-ES" dirty="0"/>
              <a:t>....</a:t>
            </a:r>
            <a:endParaRPr lang="es-MX" dirty="0"/>
          </a:p>
          <a:p>
            <a:pPr algn="just"/>
            <a:r>
              <a:rPr lang="es-ES" dirty="0"/>
              <a:t>}</a:t>
            </a:r>
            <a:endParaRPr lang="es-MX" dirty="0"/>
          </a:p>
          <a:p>
            <a:pPr algn="just"/>
            <a:r>
              <a:rPr lang="es-ES" dirty="0"/>
              <a:t> </a:t>
            </a:r>
            <a:r>
              <a:rPr lang="es-MX" dirty="0"/>
              <a:t>L</a:t>
            </a:r>
            <a:r>
              <a:rPr lang="es-ES" dirty="0"/>
              <a:t>a palabra reservada </a:t>
            </a:r>
            <a:r>
              <a:rPr lang="es-ES" dirty="0" err="1"/>
              <a:t>this</a:t>
            </a:r>
            <a:r>
              <a:rPr lang="es-ES" dirty="0"/>
              <a:t> se utiliza para hacer referencia al objeto actual.</a:t>
            </a:r>
            <a:endParaRPr lang="es-MX" dirty="0"/>
          </a:p>
          <a:p>
            <a:pPr algn="just"/>
            <a:r>
              <a:rPr lang="es-ES" dirty="0"/>
              <a:t>Se usa generalmente cuando pasamos objetos como parámetros a funciones y dentro de estas para acceder a las propiedades de los objetos.</a:t>
            </a:r>
            <a:endParaRPr lang="es-MX" dirty="0"/>
          </a:p>
          <a:p>
            <a:pPr algn="just"/>
            <a:r>
              <a:rPr lang="es-ES" dirty="0"/>
              <a:t> </a:t>
            </a:r>
            <a:r>
              <a:rPr lang="es-MX" dirty="0"/>
              <a:t>U</a:t>
            </a:r>
            <a:r>
              <a:rPr lang="es-ES" dirty="0"/>
              <a:t>n ejemplo: definamos una función llamada ordenador con tres propiedades: marca, </a:t>
            </a:r>
            <a:r>
              <a:rPr lang="es-ES" dirty="0" err="1"/>
              <a:t>cpu</a:t>
            </a:r>
            <a:r>
              <a:rPr lang="es-ES" dirty="0"/>
              <a:t> y memoria.</a:t>
            </a:r>
            <a:endParaRPr lang="es-MX" dirty="0"/>
          </a:p>
          <a:p>
            <a:pPr algn="just"/>
            <a:r>
              <a:rPr lang="es-ES" sz="1600" dirty="0" err="1">
                <a:latin typeface="Arial" panose="020B0604020202020204" pitchFamily="34" charset="0"/>
                <a:cs typeface="Arial" panose="020B0604020202020204" pitchFamily="34" charset="0"/>
              </a:rPr>
              <a:t>function</a:t>
            </a:r>
            <a:r>
              <a:rPr lang="es-ES" sz="1600" dirty="0">
                <a:latin typeface="Arial" panose="020B0604020202020204" pitchFamily="34" charset="0"/>
                <a:cs typeface="Arial" panose="020B0604020202020204" pitchFamily="34" charset="0"/>
              </a:rPr>
              <a:t> ordenador(</a:t>
            </a:r>
            <a:r>
              <a:rPr lang="es-ES" sz="1600" dirty="0" err="1">
                <a:latin typeface="Arial" panose="020B0604020202020204" pitchFamily="34" charset="0"/>
                <a:cs typeface="Arial" panose="020B0604020202020204" pitchFamily="34" charset="0"/>
              </a:rPr>
              <a:t>marca,cpu,memoria</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pPr algn="just"/>
            <a:r>
              <a:rPr lang="es-ES" sz="1600" dirty="0" err="1">
                <a:latin typeface="Arial" panose="020B0604020202020204" pitchFamily="34" charset="0"/>
                <a:cs typeface="Arial" panose="020B0604020202020204" pitchFamily="34" charset="0"/>
              </a:rPr>
              <a:t>this.marca</a:t>
            </a:r>
            <a:r>
              <a:rPr lang="es-ES" sz="1600" dirty="0">
                <a:latin typeface="Arial" panose="020B0604020202020204" pitchFamily="34" charset="0"/>
                <a:cs typeface="Arial" panose="020B0604020202020204" pitchFamily="34" charset="0"/>
              </a:rPr>
              <a:t>=marca;</a:t>
            </a:r>
            <a:endParaRPr lang="es-MX" sz="1600" dirty="0">
              <a:latin typeface="Arial" panose="020B0604020202020204" pitchFamily="34" charset="0"/>
              <a:cs typeface="Arial" panose="020B0604020202020204" pitchFamily="34" charset="0"/>
            </a:endParaRPr>
          </a:p>
          <a:p>
            <a:pPr algn="just"/>
            <a:r>
              <a:rPr lang="es-ES" sz="1600" dirty="0" err="1">
                <a:latin typeface="Arial" panose="020B0604020202020204" pitchFamily="34" charset="0"/>
                <a:cs typeface="Arial" panose="020B0604020202020204" pitchFamily="34" charset="0"/>
              </a:rPr>
              <a:t>this.cpu</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cpu</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pPr algn="just"/>
            <a:r>
              <a:rPr lang="es-ES" sz="1600" dirty="0" err="1">
                <a:latin typeface="Arial" panose="020B0604020202020204" pitchFamily="34" charset="0"/>
                <a:cs typeface="Arial" panose="020B0604020202020204" pitchFamily="34" charset="0"/>
              </a:rPr>
              <a:t>this.memoria</a:t>
            </a:r>
            <a:r>
              <a:rPr lang="es-ES" sz="1600" dirty="0">
                <a:latin typeface="Arial" panose="020B0604020202020204" pitchFamily="34" charset="0"/>
                <a:cs typeface="Arial" panose="020B0604020202020204" pitchFamily="34" charset="0"/>
              </a:rPr>
              <a:t>=memoria;</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pPr algn="just"/>
            <a:endParaRPr lang="es-MX" dirty="0"/>
          </a:p>
          <a:p>
            <a:pPr algn="just"/>
            <a:endParaRPr lang="es-MX" sz="1600" dirty="0">
              <a:latin typeface="Arial" panose="020B0604020202020204" pitchFamily="34" charset="0"/>
              <a:cs typeface="Arial" panose="020B0604020202020204" pitchFamily="34" charset="0"/>
            </a:endParaRPr>
          </a:p>
          <a:p>
            <a:pPr algn="just"/>
            <a:endParaRPr lang="es-MX" dirty="0"/>
          </a:p>
          <a:p>
            <a:pPr algn="just"/>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5884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142234" y="223518"/>
            <a:ext cx="8804275" cy="3600986"/>
          </a:xfrm>
          <a:prstGeom prst="rect">
            <a:avLst/>
          </a:prstGeom>
          <a:noFill/>
        </p:spPr>
        <p:txBody>
          <a:bodyPr wrap="square" rtlCol="0">
            <a:spAutoFit/>
          </a:bodyPr>
          <a:lstStyle/>
          <a:p>
            <a:r>
              <a:rPr lang="es-ES" dirty="0"/>
              <a:t>Creemos un objeto para ese tipo, lo llamaremos </a:t>
            </a:r>
            <a:r>
              <a:rPr lang="es-ES" dirty="0" err="1"/>
              <a:t>miordenador</a:t>
            </a:r>
            <a:r>
              <a:rPr lang="es-ES" dirty="0"/>
              <a:t>, y le asignaremos valores específicos a sus propiedades.</a:t>
            </a:r>
            <a:endParaRPr lang="es-MX" dirty="0"/>
          </a:p>
          <a:p>
            <a:r>
              <a:rPr lang="es-ES" dirty="0"/>
              <a:t> </a:t>
            </a:r>
            <a:endParaRPr lang="es-MX" dirty="0"/>
          </a:p>
          <a:p>
            <a:r>
              <a:rPr lang="es-ES" dirty="0" err="1"/>
              <a:t>miordenador</a:t>
            </a:r>
            <a:r>
              <a:rPr lang="es-ES" dirty="0"/>
              <a:t>=new ordenador(“hp”,”pentium150”,”64mb”)</a:t>
            </a:r>
            <a:endParaRPr lang="es-MX" dirty="0"/>
          </a:p>
          <a:p>
            <a:r>
              <a:rPr lang="es-ES" dirty="0"/>
              <a:t> </a:t>
            </a:r>
            <a:r>
              <a:rPr lang="es-MX" dirty="0"/>
              <a:t>P</a:t>
            </a:r>
            <a:r>
              <a:rPr lang="es-ES" dirty="0" err="1"/>
              <a:t>ueden</a:t>
            </a:r>
            <a:r>
              <a:rPr lang="es-ES" dirty="0"/>
              <a:t> crearse tantas instancias de un tipo como sean necesarias.</a:t>
            </a:r>
            <a:endParaRPr lang="es-MX" dirty="0"/>
          </a:p>
          <a:p>
            <a:r>
              <a:rPr lang="es-ES" dirty="0" err="1"/>
              <a:t>miordenador</a:t>
            </a:r>
            <a:r>
              <a:rPr lang="es-ES" dirty="0"/>
              <a:t>=new ordenador(“hp”,”pentium150”,64mb”)</a:t>
            </a:r>
            <a:endParaRPr lang="es-MX" dirty="0"/>
          </a:p>
          <a:p>
            <a:r>
              <a:rPr lang="es-ES" dirty="0" err="1"/>
              <a:t>miordenador</a:t>
            </a:r>
            <a:r>
              <a:rPr lang="es-ES" dirty="0"/>
              <a:t>=new ordenador(“philips”,”pentium200”,64mb”)</a:t>
            </a:r>
            <a:endParaRPr lang="es-MX" dirty="0"/>
          </a:p>
          <a:p>
            <a:r>
              <a:rPr lang="es-ES" dirty="0" err="1"/>
              <a:t>miordenador</a:t>
            </a:r>
            <a:r>
              <a:rPr lang="es-ES" dirty="0"/>
              <a:t>=new ordenador(“acer”,”pentium133”,16mb”)</a:t>
            </a:r>
            <a:endParaRPr lang="es-MX" dirty="0"/>
          </a:p>
          <a:p>
            <a:endParaRPr lang="es-MX" dirty="0"/>
          </a:p>
          <a:p>
            <a:endParaRPr lang="es-MX" sz="1600" dirty="0">
              <a:latin typeface="Arial" panose="020B0604020202020204" pitchFamily="34" charset="0"/>
              <a:cs typeface="Arial" panose="020B0604020202020204" pitchFamily="34" charset="0"/>
            </a:endParaRPr>
          </a:p>
          <a:p>
            <a:endParaRPr lang="es-MX" dirty="0"/>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2322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sp>
        <p:nvSpPr>
          <p:cNvPr id="4" name="CuadroTexto 3"/>
          <p:cNvSpPr txBox="1"/>
          <p:nvPr/>
        </p:nvSpPr>
        <p:spPr>
          <a:xfrm>
            <a:off x="1515745" y="223518"/>
            <a:ext cx="9660911" cy="3785652"/>
          </a:xfrm>
          <a:prstGeom prst="rect">
            <a:avLst/>
          </a:prstGeom>
          <a:noFill/>
        </p:spPr>
        <p:txBody>
          <a:bodyPr wrap="square" rtlCol="0">
            <a:spAutoFit/>
          </a:bodyPr>
          <a:lstStyle/>
          <a:p>
            <a:r>
              <a:rPr lang="es-ES" sz="1600" b="1" dirty="0">
                <a:latin typeface="Arial" panose="020B0604020202020204" pitchFamily="34" charset="0"/>
                <a:cs typeface="Arial" panose="020B0604020202020204" pitchFamily="34" charset="0"/>
              </a:rPr>
              <a:t>Ejemplo 1</a:t>
            </a:r>
            <a:endParaRPr lang="es-MX" sz="1600" b="1"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 </a:t>
            </a:r>
            <a:r>
              <a:rPr lang="en-US" sz="1600" dirty="0" err="1">
                <a:latin typeface="Arial" panose="020B0604020202020204" pitchFamily="34" charset="0"/>
                <a:cs typeface="Arial" panose="020B0604020202020204" pitchFamily="34" charset="0"/>
              </a:rPr>
              <a:t>languaje</a:t>
            </a:r>
            <a:r>
              <a:rPr lang="en-US" sz="1600" dirty="0">
                <a:latin typeface="Arial" panose="020B0604020202020204" pitchFamily="34" charset="0"/>
                <a:cs typeface="Arial" panose="020B0604020202020204" pitchFamily="34" charset="0"/>
              </a:rPr>
              <a:t>="JavaScript"&gt;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("BIENVENIDO A JAVA")</a:t>
            </a:r>
            <a:endParaRPr lang="es-MX"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s-ES" sz="1600" dirty="0">
                <a:solidFill>
                  <a:schemeClr val="bg1"/>
                </a:solidFill>
                <a:latin typeface="Arial" panose="020B0604020202020204" pitchFamily="34" charset="0"/>
                <a:cs typeface="Arial" panose="020B0604020202020204" pitchFamily="34" charset="0"/>
              </a:rPr>
              <a:t> </a:t>
            </a:r>
          </a:p>
          <a:p>
            <a:r>
              <a:rPr lang="es-ES" sz="1600" dirty="0">
                <a:latin typeface="Arial" panose="020B0604020202020204" pitchFamily="34" charset="0"/>
                <a:cs typeface="Arial" panose="020B0604020202020204" pitchFamily="34" charset="0"/>
              </a:rPr>
              <a:t>El código de java puede colocarse en la cabecera o en el cuerpo del documento.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Es importante tener siempre presente que java es un lenguaje que distingue entre mayúsculas y minúsculas.</a:t>
            </a:r>
            <a:endParaRPr lang="es-MX" sz="1600" dirty="0">
              <a:latin typeface="Arial" panose="020B0604020202020204" pitchFamily="34" charset="0"/>
              <a:cs typeface="Arial" panose="020B0604020202020204" pitchFamily="34" charset="0"/>
            </a:endParaRPr>
          </a:p>
          <a:p>
            <a:endParaRPr lang="es-MX" sz="1600" dirty="0">
              <a:solidFill>
                <a:schemeClr val="bg1"/>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spTree>
    <p:extLst>
      <p:ext uri="{BB962C8B-B14F-4D97-AF65-F5344CB8AC3E}">
        <p14:creationId xmlns:p14="http://schemas.microsoft.com/office/powerpoint/2010/main" val="1638583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142234" y="223518"/>
            <a:ext cx="10945012" cy="7848302"/>
          </a:xfrm>
          <a:prstGeom prst="rect">
            <a:avLst/>
          </a:prstGeom>
          <a:noFill/>
        </p:spPr>
        <p:txBody>
          <a:bodyPr wrap="square" rtlCol="0">
            <a:spAutoFit/>
          </a:bodyPr>
          <a:lstStyle/>
          <a:p>
            <a:r>
              <a:rPr lang="es-ES" sz="1400" dirty="0">
                <a:latin typeface="Arial" panose="020B0604020202020204" pitchFamily="34" charset="0"/>
                <a:cs typeface="Arial" panose="020B0604020202020204" pitchFamily="34" charset="0"/>
              </a:rPr>
              <a:t> </a:t>
            </a:r>
            <a:r>
              <a:rPr lang="es-MX" sz="1400" b="1" dirty="0">
                <a:latin typeface="Arial" panose="020B0604020202020204" pitchFamily="34" charset="0"/>
                <a:cs typeface="Arial" panose="020B0604020202020204" pitchFamily="34" charset="0"/>
              </a:rPr>
              <a:t>P</a:t>
            </a:r>
            <a:r>
              <a:rPr lang="es-ES" sz="1400" b="1" dirty="0" err="1">
                <a:latin typeface="Arial" panose="020B0604020202020204" pitchFamily="34" charset="0"/>
                <a:cs typeface="Arial" panose="020B0604020202020204" pitchFamily="34" charset="0"/>
              </a:rPr>
              <a:t>odríamos</a:t>
            </a:r>
            <a:r>
              <a:rPr lang="es-ES" sz="1400" b="1" dirty="0">
                <a:latin typeface="Arial" panose="020B0604020202020204" pitchFamily="34" charset="0"/>
                <a:cs typeface="Arial" panose="020B0604020202020204" pitchFamily="34" charset="0"/>
              </a:rPr>
              <a:t> mostrar en pantalla las propiedades de los objetos definidos. Ejemplo 12.</a:t>
            </a:r>
            <a:endParaRPr lang="es-MX"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&lt;html&gt;</a:t>
            </a:r>
            <a:endParaRPr lang="es-MX"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&lt;head&gt;</a:t>
            </a:r>
            <a:endParaRPr lang="es-MX"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&lt;title&gt;</a:t>
            </a:r>
            <a:r>
              <a:rPr lang="en-US" sz="1400" dirty="0" err="1">
                <a:latin typeface="Arial" panose="020B0604020202020204" pitchFamily="34" charset="0"/>
                <a:cs typeface="Arial" panose="020B0604020202020204" pitchFamily="34" charset="0"/>
              </a:rPr>
              <a:t>ejmplo</a:t>
            </a:r>
            <a:r>
              <a:rPr lang="en-US" sz="1400" dirty="0">
                <a:latin typeface="Arial" panose="020B0604020202020204" pitchFamily="34" charset="0"/>
                <a:cs typeface="Arial" panose="020B0604020202020204" pitchFamily="34" charset="0"/>
              </a:rPr>
              <a:t> de </a:t>
            </a:r>
            <a:r>
              <a:rPr lang="en-US" sz="1400" dirty="0" err="1">
                <a:latin typeface="Arial" panose="020B0604020202020204" pitchFamily="34" charset="0"/>
                <a:cs typeface="Arial" panose="020B0604020202020204" pitchFamily="34" charset="0"/>
              </a:rPr>
              <a:t>objetos</a:t>
            </a:r>
            <a:r>
              <a:rPr lang="en-US" sz="1400" dirty="0">
                <a:latin typeface="Arial" panose="020B0604020202020204" pitchFamily="34" charset="0"/>
                <a:cs typeface="Arial" panose="020B0604020202020204" pitchFamily="34" charset="0"/>
              </a:rPr>
              <a:t>&lt;/title&gt;</a:t>
            </a:r>
            <a:endParaRPr lang="es-MX"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&lt;/head&gt;</a:t>
            </a:r>
            <a:endParaRPr lang="es-MX"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&lt;body&gt;</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&lt;script </a:t>
            </a:r>
            <a:r>
              <a:rPr lang="es-ES" sz="1400" dirty="0" err="1">
                <a:latin typeface="Arial" panose="020B0604020202020204" pitchFamily="34" charset="0"/>
                <a:cs typeface="Arial" panose="020B0604020202020204" pitchFamily="34" charset="0"/>
              </a:rPr>
              <a:t>languaje</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javascript</a:t>
            </a:r>
            <a:r>
              <a:rPr lang="es-ES" sz="1400" dirty="0">
                <a:latin typeface="Arial" panose="020B0604020202020204" pitchFamily="34" charset="0"/>
                <a:cs typeface="Arial" panose="020B0604020202020204" pitchFamily="34" charset="0"/>
              </a:rPr>
              <a:t>"&gt;</a:t>
            </a:r>
            <a:endParaRPr lang="es-MX"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function</a:t>
            </a:r>
            <a:r>
              <a:rPr lang="es-ES" sz="1400" dirty="0">
                <a:latin typeface="Arial" panose="020B0604020202020204" pitchFamily="34" charset="0"/>
                <a:cs typeface="Arial" panose="020B0604020202020204" pitchFamily="34" charset="0"/>
              </a:rPr>
              <a:t> ordenador(</a:t>
            </a:r>
            <a:r>
              <a:rPr lang="es-ES" sz="1400" dirty="0" err="1">
                <a:latin typeface="Arial" panose="020B0604020202020204" pitchFamily="34" charset="0"/>
                <a:cs typeface="Arial" panose="020B0604020202020204" pitchFamily="34" charset="0"/>
              </a:rPr>
              <a:t>marca,cpu,memoria</a:t>
            </a:r>
            <a:r>
              <a:rPr lang="es-ES" sz="1400" dirty="0">
                <a:latin typeface="Arial" panose="020B0604020202020204" pitchFamily="34" charset="0"/>
                <a:cs typeface="Arial" panose="020B0604020202020204" pitchFamily="34" charset="0"/>
              </a:rPr>
              <a:t>)</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a:t>
            </a:r>
            <a:endParaRPr lang="es-MX"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this.marca</a:t>
            </a:r>
            <a:r>
              <a:rPr lang="es-ES" sz="1400" dirty="0">
                <a:latin typeface="Arial" panose="020B0604020202020204" pitchFamily="34" charset="0"/>
                <a:cs typeface="Arial" panose="020B0604020202020204" pitchFamily="34" charset="0"/>
              </a:rPr>
              <a:t>=marca;</a:t>
            </a:r>
            <a:endParaRPr lang="es-MX"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this.cpu</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cpu</a:t>
            </a:r>
            <a:r>
              <a:rPr lang="es-ES" sz="1400" dirty="0">
                <a:latin typeface="Arial" panose="020B0604020202020204" pitchFamily="34" charset="0"/>
                <a:cs typeface="Arial" panose="020B0604020202020204" pitchFamily="34" charset="0"/>
              </a:rPr>
              <a:t>;</a:t>
            </a:r>
            <a:endParaRPr lang="es-MX"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this.memoria</a:t>
            </a:r>
            <a:r>
              <a:rPr lang="es-ES" sz="1400" dirty="0">
                <a:latin typeface="Arial" panose="020B0604020202020204" pitchFamily="34" charset="0"/>
                <a:cs typeface="Arial" panose="020B0604020202020204" pitchFamily="34" charset="0"/>
              </a:rPr>
              <a:t>=memoria; </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}//fin de la </a:t>
            </a:r>
            <a:r>
              <a:rPr lang="es-ES" sz="1400" dirty="0" err="1">
                <a:latin typeface="Arial" panose="020B0604020202020204" pitchFamily="34" charset="0"/>
                <a:cs typeface="Arial" panose="020B0604020202020204" pitchFamily="34" charset="0"/>
              </a:rPr>
              <a:t>funcion</a:t>
            </a:r>
            <a:endParaRPr lang="es-MX"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miordenador</a:t>
            </a:r>
            <a:r>
              <a:rPr lang="es-ES" sz="1400" dirty="0">
                <a:latin typeface="Arial" panose="020B0604020202020204" pitchFamily="34" charset="0"/>
                <a:cs typeface="Arial" panose="020B0604020202020204" pitchFamily="34" charset="0"/>
              </a:rPr>
              <a:t>=new ordenador("hp","pentium150","64mb")</a:t>
            </a:r>
            <a:endParaRPr lang="es-MX"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miordenador_dos</a:t>
            </a:r>
            <a:r>
              <a:rPr lang="es-ES" sz="1400" dirty="0">
                <a:latin typeface="Arial" panose="020B0604020202020204" pitchFamily="34" charset="0"/>
                <a:cs typeface="Arial" panose="020B0604020202020204" pitchFamily="34" charset="0"/>
              </a:rPr>
              <a:t>=new ordenador("philips","pentium200","64mb")</a:t>
            </a:r>
            <a:endParaRPr lang="es-MX"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miordenador_tres</a:t>
            </a:r>
            <a:r>
              <a:rPr lang="es-ES" sz="1400" dirty="0">
                <a:latin typeface="Arial" panose="020B0604020202020204" pitchFamily="34" charset="0"/>
                <a:cs typeface="Arial" panose="020B0604020202020204" pitchFamily="34" charset="0"/>
              </a:rPr>
              <a:t>=new ordenador("acer","pentium133","16mb")</a:t>
            </a:r>
            <a:endParaRPr lang="es-MX"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var</a:t>
            </a:r>
            <a:r>
              <a:rPr lang="es-ES" sz="1400" dirty="0">
                <a:latin typeface="Arial" panose="020B0604020202020204" pitchFamily="34" charset="0"/>
                <a:cs typeface="Arial" panose="020B0604020202020204" pitchFamily="34" charset="0"/>
              </a:rPr>
              <a:t> mensaje;</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 </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caracter</a:t>
            </a:r>
            <a:r>
              <a:rPr lang="es-ES" sz="1400" dirty="0">
                <a:latin typeface="Arial" panose="020B0604020202020204" pitchFamily="34" charset="0"/>
                <a:cs typeface="Arial" panose="020B0604020202020204" pitchFamily="34" charset="0"/>
              </a:rPr>
              <a:t> especial de salto de </a:t>
            </a:r>
            <a:r>
              <a:rPr lang="es-ES" sz="1400" dirty="0" err="1">
                <a:latin typeface="Arial" panose="020B0604020202020204" pitchFamily="34" charset="0"/>
                <a:cs typeface="Arial" panose="020B0604020202020204" pitchFamily="34" charset="0"/>
              </a:rPr>
              <a:t>linea</a:t>
            </a:r>
            <a:r>
              <a:rPr lang="es-ES" sz="1400" dirty="0">
                <a:latin typeface="Arial" panose="020B0604020202020204" pitchFamily="34" charset="0"/>
                <a:cs typeface="Arial" panose="020B0604020202020204" pitchFamily="34" charset="0"/>
              </a:rPr>
              <a:t>\r</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mensaje="</a:t>
            </a:r>
            <a:r>
              <a:rPr lang="es-ES" sz="1400" dirty="0" err="1">
                <a:latin typeface="Arial" panose="020B0604020202020204" pitchFamily="34" charset="0"/>
                <a:cs typeface="Arial" panose="020B0604020202020204" pitchFamily="34" charset="0"/>
              </a:rPr>
              <a:t>miordenador</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rmarca</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miordenador.marca</a:t>
            </a:r>
            <a:r>
              <a:rPr lang="es-ES" sz="1400" dirty="0">
                <a:latin typeface="Arial" panose="020B0604020202020204" pitchFamily="34" charset="0"/>
                <a:cs typeface="Arial" panose="020B0604020202020204" pitchFamily="34" charset="0"/>
              </a:rPr>
              <a:t>+"\n"+"</a:t>
            </a:r>
            <a:r>
              <a:rPr lang="es-ES" sz="1400" dirty="0" err="1">
                <a:latin typeface="Arial" panose="020B0604020202020204" pitchFamily="34" charset="0"/>
                <a:cs typeface="Arial" panose="020B0604020202020204" pitchFamily="34" charset="0"/>
              </a:rPr>
              <a:t>cpu</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miordenador.memoria</a:t>
            </a:r>
            <a:r>
              <a:rPr lang="es-ES" sz="1400" dirty="0">
                <a:latin typeface="Arial" panose="020B0604020202020204" pitchFamily="34" charset="0"/>
                <a:cs typeface="Arial" panose="020B0604020202020204" pitchFamily="34" charset="0"/>
              </a:rPr>
              <a:t>+"\n";</a:t>
            </a:r>
            <a:endParaRPr lang="es-MX"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alert</a:t>
            </a:r>
            <a:r>
              <a:rPr lang="es-ES" sz="1400" dirty="0">
                <a:latin typeface="Arial" panose="020B0604020202020204" pitchFamily="34" charset="0"/>
                <a:cs typeface="Arial" panose="020B0604020202020204" pitchFamily="34" charset="0"/>
              </a:rPr>
              <a:t>(mensaje);</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mensaje="</a:t>
            </a:r>
            <a:r>
              <a:rPr lang="es-ES" sz="1400" dirty="0" err="1">
                <a:latin typeface="Arial" panose="020B0604020202020204" pitchFamily="34" charset="0"/>
                <a:cs typeface="Arial" panose="020B0604020202020204" pitchFamily="34" charset="0"/>
              </a:rPr>
              <a:t>miordenador_dos</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rmarca</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miordenador_dos.marca</a:t>
            </a:r>
            <a:r>
              <a:rPr lang="es-ES" sz="1400" dirty="0">
                <a:latin typeface="Arial" panose="020B0604020202020204" pitchFamily="34" charset="0"/>
                <a:cs typeface="Arial" panose="020B0604020202020204" pitchFamily="34" charset="0"/>
              </a:rPr>
              <a:t>+"\n"+"</a:t>
            </a:r>
            <a:r>
              <a:rPr lang="es-ES" sz="1400" dirty="0" err="1">
                <a:latin typeface="Arial" panose="020B0604020202020204" pitchFamily="34" charset="0"/>
                <a:cs typeface="Arial" panose="020B0604020202020204" pitchFamily="34" charset="0"/>
              </a:rPr>
              <a:t>cpu</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miordenador_dos.memoria</a:t>
            </a:r>
            <a:r>
              <a:rPr lang="es-ES" sz="1400" dirty="0">
                <a:latin typeface="Arial" panose="020B0604020202020204" pitchFamily="34" charset="0"/>
                <a:cs typeface="Arial" panose="020B0604020202020204" pitchFamily="34" charset="0"/>
              </a:rPr>
              <a:t>+"\n";</a:t>
            </a:r>
            <a:endParaRPr lang="es-MX"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alert</a:t>
            </a:r>
            <a:r>
              <a:rPr lang="es-ES" sz="1400" dirty="0">
                <a:latin typeface="Arial" panose="020B0604020202020204" pitchFamily="34" charset="0"/>
                <a:cs typeface="Arial" panose="020B0604020202020204" pitchFamily="34" charset="0"/>
              </a:rPr>
              <a:t>(mensaje);</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mensaje="</a:t>
            </a:r>
            <a:r>
              <a:rPr lang="es-ES" sz="1400" dirty="0" err="1">
                <a:latin typeface="Arial" panose="020B0604020202020204" pitchFamily="34" charset="0"/>
                <a:cs typeface="Arial" panose="020B0604020202020204" pitchFamily="34" charset="0"/>
              </a:rPr>
              <a:t>miordenador_tres</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rmarca</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miordenador_tres.marca</a:t>
            </a:r>
            <a:r>
              <a:rPr lang="es-ES" sz="1400" dirty="0">
                <a:latin typeface="Arial" panose="020B0604020202020204" pitchFamily="34" charset="0"/>
                <a:cs typeface="Arial" panose="020B0604020202020204" pitchFamily="34" charset="0"/>
              </a:rPr>
              <a:t>+"\n"+"</a:t>
            </a:r>
            <a:r>
              <a:rPr lang="es-ES" sz="1400" dirty="0" err="1">
                <a:latin typeface="Arial" panose="020B0604020202020204" pitchFamily="34" charset="0"/>
                <a:cs typeface="Arial" panose="020B0604020202020204" pitchFamily="34" charset="0"/>
              </a:rPr>
              <a:t>cpu</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miordenador_tres.memoria</a:t>
            </a:r>
            <a:r>
              <a:rPr lang="es-ES" sz="1400" dirty="0">
                <a:latin typeface="Arial" panose="020B0604020202020204" pitchFamily="34" charset="0"/>
                <a:cs typeface="Arial" panose="020B0604020202020204" pitchFamily="34" charset="0"/>
              </a:rPr>
              <a:t>+"\n";</a:t>
            </a:r>
            <a:endParaRPr lang="es-MX"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alert</a:t>
            </a:r>
            <a:r>
              <a:rPr lang="es-ES" sz="1400" dirty="0">
                <a:latin typeface="Arial" panose="020B0604020202020204" pitchFamily="34" charset="0"/>
                <a:cs typeface="Arial" panose="020B0604020202020204" pitchFamily="34" charset="0"/>
              </a:rPr>
              <a:t>(mensaje);</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 </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&lt;/script&gt;</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&lt;/</a:t>
            </a:r>
            <a:r>
              <a:rPr lang="es-ES" sz="1400" dirty="0" err="1">
                <a:latin typeface="Arial" panose="020B0604020202020204" pitchFamily="34" charset="0"/>
                <a:cs typeface="Arial" panose="020B0604020202020204" pitchFamily="34" charset="0"/>
              </a:rPr>
              <a:t>body</a:t>
            </a:r>
            <a:r>
              <a:rPr lang="es-ES" sz="1400" dirty="0">
                <a:latin typeface="Arial" panose="020B0604020202020204" pitchFamily="34" charset="0"/>
                <a:cs typeface="Arial" panose="020B0604020202020204" pitchFamily="34" charset="0"/>
              </a:rPr>
              <a:t>&gt;</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&lt;/</a:t>
            </a:r>
            <a:r>
              <a:rPr lang="es-ES" sz="1400" dirty="0" err="1">
                <a:latin typeface="Arial" panose="020B0604020202020204" pitchFamily="34" charset="0"/>
                <a:cs typeface="Arial" panose="020B0604020202020204" pitchFamily="34" charset="0"/>
              </a:rPr>
              <a:t>html</a:t>
            </a:r>
            <a:r>
              <a:rPr lang="es-ES" sz="1400" dirty="0">
                <a:latin typeface="Arial" panose="020B0604020202020204" pitchFamily="34" charset="0"/>
                <a:cs typeface="Arial" panose="020B0604020202020204" pitchFamily="34" charset="0"/>
              </a:rPr>
              <a:t>&gt;</a:t>
            </a:r>
            <a:endParaRPr lang="es-MX" sz="1400" dirty="0">
              <a:latin typeface="Arial" panose="020B0604020202020204" pitchFamily="34" charset="0"/>
              <a:cs typeface="Arial" panose="020B0604020202020204" pitchFamily="34" charset="0"/>
            </a:endParaRPr>
          </a:p>
          <a:p>
            <a:endParaRPr lang="es-MX" sz="1400" dirty="0">
              <a:latin typeface="Arial" panose="020B0604020202020204" pitchFamily="34" charset="0"/>
              <a:cs typeface="Arial" panose="020B0604020202020204" pitchFamily="34" charset="0"/>
            </a:endParaRPr>
          </a:p>
          <a:p>
            <a:endParaRPr lang="es-MX" sz="1400" dirty="0">
              <a:latin typeface="Arial" panose="020B0604020202020204" pitchFamily="34" charset="0"/>
              <a:cs typeface="Arial" panose="020B0604020202020204" pitchFamily="34" charset="0"/>
            </a:endParaRPr>
          </a:p>
          <a:p>
            <a:endParaRPr lang="es-MX" sz="1400" dirty="0">
              <a:latin typeface="Arial" panose="020B0604020202020204" pitchFamily="34" charset="0"/>
              <a:cs typeface="Arial" panose="020B0604020202020204" pitchFamily="34" charset="0"/>
            </a:endParaRPr>
          </a:p>
          <a:p>
            <a:endParaRPr lang="es-MX" sz="1400" dirty="0">
              <a:latin typeface="Arial" panose="020B0604020202020204" pitchFamily="34" charset="0"/>
              <a:cs typeface="Arial" panose="020B0604020202020204" pitchFamily="34" charset="0"/>
            </a:endParaRPr>
          </a:p>
          <a:p>
            <a:endParaRPr lang="es-MX" sz="14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4"/>
          <a:stretch>
            <a:fillRect/>
          </a:stretch>
        </p:blipFill>
        <p:spPr>
          <a:xfrm>
            <a:off x="6741160" y="1462758"/>
            <a:ext cx="5032375" cy="2684911"/>
          </a:xfrm>
          <a:prstGeom prst="rect">
            <a:avLst/>
          </a:prstGeom>
        </p:spPr>
      </p:pic>
      <p:sp>
        <p:nvSpPr>
          <p:cNvPr id="9" name="CuadroTexto 8"/>
          <p:cNvSpPr txBox="1"/>
          <p:nvPr/>
        </p:nvSpPr>
        <p:spPr>
          <a:xfrm>
            <a:off x="7813129" y="942321"/>
            <a:ext cx="3947160" cy="369332"/>
          </a:xfrm>
          <a:prstGeom prst="rect">
            <a:avLst/>
          </a:prstGeom>
          <a:noFill/>
        </p:spPr>
        <p:txBody>
          <a:bodyPr wrap="square" rtlCol="0">
            <a:spAutoFit/>
          </a:bodyPr>
          <a:lstStyle/>
          <a:p>
            <a:r>
              <a:rPr lang="es-MX" b="1" dirty="0"/>
              <a:t>Resultado en el navegador</a:t>
            </a:r>
          </a:p>
        </p:txBody>
      </p:sp>
      <p:sp>
        <p:nvSpPr>
          <p:cNvPr id="11" name="Rectángulo 10"/>
          <p:cNvSpPr/>
          <p:nvPr/>
        </p:nvSpPr>
        <p:spPr>
          <a:xfrm>
            <a:off x="6629399" y="1457987"/>
            <a:ext cx="5457847" cy="2872713"/>
          </a:xfrm>
          <a:prstGeom prst="rect">
            <a:avLst/>
          </a:prstGeom>
          <a:noFill/>
          <a:ln w="57150">
            <a:solidFill>
              <a:schemeClr val="tx1"/>
            </a:solidFill>
            <a:prstDash val="lgDashDot"/>
          </a:ln>
          <a:effectLst>
            <a:innerShdw blurRad="63500" dist="50800" dir="135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2201941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827274" y="-71122"/>
            <a:ext cx="10945012" cy="7478970"/>
          </a:xfrm>
          <a:prstGeom prst="rect">
            <a:avLst/>
          </a:prstGeom>
          <a:noFill/>
        </p:spPr>
        <p:txBody>
          <a:bodyPr wrap="square" rtlCol="0">
            <a:spAutoFit/>
          </a:bodyPr>
          <a:lstStyle/>
          <a:p>
            <a:r>
              <a:rPr lang="es-ES" sz="1600" b="1" i="1" u="sng" dirty="0">
                <a:latin typeface="Arial" panose="020B0604020202020204" pitchFamily="34" charset="0"/>
                <a:cs typeface="Arial" panose="020B0604020202020204" pitchFamily="34" charset="0"/>
              </a:rPr>
              <a:t>Objetos y funciones predefinidas.</a:t>
            </a:r>
            <a:endParaRPr lang="es-MX" sz="1600" dirty="0">
              <a:latin typeface="Arial" panose="020B0604020202020204" pitchFamily="34" charset="0"/>
              <a:cs typeface="Arial" panose="020B0604020202020204" pitchFamily="34" charset="0"/>
            </a:endParaRPr>
          </a:p>
          <a:p>
            <a:r>
              <a:rPr lang="es-ES" sz="1600" b="1" i="1" dirty="0">
                <a:latin typeface="Arial" panose="020B0604020202020204" pitchFamily="34" charset="0"/>
                <a:cs typeface="Arial" panose="020B0604020202020204" pitchFamily="34" charset="0"/>
              </a:rPr>
              <a:t> </a:t>
            </a:r>
            <a:r>
              <a:rPr lang="es-MX" sz="1600" dirty="0">
                <a:latin typeface="Arial" panose="020B0604020202020204" pitchFamily="34" charset="0"/>
                <a:cs typeface="Arial" panose="020B0604020202020204" pitchFamily="34" charset="0"/>
              </a:rPr>
              <a:t>E</a:t>
            </a:r>
            <a:r>
              <a:rPr lang="es-ES" sz="1600" dirty="0">
                <a:latin typeface="Arial" panose="020B0604020202020204" pitchFamily="34" charset="0"/>
                <a:cs typeface="Arial" panose="020B0604020202020204" pitchFamily="34" charset="0"/>
              </a:rPr>
              <a:t>l lenguaje dispone de una serie de objetos y funciones predefinidas que realizan tareas </a:t>
            </a:r>
          </a:p>
          <a:p>
            <a:r>
              <a:rPr lang="es-ES" sz="1600" dirty="0">
                <a:latin typeface="Arial" panose="020B0604020202020204" pitchFamily="34" charset="0"/>
                <a:cs typeface="Arial" panose="020B0604020202020204" pitchFamily="34" charset="0"/>
              </a:rPr>
              <a:t>básicas y que , obviamente, podremos utilizar de manera directa.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b="1" i="1" u="sng" dirty="0">
                <a:latin typeface="Arial" panose="020B0604020202020204" pitchFamily="34" charset="0"/>
                <a:cs typeface="Arial" panose="020B0604020202020204" pitchFamily="34" charset="0"/>
              </a:rPr>
              <a:t>El objeto </a:t>
            </a:r>
            <a:r>
              <a:rPr lang="es-ES" sz="1600" b="1" i="1" u="sng" dirty="0" err="1">
                <a:latin typeface="Arial" panose="020B0604020202020204" pitchFamily="34" charset="0"/>
                <a:cs typeface="Arial" panose="020B0604020202020204" pitchFamily="34" charset="0"/>
              </a:rPr>
              <a:t>string</a:t>
            </a:r>
            <a:r>
              <a:rPr lang="es-ES" sz="1600" b="1" i="1" u="sng"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El objeto </a:t>
            </a:r>
            <a:r>
              <a:rPr lang="es-ES" sz="1600" dirty="0" err="1">
                <a:latin typeface="Arial" panose="020B0604020202020204" pitchFamily="34" charset="0"/>
                <a:cs typeface="Arial" panose="020B0604020202020204" pitchFamily="34" charset="0"/>
              </a:rPr>
              <a:t>string</a:t>
            </a:r>
            <a:r>
              <a:rPr lang="es-ES" sz="1600" dirty="0">
                <a:latin typeface="Arial" panose="020B0604020202020204" pitchFamily="34" charset="0"/>
                <a:cs typeface="Arial" panose="020B0604020202020204" pitchFamily="34" charset="0"/>
              </a:rPr>
              <a:t> ofrece distintas formas de manejar cadenas de texto. Siempre que se asigne un </a:t>
            </a:r>
            <a:r>
              <a:rPr lang="es-ES" sz="1600" dirty="0" err="1">
                <a:latin typeface="Arial" panose="020B0604020202020204" pitchFamily="34" charset="0"/>
                <a:cs typeface="Arial" panose="020B0604020202020204" pitchFamily="34" charset="0"/>
              </a:rPr>
              <a:t>string</a:t>
            </a:r>
            <a:r>
              <a:rPr lang="es-ES" sz="1600" dirty="0">
                <a:latin typeface="Arial" panose="020B0604020202020204" pitchFamily="34" charset="0"/>
                <a:cs typeface="Arial" panose="020B0604020202020204" pitchFamily="34" charset="0"/>
              </a:rPr>
              <a:t> a una variable o propiedad, se crea un objeta de tipo </a:t>
            </a:r>
            <a:r>
              <a:rPr lang="es-ES" sz="1600" dirty="0" err="1">
                <a:latin typeface="Arial" panose="020B0604020202020204" pitchFamily="34" charset="0"/>
                <a:cs typeface="Arial" panose="020B0604020202020204" pitchFamily="34" charset="0"/>
              </a:rPr>
              <a:t>string</a:t>
            </a:r>
            <a:r>
              <a:rPr lang="es-ES" sz="1600" dirty="0">
                <a:latin typeface="Arial" panose="020B0604020202020204" pitchFamily="34" charset="0"/>
                <a:cs typeface="Arial" panose="020B0604020202020204" pitchFamily="34" charset="0"/>
              </a:rPr>
              <a:t>.</a:t>
            </a:r>
            <a:r>
              <a:rPr lang="es-MX" sz="1600"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En este caso, al definir una variable con una cadena de texto ya estamos utilizando un objeto </a:t>
            </a:r>
            <a:r>
              <a:rPr lang="es-ES" sz="1600" dirty="0" err="1">
                <a:latin typeface="Arial" panose="020B0604020202020204" pitchFamily="34" charset="0"/>
                <a:cs typeface="Arial" panose="020B0604020202020204" pitchFamily="34" charset="0"/>
              </a:rPr>
              <a:t>string</a:t>
            </a:r>
            <a:r>
              <a:rPr lang="es-ES" sz="1600" dirty="0">
                <a:latin typeface="Arial" panose="020B0604020202020204" pitchFamily="34" charset="0"/>
                <a:cs typeface="Arial" panose="020B0604020202020204" pitchFamily="34" charset="0"/>
              </a:rPr>
              <a:t>, es decir, no será necesaria su declaración.</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cadenatexto</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cadenatexto</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aqui</a:t>
            </a:r>
            <a:r>
              <a:rPr lang="es-ES" sz="1600" dirty="0">
                <a:latin typeface="Arial" panose="020B0604020202020204" pitchFamily="34" charset="0"/>
                <a:cs typeface="Arial" panose="020B0604020202020204" pitchFamily="34" charset="0"/>
              </a:rPr>
              <a:t> esta la cadena de texto”;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Los objetos de tipo </a:t>
            </a:r>
            <a:r>
              <a:rPr lang="es-ES" sz="1600" dirty="0" err="1">
                <a:latin typeface="Arial" panose="020B0604020202020204" pitchFamily="34" charset="0"/>
                <a:cs typeface="Arial" panose="020B0604020202020204" pitchFamily="34" charset="0"/>
              </a:rPr>
              <a:t>string</a:t>
            </a:r>
            <a:r>
              <a:rPr lang="es-ES" sz="1600" dirty="0">
                <a:latin typeface="Arial" panose="020B0604020202020204" pitchFamily="34" charset="0"/>
                <a:cs typeface="Arial" panose="020B0604020202020204" pitchFamily="34" charset="0"/>
              </a:rPr>
              <a:t> disponen de una serie de métodos que permiten modificar y devolver el valor de la cadena de texto.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Los métodos disponibles para este objeto son:</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anchor(nombre). crea un enlace.</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big</a:t>
            </a:r>
            <a:r>
              <a:rPr lang="es-ES" sz="1600" dirty="0">
                <a:latin typeface="Arial" panose="020B0604020202020204" pitchFamily="34" charset="0"/>
                <a:cs typeface="Arial" panose="020B0604020202020204" pitchFamily="34" charset="0"/>
              </a:rPr>
              <a:t>().muestra la cadena de caracteres con una fuente grande.</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blink</a:t>
            </a:r>
            <a:r>
              <a:rPr lang="es-ES" sz="1600" dirty="0">
                <a:latin typeface="Arial" panose="020B0604020202020204" pitchFamily="34" charset="0"/>
                <a:cs typeface="Arial" panose="020B0604020202020204" pitchFamily="34" charset="0"/>
              </a:rPr>
              <a:t>(). la cadena se representa intermitentemente.</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bold</a:t>
            </a:r>
            <a:r>
              <a:rPr lang="es-ES" sz="1600" dirty="0">
                <a:latin typeface="Arial" panose="020B0604020202020204" pitchFamily="34" charset="0"/>
                <a:cs typeface="Arial" panose="020B0604020202020204" pitchFamily="34" charset="0"/>
              </a:rPr>
              <a:t>().muestra la cadena en negrita.</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charat</a:t>
            </a:r>
            <a:r>
              <a:rPr lang="es-ES" sz="1600" dirty="0">
                <a:latin typeface="Arial" panose="020B0604020202020204" pitchFamily="34" charset="0"/>
                <a:cs typeface="Arial" panose="020B0604020202020204" pitchFamily="34" charset="0"/>
              </a:rPr>
              <a:t>(n).muestra el </a:t>
            </a:r>
            <a:r>
              <a:rPr lang="es-ES" sz="1600" dirty="0" err="1">
                <a:latin typeface="Arial" panose="020B0604020202020204" pitchFamily="34" charset="0"/>
                <a:cs typeface="Arial" panose="020B0604020202020204" pitchFamily="34" charset="0"/>
              </a:rPr>
              <a:t>caracter</a:t>
            </a:r>
            <a:r>
              <a:rPr lang="es-ES" sz="1600" dirty="0">
                <a:latin typeface="Arial" panose="020B0604020202020204" pitchFamily="34" charset="0"/>
                <a:cs typeface="Arial" panose="020B0604020202020204" pitchFamily="34" charset="0"/>
              </a:rPr>
              <a:t> situado en la posición n de la cadena.</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fixed</a:t>
            </a:r>
            <a:r>
              <a:rPr lang="es-ES" sz="1600" dirty="0">
                <a:latin typeface="Arial" panose="020B0604020202020204" pitchFamily="34" charset="0"/>
                <a:cs typeface="Arial" panose="020B0604020202020204" pitchFamily="34" charset="0"/>
              </a:rPr>
              <a:t>().muestra la cadena </a:t>
            </a:r>
            <a:r>
              <a:rPr lang="es-ES" sz="1600" dirty="0" err="1">
                <a:latin typeface="Arial" panose="020B0604020202020204" pitchFamily="34" charset="0"/>
                <a:cs typeface="Arial" panose="020B0604020202020204" pitchFamily="34" charset="0"/>
              </a:rPr>
              <a:t>conuna</a:t>
            </a:r>
            <a:r>
              <a:rPr lang="es-ES" sz="1600" dirty="0">
                <a:latin typeface="Arial" panose="020B0604020202020204" pitchFamily="34" charset="0"/>
                <a:cs typeface="Arial" panose="020B0604020202020204" pitchFamily="34" charset="0"/>
              </a:rPr>
              <a:t> fuente no proporcional.</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3229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010154" y="589552"/>
            <a:ext cx="10945012" cy="3293209"/>
          </a:xfrm>
          <a:prstGeom prst="rect">
            <a:avLst/>
          </a:prstGeom>
          <a:noFill/>
        </p:spPr>
        <p:txBody>
          <a:bodyPr wrap="square" rtlCol="0">
            <a:spAutoFit/>
          </a:bodyPr>
          <a:lstStyle/>
          <a:p>
            <a:r>
              <a:rPr lang="es-ES" sz="1600" dirty="0" err="1">
                <a:latin typeface="Arial" panose="020B0604020202020204" pitchFamily="34" charset="0"/>
                <a:cs typeface="Arial" panose="020B0604020202020204" pitchFamily="34" charset="0"/>
              </a:rPr>
              <a:t>fontcolor</a:t>
            </a:r>
            <a:r>
              <a:rPr lang="es-ES" sz="1600" dirty="0">
                <a:latin typeface="Arial" panose="020B0604020202020204" pitchFamily="34" charset="0"/>
                <a:cs typeface="Arial" panose="020B0604020202020204" pitchFamily="34" charset="0"/>
              </a:rPr>
              <a:t>(color).determina el color de la cadena.</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fontsize</a:t>
            </a:r>
            <a:r>
              <a:rPr lang="es-ES" sz="1600" dirty="0">
                <a:latin typeface="Arial" panose="020B0604020202020204" pitchFamily="34" charset="0"/>
                <a:cs typeface="Arial" panose="020B0604020202020204" pitchFamily="34" charset="0"/>
              </a:rPr>
              <a:t>(n).muestra la cadena con un tamaño n. este puede oscilar entre 1 y 7.</a:t>
            </a:r>
            <a:endParaRPr lang="es-MX"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indexof</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smallsting,start</a:t>
            </a:r>
            <a:r>
              <a:rPr lang="en-US" sz="1600"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facilita la posición de un fragmento de la cadena a partir de una posición determinada.</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italics</a:t>
            </a:r>
            <a:r>
              <a:rPr lang="es-ES" sz="1600" dirty="0">
                <a:latin typeface="Arial" panose="020B0604020202020204" pitchFamily="34" charset="0"/>
                <a:cs typeface="Arial" panose="020B0604020202020204" pitchFamily="34" charset="0"/>
              </a:rPr>
              <a:t>().muestra la cadena en cursiva.</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lastindexof</a:t>
            </a:r>
            <a:r>
              <a:rPr lang="es-ES" sz="1600" dirty="0">
                <a:latin typeface="Arial" panose="020B0604020202020204" pitchFamily="34" charset="0"/>
                <a:cs typeface="Arial" panose="020B0604020202020204" pitchFamily="34" charset="0"/>
              </a:rPr>
              <a:t>(). da como resultado la ultima posición de un carácter.</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link(</a:t>
            </a:r>
            <a:r>
              <a:rPr lang="es-ES" sz="1600" dirty="0" err="1">
                <a:latin typeface="Arial" panose="020B0604020202020204" pitchFamily="34" charset="0"/>
                <a:cs typeface="Arial" panose="020B0604020202020204" pitchFamily="34" charset="0"/>
              </a:rPr>
              <a:t>url</a:t>
            </a:r>
            <a:r>
              <a:rPr lang="es-ES" sz="1600" dirty="0">
                <a:latin typeface="Arial" panose="020B0604020202020204" pitchFamily="34" charset="0"/>
                <a:cs typeface="Arial" panose="020B0604020202020204" pitchFamily="34" charset="0"/>
              </a:rPr>
              <a:t>). convierte la cadena en un vínculo.</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small</a:t>
            </a:r>
            <a:r>
              <a:rPr lang="es-ES" sz="1600" dirty="0">
                <a:latin typeface="Arial" panose="020B0604020202020204" pitchFamily="34" charset="0"/>
                <a:cs typeface="Arial" panose="020B0604020202020204" pitchFamily="34" charset="0"/>
              </a:rPr>
              <a:t>().muestra la cadena con una fuente pequeña.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strike().muestra la cadena en formato subíndice.</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substring</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x,y</a:t>
            </a:r>
            <a:r>
              <a:rPr lang="es-ES" sz="1600" dirty="0">
                <a:latin typeface="Arial" panose="020B0604020202020204" pitchFamily="34" charset="0"/>
                <a:cs typeface="Arial" panose="020B0604020202020204" pitchFamily="34" charset="0"/>
              </a:rPr>
              <a:t>).muestra un fragmento de cadena que empieza en la posición x y termina en la posición y.</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sup</a:t>
            </a:r>
            <a:r>
              <a:rPr lang="es-ES" sz="1600" dirty="0">
                <a:latin typeface="Arial" panose="020B0604020202020204" pitchFamily="34" charset="0"/>
                <a:cs typeface="Arial" panose="020B0604020202020204" pitchFamily="34" charset="0"/>
              </a:rPr>
              <a:t>().muestra la cadena en formato superíndice.</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tolowercase</a:t>
            </a:r>
            <a:r>
              <a:rPr lang="es-ES" sz="1600" dirty="0">
                <a:latin typeface="Arial" panose="020B0604020202020204" pitchFamily="34" charset="0"/>
                <a:cs typeface="Arial" panose="020B0604020202020204" pitchFamily="34" charset="0"/>
              </a:rPr>
              <a:t>().muestra toda la cadena en minúsculas.</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touppercase</a:t>
            </a:r>
            <a:r>
              <a:rPr lang="es-ES" sz="1600" dirty="0">
                <a:latin typeface="Arial" panose="020B0604020202020204" pitchFamily="34" charset="0"/>
                <a:cs typeface="Arial" panose="020B0604020202020204" pitchFamily="34" charset="0"/>
              </a:rPr>
              <a:t>().muestra toda la cadena en mayúsculas </a:t>
            </a:r>
          </a:p>
          <a:p>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8446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989834" y="51102"/>
            <a:ext cx="10945012" cy="7386638"/>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 </a:t>
            </a:r>
            <a:r>
              <a:rPr lang="es-ES" b="1" dirty="0"/>
              <a:t>Ejemplo 13 </a:t>
            </a:r>
            <a:r>
              <a:rPr lang="es-ES" dirty="0"/>
              <a:t>utilizando algunos de estos métodos.</a:t>
            </a:r>
            <a:endParaRPr lang="es-MX" dirty="0"/>
          </a:p>
          <a:p>
            <a:r>
              <a:rPr lang="es-ES" dirty="0"/>
              <a:t> </a:t>
            </a:r>
            <a:r>
              <a:rPr lang="en-US" dirty="0"/>
              <a:t>&lt;html&gt;</a:t>
            </a:r>
            <a:endParaRPr lang="es-MX" dirty="0"/>
          </a:p>
          <a:p>
            <a:r>
              <a:rPr lang="en-US" dirty="0"/>
              <a:t>&lt;head&gt;</a:t>
            </a:r>
            <a:endParaRPr lang="es-MX" dirty="0"/>
          </a:p>
          <a:p>
            <a:r>
              <a:rPr lang="en-US" dirty="0"/>
              <a:t>   &lt;title&gt;</a:t>
            </a:r>
            <a:r>
              <a:rPr lang="en-US" dirty="0" err="1"/>
              <a:t>ejemplo</a:t>
            </a:r>
            <a:r>
              <a:rPr lang="en-US" dirty="0"/>
              <a:t> de </a:t>
            </a:r>
            <a:r>
              <a:rPr lang="en-US" dirty="0" err="1"/>
              <a:t>objeto</a:t>
            </a:r>
            <a:r>
              <a:rPr lang="en-US" dirty="0"/>
              <a:t> string&lt;/title&gt;</a:t>
            </a:r>
            <a:endParaRPr lang="es-MX" dirty="0"/>
          </a:p>
          <a:p>
            <a:r>
              <a:rPr lang="en-US" dirty="0"/>
              <a:t>&lt;/head&gt;</a:t>
            </a:r>
            <a:endParaRPr lang="es-MX" dirty="0"/>
          </a:p>
          <a:p>
            <a:r>
              <a:rPr lang="en-US" dirty="0"/>
              <a:t>&lt;body&gt;</a:t>
            </a:r>
            <a:endParaRPr lang="es-MX" dirty="0"/>
          </a:p>
          <a:p>
            <a:r>
              <a:rPr lang="en-US" dirty="0"/>
              <a:t>&lt;script </a:t>
            </a:r>
            <a:r>
              <a:rPr lang="en-US" dirty="0" err="1"/>
              <a:t>languaje</a:t>
            </a:r>
            <a:r>
              <a:rPr lang="en-US" dirty="0"/>
              <a:t>="</a:t>
            </a:r>
            <a:r>
              <a:rPr lang="en-US" dirty="0" err="1"/>
              <a:t>javascript</a:t>
            </a:r>
            <a:r>
              <a:rPr lang="en-US" dirty="0"/>
              <a:t>"&gt;</a:t>
            </a:r>
            <a:endParaRPr lang="es-MX" dirty="0"/>
          </a:p>
          <a:p>
            <a:r>
              <a:rPr lang="es-ES" dirty="0" err="1"/>
              <a:t>var</a:t>
            </a:r>
            <a:r>
              <a:rPr lang="es-ES" dirty="0"/>
              <a:t> cadena;</a:t>
            </a:r>
            <a:endParaRPr lang="es-MX" dirty="0"/>
          </a:p>
          <a:p>
            <a:r>
              <a:rPr lang="es-ES" dirty="0"/>
              <a:t>cadena="bienvenidos al apasionante mundo de </a:t>
            </a:r>
            <a:r>
              <a:rPr lang="es-ES" dirty="0" err="1"/>
              <a:t>javascript</a:t>
            </a:r>
            <a:r>
              <a:rPr lang="es-ES" dirty="0"/>
              <a:t>";</a:t>
            </a:r>
            <a:endParaRPr lang="es-MX" dirty="0"/>
          </a:p>
          <a:p>
            <a:r>
              <a:rPr lang="es-ES" dirty="0" err="1"/>
              <a:t>document.write</a:t>
            </a:r>
            <a:r>
              <a:rPr lang="es-ES" dirty="0"/>
              <a:t>(cadena+"&lt;</a:t>
            </a:r>
            <a:r>
              <a:rPr lang="es-ES" dirty="0" err="1"/>
              <a:t>br</a:t>
            </a:r>
            <a:r>
              <a:rPr lang="es-ES" dirty="0"/>
              <a:t>&gt;");</a:t>
            </a:r>
            <a:endParaRPr lang="es-MX" dirty="0"/>
          </a:p>
          <a:p>
            <a:r>
              <a:rPr lang="es-ES" dirty="0" err="1"/>
              <a:t>document.write</a:t>
            </a:r>
            <a:r>
              <a:rPr lang="es-ES" dirty="0"/>
              <a:t>(</a:t>
            </a:r>
            <a:r>
              <a:rPr lang="es-ES" dirty="0" err="1"/>
              <a:t>cadena.bold</a:t>
            </a:r>
            <a:r>
              <a:rPr lang="es-ES" dirty="0"/>
              <a:t>()+"&lt;</a:t>
            </a:r>
            <a:r>
              <a:rPr lang="es-ES" dirty="0" err="1"/>
              <a:t>br</a:t>
            </a:r>
            <a:r>
              <a:rPr lang="es-ES" dirty="0"/>
              <a:t>&gt;");</a:t>
            </a:r>
            <a:endParaRPr lang="es-MX" dirty="0"/>
          </a:p>
          <a:p>
            <a:r>
              <a:rPr lang="es-ES" dirty="0" err="1"/>
              <a:t>document.write</a:t>
            </a:r>
            <a:r>
              <a:rPr lang="es-ES" dirty="0"/>
              <a:t>(</a:t>
            </a:r>
            <a:r>
              <a:rPr lang="es-ES" dirty="0" err="1"/>
              <a:t>cadena.big</a:t>
            </a:r>
            <a:r>
              <a:rPr lang="es-ES" dirty="0"/>
              <a:t>()+"&lt;</a:t>
            </a:r>
            <a:r>
              <a:rPr lang="es-ES" dirty="0" err="1"/>
              <a:t>br</a:t>
            </a:r>
            <a:r>
              <a:rPr lang="es-ES" dirty="0"/>
              <a:t>&gt;");</a:t>
            </a:r>
            <a:endParaRPr lang="es-MX" dirty="0"/>
          </a:p>
          <a:p>
            <a:r>
              <a:rPr lang="es-ES" dirty="0" err="1"/>
              <a:t>document.write</a:t>
            </a:r>
            <a:r>
              <a:rPr lang="es-ES" dirty="0"/>
              <a:t>(</a:t>
            </a:r>
            <a:r>
              <a:rPr lang="es-ES" dirty="0" err="1"/>
              <a:t>cadena.touppercase</a:t>
            </a:r>
            <a:r>
              <a:rPr lang="es-ES" dirty="0"/>
              <a:t>()+"&lt;</a:t>
            </a:r>
            <a:r>
              <a:rPr lang="es-ES" dirty="0" err="1"/>
              <a:t>br</a:t>
            </a:r>
            <a:r>
              <a:rPr lang="es-ES" dirty="0"/>
              <a:t>&gt;");</a:t>
            </a:r>
            <a:endParaRPr lang="es-MX" dirty="0"/>
          </a:p>
          <a:p>
            <a:r>
              <a:rPr lang="es-ES" dirty="0" err="1"/>
              <a:t>document.write</a:t>
            </a:r>
            <a:r>
              <a:rPr lang="es-ES" dirty="0"/>
              <a:t>(</a:t>
            </a:r>
            <a:r>
              <a:rPr lang="es-ES" dirty="0" err="1"/>
              <a:t>cadena.small</a:t>
            </a:r>
            <a:r>
              <a:rPr lang="es-ES" dirty="0"/>
              <a:t>()+"&lt;</a:t>
            </a:r>
            <a:r>
              <a:rPr lang="es-ES" dirty="0" err="1"/>
              <a:t>br</a:t>
            </a:r>
            <a:r>
              <a:rPr lang="es-ES" dirty="0"/>
              <a:t>&gt;");</a:t>
            </a:r>
            <a:endParaRPr lang="es-MX" dirty="0"/>
          </a:p>
          <a:p>
            <a:r>
              <a:rPr lang="es-ES" dirty="0" err="1"/>
              <a:t>document.write</a:t>
            </a:r>
            <a:r>
              <a:rPr lang="es-ES" dirty="0"/>
              <a:t>(</a:t>
            </a:r>
            <a:r>
              <a:rPr lang="es-ES" dirty="0" err="1"/>
              <a:t>cadena.italics</a:t>
            </a:r>
            <a:r>
              <a:rPr lang="es-ES" dirty="0"/>
              <a:t>()+"&lt;</a:t>
            </a:r>
            <a:r>
              <a:rPr lang="es-ES" dirty="0" err="1"/>
              <a:t>br</a:t>
            </a:r>
            <a:r>
              <a:rPr lang="es-ES" dirty="0"/>
              <a:t>&gt;");</a:t>
            </a:r>
            <a:endParaRPr lang="es-MX" dirty="0"/>
          </a:p>
          <a:p>
            <a:r>
              <a:rPr lang="es-ES" dirty="0"/>
              <a:t>&lt;/script&gt;</a:t>
            </a:r>
            <a:endParaRPr lang="es-MX" dirty="0"/>
          </a:p>
          <a:p>
            <a:r>
              <a:rPr lang="es-ES" dirty="0"/>
              <a:t>&lt;/</a:t>
            </a:r>
            <a:r>
              <a:rPr lang="es-ES" dirty="0" err="1"/>
              <a:t>body</a:t>
            </a:r>
            <a:r>
              <a:rPr lang="es-ES" dirty="0"/>
              <a:t>&gt;</a:t>
            </a:r>
            <a:endParaRPr lang="es-MX" dirty="0"/>
          </a:p>
          <a:p>
            <a:r>
              <a:rPr lang="es-ES" dirty="0"/>
              <a:t>&lt;/</a:t>
            </a:r>
            <a:r>
              <a:rPr lang="es-ES" dirty="0" err="1"/>
              <a:t>html</a:t>
            </a:r>
            <a:r>
              <a:rPr lang="es-ES" dirty="0"/>
              <a:t>&gt;</a:t>
            </a:r>
            <a:endParaRPr lang="es-MX" dirty="0"/>
          </a:p>
          <a:p>
            <a:r>
              <a:rPr lang="es-ES" dirty="0"/>
              <a:t> </a:t>
            </a:r>
            <a:endParaRPr lang="es-MX" dirty="0"/>
          </a:p>
          <a:p>
            <a:r>
              <a:rPr lang="es-ES" dirty="0"/>
              <a:t>Los objetos </a:t>
            </a:r>
            <a:r>
              <a:rPr lang="es-ES" dirty="0" err="1"/>
              <a:t>string</a:t>
            </a:r>
            <a:r>
              <a:rPr lang="es-ES" dirty="0"/>
              <a:t>() disponen de las propiedades </a:t>
            </a:r>
            <a:r>
              <a:rPr lang="es-ES" dirty="0" err="1"/>
              <a:t>lenght</a:t>
            </a:r>
            <a:r>
              <a:rPr lang="es-ES" dirty="0"/>
              <a:t>, que determinan el numero de caracteres de la cadena, y </a:t>
            </a:r>
            <a:r>
              <a:rPr lang="es-ES" dirty="0" err="1"/>
              <a:t>prototype</a:t>
            </a:r>
            <a:r>
              <a:rPr lang="es-ES" dirty="0"/>
              <a:t>, que permite añadir nuevas propiedades y métodos.</a:t>
            </a:r>
            <a:endParaRPr lang="es-MX" dirty="0"/>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4"/>
          <a:stretch>
            <a:fillRect/>
          </a:stretch>
        </p:blipFill>
        <p:spPr>
          <a:xfrm>
            <a:off x="5699125" y="2906221"/>
            <a:ext cx="6696075" cy="1676400"/>
          </a:xfrm>
          <a:prstGeom prst="rect">
            <a:avLst/>
          </a:prstGeom>
        </p:spPr>
      </p:pic>
      <p:sp>
        <p:nvSpPr>
          <p:cNvPr id="9" name="CuadroTexto 8"/>
          <p:cNvSpPr txBox="1"/>
          <p:nvPr/>
        </p:nvSpPr>
        <p:spPr>
          <a:xfrm>
            <a:off x="7351416" y="2210358"/>
            <a:ext cx="3947160" cy="369332"/>
          </a:xfrm>
          <a:prstGeom prst="rect">
            <a:avLst/>
          </a:prstGeom>
          <a:noFill/>
        </p:spPr>
        <p:txBody>
          <a:bodyPr wrap="square" rtlCol="0">
            <a:spAutoFit/>
          </a:bodyPr>
          <a:lstStyle/>
          <a:p>
            <a:r>
              <a:rPr lang="es-MX" b="1" dirty="0"/>
              <a:t>Resultado en el navegador</a:t>
            </a:r>
          </a:p>
        </p:txBody>
      </p:sp>
      <p:sp>
        <p:nvSpPr>
          <p:cNvPr id="11" name="Rectángulo 10"/>
          <p:cNvSpPr/>
          <p:nvPr/>
        </p:nvSpPr>
        <p:spPr>
          <a:xfrm>
            <a:off x="5699125" y="2708769"/>
            <a:ext cx="6235721" cy="2002931"/>
          </a:xfrm>
          <a:prstGeom prst="rect">
            <a:avLst/>
          </a:prstGeom>
          <a:noFill/>
          <a:ln w="57150">
            <a:solidFill>
              <a:schemeClr val="tx1"/>
            </a:solidFill>
            <a:prstDash val="lgDashDot"/>
          </a:ln>
          <a:effectLst>
            <a:innerShdw blurRad="63500" dist="50800" dir="135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80076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989834" y="51102"/>
            <a:ext cx="10945012" cy="4216539"/>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 </a:t>
            </a:r>
            <a:r>
              <a:rPr lang="es-ES" b="1" i="1" u="sng" dirty="0"/>
              <a:t>El objeto </a:t>
            </a:r>
            <a:r>
              <a:rPr lang="es-ES" b="1" i="1" u="sng" dirty="0" err="1"/>
              <a:t>math</a:t>
            </a:r>
            <a:r>
              <a:rPr lang="es-ES" b="1" i="1" u="sng" dirty="0"/>
              <a:t>()</a:t>
            </a:r>
            <a:endParaRPr lang="es-MX" dirty="0"/>
          </a:p>
          <a:p>
            <a:r>
              <a:rPr lang="es-ES" dirty="0"/>
              <a:t> </a:t>
            </a:r>
            <a:r>
              <a:rPr lang="es-MX" dirty="0"/>
              <a:t>E</a:t>
            </a:r>
            <a:r>
              <a:rPr lang="es-ES" dirty="0"/>
              <a:t>l objeto </a:t>
            </a:r>
            <a:r>
              <a:rPr lang="es-ES" dirty="0" err="1"/>
              <a:t>math</a:t>
            </a:r>
            <a:r>
              <a:rPr lang="es-ES" dirty="0"/>
              <a:t> tiene propiedades y métodos que representan constantes y funciones matemáticas. </a:t>
            </a:r>
          </a:p>
          <a:p>
            <a:r>
              <a:rPr lang="es-ES" dirty="0"/>
              <a:t>Como ejemplo la propiedad pi o el método sin(), que representan  respectivamente el valor </a:t>
            </a:r>
          </a:p>
          <a:p>
            <a:r>
              <a:rPr lang="es-ES" dirty="0"/>
              <a:t>de la constante pi y la función seno.</a:t>
            </a:r>
            <a:endParaRPr lang="es-MX" dirty="0"/>
          </a:p>
          <a:p>
            <a:r>
              <a:rPr lang="es-ES" dirty="0"/>
              <a:t> Las propiedades de este objeto son las siguientes:</a:t>
            </a:r>
            <a:endParaRPr lang="es-MX" dirty="0"/>
          </a:p>
          <a:p>
            <a:r>
              <a:rPr lang="es-ES" b="1" dirty="0"/>
              <a:t>e.</a:t>
            </a:r>
            <a:r>
              <a:rPr lang="es-ES" dirty="0"/>
              <a:t> constante </a:t>
            </a:r>
            <a:r>
              <a:rPr lang="es-ES" dirty="0" err="1"/>
              <a:t>euler</a:t>
            </a:r>
            <a:r>
              <a:rPr lang="es-ES" dirty="0"/>
              <a:t> o numero e.</a:t>
            </a:r>
            <a:endParaRPr lang="es-MX" dirty="0"/>
          </a:p>
          <a:p>
            <a:r>
              <a:rPr lang="es-ES" b="1" dirty="0"/>
              <a:t>ln2.</a:t>
            </a:r>
            <a:r>
              <a:rPr lang="es-ES" dirty="0"/>
              <a:t> logaritmo de 2.</a:t>
            </a:r>
            <a:endParaRPr lang="es-MX" dirty="0"/>
          </a:p>
          <a:p>
            <a:r>
              <a:rPr lang="es-ES" b="1" dirty="0"/>
              <a:t>ln10</a:t>
            </a:r>
            <a:r>
              <a:rPr lang="es-ES" dirty="0"/>
              <a:t>.logaritmo de 10.</a:t>
            </a:r>
            <a:endParaRPr lang="es-MX" dirty="0"/>
          </a:p>
          <a:p>
            <a:r>
              <a:rPr lang="es-ES" b="1" dirty="0"/>
              <a:t>log2e</a:t>
            </a:r>
            <a:r>
              <a:rPr lang="es-ES" dirty="0"/>
              <a:t>.logaritmo de e en base 2.</a:t>
            </a:r>
            <a:endParaRPr lang="es-MX" dirty="0"/>
          </a:p>
          <a:p>
            <a:r>
              <a:rPr lang="es-ES" b="1" dirty="0"/>
              <a:t>log10e</a:t>
            </a:r>
            <a:r>
              <a:rPr lang="es-ES" dirty="0"/>
              <a:t>. logaritmo de e en base 10.</a:t>
            </a:r>
            <a:endParaRPr lang="es-MX" dirty="0"/>
          </a:p>
          <a:p>
            <a:r>
              <a:rPr lang="es-ES" b="1" dirty="0"/>
              <a:t>pi</a:t>
            </a:r>
            <a:r>
              <a:rPr lang="es-ES" dirty="0"/>
              <a:t>. número pi</a:t>
            </a:r>
            <a:endParaRPr lang="es-MX" dirty="0"/>
          </a:p>
          <a:p>
            <a:r>
              <a:rPr lang="es-ES" b="1" dirty="0"/>
              <a:t>sqrt1_2</a:t>
            </a:r>
            <a:r>
              <a:rPr lang="es-ES" dirty="0"/>
              <a:t>.raíz cuadrada de 0.5.</a:t>
            </a:r>
            <a:endParaRPr lang="es-MX" dirty="0"/>
          </a:p>
          <a:p>
            <a:r>
              <a:rPr lang="es-ES" b="1" dirty="0"/>
              <a:t>sqrt2</a:t>
            </a:r>
            <a:r>
              <a:rPr lang="es-ES" dirty="0"/>
              <a:t>.raíz cuadrada de 2.</a:t>
            </a:r>
            <a:endParaRPr lang="es-MX" dirty="0"/>
          </a:p>
          <a:p>
            <a:r>
              <a:rPr lang="es-ES" dirty="0"/>
              <a:t> </a:t>
            </a:r>
            <a:endParaRPr lang="es-MX" dirty="0"/>
          </a:p>
          <a:p>
            <a:endParaRPr lang="es-MX" sz="1600" dirty="0">
              <a:latin typeface="Arial" panose="020B0604020202020204" pitchFamily="34" charset="0"/>
              <a:cs typeface="Arial" panose="020B0604020202020204" pitchFamily="34" charset="0"/>
            </a:endParaRPr>
          </a:p>
        </p:txBody>
      </p:sp>
      <p:sp>
        <p:nvSpPr>
          <p:cNvPr id="7" name="CuadroTexto 6"/>
          <p:cNvSpPr txBox="1"/>
          <p:nvPr/>
        </p:nvSpPr>
        <p:spPr>
          <a:xfrm>
            <a:off x="5852159" y="1076355"/>
            <a:ext cx="6262063" cy="4278094"/>
          </a:xfrm>
          <a:prstGeom prst="rect">
            <a:avLst/>
          </a:prstGeom>
          <a:noFill/>
        </p:spPr>
        <p:txBody>
          <a:bodyPr wrap="square" rtlCol="0">
            <a:spAutoFit/>
          </a:bodyPr>
          <a:lstStyle/>
          <a:p>
            <a:r>
              <a:rPr lang="es-ES" sz="1600" b="1" dirty="0">
                <a:latin typeface="Arial" panose="020B0604020202020204" pitchFamily="34" charset="0"/>
                <a:cs typeface="Arial" panose="020B0604020202020204" pitchFamily="34" charset="0"/>
              </a:rPr>
              <a:t>Ejemplo 14.</a:t>
            </a:r>
            <a:endParaRPr lang="es-MX" sz="1600" dirty="0">
              <a:latin typeface="Arial" panose="020B0604020202020204" pitchFamily="34" charset="0"/>
              <a:cs typeface="Arial" panose="020B0604020202020204" pitchFamily="34" charset="0"/>
            </a:endParaRPr>
          </a:p>
          <a:p>
            <a:r>
              <a:rPr lang="es-MX" sz="1600" dirty="0">
                <a:latin typeface="Arial" panose="020B0604020202020204" pitchFamily="34" charset="0"/>
                <a:cs typeface="Arial" panose="020B0604020202020204" pitchFamily="34" charset="0"/>
              </a:rPr>
              <a:t>&lt;</a:t>
            </a:r>
            <a:r>
              <a:rPr lang="es-MX" sz="1600" dirty="0" err="1">
                <a:latin typeface="Arial" panose="020B0604020202020204" pitchFamily="34" charset="0"/>
                <a:cs typeface="Arial" panose="020B0604020202020204" pitchFamily="34" charset="0"/>
              </a:rPr>
              <a:t>html</a:t>
            </a:r>
            <a:r>
              <a:rPr lang="es-MX" sz="1600" dirty="0">
                <a:latin typeface="Arial" panose="020B0604020202020204" pitchFamily="34" charset="0"/>
                <a:cs typeface="Arial" panose="020B0604020202020204" pitchFamily="34" charset="0"/>
              </a:rPr>
              <a:t>&gt;</a:t>
            </a:r>
          </a:p>
          <a:p>
            <a:r>
              <a:rPr lang="es-MX" sz="1600" dirty="0">
                <a:latin typeface="Arial" panose="020B0604020202020204" pitchFamily="34" charset="0"/>
                <a:cs typeface="Arial" panose="020B0604020202020204" pitchFamily="34" charset="0"/>
              </a:rPr>
              <a:t>&lt;head&gt;</a:t>
            </a:r>
          </a:p>
          <a:p>
            <a:r>
              <a:rPr lang="es-MX" sz="1600" dirty="0">
                <a:latin typeface="Arial" panose="020B0604020202020204" pitchFamily="34" charset="0"/>
                <a:cs typeface="Arial" panose="020B0604020202020204" pitchFamily="34" charset="0"/>
              </a:rPr>
              <a:t>   &lt;</a:t>
            </a:r>
            <a:r>
              <a:rPr lang="es-MX" sz="1600" dirty="0" err="1">
                <a:latin typeface="Arial" panose="020B0604020202020204" pitchFamily="34" charset="0"/>
                <a:cs typeface="Arial" panose="020B0604020202020204" pitchFamily="34" charset="0"/>
              </a:rPr>
              <a:t>title</a:t>
            </a:r>
            <a:r>
              <a:rPr lang="es-MX" sz="1600" dirty="0">
                <a:latin typeface="Arial" panose="020B0604020202020204" pitchFamily="34" charset="0"/>
                <a:cs typeface="Arial" panose="020B0604020202020204" pitchFamily="34" charset="0"/>
              </a:rPr>
              <a:t>&gt;ejemplo de objeto </a:t>
            </a:r>
            <a:r>
              <a:rPr lang="es-MX" sz="1600" dirty="0" err="1">
                <a:latin typeface="Arial" panose="020B0604020202020204" pitchFamily="34" charset="0"/>
                <a:cs typeface="Arial" panose="020B0604020202020204" pitchFamily="34" charset="0"/>
              </a:rPr>
              <a:t>string</a:t>
            </a:r>
            <a:r>
              <a:rPr lang="es-MX" sz="1600" dirty="0">
                <a:latin typeface="Arial" panose="020B0604020202020204" pitchFamily="34" charset="0"/>
                <a:cs typeface="Arial" panose="020B0604020202020204" pitchFamily="34" charset="0"/>
              </a:rPr>
              <a:t>&lt;/</a:t>
            </a:r>
            <a:r>
              <a:rPr lang="es-MX" sz="1600" dirty="0" err="1">
                <a:latin typeface="Arial" panose="020B0604020202020204" pitchFamily="34" charset="0"/>
                <a:cs typeface="Arial" panose="020B0604020202020204" pitchFamily="34" charset="0"/>
              </a:rPr>
              <a:t>title</a:t>
            </a:r>
            <a:r>
              <a:rPr lang="es-MX" sz="1600" dirty="0">
                <a:latin typeface="Arial" panose="020B0604020202020204" pitchFamily="34" charset="0"/>
                <a:cs typeface="Arial" panose="020B0604020202020204" pitchFamily="34" charset="0"/>
              </a:rPr>
              <a:t>&gt;</a:t>
            </a:r>
          </a:p>
          <a:p>
            <a:r>
              <a:rPr lang="es-MX" sz="1600" dirty="0">
                <a:latin typeface="Arial" panose="020B0604020202020204" pitchFamily="34" charset="0"/>
                <a:cs typeface="Arial" panose="020B0604020202020204" pitchFamily="34" charset="0"/>
              </a:rPr>
              <a:t>&lt;/head&gt;</a:t>
            </a:r>
          </a:p>
          <a:p>
            <a:r>
              <a:rPr lang="es-MX" sz="1600" dirty="0">
                <a:latin typeface="Arial" panose="020B0604020202020204" pitchFamily="34" charset="0"/>
                <a:cs typeface="Arial" panose="020B0604020202020204" pitchFamily="34" charset="0"/>
              </a:rPr>
              <a:t>&lt;</a:t>
            </a:r>
            <a:r>
              <a:rPr lang="es-MX" sz="1600" dirty="0" err="1">
                <a:latin typeface="Arial" panose="020B0604020202020204" pitchFamily="34" charset="0"/>
                <a:cs typeface="Arial" panose="020B0604020202020204" pitchFamily="34" charset="0"/>
              </a:rPr>
              <a:t>body</a:t>
            </a:r>
            <a:r>
              <a:rPr lang="es-MX" sz="1600" dirty="0">
                <a:latin typeface="Arial" panose="020B0604020202020204" pitchFamily="34" charset="0"/>
                <a:cs typeface="Arial" panose="020B0604020202020204" pitchFamily="34" charset="0"/>
              </a:rPr>
              <a:t>&gt;</a:t>
            </a:r>
          </a:p>
          <a:p>
            <a:r>
              <a:rPr lang="es-MX" sz="1600" dirty="0">
                <a:latin typeface="Arial" panose="020B0604020202020204" pitchFamily="34" charset="0"/>
                <a:cs typeface="Arial" panose="020B0604020202020204" pitchFamily="34" charset="0"/>
              </a:rPr>
              <a:t>&lt;script </a:t>
            </a:r>
            <a:r>
              <a:rPr lang="es-MX" sz="1600" dirty="0" err="1">
                <a:latin typeface="Arial" panose="020B0604020202020204" pitchFamily="34" charset="0"/>
                <a:cs typeface="Arial" panose="020B0604020202020204" pitchFamily="34" charset="0"/>
              </a:rPr>
              <a:t>languaje</a:t>
            </a:r>
            <a:r>
              <a:rPr lang="es-MX" sz="1600" dirty="0">
                <a:latin typeface="Arial" panose="020B0604020202020204" pitchFamily="34" charset="0"/>
                <a:cs typeface="Arial" panose="020B0604020202020204" pitchFamily="34" charset="0"/>
              </a:rPr>
              <a:t>="</a:t>
            </a:r>
            <a:r>
              <a:rPr lang="es-MX" sz="1600" dirty="0" err="1">
                <a:latin typeface="Arial" panose="020B0604020202020204" pitchFamily="34" charset="0"/>
                <a:cs typeface="Arial" panose="020B0604020202020204" pitchFamily="34" charset="0"/>
              </a:rPr>
              <a:t>javascript</a:t>
            </a:r>
            <a:r>
              <a:rPr lang="es-MX" sz="1600" dirty="0">
                <a:latin typeface="Arial" panose="020B0604020202020204" pitchFamily="34" charset="0"/>
                <a:cs typeface="Arial" panose="020B0604020202020204" pitchFamily="34" charset="0"/>
              </a:rPr>
              <a:t>"&gt;</a:t>
            </a:r>
          </a:p>
          <a:p>
            <a:r>
              <a:rPr lang="es-MX" sz="1600" dirty="0" err="1">
                <a:latin typeface="Arial" panose="020B0604020202020204" pitchFamily="34" charset="0"/>
                <a:cs typeface="Arial" panose="020B0604020202020204" pitchFamily="34" charset="0"/>
              </a:rPr>
              <a:t>var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num</a:t>
            </a:r>
            <a:r>
              <a:rPr lang="es-MX" sz="1600" dirty="0">
                <a:latin typeface="Arial" panose="020B0604020202020204" pitchFamily="34" charset="0"/>
                <a:cs typeface="Arial" panose="020B0604020202020204" pitchFamily="34" charset="0"/>
              </a:rPr>
              <a:t>=</a:t>
            </a:r>
            <a:r>
              <a:rPr lang="es-MX" sz="1600" dirty="0" err="1">
                <a:latin typeface="Arial" panose="020B0604020202020204" pitchFamily="34" charset="0"/>
                <a:cs typeface="Arial" panose="020B0604020202020204" pitchFamily="34" charset="0"/>
              </a:rPr>
              <a:t>Math.PI</a:t>
            </a:r>
            <a:r>
              <a:rPr lang="es-MX" sz="1600" dirty="0">
                <a:latin typeface="Arial" panose="020B0604020202020204" pitchFamily="34" charset="0"/>
                <a:cs typeface="Arial" panose="020B0604020202020204" pitchFamily="34" charset="0"/>
              </a:rPr>
              <a:t>;</a:t>
            </a:r>
          </a:p>
          <a:p>
            <a:r>
              <a:rPr lang="es-MX" sz="1600" dirty="0" err="1">
                <a:latin typeface="Arial" panose="020B0604020202020204" pitchFamily="34" charset="0"/>
                <a:cs typeface="Arial" panose="020B0604020202020204" pitchFamily="34" charset="0"/>
              </a:rPr>
              <a:t>document.write</a:t>
            </a:r>
            <a:r>
              <a:rPr lang="es-MX" sz="1600" dirty="0">
                <a:latin typeface="Arial" panose="020B0604020202020204" pitchFamily="34" charset="0"/>
                <a:cs typeface="Arial" panose="020B0604020202020204" pitchFamily="34" charset="0"/>
              </a:rPr>
              <a:t>("la variable pi tiene como valor"+</a:t>
            </a:r>
            <a:r>
              <a:rPr lang="es-MX" sz="1600" dirty="0" err="1">
                <a:latin typeface="Arial" panose="020B0604020202020204" pitchFamily="34" charset="0"/>
                <a:cs typeface="Arial" panose="020B0604020202020204" pitchFamily="34" charset="0"/>
              </a:rPr>
              <a:t>num</a:t>
            </a:r>
            <a:r>
              <a:rPr lang="es-MX" sz="1600" dirty="0">
                <a:latin typeface="Arial" panose="020B0604020202020204" pitchFamily="34" charset="0"/>
                <a:cs typeface="Arial" panose="020B0604020202020204" pitchFamily="34" charset="0"/>
              </a:rPr>
              <a:t>);</a:t>
            </a:r>
          </a:p>
          <a:p>
            <a:r>
              <a:rPr lang="es-MX" sz="1600" dirty="0">
                <a:latin typeface="Arial" panose="020B0604020202020204" pitchFamily="34" charset="0"/>
                <a:cs typeface="Arial" panose="020B0604020202020204" pitchFamily="34" charset="0"/>
              </a:rPr>
              <a:t>&lt;/script&gt; </a:t>
            </a:r>
          </a:p>
          <a:p>
            <a:r>
              <a:rPr lang="es-MX" sz="1600" dirty="0">
                <a:latin typeface="Arial" panose="020B0604020202020204" pitchFamily="34" charset="0"/>
                <a:cs typeface="Arial" panose="020B0604020202020204" pitchFamily="34" charset="0"/>
              </a:rPr>
              <a:t>&lt;/</a:t>
            </a:r>
            <a:r>
              <a:rPr lang="es-MX" sz="1600" dirty="0" err="1">
                <a:latin typeface="Arial" panose="020B0604020202020204" pitchFamily="34" charset="0"/>
                <a:cs typeface="Arial" panose="020B0604020202020204" pitchFamily="34" charset="0"/>
              </a:rPr>
              <a:t>body</a:t>
            </a:r>
            <a:r>
              <a:rPr lang="es-MX" sz="1600" dirty="0">
                <a:latin typeface="Arial" panose="020B0604020202020204" pitchFamily="34" charset="0"/>
                <a:cs typeface="Arial" panose="020B0604020202020204" pitchFamily="34" charset="0"/>
              </a:rPr>
              <a:t>&gt; </a:t>
            </a:r>
          </a:p>
          <a:p>
            <a:r>
              <a:rPr lang="es-MX" sz="1600" dirty="0">
                <a:latin typeface="Arial" panose="020B0604020202020204" pitchFamily="34" charset="0"/>
                <a:cs typeface="Arial" panose="020B0604020202020204" pitchFamily="34" charset="0"/>
              </a:rPr>
              <a:t>&lt;/</a:t>
            </a:r>
            <a:r>
              <a:rPr lang="es-MX" sz="1600" dirty="0" err="1">
                <a:latin typeface="Arial" panose="020B0604020202020204" pitchFamily="34" charset="0"/>
                <a:cs typeface="Arial" panose="020B0604020202020204" pitchFamily="34" charset="0"/>
              </a:rPr>
              <a:t>html</a:t>
            </a:r>
            <a:r>
              <a:rPr lang="es-MX" sz="1600" dirty="0">
                <a:latin typeface="Arial" panose="020B0604020202020204" pitchFamily="34" charset="0"/>
                <a:cs typeface="Arial" panose="020B0604020202020204" pitchFamily="34" charset="0"/>
              </a:rPr>
              <a:t>&gt;</a:t>
            </a:r>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4"/>
          <a:stretch>
            <a:fillRect/>
          </a:stretch>
        </p:blipFill>
        <p:spPr>
          <a:xfrm>
            <a:off x="1646883" y="4901939"/>
            <a:ext cx="6324600" cy="1095375"/>
          </a:xfrm>
          <a:prstGeom prst="rect">
            <a:avLst/>
          </a:prstGeom>
        </p:spPr>
      </p:pic>
      <p:sp>
        <p:nvSpPr>
          <p:cNvPr id="11" name="Rectángulo 10"/>
          <p:cNvSpPr/>
          <p:nvPr/>
        </p:nvSpPr>
        <p:spPr>
          <a:xfrm>
            <a:off x="1646883" y="4800600"/>
            <a:ext cx="6455717" cy="1384300"/>
          </a:xfrm>
          <a:prstGeom prst="rect">
            <a:avLst/>
          </a:prstGeom>
          <a:noFill/>
          <a:ln w="57150">
            <a:solidFill>
              <a:schemeClr val="tx1"/>
            </a:solidFill>
            <a:prstDash val="lgDashDot"/>
          </a:ln>
          <a:effectLst>
            <a:innerShdw blurRad="63500" dist="50800" dir="135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2" name="CuadroTexto 11"/>
          <p:cNvSpPr txBox="1"/>
          <p:nvPr/>
        </p:nvSpPr>
        <p:spPr>
          <a:xfrm>
            <a:off x="3566816" y="4331258"/>
            <a:ext cx="3947160" cy="369332"/>
          </a:xfrm>
          <a:prstGeom prst="rect">
            <a:avLst/>
          </a:prstGeom>
          <a:noFill/>
        </p:spPr>
        <p:txBody>
          <a:bodyPr wrap="square" rtlCol="0">
            <a:spAutoFit/>
          </a:bodyPr>
          <a:lstStyle/>
          <a:p>
            <a:r>
              <a:rPr lang="es-MX" b="1" dirty="0"/>
              <a:t>Resultado en el navegador</a:t>
            </a:r>
          </a:p>
        </p:txBody>
      </p:sp>
    </p:spTree>
    <p:extLst>
      <p:ext uri="{BB962C8B-B14F-4D97-AF65-F5344CB8AC3E}">
        <p14:creationId xmlns:p14="http://schemas.microsoft.com/office/powerpoint/2010/main" val="1990036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989834" y="51102"/>
            <a:ext cx="10945012" cy="6001643"/>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Relacionaremos los métodos , que son los elementos que nos permiten realizar operaciones.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abs</a:t>
            </a:r>
            <a:r>
              <a:rPr lang="es-ES" sz="1600" b="1" dirty="0">
                <a:latin typeface="Arial" panose="020B0604020202020204" pitchFamily="34" charset="0"/>
                <a:cs typeface="Arial" panose="020B0604020202020204" pitchFamily="34" charset="0"/>
              </a:rPr>
              <a:t>(n).</a:t>
            </a:r>
            <a:r>
              <a:rPr lang="es-ES" sz="1600" dirty="0">
                <a:latin typeface="Arial" panose="020B0604020202020204" pitchFamily="34" charset="0"/>
                <a:cs typeface="Arial" panose="020B0604020202020204" pitchFamily="34" charset="0"/>
              </a:rPr>
              <a:t> calcula el valor absoluto de n.</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acos</a:t>
            </a:r>
            <a:r>
              <a:rPr lang="es-ES" sz="1600" b="1" dirty="0">
                <a:latin typeface="Arial" panose="020B0604020202020204" pitchFamily="34" charset="0"/>
                <a:cs typeface="Arial" panose="020B0604020202020204" pitchFamily="34" charset="0"/>
              </a:rPr>
              <a:t>(n).</a:t>
            </a:r>
            <a:r>
              <a:rPr lang="es-ES" sz="1600" dirty="0">
                <a:latin typeface="Arial" panose="020B0604020202020204" pitchFamily="34" charset="0"/>
                <a:cs typeface="Arial" panose="020B0604020202020204" pitchFamily="34" charset="0"/>
              </a:rPr>
              <a:t> calcula el </a:t>
            </a:r>
            <a:r>
              <a:rPr lang="es-ES" sz="1600" dirty="0" err="1">
                <a:latin typeface="Arial" panose="020B0604020202020204" pitchFamily="34" charset="0"/>
                <a:cs typeface="Arial" panose="020B0604020202020204" pitchFamily="34" charset="0"/>
              </a:rPr>
              <a:t>arcocoseno</a:t>
            </a:r>
            <a:r>
              <a:rPr lang="es-ES" sz="1600" dirty="0">
                <a:latin typeface="Arial" panose="020B0604020202020204" pitchFamily="34" charset="0"/>
                <a:cs typeface="Arial" panose="020B0604020202020204" pitchFamily="34" charset="0"/>
              </a:rPr>
              <a:t> de n.</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asin</a:t>
            </a:r>
            <a:r>
              <a:rPr lang="es-ES" sz="1600" b="1" dirty="0">
                <a:latin typeface="Arial" panose="020B0604020202020204" pitchFamily="34" charset="0"/>
                <a:cs typeface="Arial" panose="020B0604020202020204" pitchFamily="34" charset="0"/>
              </a:rPr>
              <a:t>(n).</a:t>
            </a:r>
            <a:r>
              <a:rPr lang="es-ES" sz="1600" dirty="0">
                <a:latin typeface="Arial" panose="020B0604020202020204" pitchFamily="34" charset="0"/>
                <a:cs typeface="Arial" panose="020B0604020202020204" pitchFamily="34" charset="0"/>
              </a:rPr>
              <a:t> calcula el </a:t>
            </a:r>
            <a:r>
              <a:rPr lang="es-ES" sz="1600" dirty="0" err="1">
                <a:latin typeface="Arial" panose="020B0604020202020204" pitchFamily="34" charset="0"/>
                <a:cs typeface="Arial" panose="020B0604020202020204" pitchFamily="34" charset="0"/>
              </a:rPr>
              <a:t>arcoseno</a:t>
            </a:r>
            <a:r>
              <a:rPr lang="es-ES" sz="1600" dirty="0">
                <a:latin typeface="Arial" panose="020B0604020202020204" pitchFamily="34" charset="0"/>
                <a:cs typeface="Arial" panose="020B0604020202020204" pitchFamily="34" charset="0"/>
              </a:rPr>
              <a:t> de n.</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atan(n).</a:t>
            </a:r>
            <a:r>
              <a:rPr lang="es-ES" sz="1600" dirty="0">
                <a:latin typeface="Arial" panose="020B0604020202020204" pitchFamily="34" charset="0"/>
                <a:cs typeface="Arial" panose="020B0604020202020204" pitchFamily="34" charset="0"/>
              </a:rPr>
              <a:t> calcula la </a:t>
            </a:r>
            <a:r>
              <a:rPr lang="es-ES" sz="1600" dirty="0" err="1">
                <a:latin typeface="Arial" panose="020B0604020202020204" pitchFamily="34" charset="0"/>
                <a:cs typeface="Arial" panose="020B0604020202020204" pitchFamily="34" charset="0"/>
              </a:rPr>
              <a:t>arcotangente</a:t>
            </a:r>
            <a:r>
              <a:rPr lang="es-ES" sz="1600" dirty="0">
                <a:latin typeface="Arial" panose="020B0604020202020204" pitchFamily="34" charset="0"/>
                <a:cs typeface="Arial" panose="020B0604020202020204" pitchFamily="34" charset="0"/>
              </a:rPr>
              <a:t> de n.</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ceil</a:t>
            </a:r>
            <a:r>
              <a:rPr lang="es-ES" sz="1600" b="1" dirty="0">
                <a:latin typeface="Arial" panose="020B0604020202020204" pitchFamily="34" charset="0"/>
                <a:cs typeface="Arial" panose="020B0604020202020204" pitchFamily="34" charset="0"/>
              </a:rPr>
              <a:t>(n).</a:t>
            </a:r>
            <a:r>
              <a:rPr lang="es-ES" sz="1600" dirty="0">
                <a:latin typeface="Arial" panose="020B0604020202020204" pitchFamily="34" charset="0"/>
                <a:cs typeface="Arial" panose="020B0604020202020204" pitchFamily="34" charset="0"/>
              </a:rPr>
              <a:t> redondea un número hacia el superior.</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cos</a:t>
            </a:r>
            <a:r>
              <a:rPr lang="es-ES" sz="1600" b="1" dirty="0">
                <a:latin typeface="Arial" panose="020B0604020202020204" pitchFamily="34" charset="0"/>
                <a:cs typeface="Arial" panose="020B0604020202020204" pitchFamily="34" charset="0"/>
              </a:rPr>
              <a:t>(n).</a:t>
            </a:r>
            <a:r>
              <a:rPr lang="es-ES" sz="1600" dirty="0">
                <a:latin typeface="Arial" panose="020B0604020202020204" pitchFamily="34" charset="0"/>
                <a:cs typeface="Arial" panose="020B0604020202020204" pitchFamily="34" charset="0"/>
              </a:rPr>
              <a:t> calcula el coseno de un número n.</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exp</a:t>
            </a:r>
            <a:r>
              <a:rPr lang="es-ES" sz="1600" b="1" dirty="0">
                <a:latin typeface="Arial" panose="020B0604020202020204" pitchFamily="34" charset="0"/>
                <a:cs typeface="Arial" panose="020B0604020202020204" pitchFamily="34" charset="0"/>
              </a:rPr>
              <a:t>(n).</a:t>
            </a:r>
            <a:r>
              <a:rPr lang="es-ES" sz="1600" dirty="0">
                <a:latin typeface="Arial" panose="020B0604020202020204" pitchFamily="34" charset="0"/>
                <a:cs typeface="Arial" panose="020B0604020202020204" pitchFamily="34" charset="0"/>
              </a:rPr>
              <a:t> calcula un exponencial del número e.</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floor</a:t>
            </a:r>
            <a:r>
              <a:rPr lang="es-ES" sz="1600" b="1" dirty="0">
                <a:latin typeface="Arial" panose="020B0604020202020204" pitchFamily="34" charset="0"/>
                <a:cs typeface="Arial" panose="020B0604020202020204" pitchFamily="34" charset="0"/>
              </a:rPr>
              <a:t>(n).</a:t>
            </a:r>
            <a:r>
              <a:rPr lang="es-ES" sz="1600" dirty="0">
                <a:latin typeface="Arial" panose="020B0604020202020204" pitchFamily="34" charset="0"/>
                <a:cs typeface="Arial" panose="020B0604020202020204" pitchFamily="34" charset="0"/>
              </a:rPr>
              <a:t> redondea un numero hacia el inferior.</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log(n).</a:t>
            </a:r>
            <a:r>
              <a:rPr lang="es-ES" sz="1600" dirty="0">
                <a:latin typeface="Arial" panose="020B0604020202020204" pitchFamily="34" charset="0"/>
                <a:cs typeface="Arial" panose="020B0604020202020204" pitchFamily="34" charset="0"/>
              </a:rPr>
              <a:t> calcula el logaritmo de un número n.</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max</a:t>
            </a:r>
            <a:r>
              <a:rPr lang="es-ES" sz="1600" b="1" dirty="0">
                <a:latin typeface="Arial" panose="020B0604020202020204" pitchFamily="34" charset="0"/>
                <a:cs typeface="Arial" panose="020B0604020202020204" pitchFamily="34" charset="0"/>
              </a:rPr>
              <a:t>(</a:t>
            </a:r>
            <a:r>
              <a:rPr lang="es-ES" sz="1600" b="1" dirty="0" err="1">
                <a:latin typeface="Arial" panose="020B0604020202020204" pitchFamily="34" charset="0"/>
                <a:cs typeface="Arial" panose="020B0604020202020204" pitchFamily="34" charset="0"/>
              </a:rPr>
              <a:t>x,y</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devuelve x o y, en función de cuál de los dos es mayor.</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min(</a:t>
            </a:r>
            <a:r>
              <a:rPr lang="es-ES" sz="1600" b="1" dirty="0" err="1">
                <a:latin typeface="Arial" panose="020B0604020202020204" pitchFamily="34" charset="0"/>
                <a:cs typeface="Arial" panose="020B0604020202020204" pitchFamily="34" charset="0"/>
              </a:rPr>
              <a:t>x,y</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devuelve x o y, en función de cual de los dos es menor.</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pow</a:t>
            </a:r>
            <a:r>
              <a:rPr lang="es-ES" sz="1600" b="1" dirty="0">
                <a:latin typeface="Arial" panose="020B0604020202020204" pitchFamily="34" charset="0"/>
                <a:cs typeface="Arial" panose="020B0604020202020204" pitchFamily="34" charset="0"/>
              </a:rPr>
              <a:t>(</a:t>
            </a:r>
            <a:r>
              <a:rPr lang="es-ES" sz="1600" b="1" dirty="0" err="1">
                <a:latin typeface="Arial" panose="020B0604020202020204" pitchFamily="34" charset="0"/>
                <a:cs typeface="Arial" panose="020B0604020202020204" pitchFamily="34" charset="0"/>
              </a:rPr>
              <a:t>x,y</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calcula la potencia de dos números.</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random</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genera un número aleatorio.</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round(n).</a:t>
            </a:r>
            <a:r>
              <a:rPr lang="es-ES" sz="1600" dirty="0">
                <a:latin typeface="Arial" panose="020B0604020202020204" pitchFamily="34" charset="0"/>
                <a:cs typeface="Arial" panose="020B0604020202020204" pitchFamily="34" charset="0"/>
              </a:rPr>
              <a:t> redondea al numero entero más cercano.</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sin(n).</a:t>
            </a:r>
            <a:r>
              <a:rPr lang="es-ES" sz="1600" dirty="0">
                <a:latin typeface="Arial" panose="020B0604020202020204" pitchFamily="34" charset="0"/>
                <a:cs typeface="Arial" panose="020B0604020202020204" pitchFamily="34" charset="0"/>
              </a:rPr>
              <a:t> calcula el seno de un número n.</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sqrt</a:t>
            </a:r>
            <a:r>
              <a:rPr lang="es-ES" sz="1600" b="1" dirty="0">
                <a:latin typeface="Arial" panose="020B0604020202020204" pitchFamily="34" charset="0"/>
                <a:cs typeface="Arial" panose="020B0604020202020204" pitchFamily="34" charset="0"/>
              </a:rPr>
              <a:t>(n).</a:t>
            </a:r>
            <a:r>
              <a:rPr lang="es-ES" sz="1600" dirty="0">
                <a:latin typeface="Arial" panose="020B0604020202020204" pitchFamily="34" charset="0"/>
                <a:cs typeface="Arial" panose="020B0604020202020204" pitchFamily="34" charset="0"/>
              </a:rPr>
              <a:t> calcula la raíz cuadrada de un numero n.</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tan(n).</a:t>
            </a:r>
            <a:r>
              <a:rPr lang="es-ES" sz="1600" dirty="0">
                <a:latin typeface="Arial" panose="020B0604020202020204" pitchFamily="34" charset="0"/>
                <a:cs typeface="Arial" panose="020B0604020202020204" pitchFamily="34" charset="0"/>
              </a:rPr>
              <a:t> calcula la tangente de un número </a:t>
            </a:r>
            <a:r>
              <a:rPr lang="es-ES" sz="1600" dirty="0" err="1">
                <a:latin typeface="Arial" panose="020B0604020202020204" pitchFamily="34" charset="0"/>
                <a:cs typeface="Arial" panose="020B0604020202020204" pitchFamily="34" charset="0"/>
              </a:rPr>
              <a:t>ln</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Usa la sentencia </a:t>
            </a:r>
            <a:r>
              <a:rPr lang="es-ES" sz="1600" dirty="0" err="1">
                <a:latin typeface="Arial" panose="020B0604020202020204" pitchFamily="34" charset="0"/>
                <a:cs typeface="Arial" panose="020B0604020202020204" pitchFamily="34" charset="0"/>
              </a:rPr>
              <a:t>with</a:t>
            </a:r>
            <a:r>
              <a:rPr lang="es-ES" sz="1600" dirty="0">
                <a:latin typeface="Arial" panose="020B0604020202020204" pitchFamily="34" charset="0"/>
                <a:cs typeface="Arial" panose="020B0604020202020204" pitchFamily="34" charset="0"/>
              </a:rPr>
              <a:t> cuando se desean realizar varios cálculos matemáticos seguidos para no tener que poner </a:t>
            </a:r>
            <a:r>
              <a:rPr lang="es-ES" sz="1600" dirty="0" err="1">
                <a:latin typeface="Arial" panose="020B0604020202020204" pitchFamily="34" charset="0"/>
                <a:cs typeface="Arial" panose="020B0604020202020204" pitchFamily="34" charset="0"/>
              </a:rPr>
              <a:t>math</a:t>
            </a:r>
            <a:r>
              <a:rPr lang="es-ES" sz="1600" dirty="0">
                <a:latin typeface="Arial" panose="020B0604020202020204" pitchFamily="34" charset="0"/>
                <a:cs typeface="Arial" panose="020B0604020202020204" pitchFamily="34" charset="0"/>
              </a:rPr>
              <a:t> en cada referencia.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0095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834194" y="90012"/>
            <a:ext cx="10945012" cy="6001643"/>
          </a:xfrm>
          <a:prstGeom prst="rect">
            <a:avLst/>
          </a:prstGeom>
          <a:noFill/>
        </p:spPr>
        <p:txBody>
          <a:bodyPr wrap="square" rtlCol="0">
            <a:spAutoFit/>
          </a:bodyPr>
          <a:lstStyle/>
          <a:p>
            <a:r>
              <a:rPr lang="es-ES" sz="1600" b="1" dirty="0">
                <a:latin typeface="Arial" panose="020B0604020202020204" pitchFamily="34" charset="0"/>
                <a:cs typeface="Arial" panose="020B0604020202020204" pitchFamily="34" charset="0"/>
              </a:rPr>
              <a:t>Ejemplo 15</a:t>
            </a:r>
            <a:endParaRPr lang="es-MX" sz="1600" b="1"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&lt;head&gt;</a:t>
            </a:r>
          </a:p>
          <a:p>
            <a:r>
              <a:rPr lang="es-ES" sz="1600" dirty="0">
                <a:latin typeface="Arial" panose="020B0604020202020204" pitchFamily="34" charset="0"/>
                <a:cs typeface="Arial" panose="020B0604020202020204" pitchFamily="34" charset="0"/>
              </a:rPr>
              <a:t>   &lt;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&gt;ejemplo de objeto </a:t>
            </a:r>
            <a:r>
              <a:rPr lang="es-ES" sz="1600" dirty="0" err="1">
                <a:latin typeface="Arial" panose="020B0604020202020204" pitchFamily="34" charset="0"/>
                <a:cs typeface="Arial" panose="020B0604020202020204" pitchFamily="34" charset="0"/>
              </a:rPr>
              <a:t>string</a:t>
            </a: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&lt;/head&gt;</a:t>
            </a: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 </a:t>
            </a:r>
          </a:p>
          <a:p>
            <a:r>
              <a:rPr lang="es-ES" sz="1600" dirty="0">
                <a:latin typeface="Arial" panose="020B0604020202020204" pitchFamily="34" charset="0"/>
                <a:cs typeface="Arial" panose="020B0604020202020204" pitchFamily="34" charset="0"/>
              </a:rPr>
              <a:t>&lt;script </a:t>
            </a:r>
            <a:r>
              <a:rPr lang="es-ES" sz="1600" dirty="0" err="1">
                <a:latin typeface="Arial" panose="020B0604020202020204" pitchFamily="34" charset="0"/>
                <a:cs typeface="Arial" panose="020B0604020202020204" pitchFamily="34" charset="0"/>
              </a:rPr>
              <a:t>languaje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"&gt;</a:t>
            </a: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valorpi</a:t>
            </a:r>
            <a:r>
              <a:rPr lang="es-ES" sz="1600" dirty="0">
                <a:latin typeface="Arial" panose="020B0604020202020204" pitchFamily="34" charset="0"/>
                <a:cs typeface="Arial" panose="020B0604020202020204" pitchFamily="34" charset="0"/>
              </a:rPr>
              <a:t>;</a:t>
            </a:r>
          </a:p>
          <a:p>
            <a:r>
              <a:rPr lang="es-ES" sz="1600" dirty="0" err="1">
                <a:latin typeface="Arial" panose="020B0604020202020204" pitchFamily="34" charset="0"/>
                <a:cs typeface="Arial" panose="020B0604020202020204" pitchFamily="34" charset="0"/>
              </a:rPr>
              <a:t>valorpi</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Math.PI</a:t>
            </a:r>
            <a:r>
              <a:rPr lang="es-ES" sz="1600" dirty="0">
                <a:latin typeface="Arial" panose="020B0604020202020204" pitchFamily="34" charset="0"/>
                <a:cs typeface="Arial" panose="020B0604020202020204" pitchFamily="34" charset="0"/>
              </a:rPr>
              <a:t>;</a:t>
            </a:r>
          </a:p>
          <a:p>
            <a:r>
              <a:rPr lang="es-ES" sz="1600" dirty="0">
                <a:latin typeface="Arial" panose="020B0604020202020204" pitchFamily="34" charset="0"/>
                <a:cs typeface="Arial" panose="020B0604020202020204" pitchFamily="34" charset="0"/>
              </a:rPr>
              <a:t> </a:t>
            </a:r>
          </a:p>
          <a:p>
            <a:r>
              <a:rPr lang="es-ES" sz="1600" dirty="0">
                <a:latin typeface="Arial" panose="020B0604020202020204" pitchFamily="34" charset="0"/>
                <a:cs typeface="Arial" panose="020B0604020202020204" pitchFamily="34" charset="0"/>
              </a:rPr>
              <a:t> </a:t>
            </a: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("la variable pi tiene como valor"+</a:t>
            </a:r>
            <a:r>
              <a:rPr lang="es-ES" sz="1600" dirty="0" err="1">
                <a:latin typeface="Arial" panose="020B0604020202020204" pitchFamily="34" charset="0"/>
                <a:cs typeface="Arial" panose="020B0604020202020204" pitchFamily="34" charset="0"/>
              </a:rPr>
              <a:t>valorpi</a:t>
            </a:r>
            <a:r>
              <a:rPr lang="es-ES" sz="1600" dirty="0">
                <a:latin typeface="Arial" panose="020B0604020202020204" pitchFamily="34" charset="0"/>
                <a:cs typeface="Arial" panose="020B0604020202020204" pitchFamily="34" charset="0"/>
              </a:rPr>
              <a:t>);</a:t>
            </a:r>
          </a:p>
          <a:p>
            <a:r>
              <a:rPr lang="es-ES" sz="1600" dirty="0" err="1">
                <a:latin typeface="Arial" panose="020B0604020202020204" pitchFamily="34" charset="0"/>
                <a:cs typeface="Arial" panose="020B0604020202020204" pitchFamily="34" charset="0"/>
              </a:rPr>
              <a:t>valorpi</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Math.ceil</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valorpi</a:t>
            </a:r>
            <a:r>
              <a:rPr lang="es-ES" sz="1600" dirty="0">
                <a:latin typeface="Arial" panose="020B0604020202020204" pitchFamily="34" charset="0"/>
                <a:cs typeface="Arial" panose="020B0604020202020204" pitchFamily="34" charset="0"/>
              </a:rPr>
              <a:t>);</a:t>
            </a: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("la variable pi redondeada mediante </a:t>
            </a:r>
            <a:r>
              <a:rPr lang="es-ES" sz="1600" dirty="0" err="1">
                <a:latin typeface="Arial" panose="020B0604020202020204" pitchFamily="34" charset="0"/>
                <a:cs typeface="Arial" panose="020B0604020202020204" pitchFamily="34" charset="0"/>
              </a:rPr>
              <a:t>ceil</a:t>
            </a:r>
            <a:r>
              <a:rPr lang="es-ES" sz="1600" dirty="0">
                <a:latin typeface="Arial" panose="020B0604020202020204" pitchFamily="34" charset="0"/>
                <a:cs typeface="Arial" panose="020B0604020202020204" pitchFamily="34" charset="0"/>
              </a:rPr>
              <a:t> tiene como valor"+</a:t>
            </a:r>
            <a:r>
              <a:rPr lang="es-ES" sz="1600" dirty="0" err="1">
                <a:latin typeface="Arial" panose="020B0604020202020204" pitchFamily="34" charset="0"/>
                <a:cs typeface="Arial" panose="020B0604020202020204" pitchFamily="34" charset="0"/>
              </a:rPr>
              <a:t>valorpi</a:t>
            </a:r>
            <a:r>
              <a:rPr lang="es-ES" sz="1600" dirty="0">
                <a:latin typeface="Arial" panose="020B0604020202020204" pitchFamily="34" charset="0"/>
                <a:cs typeface="Arial" panose="020B0604020202020204" pitchFamily="34" charset="0"/>
              </a:rPr>
              <a:t>);</a:t>
            </a:r>
          </a:p>
          <a:p>
            <a:r>
              <a:rPr lang="es-ES" sz="1600" dirty="0">
                <a:latin typeface="Arial" panose="020B0604020202020204" pitchFamily="34" charset="0"/>
                <a:cs typeface="Arial" panose="020B0604020202020204" pitchFamily="34" charset="0"/>
              </a:rPr>
              <a:t> </a:t>
            </a:r>
          </a:p>
          <a:p>
            <a:r>
              <a:rPr lang="es-ES" sz="1600" dirty="0">
                <a:latin typeface="Arial" panose="020B0604020202020204" pitchFamily="34" charset="0"/>
                <a:cs typeface="Arial" panose="020B0604020202020204" pitchFamily="34" charset="0"/>
              </a:rPr>
              <a:t>&lt;/script&gt;</a:t>
            </a:r>
          </a:p>
          <a:p>
            <a:r>
              <a:rPr lang="es-ES" sz="1600" dirty="0">
                <a:latin typeface="Arial" panose="020B0604020202020204" pitchFamily="34" charset="0"/>
                <a:cs typeface="Arial" panose="020B0604020202020204" pitchFamily="34" charset="0"/>
              </a:rPr>
              <a:t> </a:t>
            </a: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 </a:t>
            </a: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4"/>
          <a:stretch>
            <a:fillRect/>
          </a:stretch>
        </p:blipFill>
        <p:spPr>
          <a:xfrm>
            <a:off x="1808173" y="4513519"/>
            <a:ext cx="10306050" cy="1181100"/>
          </a:xfrm>
          <a:prstGeom prst="rect">
            <a:avLst/>
          </a:prstGeom>
        </p:spPr>
      </p:pic>
      <p:sp>
        <p:nvSpPr>
          <p:cNvPr id="9" name="Rectángulo 8"/>
          <p:cNvSpPr/>
          <p:nvPr/>
        </p:nvSpPr>
        <p:spPr>
          <a:xfrm>
            <a:off x="1808173" y="4513519"/>
            <a:ext cx="10279073" cy="1384300"/>
          </a:xfrm>
          <a:prstGeom prst="rect">
            <a:avLst/>
          </a:prstGeom>
          <a:noFill/>
          <a:ln w="57150">
            <a:solidFill>
              <a:schemeClr val="tx1"/>
            </a:solidFill>
            <a:prstDash val="lgDashDot"/>
          </a:ln>
          <a:effectLst>
            <a:innerShdw blurRad="63500" dist="50800" dir="135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1" name="CuadroTexto 10"/>
          <p:cNvSpPr txBox="1"/>
          <p:nvPr/>
        </p:nvSpPr>
        <p:spPr>
          <a:xfrm>
            <a:off x="3907056" y="4044177"/>
            <a:ext cx="3947160" cy="369332"/>
          </a:xfrm>
          <a:prstGeom prst="rect">
            <a:avLst/>
          </a:prstGeom>
          <a:noFill/>
        </p:spPr>
        <p:txBody>
          <a:bodyPr wrap="square" rtlCol="0">
            <a:spAutoFit/>
          </a:bodyPr>
          <a:lstStyle/>
          <a:p>
            <a:r>
              <a:rPr lang="es-MX" b="1" dirty="0"/>
              <a:t>Resultado en el navegador</a:t>
            </a:r>
          </a:p>
        </p:txBody>
      </p:sp>
    </p:spTree>
    <p:extLst>
      <p:ext uri="{BB962C8B-B14F-4D97-AF65-F5344CB8AC3E}">
        <p14:creationId xmlns:p14="http://schemas.microsoft.com/office/powerpoint/2010/main" val="185479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989834" y="51102"/>
            <a:ext cx="10945012" cy="7232749"/>
          </a:xfrm>
          <a:prstGeom prst="rect">
            <a:avLst/>
          </a:prstGeom>
          <a:noFill/>
        </p:spPr>
        <p:txBody>
          <a:bodyPr wrap="square" rtlCol="0">
            <a:spAutoFit/>
          </a:bodyPr>
          <a:lstStyle/>
          <a:p>
            <a:r>
              <a:rPr lang="es-ES" sz="1600" b="1" i="1" u="sng" dirty="0">
                <a:latin typeface="Arial" panose="020B0604020202020204" pitchFamily="34" charset="0"/>
                <a:cs typeface="Arial" panose="020B0604020202020204" pitchFamily="34" charset="0"/>
              </a:rPr>
              <a:t>El objeto Date()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El objeto date permite trabajar con horas y fechas.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JavaScript maneja las fechas en milisegundos desde 1/1/1970 a las 00:00:00 horas. por lo tanto , no se puede trabajar con fechas anteriores.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En la representación de los meses para valores enteros JavaScript comienza a contar desde 0, por lo tanto enero será el mes 0 y diciembre el mes 11. los días de la semana se cuentan normalmente, empezando por 1 el lunes, así sucesivamente.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Para crear una variable de fecha se debe establecer un nombre para la instancia del objeto y sus respectivos parámetros.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Los formatos pueden ser los siguientes: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Crea un objeto con la fecha y hora actual</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fecha=new Date()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Crea un objeto con la fecha y hora en una variable de cadena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fecha</a:t>
            </a:r>
            <a:r>
              <a:rPr lang="en-US" sz="1600" dirty="0">
                <a:latin typeface="Arial" panose="020B0604020202020204" pitchFamily="34" charset="0"/>
                <a:cs typeface="Arial" panose="020B0604020202020204" pitchFamily="34" charset="0"/>
              </a:rPr>
              <a:t>=new Date(“month day, year[</a:t>
            </a:r>
            <a:r>
              <a:rPr lang="en-US" sz="1600" dirty="0" err="1">
                <a:latin typeface="Arial" panose="020B0604020202020204" pitchFamily="34" charset="0"/>
                <a:cs typeface="Arial" panose="020B0604020202020204" pitchFamily="34" charset="0"/>
              </a:rPr>
              <a:t>hours:minutes:seconds</a:t>
            </a:r>
            <a:r>
              <a:rPr lang="en-U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Crea un objeto con la fecha en valores enteros</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fecha</a:t>
            </a:r>
            <a:r>
              <a:rPr lang="en-US" sz="1600" dirty="0">
                <a:latin typeface="Arial" panose="020B0604020202020204" pitchFamily="34" charset="0"/>
                <a:cs typeface="Arial" panose="020B0604020202020204" pitchFamily="34" charset="0"/>
              </a:rPr>
              <a:t>=new Date(</a:t>
            </a:r>
            <a:r>
              <a:rPr lang="en-US" sz="1600" dirty="0" err="1">
                <a:latin typeface="Arial" panose="020B0604020202020204" pitchFamily="34" charset="0"/>
                <a:cs typeface="Arial" panose="020B0604020202020204" pitchFamily="34" charset="0"/>
              </a:rPr>
              <a:t>year,month,day</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hours,minutes,seconds</a:t>
            </a:r>
            <a:r>
              <a:rPr lang="en-U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El objeto Date posee muchos métodos para manejar fechas y horas.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MX"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5830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989834" y="51102"/>
            <a:ext cx="10945012" cy="7232749"/>
          </a:xfrm>
          <a:prstGeom prst="rect">
            <a:avLst/>
          </a:prstGeom>
          <a:noFill/>
        </p:spPr>
        <p:txBody>
          <a:bodyPr wrap="square" rtlCol="0">
            <a:spAutoFit/>
          </a:bodyPr>
          <a:lstStyle/>
          <a:p>
            <a:r>
              <a:rPr lang="es-ES" sz="1600" b="1" dirty="0" err="1">
                <a:latin typeface="Arial" panose="020B0604020202020204" pitchFamily="34" charset="0"/>
                <a:cs typeface="Arial" panose="020B0604020202020204" pitchFamily="34" charset="0"/>
              </a:rPr>
              <a:t>getDate</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devuelve el día del mes actual.</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getDay</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devuelve el día de la semana actual.</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getHours</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devuelve la hora actual.</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getMinutes</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devuelve los minutos actuales.</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getMonth</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).devuelve el mes actual.</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getSecond</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devuelve los segundos actuales.</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getTime</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devuelve la hora actual.</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getTimezoneoffset</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devuelve la diferencia en minutos entre la hora actual y la </a:t>
            </a:r>
            <a:r>
              <a:rPr lang="es-ES" sz="1600" dirty="0" err="1">
                <a:latin typeface="Arial" panose="020B0604020202020204" pitchFamily="34" charset="0"/>
                <a:cs typeface="Arial" panose="020B0604020202020204" pitchFamily="34" charset="0"/>
              </a:rPr>
              <a:t>gtm</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getYear</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devuelve el año actual.</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parse</a:t>
            </a:r>
            <a:r>
              <a:rPr lang="es-ES" sz="1600" b="1" dirty="0">
                <a:latin typeface="Arial" panose="020B0604020202020204" pitchFamily="34" charset="0"/>
                <a:cs typeface="Arial" panose="020B0604020202020204" pitchFamily="34" charset="0"/>
              </a:rPr>
              <a:t>(</a:t>
            </a:r>
            <a:r>
              <a:rPr lang="es-ES" sz="1600" b="1" dirty="0" err="1">
                <a:latin typeface="Arial" panose="020B0604020202020204" pitchFamily="34" charset="0"/>
                <a:cs typeface="Arial" panose="020B0604020202020204" pitchFamily="34" charset="0"/>
              </a:rPr>
              <a:t>datestring</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devuelve el tiempo pasado entre las 00:00:00</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horas del 1 de enero de 1970 con respecto a la fecha especificada en </a:t>
            </a:r>
            <a:r>
              <a:rPr lang="es-ES" sz="1600" dirty="0" err="1">
                <a:latin typeface="Arial" panose="020B0604020202020204" pitchFamily="34" charset="0"/>
                <a:cs typeface="Arial" panose="020B0604020202020204" pitchFamily="34" charset="0"/>
              </a:rPr>
              <a:t>datestring</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setDate</a:t>
            </a:r>
            <a:r>
              <a:rPr lang="es-ES" sz="1600" b="1" dirty="0">
                <a:latin typeface="Arial" panose="020B0604020202020204" pitchFamily="34" charset="0"/>
                <a:cs typeface="Arial" panose="020B0604020202020204" pitchFamily="34" charset="0"/>
              </a:rPr>
              <a:t>(valor).</a:t>
            </a:r>
            <a:r>
              <a:rPr lang="es-ES" sz="1600" dirty="0">
                <a:latin typeface="Arial" panose="020B0604020202020204" pitchFamily="34" charset="0"/>
                <a:cs typeface="Arial" panose="020B0604020202020204" pitchFamily="34" charset="0"/>
              </a:rPr>
              <a:t> establece el día del mes.</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setHours</a:t>
            </a:r>
            <a:r>
              <a:rPr lang="es-ES" sz="1600" b="1" dirty="0">
                <a:latin typeface="Arial" panose="020B0604020202020204" pitchFamily="34" charset="0"/>
                <a:cs typeface="Arial" panose="020B0604020202020204" pitchFamily="34" charset="0"/>
              </a:rPr>
              <a:t>(valor).</a:t>
            </a:r>
            <a:r>
              <a:rPr lang="es-ES" sz="1600" dirty="0">
                <a:latin typeface="Arial" panose="020B0604020202020204" pitchFamily="34" charset="0"/>
                <a:cs typeface="Arial" panose="020B0604020202020204" pitchFamily="34" charset="0"/>
              </a:rPr>
              <a:t> establece la hora actual.</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setMinutes</a:t>
            </a:r>
            <a:r>
              <a:rPr lang="es-ES" sz="1600" b="1" dirty="0">
                <a:latin typeface="Arial" panose="020B0604020202020204" pitchFamily="34" charset="0"/>
                <a:cs typeface="Arial" panose="020B0604020202020204" pitchFamily="34" charset="0"/>
              </a:rPr>
              <a:t>(valor).</a:t>
            </a:r>
            <a:r>
              <a:rPr lang="es-ES" sz="1600" dirty="0">
                <a:latin typeface="Arial" panose="020B0604020202020204" pitchFamily="34" charset="0"/>
                <a:cs typeface="Arial" panose="020B0604020202020204" pitchFamily="34" charset="0"/>
              </a:rPr>
              <a:t>establece los minutos actuales.</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setMonth</a:t>
            </a:r>
            <a:r>
              <a:rPr lang="es-ES" sz="1600" b="1" dirty="0">
                <a:latin typeface="Arial" panose="020B0604020202020204" pitchFamily="34" charset="0"/>
                <a:cs typeface="Arial" panose="020B0604020202020204" pitchFamily="34" charset="0"/>
              </a:rPr>
              <a:t>(valor).</a:t>
            </a:r>
            <a:r>
              <a:rPr lang="es-ES" sz="1600" dirty="0">
                <a:latin typeface="Arial" panose="020B0604020202020204" pitchFamily="34" charset="0"/>
                <a:cs typeface="Arial" panose="020B0604020202020204" pitchFamily="34" charset="0"/>
              </a:rPr>
              <a:t> establece el mes actual.</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setSeconds</a:t>
            </a:r>
            <a:r>
              <a:rPr lang="es-ES" sz="1600" b="1" dirty="0">
                <a:latin typeface="Arial" panose="020B0604020202020204" pitchFamily="34" charset="0"/>
                <a:cs typeface="Arial" panose="020B0604020202020204" pitchFamily="34" charset="0"/>
              </a:rPr>
              <a:t>(valor).</a:t>
            </a:r>
            <a:r>
              <a:rPr lang="es-ES" sz="1600" dirty="0">
                <a:latin typeface="Arial" panose="020B0604020202020204" pitchFamily="34" charset="0"/>
                <a:cs typeface="Arial" panose="020B0604020202020204" pitchFamily="34" charset="0"/>
              </a:rPr>
              <a:t> establece los segundos actuales.</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setTime</a:t>
            </a:r>
            <a:r>
              <a:rPr lang="es-ES" sz="1600" b="1" dirty="0">
                <a:latin typeface="Arial" panose="020B0604020202020204" pitchFamily="34" charset="0"/>
                <a:cs typeface="Arial" panose="020B0604020202020204" pitchFamily="34" charset="0"/>
              </a:rPr>
              <a:t>(valor).</a:t>
            </a:r>
            <a:r>
              <a:rPr lang="es-ES" sz="1600" dirty="0">
                <a:latin typeface="Arial" panose="020B0604020202020204" pitchFamily="34" charset="0"/>
                <a:cs typeface="Arial" panose="020B0604020202020204" pitchFamily="34" charset="0"/>
              </a:rPr>
              <a:t> establece el valor del tiempo actual.</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setYear</a:t>
            </a:r>
            <a:r>
              <a:rPr lang="es-ES" sz="1600" b="1" dirty="0">
                <a:latin typeface="Arial" panose="020B0604020202020204" pitchFamily="34" charset="0"/>
                <a:cs typeface="Arial" panose="020B0604020202020204" pitchFamily="34" charset="0"/>
              </a:rPr>
              <a:t>(valor).</a:t>
            </a:r>
            <a:r>
              <a:rPr lang="es-ES" sz="1600" dirty="0">
                <a:latin typeface="Arial" panose="020B0604020202020204" pitchFamily="34" charset="0"/>
                <a:cs typeface="Arial" panose="020B0604020202020204" pitchFamily="34" charset="0"/>
              </a:rPr>
              <a:t> establece el año actual.</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toGTMString</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devuelve el valor del objeto actual en </a:t>
            </a:r>
            <a:r>
              <a:rPr lang="es-ES" sz="1600" dirty="0" err="1">
                <a:latin typeface="Arial" panose="020B0604020202020204" pitchFamily="34" charset="0"/>
                <a:cs typeface="Arial" panose="020B0604020202020204" pitchFamily="34" charset="0"/>
              </a:rPr>
              <a:t>gmt</a:t>
            </a:r>
            <a:r>
              <a:rPr lang="es-ES" sz="1600" dirty="0">
                <a:latin typeface="Arial" panose="020B0604020202020204" pitchFamily="34" charset="0"/>
                <a:cs typeface="Arial" panose="020B0604020202020204" pitchFamily="34" charset="0"/>
              </a:rPr>
              <a:t> como una cadena.</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tolocateString</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devuelve el valor del objeto actual como una cadena.</a:t>
            </a:r>
            <a:endParaRPr lang="es-MX" sz="1600" dirty="0">
              <a:latin typeface="Arial" panose="020B0604020202020204" pitchFamily="34" charset="0"/>
              <a:cs typeface="Arial" panose="020B0604020202020204" pitchFamily="34" charset="0"/>
            </a:endParaRPr>
          </a:p>
          <a:p>
            <a:r>
              <a:rPr lang="es-ES" sz="1600" b="1">
                <a:latin typeface="Arial" panose="020B0604020202020204" pitchFamily="34" charset="0"/>
                <a:cs typeface="Arial" panose="020B0604020202020204" pitchFamily="34" charset="0"/>
              </a:rPr>
              <a:t>UTC().</a:t>
            </a:r>
            <a:r>
              <a:rPr lang="es-ES" sz="160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devuelve el número de milisegundos transcurridos desde las 00:00:00 del día 1 de enero de 1970.</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Los métodos set para fijar la fecha y la hora, los métodos </a:t>
            </a:r>
            <a:r>
              <a:rPr lang="es-ES" sz="1600" dirty="0" err="1">
                <a:latin typeface="Arial" panose="020B0604020202020204" pitchFamily="34" charset="0"/>
                <a:cs typeface="Arial" panose="020B0604020202020204" pitchFamily="34" charset="0"/>
              </a:rPr>
              <a:t>get</a:t>
            </a:r>
            <a:r>
              <a:rPr lang="es-ES" sz="1600" dirty="0">
                <a:latin typeface="Arial" panose="020B0604020202020204" pitchFamily="34" charset="0"/>
                <a:cs typeface="Arial" panose="020B0604020202020204" pitchFamily="34" charset="0"/>
              </a:rPr>
              <a:t> para obtener fechas y horas, to para obtener dichos valores como cadenas y </a:t>
            </a:r>
            <a:r>
              <a:rPr lang="es-ES" sz="1600" dirty="0" err="1">
                <a:latin typeface="Arial" panose="020B0604020202020204" pitchFamily="34" charset="0"/>
                <a:cs typeface="Arial" panose="020B0604020202020204" pitchFamily="34" charset="0"/>
              </a:rPr>
              <a:t>parse</a:t>
            </a:r>
            <a:r>
              <a:rPr lang="es-ES" sz="1600" dirty="0">
                <a:latin typeface="Arial" panose="020B0604020202020204" pitchFamily="34" charset="0"/>
                <a:cs typeface="Arial" panose="020B0604020202020204" pitchFamily="34" charset="0"/>
              </a:rPr>
              <a:t> para convertir cadenas que tengan fechas y horas.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MX"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39202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169211" y="43197"/>
            <a:ext cx="10945012" cy="6001643"/>
          </a:xfrm>
          <a:prstGeom prst="rect">
            <a:avLst/>
          </a:prstGeom>
          <a:noFill/>
        </p:spPr>
        <p:txBody>
          <a:bodyPr wrap="square" rtlCol="0">
            <a:spAutoFit/>
          </a:bodyPr>
          <a:lstStyle/>
          <a:p>
            <a:r>
              <a:rPr lang="es-ES" sz="1600" b="1" dirty="0">
                <a:latin typeface="Arial" panose="020B0604020202020204" pitchFamily="34" charset="0"/>
                <a:cs typeface="Arial" panose="020B0604020202020204" pitchFamily="34" charset="0"/>
              </a:rPr>
              <a:t>Ejemplo16</a:t>
            </a:r>
            <a:r>
              <a:rPr lang="es-ES" sz="1600" dirty="0">
                <a:latin typeface="Arial" panose="020B0604020202020204" pitchFamily="34" charset="0"/>
                <a:cs typeface="Arial" panose="020B0604020202020204" pitchFamily="34" charset="0"/>
              </a:rPr>
              <a:t> imprime en pantalla el día actual de la semana: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&lt;title&gt;</a:t>
            </a:r>
            <a:r>
              <a:rPr lang="en-US" sz="1600" dirty="0" err="1">
                <a:latin typeface="Arial" panose="020B0604020202020204" pitchFamily="34" charset="0"/>
                <a:cs typeface="Arial" panose="020B0604020202020204" pitchFamily="34" charset="0"/>
              </a:rPr>
              <a:t>ejemplo</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objeto</a:t>
            </a:r>
            <a:r>
              <a:rPr lang="en-US" sz="1600" dirty="0">
                <a:latin typeface="Arial" panose="020B0604020202020204" pitchFamily="34" charset="0"/>
                <a:cs typeface="Arial" panose="020B0604020202020204" pitchFamily="34" charset="0"/>
              </a:rPr>
              <a:t> date&lt;/title&gt;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 </a:t>
            </a:r>
            <a:r>
              <a:rPr lang="en-US" sz="1600" dirty="0" err="1">
                <a:latin typeface="Arial" panose="020B0604020202020204" pitchFamily="34" charset="0"/>
                <a:cs typeface="Arial" panose="020B0604020202020204" pitchFamily="34" charset="0"/>
              </a:rPr>
              <a:t>languaje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javascript</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fecha</a:t>
            </a:r>
            <a:r>
              <a:rPr lang="en-US" sz="1600" dirty="0">
                <a:latin typeface="Arial" panose="020B0604020202020204" pitchFamily="34" charset="0"/>
                <a:cs typeface="Arial" panose="020B0604020202020204" pitchFamily="34" charset="0"/>
              </a:rPr>
              <a:t>=new Date;</a:t>
            </a:r>
            <a:endParaRPr lang="es-MX"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dia</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fecha.getDay</a:t>
            </a:r>
            <a:r>
              <a:rPr lang="en-U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if(</a:t>
            </a:r>
            <a:r>
              <a:rPr lang="en-US" sz="1600" dirty="0" err="1">
                <a:latin typeface="Arial" panose="020B0604020202020204" pitchFamily="34" charset="0"/>
                <a:cs typeface="Arial" panose="020B0604020202020204" pitchFamily="34" charset="0"/>
              </a:rPr>
              <a:t>dia</a:t>
            </a:r>
            <a:r>
              <a:rPr lang="en-US" sz="1600" dirty="0">
                <a:latin typeface="Arial" panose="020B0604020202020204" pitchFamily="34" charset="0"/>
                <a:cs typeface="Arial" panose="020B0604020202020204" pitchFamily="34" charset="0"/>
              </a:rPr>
              <a:t>==0){</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("hoy es domingo");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dia</a:t>
            </a:r>
            <a:r>
              <a:rPr lang="es-ES" sz="1600" dirty="0">
                <a:latin typeface="Arial" panose="020B0604020202020204" pitchFamily="34" charset="0"/>
                <a:cs typeface="Arial" panose="020B0604020202020204" pitchFamily="34" charset="0"/>
              </a:rPr>
              <a:t>==1){</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("hoy es lunes");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dia</a:t>
            </a:r>
            <a:r>
              <a:rPr lang="es-ES" sz="1600" dirty="0">
                <a:latin typeface="Arial" panose="020B0604020202020204" pitchFamily="34" charset="0"/>
                <a:cs typeface="Arial" panose="020B0604020202020204" pitchFamily="34" charset="0"/>
              </a:rPr>
              <a:t>==2){</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("hoy es martes");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MX" sz="1600" dirty="0">
                <a:latin typeface="Arial" panose="020B0604020202020204" pitchFamily="34" charset="0"/>
                <a:cs typeface="Arial" panose="020B0604020202020204" pitchFamily="34" charset="0"/>
              </a:rPr>
              <a:t>:</a:t>
            </a:r>
          </a:p>
        </p:txBody>
      </p:sp>
      <p:sp>
        <p:nvSpPr>
          <p:cNvPr id="7" name="CuadroTexto 6"/>
          <p:cNvSpPr txBox="1"/>
          <p:nvPr/>
        </p:nvSpPr>
        <p:spPr>
          <a:xfrm>
            <a:off x="4699656" y="1572196"/>
            <a:ext cx="5506720" cy="5416868"/>
          </a:xfrm>
          <a:prstGeom prst="rect">
            <a:avLst/>
          </a:prstGeom>
          <a:noFill/>
        </p:spPr>
        <p:txBody>
          <a:bodyPr wrap="square" rtlCol="0">
            <a:spAutoFit/>
          </a:bodyPr>
          <a:lstStyle/>
          <a:p>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dia</a:t>
            </a:r>
            <a:r>
              <a:rPr lang="es-ES" sz="1600" dirty="0">
                <a:latin typeface="Arial" panose="020B0604020202020204" pitchFamily="34" charset="0"/>
                <a:cs typeface="Arial" panose="020B0604020202020204" pitchFamily="34" charset="0"/>
              </a:rPr>
              <a:t>==3){</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("hoy es </a:t>
            </a:r>
            <a:r>
              <a:rPr lang="es-ES" sz="1600" dirty="0" err="1">
                <a:latin typeface="Arial" panose="020B0604020202020204" pitchFamily="34" charset="0"/>
                <a:cs typeface="Arial" panose="020B0604020202020204" pitchFamily="34" charset="0"/>
              </a:rPr>
              <a:t>miercoles</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dia</a:t>
            </a:r>
            <a:r>
              <a:rPr lang="es-ES" sz="1600" dirty="0">
                <a:latin typeface="Arial" panose="020B0604020202020204" pitchFamily="34" charset="0"/>
                <a:cs typeface="Arial" panose="020B0604020202020204" pitchFamily="34" charset="0"/>
              </a:rPr>
              <a:t>==4){</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("hoy es jueves");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dia</a:t>
            </a:r>
            <a:r>
              <a:rPr lang="es-ES" sz="1600" dirty="0">
                <a:latin typeface="Arial" panose="020B0604020202020204" pitchFamily="34" charset="0"/>
                <a:cs typeface="Arial" panose="020B0604020202020204" pitchFamily="34" charset="0"/>
              </a:rPr>
              <a:t>==5){</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("hoy es viernes");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dia</a:t>
            </a:r>
            <a:r>
              <a:rPr lang="es-ES" sz="1600" dirty="0">
                <a:latin typeface="Arial" panose="020B0604020202020204" pitchFamily="34" charset="0"/>
                <a:cs typeface="Arial" panose="020B0604020202020204" pitchFamily="34" charset="0"/>
              </a:rPr>
              <a:t>==6){</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("hoy es </a:t>
            </a:r>
            <a:r>
              <a:rPr lang="es-ES" sz="1600" dirty="0" err="1">
                <a:latin typeface="Arial" panose="020B0604020202020204" pitchFamily="34" charset="0"/>
                <a:cs typeface="Arial" panose="020B0604020202020204" pitchFamily="34" charset="0"/>
              </a:rPr>
              <a:t>sabado</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p>
        </p:txBody>
      </p:sp>
      <p:pic>
        <p:nvPicPr>
          <p:cNvPr id="8" name="Imagen 7"/>
          <p:cNvPicPr>
            <a:picLocks noChangeAspect="1"/>
          </p:cNvPicPr>
          <p:nvPr/>
        </p:nvPicPr>
        <p:blipFill>
          <a:blip r:embed="rId4"/>
          <a:stretch>
            <a:fillRect/>
          </a:stretch>
        </p:blipFill>
        <p:spPr>
          <a:xfrm>
            <a:off x="5915046" y="4819044"/>
            <a:ext cx="6172200" cy="1123950"/>
          </a:xfrm>
          <a:prstGeom prst="rect">
            <a:avLst/>
          </a:prstGeom>
        </p:spPr>
      </p:pic>
      <p:sp>
        <p:nvSpPr>
          <p:cNvPr id="11" name="Rectángulo 10"/>
          <p:cNvSpPr/>
          <p:nvPr/>
        </p:nvSpPr>
        <p:spPr>
          <a:xfrm>
            <a:off x="5915046" y="4513519"/>
            <a:ext cx="6172200" cy="1384300"/>
          </a:xfrm>
          <a:prstGeom prst="rect">
            <a:avLst/>
          </a:prstGeom>
          <a:noFill/>
          <a:ln w="57150">
            <a:solidFill>
              <a:schemeClr val="tx1"/>
            </a:solidFill>
            <a:prstDash val="lgDashDot"/>
          </a:ln>
          <a:effectLst>
            <a:innerShdw blurRad="63500" dist="50800" dir="135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2" name="CuadroTexto 11"/>
          <p:cNvSpPr txBox="1"/>
          <p:nvPr/>
        </p:nvSpPr>
        <p:spPr>
          <a:xfrm>
            <a:off x="8187945" y="4017678"/>
            <a:ext cx="3899301" cy="369332"/>
          </a:xfrm>
          <a:prstGeom prst="rect">
            <a:avLst/>
          </a:prstGeom>
          <a:noFill/>
        </p:spPr>
        <p:txBody>
          <a:bodyPr wrap="square" rtlCol="0">
            <a:spAutoFit/>
          </a:bodyPr>
          <a:lstStyle/>
          <a:p>
            <a:r>
              <a:rPr lang="es-MX" b="1" dirty="0"/>
              <a:t>Resultado en el navegador</a:t>
            </a:r>
          </a:p>
        </p:txBody>
      </p:sp>
    </p:spTree>
    <p:extLst>
      <p:ext uri="{BB962C8B-B14F-4D97-AF65-F5344CB8AC3E}">
        <p14:creationId xmlns:p14="http://schemas.microsoft.com/office/powerpoint/2010/main" val="285236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1249680" y="43197"/>
            <a:ext cx="10864543" cy="6651080"/>
            <a:chOff x="1249680" y="43197"/>
            <a:chExt cx="1086454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sp>
          <p:nvSpPr>
            <p:cNvPr id="4" name="CuadroTexto 3"/>
            <p:cNvSpPr txBox="1"/>
            <p:nvPr/>
          </p:nvSpPr>
          <p:spPr>
            <a:xfrm>
              <a:off x="1249680" y="363810"/>
              <a:ext cx="10039985" cy="6155531"/>
            </a:xfrm>
            <a:prstGeom prst="rect">
              <a:avLst/>
            </a:prstGeom>
            <a:noFill/>
          </p:spPr>
          <p:txBody>
            <a:bodyPr wrap="square" rtlCol="0">
              <a:spAutoFit/>
            </a:bodyPr>
            <a:lstStyle/>
            <a:p>
              <a:r>
                <a:rPr lang="es-ES" sz="1600" b="1" i="1" u="sng" dirty="0">
                  <a:latin typeface="Arial" panose="020B0604020202020204" pitchFamily="34" charset="0"/>
                  <a:cs typeface="Arial" panose="020B0604020202020204" pitchFamily="34" charset="0"/>
                </a:rPr>
                <a:t>Introducir comentarios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Los comentarios de una sola línea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Los comentarios de varias líneas /* y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r>
                <a:rPr lang="es-ES" sz="1600" b="1" i="1" u="sng" dirty="0">
                  <a:latin typeface="Arial" panose="020B0604020202020204" pitchFamily="34" charset="0"/>
                  <a:cs typeface="Arial" panose="020B0604020202020204" pitchFamily="34" charset="0"/>
                </a:rPr>
                <a:t>Corchetes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Los corchetes se utilizan para definir fragmentos de código de manera que estos no se junten con el resto del programa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Ejemplo 2</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 </a:t>
              </a:r>
              <a:r>
                <a:rPr lang="en-US" sz="1600" dirty="0" err="1">
                  <a:latin typeface="Arial" panose="020B0604020202020204" pitchFamily="34" charset="0"/>
                  <a:cs typeface="Arial" panose="020B0604020202020204" pitchFamily="34" charset="0"/>
                </a:rPr>
                <a:t>languaje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javascript</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//definición de función</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(cuenta=1;cuenta&lt;=4;cuenta++)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("bienvenido a java"+”&lt;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&lt;/html&gt; </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El punto y coma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La misión del punto y coma en JavaScript es la de separar sentencias que se encuentran en una misma línea. también para indicar el final de la sentencia que ocupa varias líneas.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400" dirty="0">
                <a:solidFill>
                  <a:schemeClr val="bg1"/>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pic>
          <p:nvPicPr>
            <p:cNvPr id="7" name="Imagen 6"/>
            <p:cNvPicPr>
              <a:picLocks noChangeAspect="1"/>
            </p:cNvPicPr>
            <p:nvPr/>
          </p:nvPicPr>
          <p:blipFill>
            <a:blip r:embed="rId4"/>
            <a:stretch>
              <a:fillRect/>
            </a:stretch>
          </p:blipFill>
          <p:spPr>
            <a:xfrm>
              <a:off x="6735445" y="2406165"/>
              <a:ext cx="4714875" cy="1876425"/>
            </a:xfrm>
            <a:prstGeom prst="rect">
              <a:avLst/>
            </a:prstGeom>
          </p:spPr>
        </p:pic>
        <p:sp>
          <p:nvSpPr>
            <p:cNvPr id="8" name="CuadroTexto 7"/>
            <p:cNvSpPr txBox="1"/>
            <p:nvPr/>
          </p:nvSpPr>
          <p:spPr>
            <a:xfrm>
              <a:off x="7614920" y="1966687"/>
              <a:ext cx="3947160" cy="369332"/>
            </a:xfrm>
            <a:prstGeom prst="rect">
              <a:avLst/>
            </a:prstGeom>
            <a:noFill/>
          </p:spPr>
          <p:txBody>
            <a:bodyPr wrap="square" rtlCol="0">
              <a:spAutoFit/>
            </a:bodyPr>
            <a:lstStyle/>
            <a:p>
              <a:r>
                <a:rPr lang="es-MX" b="1" dirty="0"/>
                <a:t>Resultado en el navegador</a:t>
              </a:r>
            </a:p>
          </p:txBody>
        </p:sp>
        <p:sp>
          <p:nvSpPr>
            <p:cNvPr id="9" name="Rectángulo 8"/>
            <p:cNvSpPr/>
            <p:nvPr/>
          </p:nvSpPr>
          <p:spPr>
            <a:xfrm>
              <a:off x="6421120" y="1778000"/>
              <a:ext cx="5354320" cy="2733040"/>
            </a:xfrm>
            <a:prstGeom prst="rect">
              <a:avLst/>
            </a:prstGeom>
            <a:noFill/>
            <a:ln w="57150">
              <a:solidFill>
                <a:schemeClr val="tx1"/>
              </a:solidFill>
              <a:prstDash val="lgDashDot"/>
            </a:ln>
            <a:effectLst>
              <a:innerShdw blurRad="63500" dist="50800" dir="135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grpSp>
    </p:spTree>
    <p:extLst>
      <p:ext uri="{BB962C8B-B14F-4D97-AF65-F5344CB8AC3E}">
        <p14:creationId xmlns:p14="http://schemas.microsoft.com/office/powerpoint/2010/main" val="2099931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169211" y="43197"/>
            <a:ext cx="10945012" cy="6001643"/>
          </a:xfrm>
          <a:prstGeom prst="rect">
            <a:avLst/>
          </a:prstGeom>
          <a:noFill/>
        </p:spPr>
        <p:txBody>
          <a:bodyPr wrap="square" rtlCol="0">
            <a:spAutoFit/>
          </a:bodyPr>
          <a:lstStyle/>
          <a:p>
            <a:r>
              <a:rPr lang="es-ES" sz="1600" b="1" i="1" u="sng" dirty="0">
                <a:latin typeface="Arial" panose="020B0604020202020204" pitchFamily="34" charset="0"/>
                <a:cs typeface="Arial" panose="020B0604020202020204" pitchFamily="34" charset="0"/>
              </a:rPr>
              <a:t>El objeto Array()</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Una técnica importante de programación es el uso de los </a:t>
            </a:r>
            <a:r>
              <a:rPr lang="es-ES" sz="1600" dirty="0" err="1">
                <a:latin typeface="Arial" panose="020B0604020202020204" pitchFamily="34" charset="0"/>
                <a:cs typeface="Arial" panose="020B0604020202020204" pitchFamily="34" charset="0"/>
              </a:rPr>
              <a:t>arrays</a:t>
            </a:r>
            <a:r>
              <a:rPr lang="es-ES" sz="1600" dirty="0">
                <a:latin typeface="Arial" panose="020B0604020202020204" pitchFamily="34" charset="0"/>
                <a:cs typeface="Arial" panose="020B0604020202020204" pitchFamily="34" charset="0"/>
              </a:rPr>
              <a:t> o matrices.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podríamos definir a una matriz como un conjunto de datos de un mismo tipo identificados </a:t>
            </a:r>
          </a:p>
          <a:p>
            <a:r>
              <a:rPr lang="es-ES" sz="1600" dirty="0">
                <a:latin typeface="Arial" panose="020B0604020202020204" pitchFamily="34" charset="0"/>
                <a:cs typeface="Arial" panose="020B0604020202020204" pitchFamily="34" charset="0"/>
              </a:rPr>
              <a:t>por un índice.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r>
              <a:rPr lang="es-MX" sz="1600" dirty="0">
                <a:latin typeface="Arial" panose="020B0604020202020204" pitchFamily="34" charset="0"/>
                <a:cs typeface="Arial" panose="020B0604020202020204" pitchFamily="34" charset="0"/>
              </a:rPr>
              <a:t>E</a:t>
            </a:r>
            <a:r>
              <a:rPr lang="es-ES" sz="1600" dirty="0">
                <a:latin typeface="Arial" panose="020B0604020202020204" pitchFamily="34" charset="0"/>
                <a:cs typeface="Arial" panose="020B0604020202020204" pitchFamily="34" charset="0"/>
              </a:rPr>
              <a:t>l manejo de matrices apoyaremos las explicaciones desarrollando una matriz de ejemplo. En primer lugar deberemos definir la matriz, para ello utilizaremos el objeto Array().</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Se deberán ir incluyendo los elementos de esa matriz. Si recordamos fundamentos de programación básica,  cada elemento de una matriz esta identificado mediante un numero al que llamaremos índice.</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openaustralia</a:t>
            </a:r>
            <a:r>
              <a:rPr lang="es-ES" sz="1600" dirty="0">
                <a:latin typeface="Arial" panose="020B0604020202020204" pitchFamily="34" charset="0"/>
                <a:cs typeface="Arial" panose="020B0604020202020204" pitchFamily="34" charset="0"/>
              </a:rPr>
              <a:t>=new Array();</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openaustralia</a:t>
            </a:r>
            <a:r>
              <a:rPr lang="es-ES" sz="1600" dirty="0">
                <a:latin typeface="Arial" panose="020B0604020202020204" pitchFamily="34" charset="0"/>
                <a:cs typeface="Arial" panose="020B0604020202020204" pitchFamily="34" charset="0"/>
              </a:rPr>
              <a:t>[0]=”</a:t>
            </a:r>
            <a:r>
              <a:rPr lang="es-ES" sz="1600" dirty="0" err="1">
                <a:latin typeface="Arial" panose="020B0604020202020204" pitchFamily="34" charset="0"/>
                <a:cs typeface="Arial" panose="020B0604020202020204" pitchFamily="34" charset="0"/>
              </a:rPr>
              <a:t>sergi</a:t>
            </a:r>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openaustralia</a:t>
            </a:r>
            <a:r>
              <a:rPr lang="es-ES" sz="1600" dirty="0">
                <a:latin typeface="Arial" panose="020B0604020202020204" pitchFamily="34" charset="0"/>
                <a:cs typeface="Arial" panose="020B0604020202020204" pitchFamily="34" charset="0"/>
              </a:rPr>
              <a:t>[1]=”</a:t>
            </a:r>
            <a:r>
              <a:rPr lang="es-ES" sz="1600" dirty="0" err="1">
                <a:latin typeface="Arial" panose="020B0604020202020204" pitchFamily="34" charset="0"/>
                <a:cs typeface="Arial" panose="020B0604020202020204" pitchFamily="34" charset="0"/>
              </a:rPr>
              <a:t>alex</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openaustralia</a:t>
            </a:r>
            <a:r>
              <a:rPr lang="es-ES" sz="1600" dirty="0">
                <a:latin typeface="Arial" panose="020B0604020202020204" pitchFamily="34" charset="0"/>
                <a:cs typeface="Arial" panose="020B0604020202020204" pitchFamily="34" charset="0"/>
              </a:rPr>
              <a:t>[2]=”</a:t>
            </a:r>
            <a:r>
              <a:rPr lang="es-ES" sz="1600" dirty="0" err="1">
                <a:latin typeface="Arial" panose="020B0604020202020204" pitchFamily="34" charset="0"/>
                <a:cs typeface="Arial" panose="020B0604020202020204" pitchFamily="34" charset="0"/>
              </a:rPr>
              <a:t>felix</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openaustralia</a:t>
            </a:r>
            <a:r>
              <a:rPr lang="es-ES" sz="1600" dirty="0">
                <a:latin typeface="Arial" panose="020B0604020202020204" pitchFamily="34" charset="0"/>
                <a:cs typeface="Arial" panose="020B0604020202020204" pitchFamily="34" charset="0"/>
              </a:rPr>
              <a:t>[3]=”</a:t>
            </a:r>
            <a:r>
              <a:rPr lang="es-ES" sz="1600" dirty="0" err="1">
                <a:latin typeface="Arial" panose="020B0604020202020204" pitchFamily="34" charset="0"/>
                <a:cs typeface="Arial" panose="020B0604020202020204" pitchFamily="34" charset="0"/>
              </a:rPr>
              <a:t>peter</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openaustralia</a:t>
            </a:r>
            <a:r>
              <a:rPr lang="es-ES" sz="1600" dirty="0">
                <a:latin typeface="Arial" panose="020B0604020202020204" pitchFamily="34" charset="0"/>
                <a:cs typeface="Arial" panose="020B0604020202020204" pitchFamily="34" charset="0"/>
              </a:rPr>
              <a:t>[4]=”</a:t>
            </a:r>
            <a:r>
              <a:rPr lang="es-ES" sz="1600" dirty="0" err="1">
                <a:latin typeface="Arial" panose="020B0604020202020204" pitchFamily="34" charset="0"/>
                <a:cs typeface="Arial" panose="020B0604020202020204" pitchFamily="34" charset="0"/>
              </a:rPr>
              <a:t>gustavo</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 simple vista podemos ver que se han introducido cinco elementos en la matriz, pero para matrices mayores hay una propiedad del objeto Array() llamado </a:t>
            </a:r>
            <a:r>
              <a:rPr lang="es-ES" sz="1600" dirty="0" err="1">
                <a:latin typeface="Arial" panose="020B0604020202020204" pitchFamily="34" charset="0"/>
                <a:cs typeface="Arial" panose="020B0604020202020204" pitchFamily="34" charset="0"/>
              </a:rPr>
              <a:t>length</a:t>
            </a:r>
            <a:r>
              <a:rPr lang="es-ES" sz="1600" dirty="0">
                <a:latin typeface="Arial" panose="020B0604020202020204" pitchFamily="34" charset="0"/>
                <a:cs typeface="Arial" panose="020B0604020202020204" pitchFamily="34" charset="0"/>
              </a:rPr>
              <a:t>, que facilita el numero de elementos disponibles en la matriz.</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(“tengo”+openaustralia.</a:t>
            </a:r>
            <a:r>
              <a:rPr lang="es-ES" sz="1600" dirty="0" err="1">
                <a:latin typeface="Arial" panose="020B0604020202020204" pitchFamily="34" charset="0"/>
                <a:cs typeface="Arial" panose="020B0604020202020204" pitchFamily="34" charset="0"/>
              </a:rPr>
              <a:t>length</a:t>
            </a:r>
            <a:r>
              <a:rPr lang="es-ES" sz="1600" dirty="0">
                <a:latin typeface="Arial" panose="020B0604020202020204" pitchFamily="34" charset="0"/>
                <a:cs typeface="Arial" panose="020B0604020202020204" pitchFamily="34" charset="0"/>
              </a:rPr>
              <a:t>+”elementos en mi matriz.”);</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El objeto Array() también tiene tres métodos.</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join</a:t>
            </a:r>
            <a:r>
              <a:rPr lang="es-ES" sz="1600" b="1"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Método encargado de agrupar todos los elementos en una cadena de caracteres, separados por comas.</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reverse(). </a:t>
            </a:r>
            <a:r>
              <a:rPr lang="es-ES" sz="1600" dirty="0">
                <a:latin typeface="Arial" panose="020B0604020202020204" pitchFamily="34" charset="0"/>
                <a:cs typeface="Arial" panose="020B0604020202020204" pitchFamily="34" charset="0"/>
              </a:rPr>
              <a:t>Este método invierte el orden de colocación de los elementos. el primero pasa a ser el último y viceversa.</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sort</a:t>
            </a:r>
            <a:r>
              <a:rPr lang="es-ES" sz="1600" b="1"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Este método devuelve de manera ordenada los elementos de la matriz.</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250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955851" y="988614"/>
            <a:ext cx="10945012" cy="2554545"/>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JavaScript no permite eliminar de manera directa elementos de una matriz, sin embargo, podemos dar un valor nulo al elemento. Para nuestro ejemplo, veamos como eliminar los elementos tres y cuatro de la matriz </a:t>
            </a:r>
            <a:r>
              <a:rPr lang="es-ES" sz="1600" dirty="0" err="1">
                <a:latin typeface="Arial" panose="020B0604020202020204" pitchFamily="34" charset="0"/>
                <a:cs typeface="Arial" panose="020B0604020202020204" pitchFamily="34" charset="0"/>
              </a:rPr>
              <a:t>openaustralia</a:t>
            </a:r>
            <a:r>
              <a:rPr lang="es-ES" sz="1600" dirty="0">
                <a:latin typeface="Arial" panose="020B0604020202020204" pitchFamily="34" charset="0"/>
                <a:cs typeface="Arial" panose="020B0604020202020204" pitchFamily="34" charset="0"/>
              </a:rPr>
              <a:t>. Las distintas sintaxis utilizadas( ambas son correctas):</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openaustralia</a:t>
            </a:r>
            <a:r>
              <a:rPr lang="es-ES" sz="1600" dirty="0">
                <a:latin typeface="Arial" panose="020B0604020202020204" pitchFamily="34" charset="0"/>
                <a:cs typeface="Arial" panose="020B0604020202020204" pitchFamily="34" charset="0"/>
              </a:rPr>
              <a:t>[3]=”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openaustralia</a:t>
            </a:r>
            <a:r>
              <a:rPr lang="es-ES" sz="1600" dirty="0">
                <a:latin typeface="Arial" panose="020B0604020202020204" pitchFamily="34" charset="0"/>
                <a:cs typeface="Arial" panose="020B0604020202020204" pitchFamily="34" charset="0"/>
              </a:rPr>
              <a:t>[4]=</a:t>
            </a:r>
            <a:r>
              <a:rPr lang="es-ES" sz="1600" dirty="0" err="1">
                <a:latin typeface="Arial" panose="020B0604020202020204" pitchFamily="34" charset="0"/>
                <a:cs typeface="Arial" panose="020B0604020202020204" pitchFamily="34" charset="0"/>
              </a:rPr>
              <a:t>null</a:t>
            </a:r>
            <a:r>
              <a:rPr lang="es-ES" sz="1600" dirty="0">
                <a:latin typeface="Arial" panose="020B0604020202020204" pitchFamily="34" charset="0"/>
                <a:cs typeface="Arial" panose="020B0604020202020204" pitchFamily="34" charset="0"/>
              </a:rPr>
              <a:t>;</a:t>
            </a:r>
          </a:p>
          <a:p>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r>
              <a:rPr lang="es-MX" sz="1600" dirty="0">
                <a:latin typeface="Arial" panose="020B0604020202020204" pitchFamily="34" charset="0"/>
                <a:cs typeface="Arial" panose="020B0604020202020204" pitchFamily="34" charset="0"/>
              </a:rPr>
              <a:t>Ut</a:t>
            </a:r>
            <a:r>
              <a:rPr lang="es-ES" sz="1600" dirty="0" err="1">
                <a:latin typeface="Arial" panose="020B0604020202020204" pitchFamily="34" charset="0"/>
                <a:cs typeface="Arial" panose="020B0604020202020204" pitchFamily="34" charset="0"/>
              </a:rPr>
              <a:t>iliza</a:t>
            </a:r>
            <a:r>
              <a:rPr lang="es-ES" sz="1600" dirty="0">
                <a:latin typeface="Arial" panose="020B0604020202020204" pitchFamily="34" charset="0"/>
                <a:cs typeface="Arial" panose="020B0604020202020204" pitchFamily="34" charset="0"/>
              </a:rPr>
              <a:t> la variable </a:t>
            </a:r>
            <a:r>
              <a:rPr lang="es-ES" sz="1600" dirty="0" err="1">
                <a:latin typeface="Arial" panose="020B0604020202020204" pitchFamily="34" charset="0"/>
                <a:cs typeface="Arial" panose="020B0604020202020204" pitchFamily="34" charset="0"/>
              </a:rPr>
              <a:t>length</a:t>
            </a:r>
            <a:r>
              <a:rPr lang="es-ES" sz="1600" dirty="0">
                <a:latin typeface="Arial" panose="020B0604020202020204" pitchFamily="34" charset="0"/>
                <a:cs typeface="Arial" panose="020B0604020202020204" pitchFamily="34" charset="0"/>
              </a:rPr>
              <a:t> para conocer el numero de jugadores del open </a:t>
            </a:r>
            <a:r>
              <a:rPr lang="es-ES" sz="1600" dirty="0" err="1">
                <a:latin typeface="Arial" panose="020B0604020202020204" pitchFamily="34" charset="0"/>
                <a:cs typeface="Arial" panose="020B0604020202020204" pitchFamily="34" charset="0"/>
              </a:rPr>
              <a:t>australia</a:t>
            </a:r>
            <a:r>
              <a:rPr lang="es-ES" sz="1600" dirty="0">
                <a:latin typeface="Arial" panose="020B0604020202020204" pitchFamily="34" charset="0"/>
                <a:cs typeface="Arial" panose="020B0604020202020204" pitchFamily="34" charset="0"/>
              </a:rPr>
              <a:t>, seguiremos teniendo cinco en vez de tres, pero con los elementos tres y cuatro sin contenido.</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1268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747899" y="589552"/>
            <a:ext cx="10945012" cy="5416868"/>
          </a:xfrm>
          <a:prstGeom prst="rect">
            <a:avLst/>
          </a:prstGeom>
          <a:noFill/>
        </p:spPr>
        <p:txBody>
          <a:bodyPr wrap="square" rtlCol="0">
            <a:spAutoFit/>
          </a:bodyPr>
          <a:lstStyle/>
          <a:p>
            <a:r>
              <a:rPr lang="es-ES" sz="1600" b="1" dirty="0">
                <a:latin typeface="Arial" panose="020B0604020202020204" pitchFamily="34" charset="0"/>
                <a:cs typeface="Arial" panose="020B0604020202020204" pitchFamily="34" charset="0"/>
              </a:rPr>
              <a:t> </a:t>
            </a:r>
            <a:r>
              <a:rPr lang="es-MX" sz="1600" b="1" dirty="0">
                <a:latin typeface="Arial" panose="020B0604020202020204" pitchFamily="34" charset="0"/>
                <a:cs typeface="Arial" panose="020B0604020202020204" pitchFamily="34" charset="0"/>
              </a:rPr>
              <a:t>E</a:t>
            </a:r>
            <a:r>
              <a:rPr lang="es-ES" sz="1600" b="1" dirty="0" err="1">
                <a:latin typeface="Arial" panose="020B0604020202020204" pitchFamily="34" charset="0"/>
                <a:cs typeface="Arial" panose="020B0604020202020204" pitchFamily="34" charset="0"/>
              </a:rPr>
              <a:t>jemplo</a:t>
            </a:r>
            <a:r>
              <a:rPr lang="es-ES" sz="1600" b="1" dirty="0">
                <a:latin typeface="Arial" panose="020B0604020202020204" pitchFamily="34" charset="0"/>
                <a:cs typeface="Arial" panose="020B0604020202020204" pitchFamily="34" charset="0"/>
              </a:rPr>
              <a:t> 17 </a:t>
            </a:r>
            <a:r>
              <a:rPr lang="es-ES" sz="1600" dirty="0">
                <a:latin typeface="Arial" panose="020B0604020202020204" pitchFamily="34" charset="0"/>
                <a:cs typeface="Arial" panose="020B0604020202020204" pitchFamily="34" charset="0"/>
              </a:rPr>
              <a:t>completo de nuestra matriz </a:t>
            </a:r>
            <a:r>
              <a:rPr lang="es-ES" sz="1600" dirty="0" err="1">
                <a:latin typeface="Arial" panose="020B0604020202020204" pitchFamily="34" charset="0"/>
                <a:cs typeface="Arial" panose="020B0604020202020204" pitchFamily="34" charset="0"/>
              </a:rPr>
              <a:t>openaustralia</a:t>
            </a:r>
            <a:r>
              <a:rPr lang="es-ES" sz="1600" dirty="0">
                <a:latin typeface="Arial" panose="020B0604020202020204" pitchFamily="34" charset="0"/>
                <a:cs typeface="Arial" panose="020B0604020202020204" pitchFamily="34" charset="0"/>
              </a:rPr>
              <a:t> en el que se aplican los métodos: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&lt;title&gt;</a:t>
            </a:r>
            <a:r>
              <a:rPr lang="en-US" sz="1600" dirty="0" err="1">
                <a:latin typeface="Arial" panose="020B0604020202020204" pitchFamily="34" charset="0"/>
                <a:cs typeface="Arial" panose="020B0604020202020204" pitchFamily="34" charset="0"/>
              </a:rPr>
              <a:t>ejemplo</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objeto</a:t>
            </a:r>
            <a:r>
              <a:rPr lang="en-US" sz="1600" dirty="0">
                <a:latin typeface="Arial" panose="020B0604020202020204" pitchFamily="34" charset="0"/>
                <a:cs typeface="Arial" panose="020B0604020202020204" pitchFamily="34" charset="0"/>
              </a:rPr>
              <a:t> date&lt;/title&gt;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 </a:t>
            </a:r>
            <a:r>
              <a:rPr lang="en-US" sz="1600" dirty="0" err="1">
                <a:latin typeface="Arial" panose="020B0604020202020204" pitchFamily="34" charset="0"/>
                <a:cs typeface="Arial" panose="020B0604020202020204" pitchFamily="34" charset="0"/>
              </a:rPr>
              <a:t>languaje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javascript</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openaustralia</a:t>
            </a:r>
            <a:r>
              <a:rPr lang="en-US" sz="1600" dirty="0">
                <a:latin typeface="Arial" panose="020B0604020202020204" pitchFamily="34" charset="0"/>
                <a:cs typeface="Arial" panose="020B0604020202020204" pitchFamily="34" charset="0"/>
              </a:rPr>
              <a:t>=new Array();</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openaustralia</a:t>
            </a:r>
            <a:r>
              <a:rPr lang="es-ES" sz="1600" dirty="0">
                <a:latin typeface="Arial" panose="020B0604020202020204" pitchFamily="34" charset="0"/>
                <a:cs typeface="Arial" panose="020B0604020202020204" pitchFamily="34" charset="0"/>
              </a:rPr>
              <a:t>[0]="</a:t>
            </a:r>
            <a:r>
              <a:rPr lang="es-ES" sz="1600" dirty="0" err="1">
                <a:latin typeface="Arial" panose="020B0604020202020204" pitchFamily="34" charset="0"/>
                <a:cs typeface="Arial" panose="020B0604020202020204" pitchFamily="34" charset="0"/>
              </a:rPr>
              <a:t>sergio</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openaustralia</a:t>
            </a:r>
            <a:r>
              <a:rPr lang="es-ES" sz="1600" dirty="0">
                <a:latin typeface="Arial" panose="020B0604020202020204" pitchFamily="34" charset="0"/>
                <a:cs typeface="Arial" panose="020B0604020202020204" pitchFamily="34" charset="0"/>
              </a:rPr>
              <a:t>[1]="</a:t>
            </a:r>
            <a:r>
              <a:rPr lang="es-ES" sz="1600" dirty="0" err="1">
                <a:latin typeface="Arial" panose="020B0604020202020204" pitchFamily="34" charset="0"/>
                <a:cs typeface="Arial" panose="020B0604020202020204" pitchFamily="34" charset="0"/>
              </a:rPr>
              <a:t>alberto</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openaustralia</a:t>
            </a:r>
            <a:r>
              <a:rPr lang="es-ES" sz="1600" dirty="0">
                <a:latin typeface="Arial" panose="020B0604020202020204" pitchFamily="34" charset="0"/>
                <a:cs typeface="Arial" panose="020B0604020202020204" pitchFamily="34" charset="0"/>
              </a:rPr>
              <a:t>[2]="francisco";</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openaustralia</a:t>
            </a:r>
            <a:r>
              <a:rPr lang="es-ES" sz="1600" dirty="0">
                <a:latin typeface="Arial" panose="020B0604020202020204" pitchFamily="34" charset="0"/>
                <a:cs typeface="Arial" panose="020B0604020202020204" pitchFamily="34" charset="0"/>
              </a:rPr>
              <a:t>[3]="</a:t>
            </a:r>
            <a:r>
              <a:rPr lang="es-ES" sz="1600" dirty="0" err="1">
                <a:latin typeface="Arial" panose="020B0604020202020204" pitchFamily="34" charset="0"/>
                <a:cs typeface="Arial" panose="020B0604020202020204" pitchFamily="34" charset="0"/>
              </a:rPr>
              <a:t>jose</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openaustralia</a:t>
            </a:r>
            <a:r>
              <a:rPr lang="es-ES" sz="1600" dirty="0">
                <a:latin typeface="Arial" panose="020B0604020202020204" pitchFamily="34" charset="0"/>
                <a:cs typeface="Arial" panose="020B0604020202020204" pitchFamily="34" charset="0"/>
              </a:rPr>
              <a:t>[4]="</a:t>
            </a:r>
            <a:r>
              <a:rPr lang="es-ES" sz="1600" dirty="0" err="1">
                <a:latin typeface="Arial" panose="020B0604020202020204" pitchFamily="34" charset="0"/>
                <a:cs typeface="Arial" panose="020B0604020202020204" pitchFamily="34" charset="0"/>
              </a:rPr>
              <a:t>efrain</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("tengo"+openaustralia.</a:t>
            </a:r>
            <a:r>
              <a:rPr lang="es-ES" sz="1600" dirty="0" err="1">
                <a:latin typeface="Arial" panose="020B0604020202020204" pitchFamily="34" charset="0"/>
                <a:cs typeface="Arial" panose="020B0604020202020204" pitchFamily="34" charset="0"/>
              </a:rPr>
              <a:t>length</a:t>
            </a:r>
            <a:r>
              <a:rPr lang="es-ES" sz="1600" dirty="0">
                <a:latin typeface="Arial" panose="020B0604020202020204" pitchFamily="34" charset="0"/>
                <a:cs typeface="Arial" panose="020B0604020202020204" pitchFamily="34" charset="0"/>
              </a:rPr>
              <a:t>+"elementos en mi matriz"+"&lt;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("aquí </a:t>
            </a:r>
            <a:r>
              <a:rPr lang="es-ES" sz="1600" dirty="0" err="1">
                <a:latin typeface="Arial" panose="020B0604020202020204" pitchFamily="34" charset="0"/>
                <a:cs typeface="Arial" panose="020B0604020202020204" pitchFamily="34" charset="0"/>
              </a:rPr>
              <a:t>estan</a:t>
            </a:r>
            <a:r>
              <a:rPr lang="es-ES" sz="1600" dirty="0">
                <a:latin typeface="Arial" panose="020B0604020202020204" pitchFamily="34" charset="0"/>
                <a:cs typeface="Arial" panose="020B0604020202020204" pitchFamily="34" charset="0"/>
              </a:rPr>
              <a:t> relacionados"+"&lt;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r>
              <a:rPr lang="es-ES" sz="1600" dirty="0" err="1">
                <a:latin typeface="Arial" panose="020B0604020202020204" pitchFamily="34" charset="0"/>
                <a:cs typeface="Arial" panose="020B0604020202020204" pitchFamily="34" charset="0"/>
              </a:rPr>
              <a:t>openaustralia.join</a:t>
            </a: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("aquí </a:t>
            </a:r>
            <a:r>
              <a:rPr lang="es-ES" sz="1600" dirty="0" err="1">
                <a:latin typeface="Arial" panose="020B0604020202020204" pitchFamily="34" charset="0"/>
                <a:cs typeface="Arial" panose="020B0604020202020204" pitchFamily="34" charset="0"/>
              </a:rPr>
              <a:t>estan</a:t>
            </a:r>
            <a:r>
              <a:rPr lang="es-ES" sz="1600" dirty="0">
                <a:latin typeface="Arial" panose="020B0604020202020204" pitchFamily="34" charset="0"/>
                <a:cs typeface="Arial" panose="020B0604020202020204" pitchFamily="34" charset="0"/>
              </a:rPr>
              <a:t> al </a:t>
            </a:r>
            <a:r>
              <a:rPr lang="es-ES" sz="1600" dirty="0" err="1">
                <a:latin typeface="Arial" panose="020B0604020202020204" pitchFamily="34" charset="0"/>
                <a:cs typeface="Arial" panose="020B0604020202020204" pitchFamily="34" charset="0"/>
              </a:rPr>
              <a:t>reves</a:t>
            </a: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r>
              <a:rPr lang="es-ES" sz="1600" dirty="0" err="1">
                <a:latin typeface="Arial" panose="020B0604020202020204" pitchFamily="34" charset="0"/>
                <a:cs typeface="Arial" panose="020B0604020202020204" pitchFamily="34" charset="0"/>
              </a:rPr>
              <a:t>openaustralia.reverse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join</a:t>
            </a: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("aquí </a:t>
            </a:r>
            <a:r>
              <a:rPr lang="es-ES" sz="1600" dirty="0" err="1">
                <a:latin typeface="Arial" panose="020B0604020202020204" pitchFamily="34" charset="0"/>
                <a:cs typeface="Arial" panose="020B0604020202020204" pitchFamily="34" charset="0"/>
              </a:rPr>
              <a:t>estan</a:t>
            </a:r>
            <a:r>
              <a:rPr lang="es-ES" sz="1600" dirty="0">
                <a:latin typeface="Arial" panose="020B0604020202020204" pitchFamily="34" charset="0"/>
                <a:cs typeface="Arial" panose="020B0604020202020204" pitchFamily="34" charset="0"/>
              </a:rPr>
              <a:t> ordenados"+"&lt;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r>
              <a:rPr lang="es-ES" sz="1600" dirty="0" err="1">
                <a:latin typeface="Arial" panose="020B0604020202020204" pitchFamily="34" charset="0"/>
                <a:cs typeface="Arial" panose="020B0604020202020204" pitchFamily="34" charset="0"/>
              </a:rPr>
              <a:t>openaustralia.sort</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join</a:t>
            </a: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4"/>
          <a:stretch>
            <a:fillRect/>
          </a:stretch>
        </p:blipFill>
        <p:spPr>
          <a:xfrm>
            <a:off x="4356756" y="988614"/>
            <a:ext cx="7038975" cy="2800350"/>
          </a:xfrm>
          <a:prstGeom prst="rect">
            <a:avLst/>
          </a:prstGeom>
        </p:spPr>
      </p:pic>
      <p:sp>
        <p:nvSpPr>
          <p:cNvPr id="9" name="CuadroTexto 8"/>
          <p:cNvSpPr txBox="1"/>
          <p:nvPr/>
        </p:nvSpPr>
        <p:spPr>
          <a:xfrm>
            <a:off x="8231033" y="1732355"/>
            <a:ext cx="3899301" cy="369332"/>
          </a:xfrm>
          <a:prstGeom prst="rect">
            <a:avLst/>
          </a:prstGeom>
          <a:noFill/>
        </p:spPr>
        <p:txBody>
          <a:bodyPr wrap="square" rtlCol="0">
            <a:spAutoFit/>
          </a:bodyPr>
          <a:lstStyle/>
          <a:p>
            <a:r>
              <a:rPr lang="es-MX" b="1" dirty="0"/>
              <a:t>Resultado en el navegador</a:t>
            </a:r>
          </a:p>
        </p:txBody>
      </p:sp>
    </p:spTree>
    <p:extLst>
      <p:ext uri="{BB962C8B-B14F-4D97-AF65-F5344CB8AC3E}">
        <p14:creationId xmlns:p14="http://schemas.microsoft.com/office/powerpoint/2010/main" val="369149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908554" y="808293"/>
            <a:ext cx="10945012" cy="4031873"/>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 </a:t>
            </a:r>
            <a:r>
              <a:rPr lang="es-ES" sz="1600" b="1" i="1" u="sng" dirty="0">
                <a:latin typeface="Arial" panose="020B0604020202020204" pitchFamily="34" charset="0"/>
                <a:cs typeface="Arial" panose="020B0604020202020204" pitchFamily="34" charset="0"/>
              </a:rPr>
              <a:t>El objeto </a:t>
            </a:r>
            <a:r>
              <a:rPr lang="es-ES" sz="1600" b="1" i="1" u="sng" dirty="0" err="1">
                <a:latin typeface="Arial" panose="020B0604020202020204" pitchFamily="34" charset="0"/>
                <a:cs typeface="Arial" panose="020B0604020202020204" pitchFamily="34" charset="0"/>
              </a:rPr>
              <a:t>Boolean</a:t>
            </a:r>
            <a:r>
              <a:rPr lang="es-ES" sz="1600" b="1" i="1" u="sng"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objeto </a:t>
            </a:r>
            <a:r>
              <a:rPr lang="es-ES" sz="1600" dirty="0" err="1">
                <a:latin typeface="Arial" panose="020B0604020202020204" pitchFamily="34" charset="0"/>
                <a:cs typeface="Arial" panose="020B0604020202020204" pitchFamily="34" charset="0"/>
              </a:rPr>
              <a:t>Boolean</a:t>
            </a:r>
            <a:r>
              <a:rPr lang="es-ES" sz="1600" dirty="0">
                <a:latin typeface="Arial" panose="020B0604020202020204" pitchFamily="34" charset="0"/>
                <a:cs typeface="Arial" panose="020B0604020202020204" pitchFamily="34" charset="0"/>
              </a:rPr>
              <a:t>() se utiliza para convertir datos no booleanos en booleanos.</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sintaxis es la siguiente:</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pPr algn="just"/>
            <a:r>
              <a:rPr lang="es-ES" sz="1600" dirty="0" err="1">
                <a:latin typeface="Arial" panose="020B0604020202020204" pitchFamily="34" charset="0"/>
                <a:cs typeface="Arial" panose="020B0604020202020204" pitchFamily="34" charset="0"/>
              </a:rPr>
              <a:t>nuevoobjeto</a:t>
            </a:r>
            <a:r>
              <a:rPr lang="es-ES" sz="1600" dirty="0">
                <a:latin typeface="Arial" panose="020B0604020202020204" pitchFamily="34" charset="0"/>
                <a:cs typeface="Arial" panose="020B0604020202020204" pitchFamily="34" charset="0"/>
              </a:rPr>
              <a:t>=new </a:t>
            </a:r>
            <a:r>
              <a:rPr lang="es-ES" sz="1600" dirty="0" err="1">
                <a:latin typeface="Arial" panose="020B0604020202020204" pitchFamily="34" charset="0"/>
                <a:cs typeface="Arial" panose="020B0604020202020204" pitchFamily="34" charset="0"/>
              </a:rPr>
              <a:t>Boolean</a:t>
            </a:r>
            <a:r>
              <a:rPr lang="es-ES" sz="1600" dirty="0">
                <a:latin typeface="Arial" panose="020B0604020202020204" pitchFamily="34" charset="0"/>
                <a:cs typeface="Arial" panose="020B0604020202020204" pitchFamily="34" charset="0"/>
              </a:rPr>
              <a:t>(valor)</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Las reglas elementales para utilizar este tipo de objeto son las siguientes:</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Cuando se crea un objeto sin proporcionar datos, el nuevo objeto toma el valor de false.</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Cuando se facilita el valor true o cualquier otro texto entrecomillado, el resultado del nuevo objeto es siempre true.</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nuevo objeto contendrá false si se proporciona un valor 0, false</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nuevo objeto contendrá false si se proporciona un valor 0, false sin comillas o una cadena de texto vacía.</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contenido de los datos a la hora de inicializar el nuevo objeto determina el estado de este.</a:t>
            </a:r>
            <a:endParaRPr lang="es-MX"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3039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142234" y="210799"/>
            <a:ext cx="10945012" cy="6494085"/>
          </a:xfrm>
          <a:prstGeom prst="rect">
            <a:avLst/>
          </a:prstGeom>
          <a:noFill/>
        </p:spPr>
        <p:txBody>
          <a:bodyPr wrap="square" rtlCol="0">
            <a:spAutoFit/>
          </a:bodyPr>
          <a:lstStyle/>
          <a:p>
            <a:r>
              <a:rPr lang="es-ES" sz="1600" b="1" dirty="0">
                <a:latin typeface="Arial" panose="020B0604020202020204" pitchFamily="34" charset="0"/>
                <a:cs typeface="Arial" panose="020B0604020202020204" pitchFamily="34" charset="0"/>
              </a:rPr>
              <a:t>Ejemplo 18:</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&lt;title&gt;</a:t>
            </a:r>
            <a:r>
              <a:rPr lang="en-US" sz="1600" dirty="0" err="1">
                <a:latin typeface="Arial" panose="020B0604020202020204" pitchFamily="34" charset="0"/>
                <a:cs typeface="Arial" panose="020B0604020202020204" pitchFamily="34" charset="0"/>
              </a:rPr>
              <a:t>ejemplo</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objeto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boolean</a:t>
            </a:r>
            <a:r>
              <a:rPr lang="en-US" sz="1600" dirty="0">
                <a:latin typeface="Arial" panose="020B0604020202020204" pitchFamily="34" charset="0"/>
                <a:cs typeface="Arial" panose="020B0604020202020204" pitchFamily="34" charset="0"/>
              </a:rPr>
              <a:t>()&lt;/title&gt;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 </a:t>
            </a:r>
            <a:r>
              <a:rPr lang="en-US" sz="1600" dirty="0" err="1">
                <a:latin typeface="Arial" panose="020B0604020202020204" pitchFamily="34" charset="0"/>
                <a:cs typeface="Arial" panose="020B0604020202020204" pitchFamily="34" charset="0"/>
              </a:rPr>
              <a:t>languaje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javascript</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objeto1,objeto2,objeto3,objeto4;</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objeto1=new Boolean();</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objeto2=new Boolean(false);</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objeto3=new Boolean(true);</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objeto4=new Boolean("</a:t>
            </a:r>
            <a:r>
              <a:rPr lang="en-US" sz="1600" dirty="0" err="1">
                <a:latin typeface="Arial" panose="020B0604020202020204" pitchFamily="34" charset="0"/>
                <a:cs typeface="Arial" panose="020B0604020202020204" pitchFamily="34" charset="0"/>
              </a:rPr>
              <a:t>texto</a:t>
            </a:r>
            <a:r>
              <a:rPr lang="en-U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("el valor booleano del objeto1 es"+objeto1+"&lt;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("el valor booleano del objeto2 es"+objeto2+"&lt;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("el valor booleano del objeto3 es"+objeto3+"&lt;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("el valor booleano del objeto4 es"+objeto4+"&lt;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4"/>
          <a:stretch>
            <a:fillRect/>
          </a:stretch>
        </p:blipFill>
        <p:spPr>
          <a:xfrm>
            <a:off x="5182870" y="1690193"/>
            <a:ext cx="6267450" cy="1876425"/>
          </a:xfrm>
          <a:prstGeom prst="rect">
            <a:avLst/>
          </a:prstGeom>
        </p:spPr>
      </p:pic>
      <p:sp>
        <p:nvSpPr>
          <p:cNvPr id="9" name="CuadroTexto 8"/>
          <p:cNvSpPr txBox="1"/>
          <p:nvPr/>
        </p:nvSpPr>
        <p:spPr>
          <a:xfrm>
            <a:off x="6933861" y="1320861"/>
            <a:ext cx="3899301" cy="369332"/>
          </a:xfrm>
          <a:prstGeom prst="rect">
            <a:avLst/>
          </a:prstGeom>
          <a:noFill/>
        </p:spPr>
        <p:txBody>
          <a:bodyPr wrap="square" rtlCol="0">
            <a:spAutoFit/>
          </a:bodyPr>
          <a:lstStyle/>
          <a:p>
            <a:r>
              <a:rPr lang="es-MX" b="1" dirty="0"/>
              <a:t>Resultado en el navegador</a:t>
            </a:r>
          </a:p>
        </p:txBody>
      </p:sp>
    </p:spTree>
    <p:extLst>
      <p:ext uri="{BB962C8B-B14F-4D97-AF65-F5344CB8AC3E}">
        <p14:creationId xmlns:p14="http://schemas.microsoft.com/office/powerpoint/2010/main" val="423609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959354" y="0"/>
            <a:ext cx="10945012" cy="6524863"/>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b="1" i="1" u="sng" dirty="0">
                <a:latin typeface="Arial" panose="020B0604020202020204" pitchFamily="34" charset="0"/>
                <a:cs typeface="Arial" panose="020B0604020202020204" pitchFamily="34" charset="0"/>
              </a:rPr>
              <a:t>La </a:t>
            </a:r>
            <a:r>
              <a:rPr lang="es-ES" sz="1600" b="1" i="1" u="sng" dirty="0" err="1">
                <a:latin typeface="Arial" panose="020B0604020202020204" pitchFamily="34" charset="0"/>
                <a:cs typeface="Arial" panose="020B0604020202020204" pitchFamily="34" charset="0"/>
              </a:rPr>
              <a:t>funcion</a:t>
            </a:r>
            <a:r>
              <a:rPr lang="es-ES" sz="1600" b="1" i="1" u="sng" dirty="0">
                <a:latin typeface="Arial" panose="020B0604020202020204" pitchFamily="34" charset="0"/>
                <a:cs typeface="Arial" panose="020B0604020202020204" pitchFamily="34" charset="0"/>
              </a:rPr>
              <a:t> </a:t>
            </a:r>
            <a:r>
              <a:rPr lang="es-ES" sz="1600" b="1" i="1" u="sng" dirty="0" err="1">
                <a:latin typeface="Arial" panose="020B0604020202020204" pitchFamily="34" charset="0"/>
                <a:cs typeface="Arial" panose="020B0604020202020204" pitchFamily="34" charset="0"/>
              </a:rPr>
              <a:t>eval</a:t>
            </a:r>
            <a:r>
              <a:rPr lang="es-ES" sz="1600" b="1" i="1" u="sng"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La función </a:t>
            </a:r>
            <a:r>
              <a:rPr lang="es-ES" sz="1600" dirty="0" err="1">
                <a:latin typeface="Arial" panose="020B0604020202020204" pitchFamily="34" charset="0"/>
                <a:cs typeface="Arial" panose="020B0604020202020204" pitchFamily="34" charset="0"/>
              </a:rPr>
              <a:t>eval</a:t>
            </a:r>
            <a:r>
              <a:rPr lang="es-ES" sz="1600" dirty="0">
                <a:latin typeface="Arial" panose="020B0604020202020204" pitchFamily="34" charset="0"/>
                <a:cs typeface="Arial" panose="020B0604020202020204" pitchFamily="34" charset="0"/>
              </a:rPr>
              <a:t>() toma una cadena que puede contener cualquier expresión de JavaScript.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Su valor podría ser una cadena representando una expresión JavaScript, una sentencia o una secuencia de sentencias. Esta función puede contener variables y propiedades de objetos ya existentes.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Esta función es especialmente útil cuando se trabaja con formularios, ya que los valores introducidos en un formulario son siempre cadenas o valores numéricos.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numero_x</a:t>
            </a:r>
            <a:r>
              <a:rPr lang="es-ES" sz="1600" dirty="0">
                <a:latin typeface="Arial" panose="020B0604020202020204" pitchFamily="34" charset="0"/>
                <a:cs typeface="Arial" panose="020B0604020202020204" pitchFamily="34" charset="0"/>
              </a:rPr>
              <a:t>=10</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numero_y</a:t>
            </a:r>
            <a:r>
              <a:rPr lang="es-ES" sz="1600" dirty="0">
                <a:latin typeface="Arial" panose="020B0604020202020204" pitchFamily="34" charset="0"/>
                <a:cs typeface="Arial" panose="020B0604020202020204" pitchFamily="34" charset="0"/>
              </a:rPr>
              <a:t>=20</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eval</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numero_x+numero_y</a:t>
            </a:r>
            <a:r>
              <a:rPr lang="es-ES" sz="1600" dirty="0">
                <a:latin typeface="Arial" panose="020B0604020202020204" pitchFamily="34" charset="0"/>
                <a:cs typeface="Arial" panose="020B0604020202020204" pitchFamily="34" charset="0"/>
              </a:rPr>
              <a:t>”))</a:t>
            </a:r>
          </a:p>
          <a:p>
            <a:r>
              <a:rPr lang="es-ES" b="1" i="1" u="sng" dirty="0"/>
              <a:t>Las funciones </a:t>
            </a:r>
            <a:r>
              <a:rPr lang="es-ES" b="1" i="1" u="sng" dirty="0" err="1"/>
              <a:t>parseInt</a:t>
            </a:r>
            <a:r>
              <a:rPr lang="es-ES" b="1" i="1" u="sng" dirty="0"/>
              <a:t>() y </a:t>
            </a:r>
            <a:r>
              <a:rPr lang="es-ES" b="1" i="1" u="sng" dirty="0" err="1"/>
              <a:t>parseFloat</a:t>
            </a:r>
            <a:r>
              <a:rPr lang="es-ES" b="1" i="1" u="sng" dirty="0"/>
              <a:t>()</a:t>
            </a:r>
            <a:endParaRPr lang="es-MX" dirty="0"/>
          </a:p>
          <a:p>
            <a:r>
              <a:rPr lang="es-ES" dirty="0"/>
              <a:t> </a:t>
            </a:r>
            <a:r>
              <a:rPr lang="es-MX" dirty="0"/>
              <a:t>E</a:t>
            </a:r>
            <a:r>
              <a:rPr lang="es-ES" dirty="0" err="1"/>
              <a:t>stas</a:t>
            </a:r>
            <a:r>
              <a:rPr lang="es-ES" dirty="0"/>
              <a:t> dos funciones devuelve un valor numérico a partir de una cadena.</a:t>
            </a:r>
            <a:endParaRPr lang="es-MX" dirty="0"/>
          </a:p>
          <a:p>
            <a:r>
              <a:rPr lang="es-ES" dirty="0"/>
              <a:t> </a:t>
            </a:r>
            <a:r>
              <a:rPr lang="es-MX" dirty="0"/>
              <a:t>L</a:t>
            </a:r>
            <a:r>
              <a:rPr lang="es-ES" dirty="0"/>
              <a:t>a función </a:t>
            </a:r>
            <a:r>
              <a:rPr lang="es-ES" dirty="0" err="1"/>
              <a:t>parseFloat</a:t>
            </a:r>
            <a:r>
              <a:rPr lang="es-ES" dirty="0"/>
              <a:t>(cadena) convierte una cadena en un numero real en coma flotante. si la función encuentra un símbolo diferente a los signos + y -, los dígitos del 0 al 9 o el punto o exponente(e o e), se devuelve el valor obtenido hasta ahí ignorando el resto de los caracteres. Si el primer carácter no puede ser convertido se devuelve el valor </a:t>
            </a:r>
            <a:r>
              <a:rPr lang="es-ES" dirty="0" err="1"/>
              <a:t>NaN</a:t>
            </a:r>
            <a:r>
              <a:rPr lang="es-ES" dirty="0"/>
              <a:t>. </a:t>
            </a:r>
            <a:r>
              <a:rPr lang="es-MX" dirty="0"/>
              <a:t>La</a:t>
            </a:r>
            <a:r>
              <a:rPr lang="es-ES" dirty="0"/>
              <a:t> función </a:t>
            </a:r>
            <a:r>
              <a:rPr lang="es-ES" dirty="0" err="1"/>
              <a:t>parseInt</a:t>
            </a:r>
            <a:r>
              <a:rPr lang="es-ES" dirty="0"/>
              <a:t>(</a:t>
            </a:r>
            <a:r>
              <a:rPr lang="es-ES" dirty="0" err="1"/>
              <a:t>cadena,base</a:t>
            </a:r>
            <a:r>
              <a:rPr lang="es-ES" dirty="0"/>
              <a:t>) convierte una cadena a una base numérica especificada. por ejemplo, si la base es dos, la cadena puede ser un numero binario en la forma “100101110”.</a:t>
            </a:r>
            <a:endParaRPr lang="es-MX" dirty="0"/>
          </a:p>
          <a:p>
            <a:r>
              <a:rPr lang="es-ES" dirty="0"/>
              <a:t> </a:t>
            </a:r>
            <a:r>
              <a:rPr lang="es-MX" dirty="0"/>
              <a:t>S</a:t>
            </a:r>
            <a:r>
              <a:rPr lang="es-ES" dirty="0"/>
              <a:t>i se encuentra un carácter que no es valido en la base especificada. se devuelve el valor obtenido hasta el momento. Si el primer carácter encontrado no es valido, se devuelve el valor </a:t>
            </a:r>
            <a:r>
              <a:rPr lang="es-ES" dirty="0" err="1"/>
              <a:t>NaN</a:t>
            </a:r>
            <a:r>
              <a:rPr lang="es-ES" dirty="0"/>
              <a:t>.</a:t>
            </a:r>
            <a:endParaRPr lang="es-MX" dirty="0"/>
          </a:p>
          <a:p>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2486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959354" y="0"/>
            <a:ext cx="10945012" cy="6740307"/>
          </a:xfrm>
          <a:prstGeom prst="rect">
            <a:avLst/>
          </a:prstGeom>
          <a:noFill/>
        </p:spPr>
        <p:txBody>
          <a:bodyPr wrap="square" rtlCol="0">
            <a:spAutoFit/>
          </a:bodyPr>
          <a:lstStyle/>
          <a:p>
            <a:r>
              <a:rPr lang="es-ES" sz="1600" b="1" dirty="0">
                <a:latin typeface="Arial" panose="020B0604020202020204" pitchFamily="34" charset="0"/>
                <a:cs typeface="Arial" panose="020B0604020202020204" pitchFamily="34" charset="0"/>
              </a:rPr>
              <a:t>Ejemplo 19:</a:t>
            </a:r>
            <a:endParaRPr lang="es-MX" sz="1600" b="1"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&lt;title&gt;</a:t>
            </a:r>
            <a:r>
              <a:rPr lang="en-US" sz="1600" dirty="0" err="1">
                <a:latin typeface="Arial" panose="020B0604020202020204" pitchFamily="34" charset="0"/>
                <a:cs typeface="Arial" panose="020B0604020202020204" pitchFamily="34" charset="0"/>
              </a:rPr>
              <a:t>ejemplo</a:t>
            </a:r>
            <a:r>
              <a:rPr lang="en-US" sz="1600" dirty="0">
                <a:latin typeface="Arial" panose="020B0604020202020204" pitchFamily="34" charset="0"/>
                <a:cs typeface="Arial" panose="020B0604020202020204" pitchFamily="34" charset="0"/>
              </a:rPr>
              <a:t> &lt;/title&gt;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 </a:t>
            </a:r>
            <a:r>
              <a:rPr lang="en-US" sz="1600" dirty="0" err="1">
                <a:latin typeface="Arial" panose="020B0604020202020204" pitchFamily="34" charset="0"/>
                <a:cs typeface="Arial" panose="020B0604020202020204" pitchFamily="34" charset="0"/>
              </a:rPr>
              <a:t>languaje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javascript</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resultadoparseint,resultadoparsefloat</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numero_int</a:t>
            </a:r>
            <a:r>
              <a:rPr lang="es-ES" sz="1600" dirty="0">
                <a:latin typeface="Arial" panose="020B0604020202020204" pitchFamily="34" charset="0"/>
                <a:cs typeface="Arial" panose="020B0604020202020204" pitchFamily="34" charset="0"/>
              </a:rPr>
              <a:t>="1500.230";</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numero_float</a:t>
            </a:r>
            <a:r>
              <a:rPr lang="es-ES" sz="1600" dirty="0">
                <a:latin typeface="Arial" panose="020B0604020202020204" pitchFamily="34" charset="0"/>
                <a:cs typeface="Arial" panose="020B0604020202020204" pitchFamily="34" charset="0"/>
              </a:rPr>
              <a:t>="+126.256";</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resultadoparseint</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parseInt</a:t>
            </a:r>
            <a:r>
              <a:rPr lang="es-ES" sz="1600" dirty="0">
                <a:latin typeface="Arial" panose="020B0604020202020204" pitchFamily="34" charset="0"/>
                <a:cs typeface="Arial" panose="020B0604020202020204" pitchFamily="34" charset="0"/>
              </a:rPr>
              <a:t>(numero_int,10);</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resultadoparsefloat</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parseFloat</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numero_float</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resultadoparseint</a:t>
            </a: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resultadoparsefloat</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4"/>
          <a:stretch>
            <a:fillRect/>
          </a:stretch>
        </p:blipFill>
        <p:spPr>
          <a:xfrm>
            <a:off x="5050176" y="4446571"/>
            <a:ext cx="6248400" cy="1314450"/>
          </a:xfrm>
          <a:prstGeom prst="rect">
            <a:avLst/>
          </a:prstGeom>
        </p:spPr>
      </p:pic>
      <p:sp>
        <p:nvSpPr>
          <p:cNvPr id="9" name="CuadroTexto 8"/>
          <p:cNvSpPr txBox="1"/>
          <p:nvPr/>
        </p:nvSpPr>
        <p:spPr>
          <a:xfrm>
            <a:off x="6517556" y="3980583"/>
            <a:ext cx="3899301" cy="369332"/>
          </a:xfrm>
          <a:prstGeom prst="rect">
            <a:avLst/>
          </a:prstGeom>
          <a:noFill/>
        </p:spPr>
        <p:txBody>
          <a:bodyPr wrap="square" rtlCol="0">
            <a:spAutoFit/>
          </a:bodyPr>
          <a:lstStyle/>
          <a:p>
            <a:r>
              <a:rPr lang="es-MX" b="1" dirty="0"/>
              <a:t>Resultado en el navegador</a:t>
            </a:r>
          </a:p>
        </p:txBody>
      </p:sp>
    </p:spTree>
    <p:extLst>
      <p:ext uri="{BB962C8B-B14F-4D97-AF65-F5344CB8AC3E}">
        <p14:creationId xmlns:p14="http://schemas.microsoft.com/office/powerpoint/2010/main" val="2280869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959354" y="0"/>
            <a:ext cx="10945012" cy="7478970"/>
          </a:xfrm>
          <a:prstGeom prst="rect">
            <a:avLst/>
          </a:prstGeom>
          <a:noFill/>
        </p:spPr>
        <p:txBody>
          <a:bodyPr wrap="square" rtlCol="0">
            <a:spAutoFit/>
          </a:bodyPr>
          <a:lstStyle/>
          <a:p>
            <a:r>
              <a:rPr lang="es-ES" sz="1600" b="1" i="1" u="sng" dirty="0">
                <a:latin typeface="Arial" panose="020B0604020202020204" pitchFamily="34" charset="0"/>
                <a:cs typeface="Arial" panose="020B0604020202020204" pitchFamily="34" charset="0"/>
              </a:rPr>
              <a:t>La función escape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p>
          <a:p>
            <a:endParaRPr lang="es-ES"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La función escape se utiliza para obtener el código </a:t>
            </a:r>
            <a:r>
              <a:rPr lang="es-ES" sz="1600" dirty="0" err="1">
                <a:latin typeface="Arial" panose="020B0604020202020204" pitchFamily="34" charset="0"/>
                <a:cs typeface="Arial" panose="020B0604020202020204" pitchFamily="34" charset="0"/>
              </a:rPr>
              <a:t>ascii</a:t>
            </a:r>
            <a:r>
              <a:rPr lang="es-ES" sz="1600" dirty="0">
                <a:latin typeface="Arial" panose="020B0604020202020204" pitchFamily="34" charset="0"/>
                <a:cs typeface="Arial" panose="020B0604020202020204" pitchFamily="34" charset="0"/>
              </a:rPr>
              <a:t> de un carácter en el juego de caracteres </a:t>
            </a:r>
            <a:r>
              <a:rPr lang="es-ES" sz="1600" dirty="0" err="1">
                <a:latin typeface="Arial" panose="020B0604020202020204" pitchFamily="34" charset="0"/>
                <a:cs typeface="Arial" panose="020B0604020202020204" pitchFamily="34" charset="0"/>
              </a:rPr>
              <a:t>iso</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latin</a:t>
            </a:r>
            <a:r>
              <a:rPr lang="es-ES" sz="1600" dirty="0">
                <a:latin typeface="Arial" panose="020B0604020202020204" pitchFamily="34" charset="0"/>
                <a:cs typeface="Arial" panose="020B0604020202020204" pitchFamily="34" charset="0"/>
              </a:rPr>
              <a:t> 1. los caracteres alfanuméricos como letras y números serán devueltos tal cual, solo los símbolos obtendrán su correspondiente código </a:t>
            </a:r>
            <a:r>
              <a:rPr lang="es-ES" sz="1600" dirty="0" err="1">
                <a:latin typeface="Arial" panose="020B0604020202020204" pitchFamily="34" charset="0"/>
                <a:cs typeface="Arial" panose="020B0604020202020204" pitchFamily="34" charset="0"/>
              </a:rPr>
              <a:t>ascii</a:t>
            </a:r>
            <a:r>
              <a:rPr lang="es-ES" sz="1600" dirty="0">
                <a:latin typeface="Arial" panose="020B0604020202020204" pitchFamily="34" charset="0"/>
                <a:cs typeface="Arial" panose="020B0604020202020204" pitchFamily="34" charset="0"/>
              </a:rPr>
              <a:t> precedido del símbolo %.</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 </a:t>
            </a:r>
            <a:endParaRPr lang="es-MX" sz="1600" b="1"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Ejemplo 20:</a:t>
            </a:r>
            <a:endParaRPr lang="es-MX" sz="1600" b="1"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&lt;title&gt;</a:t>
            </a:r>
            <a:r>
              <a:rPr lang="en-US" sz="1600" dirty="0" err="1">
                <a:latin typeface="Arial" panose="020B0604020202020204" pitchFamily="34" charset="0"/>
                <a:cs typeface="Arial" panose="020B0604020202020204" pitchFamily="34" charset="0"/>
              </a:rPr>
              <a:t>ejemplo</a:t>
            </a:r>
            <a:r>
              <a:rPr lang="en-US" sz="1600" dirty="0">
                <a:latin typeface="Arial" panose="020B0604020202020204" pitchFamily="34" charset="0"/>
                <a:cs typeface="Arial" panose="020B0604020202020204" pitchFamily="34" charset="0"/>
              </a:rPr>
              <a:t> &lt;/title&gt;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 </a:t>
            </a:r>
            <a:r>
              <a:rPr lang="en-US" sz="1600" dirty="0" err="1">
                <a:latin typeface="Arial" panose="020B0604020202020204" pitchFamily="34" charset="0"/>
                <a:cs typeface="Arial" panose="020B0604020202020204" pitchFamily="34" charset="0"/>
              </a:rPr>
              <a:t>languaje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javascript</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(escape("</a:t>
            </a:r>
            <a:r>
              <a:rPr lang="es-ES" sz="1600" dirty="0" err="1">
                <a:latin typeface="Arial" panose="020B0604020202020204" pitchFamily="34" charset="0"/>
                <a:cs typeface="Arial" panose="020B0604020202020204" pitchFamily="34" charset="0"/>
              </a:rPr>
              <a:t>abcdefghi</a:t>
            </a: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(escape("!*$%&amp;/()=?¿")+"&lt;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(escape("123456789")+"&lt;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Los códigos </a:t>
            </a:r>
            <a:r>
              <a:rPr lang="es-ES" sz="1600" dirty="0" err="1">
                <a:latin typeface="Arial" panose="020B0604020202020204" pitchFamily="34" charset="0"/>
                <a:cs typeface="Arial" panose="020B0604020202020204" pitchFamily="34" charset="0"/>
              </a:rPr>
              <a:t>ascii</a:t>
            </a:r>
            <a:r>
              <a:rPr lang="es-ES" sz="1600" dirty="0">
                <a:latin typeface="Arial" panose="020B0604020202020204" pitchFamily="34" charset="0"/>
                <a:cs typeface="Arial" panose="020B0604020202020204" pitchFamily="34" charset="0"/>
              </a:rPr>
              <a:t> de cada carácter van precedidos del símbolo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4"/>
          <a:stretch>
            <a:fillRect/>
          </a:stretch>
        </p:blipFill>
        <p:spPr>
          <a:xfrm>
            <a:off x="5595006" y="2505570"/>
            <a:ext cx="6400800" cy="1743075"/>
          </a:xfrm>
          <a:prstGeom prst="rect">
            <a:avLst/>
          </a:prstGeom>
        </p:spPr>
      </p:pic>
      <p:sp>
        <p:nvSpPr>
          <p:cNvPr id="9" name="CuadroTexto 8"/>
          <p:cNvSpPr txBox="1"/>
          <p:nvPr/>
        </p:nvSpPr>
        <p:spPr>
          <a:xfrm>
            <a:off x="6962056" y="2030624"/>
            <a:ext cx="3899301" cy="369332"/>
          </a:xfrm>
          <a:prstGeom prst="rect">
            <a:avLst/>
          </a:prstGeom>
          <a:noFill/>
        </p:spPr>
        <p:txBody>
          <a:bodyPr wrap="square" rtlCol="0">
            <a:spAutoFit/>
          </a:bodyPr>
          <a:lstStyle/>
          <a:p>
            <a:r>
              <a:rPr lang="es-MX" b="1" dirty="0"/>
              <a:t>Resultado en el navegador</a:t>
            </a:r>
          </a:p>
        </p:txBody>
      </p:sp>
    </p:spTree>
    <p:extLst>
      <p:ext uri="{BB962C8B-B14F-4D97-AF65-F5344CB8AC3E}">
        <p14:creationId xmlns:p14="http://schemas.microsoft.com/office/powerpoint/2010/main" val="1004271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959354" y="0"/>
            <a:ext cx="10945012" cy="7232749"/>
          </a:xfrm>
          <a:prstGeom prst="rect">
            <a:avLst/>
          </a:prstGeom>
          <a:noFill/>
        </p:spPr>
        <p:txBody>
          <a:bodyPr wrap="square" rtlCol="0">
            <a:spAutoFit/>
          </a:bodyPr>
          <a:lstStyle/>
          <a:p>
            <a:r>
              <a:rPr lang="es-MX" sz="1600" dirty="0">
                <a:latin typeface="Arial" panose="020B0604020202020204" pitchFamily="34" charset="0"/>
                <a:cs typeface="Arial" panose="020B0604020202020204" pitchFamily="34" charset="0"/>
              </a:rPr>
              <a:t>L</a:t>
            </a:r>
            <a:r>
              <a:rPr lang="es-ES" sz="1600" b="1" i="1" u="sng" dirty="0">
                <a:latin typeface="Arial" panose="020B0604020202020204" pitchFamily="34" charset="0"/>
                <a:cs typeface="Arial" panose="020B0604020202020204" pitchFamily="34" charset="0"/>
              </a:rPr>
              <a:t>os objetos del navegador</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Cuando se carga una pagina en un navegador se crean un numero de objetos característicos </a:t>
            </a:r>
          </a:p>
          <a:p>
            <a:r>
              <a:rPr lang="es-ES" sz="1600" dirty="0">
                <a:latin typeface="Arial" panose="020B0604020202020204" pitchFamily="34" charset="0"/>
                <a:cs typeface="Arial" panose="020B0604020202020204" pitchFamily="34" charset="0"/>
              </a:rPr>
              <a:t>del navegador según el contenido de dicha página.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Los objetos y propiedades que tiene un documento: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window</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Es el objeto de más alto nivel, contiene las propiedades de la ventana y en el supuesto de trabajar con </a:t>
            </a:r>
            <a:r>
              <a:rPr lang="es-ES" sz="1600" dirty="0" err="1">
                <a:latin typeface="Arial" panose="020B0604020202020204" pitchFamily="34" charset="0"/>
                <a:cs typeface="Arial" panose="020B0604020202020204" pitchFamily="34" charset="0"/>
              </a:rPr>
              <a:t>frames</a:t>
            </a:r>
            <a:r>
              <a:rPr lang="es-ES" sz="1600" dirty="0">
                <a:latin typeface="Arial" panose="020B0604020202020204" pitchFamily="34" charset="0"/>
                <a:cs typeface="Arial" panose="020B0604020202020204" pitchFamily="34" charset="0"/>
              </a:rPr>
              <a:t>, un objeto </a:t>
            </a:r>
            <a:r>
              <a:rPr lang="es-ES" sz="1600" dirty="0" err="1">
                <a:latin typeface="Arial" panose="020B0604020202020204" pitchFamily="34" charset="0"/>
                <a:cs typeface="Arial" panose="020B0604020202020204" pitchFamily="34" charset="0"/>
              </a:rPr>
              <a:t>window</a:t>
            </a:r>
            <a:r>
              <a:rPr lang="es-ES" sz="1600" dirty="0">
                <a:latin typeface="Arial" panose="020B0604020202020204" pitchFamily="34" charset="0"/>
                <a:cs typeface="Arial" panose="020B0604020202020204" pitchFamily="34" charset="0"/>
              </a:rPr>
              <a:t> es generado para cada </a:t>
            </a:r>
            <a:r>
              <a:rPr lang="es-ES" sz="1600" dirty="0" err="1">
                <a:latin typeface="Arial" panose="020B0604020202020204" pitchFamily="34" charset="0"/>
                <a:cs typeface="Arial" panose="020B0604020202020204" pitchFamily="34" charset="0"/>
              </a:rPr>
              <a:t>frame</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location</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Contiene las propiedades de la </a:t>
            </a:r>
            <a:r>
              <a:rPr lang="es-ES" sz="1600" dirty="0" err="1">
                <a:latin typeface="Arial" panose="020B0604020202020204" pitchFamily="34" charset="0"/>
                <a:cs typeface="Arial" panose="020B0604020202020204" pitchFamily="34" charset="0"/>
              </a:rPr>
              <a:t>url</a:t>
            </a:r>
            <a:r>
              <a:rPr lang="es-ES" sz="1600" dirty="0">
                <a:latin typeface="Arial" panose="020B0604020202020204" pitchFamily="34" charset="0"/>
                <a:cs typeface="Arial" panose="020B0604020202020204" pitchFamily="34" charset="0"/>
              </a:rPr>
              <a:t> activa.</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history</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Objeto que contiene las propiedades que representan a las </a:t>
            </a:r>
            <a:r>
              <a:rPr lang="es-ES" sz="1600" dirty="0" err="1">
                <a:latin typeface="Arial" panose="020B0604020202020204" pitchFamily="34" charset="0"/>
                <a:cs typeface="Arial" panose="020B0604020202020204" pitchFamily="34" charset="0"/>
              </a:rPr>
              <a:t>url</a:t>
            </a:r>
            <a:r>
              <a:rPr lang="es-ES" sz="1600" dirty="0">
                <a:latin typeface="Arial" panose="020B0604020202020204" pitchFamily="34" charset="0"/>
                <a:cs typeface="Arial" panose="020B0604020202020204" pitchFamily="34" charset="0"/>
              </a:rPr>
              <a:t> que el usuario ha visitado anteriormente. es una especie de cache.</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document</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Este objeto contiene todas las propiedades del documentos actual, como pueden ser su color de fondo, enlaces, imágenes, etc.</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Los objetos en el navegador se rigen por una jerarquía que refleja la estructura de los documentos </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 El objeto </a:t>
            </a:r>
            <a:r>
              <a:rPr lang="es-ES" sz="1600" dirty="0" err="1">
                <a:latin typeface="Arial" panose="020B0604020202020204" pitchFamily="34" charset="0"/>
                <a:cs typeface="Arial" panose="020B0604020202020204" pitchFamily="34" charset="0"/>
              </a:rPr>
              <a:t>window</a:t>
            </a:r>
            <a:r>
              <a:rPr lang="es-ES" sz="1600" dirty="0">
                <a:latin typeface="Arial" panose="020B0604020202020204" pitchFamily="34" charset="0"/>
                <a:cs typeface="Arial" panose="020B0604020202020204" pitchFamily="34" charset="0"/>
              </a:rPr>
              <a:t> que es de más alto nivel tendría a un objeto </a:t>
            </a:r>
            <a:r>
              <a:rPr lang="es-ES" sz="1600" dirty="0" err="1">
                <a:latin typeface="Arial" panose="020B0604020202020204" pitchFamily="34" charset="0"/>
                <a:cs typeface="Arial" panose="020B0604020202020204" pitchFamily="34" charset="0"/>
              </a:rPr>
              <a:t>location</a:t>
            </a:r>
            <a:r>
              <a:rPr lang="es-ES" sz="1600" dirty="0">
                <a:latin typeface="Arial" panose="020B0604020202020204" pitchFamily="34" charset="0"/>
                <a:cs typeface="Arial" panose="020B0604020202020204" pitchFamily="34" charset="0"/>
              </a:rPr>
              <a:t> como descendiente.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Imaginemos un documento </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(objeto </a:t>
            </a:r>
            <a:r>
              <a:rPr lang="es-ES" sz="1600" dirty="0" err="1">
                <a:latin typeface="Arial" panose="020B0604020202020204" pitchFamily="34" charset="0"/>
                <a:cs typeface="Arial" panose="020B0604020202020204" pitchFamily="34" charset="0"/>
              </a:rPr>
              <a:t>document</a:t>
            </a:r>
            <a:r>
              <a:rPr lang="es-ES" sz="1600" dirty="0">
                <a:latin typeface="Arial" panose="020B0604020202020204" pitchFamily="34" charset="0"/>
                <a:cs typeface="Arial" panose="020B0604020202020204" pitchFamily="34" charset="0"/>
              </a:rPr>
              <a:t>) que contiene un formulario llamado </a:t>
            </a:r>
            <a:r>
              <a:rPr lang="es-ES" sz="1600" dirty="0" err="1">
                <a:latin typeface="Arial" panose="020B0604020202020204" pitchFamily="34" charset="0"/>
                <a:cs typeface="Arial" panose="020B0604020202020204" pitchFamily="34" charset="0"/>
              </a:rPr>
              <a:t>miformulario</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Para hacer referencia al formulario se deberá escribir:</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document.miformulario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Por lo tanto, como norma general para referenciar una propiedad especifica de un objeto se deberá incluir el objeto y todos sus antecesores teniendo en cuenta que el objeto </a:t>
            </a:r>
            <a:r>
              <a:rPr lang="es-ES" sz="1600" dirty="0" err="1">
                <a:latin typeface="Arial" panose="020B0604020202020204" pitchFamily="34" charset="0"/>
                <a:cs typeface="Arial" panose="020B0604020202020204" pitchFamily="34" charset="0"/>
              </a:rPr>
              <a:t>window</a:t>
            </a:r>
            <a:r>
              <a:rPr lang="es-ES" sz="1600" dirty="0">
                <a:latin typeface="Arial" panose="020B0604020202020204" pitchFamily="34" charset="0"/>
                <a:cs typeface="Arial" panose="020B0604020202020204" pitchFamily="34" charset="0"/>
              </a:rPr>
              <a:t> no es necesario incluirlo a no ser que se esté trabajando con </a:t>
            </a:r>
            <a:r>
              <a:rPr lang="es-ES" sz="1600" dirty="0" err="1">
                <a:latin typeface="Arial" panose="020B0604020202020204" pitchFamily="34" charset="0"/>
                <a:cs typeface="Arial" panose="020B0604020202020204" pitchFamily="34" charset="0"/>
              </a:rPr>
              <a:t>frames</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649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959354" y="0"/>
            <a:ext cx="10945012" cy="7725192"/>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La jerarquía de los objetos de un navegador.</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window</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parent,frames,self,top</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history</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location</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document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links</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anchor</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form</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todos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sus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elementos</a:t>
            </a:r>
            <a:r>
              <a:rPr lang="en-U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b="1" i="1" u="sng" dirty="0">
                <a:latin typeface="Arial" panose="020B0604020202020204" pitchFamily="34" charset="0"/>
                <a:cs typeface="Arial" panose="020B0604020202020204" pitchFamily="34" charset="0"/>
              </a:rPr>
              <a:t>El objeto </a:t>
            </a:r>
            <a:r>
              <a:rPr lang="es-ES" sz="1600" b="1" i="1" u="sng" dirty="0" err="1">
                <a:latin typeface="Arial" panose="020B0604020202020204" pitchFamily="34" charset="0"/>
                <a:cs typeface="Arial" panose="020B0604020202020204" pitchFamily="34" charset="0"/>
              </a:rPr>
              <a:t>window</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El objeto </a:t>
            </a:r>
            <a:r>
              <a:rPr lang="es-ES" sz="1600" dirty="0" err="1">
                <a:latin typeface="Arial" panose="020B0604020202020204" pitchFamily="34" charset="0"/>
                <a:cs typeface="Arial" panose="020B0604020202020204" pitchFamily="34" charset="0"/>
              </a:rPr>
              <a:t>window</a:t>
            </a:r>
            <a:r>
              <a:rPr lang="es-ES" sz="1600" dirty="0">
                <a:latin typeface="Arial" panose="020B0604020202020204" pitchFamily="34" charset="0"/>
                <a:cs typeface="Arial" panose="020B0604020202020204" pitchFamily="34" charset="0"/>
              </a:rPr>
              <a:t> posee una serie de propiedades que determinan características básicas de la ventana y sus componentes. Las propiedades mas elementales.</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closed</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Propiedad que determina si una ventana se ha cerrado.</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defaultstatus</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Propiedad que contiene el mensaje estándar que aparece en la barra de estado de </a:t>
            </a:r>
            <a:r>
              <a:rPr lang="es-ES" sz="1600" dirty="0" err="1">
                <a:latin typeface="Arial" panose="020B0604020202020204" pitchFamily="34" charset="0"/>
                <a:cs typeface="Arial" panose="020B0604020202020204" pitchFamily="34" charset="0"/>
              </a:rPr>
              <a:t>windows</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frames</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Es una matriz que representa todos los </a:t>
            </a:r>
            <a:r>
              <a:rPr lang="es-ES" sz="1600" dirty="0" err="1">
                <a:latin typeface="Arial" panose="020B0604020202020204" pitchFamily="34" charset="0"/>
                <a:cs typeface="Arial" panose="020B0604020202020204" pitchFamily="34" charset="0"/>
              </a:rPr>
              <a:t>frames</a:t>
            </a:r>
            <a:r>
              <a:rPr lang="es-ES" sz="1600" dirty="0">
                <a:latin typeface="Arial" panose="020B0604020202020204" pitchFamily="34" charset="0"/>
                <a:cs typeface="Arial" panose="020B0604020202020204" pitchFamily="34" charset="0"/>
              </a:rPr>
              <a:t> de la ventana.</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length</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Esta propiedad contiene el numero de </a:t>
            </a:r>
            <a:r>
              <a:rPr lang="es-ES" sz="1600" dirty="0" err="1">
                <a:latin typeface="Arial" panose="020B0604020202020204" pitchFamily="34" charset="0"/>
                <a:cs typeface="Arial" panose="020B0604020202020204" pitchFamily="34" charset="0"/>
              </a:rPr>
              <a:t>frames</a:t>
            </a:r>
            <a:r>
              <a:rPr lang="es-ES" sz="1600" dirty="0">
                <a:latin typeface="Arial" panose="020B0604020202020204" pitchFamily="34" charset="0"/>
                <a:cs typeface="Arial" panose="020B0604020202020204" pitchFamily="34" charset="0"/>
              </a:rPr>
              <a:t> de la ventana.</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name</a:t>
            </a:r>
            <a:r>
              <a:rPr lang="es-ES" sz="1600" b="1"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Contiene el nombre de la ventana.</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outerheight</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Altura de la totalidad de la ventana.</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outerwidth</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La anchura de la totalidad de la ventana.</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parent</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Hace referencia a la ventana con un </a:t>
            </a:r>
            <a:r>
              <a:rPr lang="es-ES" sz="1600" dirty="0" err="1">
                <a:latin typeface="Arial" panose="020B0604020202020204" pitchFamily="34" charset="0"/>
                <a:cs typeface="Arial" panose="020B0604020202020204" pitchFamily="34" charset="0"/>
              </a:rPr>
              <a:t>codigo</a:t>
            </a: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frameset</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self</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Propiedad que hace referencia a la ventana activa.</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top.</a:t>
            </a:r>
            <a:r>
              <a:rPr lang="es-ES" sz="1600" dirty="0">
                <a:latin typeface="Arial" panose="020B0604020202020204" pitchFamily="34" charset="0"/>
                <a:cs typeface="Arial" panose="020B0604020202020204" pitchFamily="34" charset="0"/>
              </a:rPr>
              <a:t> Hace referencia a la ventana superior del navegador.</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status.</a:t>
            </a:r>
            <a:r>
              <a:rPr lang="es-ES" sz="1600" dirty="0">
                <a:latin typeface="Arial" panose="020B0604020202020204" pitchFamily="34" charset="0"/>
                <a:cs typeface="Arial" panose="020B0604020202020204" pitchFamily="34" charset="0"/>
              </a:rPr>
              <a:t> Determina el mensaje que aparece en la barra de estado del navegador.</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window</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Al igual que </a:t>
            </a:r>
            <a:r>
              <a:rPr lang="es-ES" sz="1600" dirty="0" err="1">
                <a:latin typeface="Arial" panose="020B0604020202020204" pitchFamily="34" charset="0"/>
                <a:cs typeface="Arial" panose="020B0604020202020204" pitchFamily="34" charset="0"/>
              </a:rPr>
              <a:t>self</a:t>
            </a:r>
            <a:r>
              <a:rPr lang="es-ES" sz="1600" dirty="0">
                <a:latin typeface="Arial" panose="020B0604020202020204" pitchFamily="34" charset="0"/>
                <a:cs typeface="Arial" panose="020B0604020202020204" pitchFamily="34" charset="0"/>
              </a:rPr>
              <a:t>, hace referencia a la ventana activa.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1249680" y="43197"/>
            <a:ext cx="10864543" cy="6651080"/>
            <a:chOff x="1249680" y="43197"/>
            <a:chExt cx="1086454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sp>
          <p:nvSpPr>
            <p:cNvPr id="4" name="CuadroTexto 3"/>
            <p:cNvSpPr txBox="1"/>
            <p:nvPr/>
          </p:nvSpPr>
          <p:spPr>
            <a:xfrm>
              <a:off x="1249680" y="363810"/>
              <a:ext cx="10039985" cy="6032421"/>
            </a:xfrm>
            <a:prstGeom prst="rect">
              <a:avLst/>
            </a:prstGeom>
            <a:noFill/>
          </p:spPr>
          <p:txBody>
            <a:bodyPr wrap="square" rtlCol="0">
              <a:spAutoFit/>
            </a:bodyPr>
            <a:lstStyle/>
            <a:p>
              <a:r>
                <a:rPr lang="es-ES" sz="1600" b="1" i="1" u="sng" dirty="0">
                  <a:latin typeface="Arial" panose="020B0604020202020204" pitchFamily="34" charset="0"/>
                  <a:cs typeface="Arial" panose="020B0604020202020204" pitchFamily="34" charset="0"/>
                </a:rPr>
                <a:t>Variables.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Son lugares en memoria para almacenar datos.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r>
                <a:rPr lang="es-MX" sz="1600" dirty="0">
                  <a:latin typeface="Arial" panose="020B0604020202020204" pitchFamily="34" charset="0"/>
                  <a:cs typeface="Arial" panose="020B0604020202020204" pitchFamily="34" charset="0"/>
                </a:rPr>
                <a:t>P</a:t>
              </a:r>
              <a:r>
                <a:rPr lang="es-ES" sz="1600" dirty="0">
                  <a:latin typeface="Arial" panose="020B0604020202020204" pitchFamily="34" charset="0"/>
                  <a:cs typeface="Arial" panose="020B0604020202020204" pitchFamily="34" charset="0"/>
                </a:rPr>
                <a:t>ara declarar una variable se utiliza la palabra clave </a:t>
              </a:r>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seguida del nombre de la variable.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Java diferencia  mayúsculas y minúsculas.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nombre;</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direccion</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Reglas de los nombres de las variables</a:t>
              </a:r>
              <a:endParaRPr lang="es-MX" sz="1600" b="1"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No números al principio del nombre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No caracteres especiales al inicio del nombre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No espacios en blanco en el nombre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No palabras reservadas de java</a:t>
              </a:r>
              <a:endParaRPr lang="es-MX" sz="1600" dirty="0">
                <a:latin typeface="Arial" panose="020B0604020202020204" pitchFamily="34" charset="0"/>
                <a:cs typeface="Arial" panose="020B0604020202020204" pitchFamily="34" charset="0"/>
              </a:endParaRPr>
            </a:p>
            <a:p>
              <a:r>
                <a:rPr lang="es-ES" dirty="0"/>
                <a:t> Por ejemplo</a:t>
              </a:r>
              <a:endParaRPr lang="es-MX" dirty="0"/>
            </a:p>
            <a:p>
              <a:r>
                <a:rPr lang="es-ES" dirty="0" err="1"/>
                <a:t>var</a:t>
              </a:r>
              <a:r>
                <a:rPr lang="es-ES" dirty="0"/>
                <a:t> 1dato;   //esto esta mal</a:t>
              </a:r>
              <a:endParaRPr lang="es-MX" dirty="0"/>
            </a:p>
            <a:p>
              <a:r>
                <a:rPr lang="es-ES" dirty="0" err="1"/>
                <a:t>var</a:t>
              </a:r>
              <a:r>
                <a:rPr lang="es-ES" dirty="0"/>
                <a:t> entrada datos;  //esto esta mal</a:t>
              </a:r>
              <a:endParaRPr lang="es-MX" dirty="0"/>
            </a:p>
            <a:p>
              <a:r>
                <a:rPr lang="es-ES" dirty="0" err="1"/>
                <a:t>var</a:t>
              </a:r>
              <a:r>
                <a:rPr lang="es-ES" dirty="0"/>
                <a:t> </a:t>
              </a:r>
              <a:r>
                <a:rPr lang="es-ES" dirty="0" err="1"/>
                <a:t>while</a:t>
              </a:r>
              <a:r>
                <a:rPr lang="es-ES" dirty="0"/>
                <a:t>;//esto esta mal ya que </a:t>
              </a:r>
              <a:r>
                <a:rPr lang="es-ES" dirty="0" err="1"/>
                <a:t>while</a:t>
              </a:r>
              <a:r>
                <a:rPr lang="es-ES" dirty="0"/>
                <a:t> es una palabra reservada.</a:t>
              </a:r>
              <a:endParaRPr lang="es-MX" dirty="0"/>
            </a:p>
            <a:p>
              <a:r>
                <a:rPr lang="es-ES" dirty="0"/>
                <a:t> </a:t>
              </a:r>
              <a:endParaRPr lang="es-MX" dirty="0"/>
            </a:p>
            <a:p>
              <a:r>
                <a:rPr lang="es-ES" b="1" i="1" u="sng" dirty="0"/>
                <a:t>Tipos de variables</a:t>
              </a:r>
              <a:endParaRPr lang="es-MX" dirty="0"/>
            </a:p>
            <a:p>
              <a:pPr lvl="0"/>
              <a:r>
                <a:rPr lang="es-ES" dirty="0"/>
                <a:t>variables de cadena //almacenan caracteres</a:t>
              </a:r>
              <a:endParaRPr lang="es-MX" dirty="0"/>
            </a:p>
            <a:p>
              <a:pPr lvl="0"/>
              <a:r>
                <a:rPr lang="es-ES" dirty="0"/>
                <a:t>variables numéricas //almacenan números</a:t>
              </a:r>
              <a:endParaRPr lang="es-MX" dirty="0"/>
            </a:p>
            <a:p>
              <a:pPr lvl="0"/>
              <a:r>
                <a:rPr lang="es-ES" dirty="0"/>
                <a:t>variables booleanas //almacenan verdadero o falso</a:t>
              </a:r>
              <a:endParaRPr lang="es-MX" dirty="0"/>
            </a:p>
            <a:p>
              <a:r>
                <a:rPr lang="es-ES" dirty="0"/>
                <a:t> </a:t>
              </a:r>
              <a:endParaRPr lang="es-MX" dirty="0"/>
            </a:p>
            <a:p>
              <a:endParaRPr lang="es-MX" sz="1400" dirty="0">
                <a:solidFill>
                  <a:schemeClr val="bg1"/>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Tree>
    <p:extLst>
      <p:ext uri="{BB962C8B-B14F-4D97-AF65-F5344CB8AC3E}">
        <p14:creationId xmlns:p14="http://schemas.microsoft.com/office/powerpoint/2010/main" val="3828837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959354" y="0"/>
            <a:ext cx="10945012" cy="7848302"/>
          </a:xfrm>
          <a:prstGeom prst="rect">
            <a:avLst/>
          </a:prstGeom>
          <a:noFill/>
        </p:spPr>
        <p:txBody>
          <a:bodyPr wrap="square" rtlCol="0">
            <a:spAutoFit/>
          </a:bodyPr>
          <a:lstStyle/>
          <a:p>
            <a:r>
              <a:rPr lang="es-ES" sz="1600" b="1" dirty="0">
                <a:latin typeface="Arial" panose="020B0604020202020204" pitchFamily="34" charset="0"/>
                <a:cs typeface="Arial" panose="020B0604020202020204" pitchFamily="34" charset="0"/>
              </a:rPr>
              <a:t>Ejemplo 21</a:t>
            </a:r>
          </a:p>
          <a:p>
            <a:r>
              <a:rPr lang="es-ES" sz="1600" dirty="0">
                <a:latin typeface="Arial" panose="020B0604020202020204" pitchFamily="34" charset="0"/>
                <a:cs typeface="Arial" panose="020B0604020202020204" pitchFamily="34" charset="0"/>
              </a:rPr>
              <a:t>Programa que muestre siempre un texto en la barra de estado y que oculte la dirección real de un</a:t>
            </a:r>
          </a:p>
          <a:p>
            <a:r>
              <a:rPr lang="es-ES" sz="1600" dirty="0">
                <a:latin typeface="Arial" panose="020B0604020202020204" pitchFamily="34" charset="0"/>
                <a:cs typeface="Arial" panose="020B0604020202020204" pitchFamily="34" charset="0"/>
              </a:rPr>
              <a:t> enlace al pasar el cursor del ratón sobre el.</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&lt;title&gt;</a:t>
            </a:r>
            <a:r>
              <a:rPr lang="en-US" sz="1600" dirty="0" err="1">
                <a:latin typeface="Arial" panose="020B0604020202020204" pitchFamily="34" charset="0"/>
                <a:cs typeface="Arial" panose="020B0604020202020204" pitchFamily="34" charset="0"/>
              </a:rPr>
              <a:t>ejemplo</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objeto</a:t>
            </a:r>
            <a:r>
              <a:rPr lang="en-US" sz="1600" dirty="0">
                <a:latin typeface="Arial" panose="020B0604020202020204" pitchFamily="34" charset="0"/>
                <a:cs typeface="Arial" panose="020B0604020202020204" pitchFamily="34" charset="0"/>
              </a:rPr>
              <a:t> window&lt;/title&gt;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 </a:t>
            </a:r>
            <a:r>
              <a:rPr lang="en-US" sz="1600" dirty="0" err="1">
                <a:latin typeface="Arial" panose="020B0604020202020204" pitchFamily="34" charset="0"/>
                <a:cs typeface="Arial" panose="020B0604020202020204" pitchFamily="34" charset="0"/>
              </a:rPr>
              <a:t>onload</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window.defaultstatus</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curso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básico</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javascript</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 </a:t>
            </a:r>
            <a:r>
              <a:rPr lang="es-ES" sz="1600" dirty="0" err="1">
                <a:latin typeface="Arial" panose="020B0604020202020204" pitchFamily="34" charset="0"/>
                <a:cs typeface="Arial" panose="020B0604020202020204" pitchFamily="34" charset="0"/>
              </a:rPr>
              <a:t>href</a:t>
            </a:r>
            <a:r>
              <a:rPr lang="es-ES" sz="1600" dirty="0">
                <a:latin typeface="Arial" panose="020B0604020202020204" pitchFamily="34" charset="0"/>
                <a:cs typeface="Arial" panose="020B0604020202020204" pitchFamily="34" charset="0"/>
              </a:rPr>
              <a:t>="http://www.aprendiendotics.com/"</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onmouseover</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window.status</a:t>
            </a:r>
            <a:r>
              <a:rPr lang="es-ES" sz="1600" dirty="0">
                <a:latin typeface="Arial" panose="020B0604020202020204" pitchFamily="34" charset="0"/>
                <a:cs typeface="Arial" panose="020B0604020202020204" pitchFamily="34" charset="0"/>
              </a:rPr>
              <a:t>='estás encima del enlace';</a:t>
            </a:r>
            <a:r>
              <a:rPr lang="es-ES" sz="1600" dirty="0" err="1">
                <a:latin typeface="Arial" panose="020B0604020202020204" pitchFamily="34" charset="0"/>
                <a:cs typeface="Arial" panose="020B0604020202020204" pitchFamily="34" charset="0"/>
              </a:rPr>
              <a:t>return</a:t>
            </a:r>
            <a:r>
              <a:rPr lang="es-ES" sz="1600" dirty="0">
                <a:latin typeface="Arial" panose="020B0604020202020204" pitchFamily="34" charset="0"/>
                <a:cs typeface="Arial" panose="020B0604020202020204" pitchFamily="34" charset="0"/>
              </a:rPr>
              <a:t> true"&gt;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pasa por encima </a:t>
            </a:r>
            <a:r>
              <a:rPr lang="es-ES" sz="1600" dirty="0" err="1">
                <a:latin typeface="Arial" panose="020B0604020202020204" pitchFamily="34" charset="0"/>
                <a:cs typeface="Arial" panose="020B0604020202020204" pitchFamily="34" charset="0"/>
              </a:rPr>
              <a:t>mio</a:t>
            </a:r>
            <a:r>
              <a:rPr lang="es-ES" sz="1600" dirty="0">
                <a:latin typeface="Arial" panose="020B0604020202020204" pitchFamily="34" charset="0"/>
                <a:cs typeface="Arial" panose="020B0604020202020204" pitchFamily="34" charset="0"/>
              </a:rPr>
              <a:t> &lt;/a&gt;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El objeto </a:t>
            </a:r>
            <a:r>
              <a:rPr lang="es-ES" sz="1600" b="1" dirty="0" err="1">
                <a:latin typeface="Arial" panose="020B0604020202020204" pitchFamily="34" charset="0"/>
                <a:cs typeface="Arial" panose="020B0604020202020204" pitchFamily="34" charset="0"/>
              </a:rPr>
              <a:t>window</a:t>
            </a:r>
            <a:r>
              <a:rPr lang="es-ES" sz="1600" dirty="0">
                <a:latin typeface="Arial" panose="020B0604020202020204" pitchFamily="34" charset="0"/>
                <a:cs typeface="Arial" panose="020B0604020202020204" pitchFamily="34" charset="0"/>
              </a:rPr>
              <a:t> también posee una serie de métodos que permiten ejecutar funciones especificas con las ventanas, como por ejemplo crear ventanas y cuadros de dialogo. </a:t>
            </a:r>
            <a:endParaRPr lang="es-MX" sz="1600" dirty="0">
              <a:latin typeface="Arial" panose="020B0604020202020204" pitchFamily="34" charset="0"/>
              <a:cs typeface="Arial" panose="020B0604020202020204" pitchFamily="34" charset="0"/>
            </a:endParaRPr>
          </a:p>
          <a:p>
            <a:r>
              <a:rPr lang="es-ES" sz="1400" b="1" dirty="0">
                <a:latin typeface="Arial" panose="020B0604020202020204" pitchFamily="34" charset="0"/>
                <a:cs typeface="Arial" panose="020B0604020202020204" pitchFamily="34" charset="0"/>
              </a:rPr>
              <a:t>open() y </a:t>
            </a:r>
            <a:r>
              <a:rPr lang="es-ES" sz="1400" b="1" dirty="0" err="1">
                <a:latin typeface="Arial" panose="020B0604020202020204" pitchFamily="34" charset="0"/>
                <a:cs typeface="Arial" panose="020B0604020202020204" pitchFamily="34" charset="0"/>
              </a:rPr>
              <a:t>close</a:t>
            </a:r>
            <a:r>
              <a:rPr lang="es-ES" sz="1400" b="1" dirty="0">
                <a:latin typeface="Arial" panose="020B0604020202020204" pitchFamily="34" charset="0"/>
                <a:cs typeface="Arial" panose="020B0604020202020204" pitchFamily="34" charset="0"/>
              </a:rPr>
              <a:t>().</a:t>
            </a:r>
            <a:r>
              <a:rPr lang="es-ES" sz="1400" dirty="0">
                <a:latin typeface="Arial" panose="020B0604020202020204" pitchFamily="34" charset="0"/>
                <a:cs typeface="Arial" panose="020B0604020202020204" pitchFamily="34" charset="0"/>
              </a:rPr>
              <a:t> Métodos que abren y cierran una ventana.</a:t>
            </a:r>
            <a:endParaRPr lang="es-MX" sz="1400" dirty="0">
              <a:latin typeface="Arial" panose="020B0604020202020204" pitchFamily="34" charset="0"/>
              <a:cs typeface="Arial" panose="020B0604020202020204" pitchFamily="34" charset="0"/>
            </a:endParaRPr>
          </a:p>
          <a:p>
            <a:r>
              <a:rPr lang="es-ES" sz="1400" b="1" dirty="0">
                <a:latin typeface="Arial" panose="020B0604020202020204" pitchFamily="34" charset="0"/>
                <a:cs typeface="Arial" panose="020B0604020202020204" pitchFamily="34" charset="0"/>
              </a:rPr>
              <a:t>back(). </a:t>
            </a:r>
            <a:r>
              <a:rPr lang="es-ES" sz="1400" dirty="0">
                <a:latin typeface="Arial" panose="020B0604020202020204" pitchFamily="34" charset="0"/>
                <a:cs typeface="Arial" panose="020B0604020202020204" pitchFamily="34" charset="0"/>
              </a:rPr>
              <a:t>Retrocede a la página anterior.</a:t>
            </a:r>
            <a:endParaRPr lang="es-MX" sz="1400" dirty="0">
              <a:latin typeface="Arial" panose="020B0604020202020204" pitchFamily="34" charset="0"/>
              <a:cs typeface="Arial" panose="020B0604020202020204" pitchFamily="34" charset="0"/>
            </a:endParaRPr>
          </a:p>
          <a:p>
            <a:r>
              <a:rPr lang="es-ES" sz="1400" b="1" dirty="0" err="1">
                <a:latin typeface="Arial" panose="020B0604020202020204" pitchFamily="34" charset="0"/>
                <a:cs typeface="Arial" panose="020B0604020202020204" pitchFamily="34" charset="0"/>
              </a:rPr>
              <a:t>blur</a:t>
            </a:r>
            <a:r>
              <a:rPr lang="es-ES" sz="1400" b="1" dirty="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Quita el foco de la ventana especificada.</a:t>
            </a:r>
            <a:endParaRPr lang="es-MX" sz="1400" dirty="0">
              <a:latin typeface="Arial" panose="020B0604020202020204" pitchFamily="34" charset="0"/>
              <a:cs typeface="Arial" panose="020B0604020202020204" pitchFamily="34" charset="0"/>
            </a:endParaRPr>
          </a:p>
          <a:p>
            <a:r>
              <a:rPr lang="es-ES" sz="1400" b="1" dirty="0" err="1">
                <a:latin typeface="Arial" panose="020B0604020202020204" pitchFamily="34" charset="0"/>
                <a:cs typeface="Arial" panose="020B0604020202020204" pitchFamily="34" charset="0"/>
              </a:rPr>
              <a:t>captureevents</a:t>
            </a:r>
            <a:r>
              <a:rPr lang="es-ES" sz="1400" b="1" dirty="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Captura todos los eventos de un determinado tipo.</a:t>
            </a:r>
            <a:endParaRPr lang="es-MX" sz="1400" dirty="0">
              <a:latin typeface="Arial" panose="020B0604020202020204" pitchFamily="34" charset="0"/>
              <a:cs typeface="Arial" panose="020B0604020202020204" pitchFamily="34" charset="0"/>
            </a:endParaRPr>
          </a:p>
          <a:p>
            <a:r>
              <a:rPr lang="es-ES" sz="1400" b="1" dirty="0" err="1">
                <a:latin typeface="Arial" panose="020B0604020202020204" pitchFamily="34" charset="0"/>
                <a:cs typeface="Arial" panose="020B0604020202020204" pitchFamily="34" charset="0"/>
              </a:rPr>
              <a:t>clearinterval</a:t>
            </a:r>
            <a:r>
              <a:rPr lang="es-ES" sz="1400" b="1" dirty="0">
                <a:latin typeface="Arial" panose="020B0604020202020204" pitchFamily="34" charset="0"/>
                <a:cs typeface="Arial" panose="020B0604020202020204" pitchFamily="34" charset="0"/>
              </a:rPr>
              <a:t>().</a:t>
            </a:r>
            <a:r>
              <a:rPr lang="es-ES" sz="1400" dirty="0">
                <a:latin typeface="Arial" panose="020B0604020202020204" pitchFamily="34" charset="0"/>
                <a:cs typeface="Arial" panose="020B0604020202020204" pitchFamily="34" charset="0"/>
              </a:rPr>
              <a:t> Cancela el tiempo de espera establecido mediante </a:t>
            </a:r>
            <a:r>
              <a:rPr lang="es-ES" sz="1400" dirty="0" err="1">
                <a:latin typeface="Arial" panose="020B0604020202020204" pitchFamily="34" charset="0"/>
                <a:cs typeface="Arial" panose="020B0604020202020204" pitchFamily="34" charset="0"/>
              </a:rPr>
              <a:t>setinterval</a:t>
            </a:r>
            <a:r>
              <a:rPr lang="es-ES" sz="1400" dirty="0">
                <a:latin typeface="Arial" panose="020B0604020202020204" pitchFamily="34" charset="0"/>
                <a:cs typeface="Arial" panose="020B0604020202020204" pitchFamily="34" charset="0"/>
              </a:rPr>
              <a:t>().</a:t>
            </a:r>
            <a:endParaRPr lang="es-MX" sz="1400" dirty="0">
              <a:latin typeface="Arial" panose="020B0604020202020204" pitchFamily="34" charset="0"/>
              <a:cs typeface="Arial" panose="020B0604020202020204" pitchFamily="34" charset="0"/>
            </a:endParaRPr>
          </a:p>
          <a:p>
            <a:r>
              <a:rPr lang="es-ES" sz="1400" b="1" dirty="0" err="1">
                <a:latin typeface="Arial" panose="020B0604020202020204" pitchFamily="34" charset="0"/>
                <a:cs typeface="Arial" panose="020B0604020202020204" pitchFamily="34" charset="0"/>
              </a:rPr>
              <a:t>close</a:t>
            </a:r>
            <a:r>
              <a:rPr lang="es-ES" sz="1400" b="1" dirty="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Cierra la ventana.</a:t>
            </a:r>
            <a:endParaRPr lang="es-MX" sz="1400" dirty="0">
              <a:latin typeface="Arial" panose="020B0604020202020204" pitchFamily="34" charset="0"/>
              <a:cs typeface="Arial" panose="020B0604020202020204" pitchFamily="34" charset="0"/>
            </a:endParaRPr>
          </a:p>
          <a:p>
            <a:r>
              <a:rPr lang="es-ES" sz="1400" b="1" dirty="0" err="1">
                <a:latin typeface="Arial" panose="020B0604020202020204" pitchFamily="34" charset="0"/>
                <a:cs typeface="Arial" panose="020B0604020202020204" pitchFamily="34" charset="0"/>
              </a:rPr>
              <a:t>alert</a:t>
            </a:r>
            <a:r>
              <a:rPr lang="es-ES" sz="1400" b="1" dirty="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Método que muestra una ventana de dialogo con un mensaje y el botón aceptar.</a:t>
            </a:r>
            <a:endParaRPr lang="es-MX" sz="1400" dirty="0">
              <a:latin typeface="Arial" panose="020B0604020202020204" pitchFamily="34" charset="0"/>
              <a:cs typeface="Arial" panose="020B0604020202020204" pitchFamily="34" charset="0"/>
            </a:endParaRPr>
          </a:p>
          <a:p>
            <a:r>
              <a:rPr lang="es-ES" sz="1400" b="1" dirty="0" err="1">
                <a:latin typeface="Arial" panose="020B0604020202020204" pitchFamily="34" charset="0"/>
                <a:cs typeface="Arial" panose="020B0604020202020204" pitchFamily="34" charset="0"/>
              </a:rPr>
              <a:t>confirm</a:t>
            </a:r>
            <a:r>
              <a:rPr lang="es-ES" sz="1400" b="1" dirty="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Método similar al anterior, pero mostrando dos botones; aceptar y cancelar.</a:t>
            </a:r>
            <a:endParaRPr lang="es-MX" sz="1400" dirty="0">
              <a:latin typeface="Arial" panose="020B0604020202020204" pitchFamily="34" charset="0"/>
              <a:cs typeface="Arial" panose="020B0604020202020204" pitchFamily="34" charset="0"/>
            </a:endParaRPr>
          </a:p>
          <a:p>
            <a:r>
              <a:rPr lang="es-ES" sz="1400" b="1" dirty="0" err="1">
                <a:latin typeface="Arial" panose="020B0604020202020204" pitchFamily="34" charset="0"/>
                <a:cs typeface="Arial" panose="020B0604020202020204" pitchFamily="34" charset="0"/>
              </a:rPr>
              <a:t>find</a:t>
            </a:r>
            <a:r>
              <a:rPr lang="es-ES" sz="1400" b="1" dirty="0">
                <a:latin typeface="Arial" panose="020B0604020202020204" pitchFamily="34" charset="0"/>
                <a:cs typeface="Arial" panose="020B0604020202020204" pitchFamily="34" charset="0"/>
              </a:rPr>
              <a:t>().</a:t>
            </a:r>
            <a:r>
              <a:rPr lang="es-ES" sz="1400" dirty="0">
                <a:latin typeface="Arial" panose="020B0604020202020204" pitchFamily="34" charset="0"/>
                <a:cs typeface="Arial" panose="020B0604020202020204" pitchFamily="34" charset="0"/>
              </a:rPr>
              <a:t> Abre una ventana de diálogo que permite efectuar búsquedas.</a:t>
            </a:r>
            <a:endParaRPr lang="es-MX" sz="1400" dirty="0">
              <a:latin typeface="Arial" panose="020B0604020202020204" pitchFamily="34" charset="0"/>
              <a:cs typeface="Arial" panose="020B0604020202020204" pitchFamily="34" charset="0"/>
            </a:endParaRPr>
          </a:p>
          <a:p>
            <a:r>
              <a:rPr lang="es-ES" sz="1400" b="1" dirty="0" err="1">
                <a:latin typeface="Arial" panose="020B0604020202020204" pitchFamily="34" charset="0"/>
                <a:cs typeface="Arial" panose="020B0604020202020204" pitchFamily="34" charset="0"/>
              </a:rPr>
              <a:t>prompt</a:t>
            </a:r>
            <a:r>
              <a:rPr lang="es-ES" sz="1400" b="1" dirty="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Método que representa una ventana de diálogo con un mensaje y un campo de entrada.</a:t>
            </a:r>
            <a:endParaRPr lang="es-MX" sz="1400" dirty="0">
              <a:latin typeface="Arial" panose="020B0604020202020204" pitchFamily="34" charset="0"/>
              <a:cs typeface="Arial" panose="020B0604020202020204" pitchFamily="34" charset="0"/>
            </a:endParaRPr>
          </a:p>
          <a:p>
            <a:r>
              <a:rPr lang="es-ES" sz="1400" b="1" dirty="0" err="1">
                <a:latin typeface="Arial" panose="020B0604020202020204" pitchFamily="34" charset="0"/>
                <a:cs typeface="Arial" panose="020B0604020202020204" pitchFamily="34" charset="0"/>
              </a:rPr>
              <a:t>settimeout</a:t>
            </a:r>
            <a:r>
              <a:rPr lang="es-ES" sz="1400" b="1" dirty="0">
                <a:latin typeface="Arial" panose="020B0604020202020204" pitchFamily="34" charset="0"/>
                <a:cs typeface="Arial" panose="020B0604020202020204" pitchFamily="34" charset="0"/>
              </a:rPr>
              <a:t>().</a:t>
            </a:r>
            <a:r>
              <a:rPr lang="es-ES" sz="1400" dirty="0">
                <a:latin typeface="Arial" panose="020B0604020202020204" pitchFamily="34" charset="0"/>
                <a:cs typeface="Arial" panose="020B0604020202020204" pitchFamily="34" charset="0"/>
              </a:rPr>
              <a:t> Este método retrasa la ejecución de una instrucción.</a:t>
            </a:r>
            <a:endParaRPr lang="es-MX" sz="1400" dirty="0">
              <a:latin typeface="Arial" panose="020B0604020202020204" pitchFamily="34" charset="0"/>
              <a:cs typeface="Arial" panose="020B0604020202020204" pitchFamily="34" charset="0"/>
            </a:endParaRPr>
          </a:p>
          <a:p>
            <a:r>
              <a:rPr lang="es-ES" sz="1400" b="1" dirty="0" err="1">
                <a:latin typeface="Arial" panose="020B0604020202020204" pitchFamily="34" charset="0"/>
                <a:cs typeface="Arial" panose="020B0604020202020204" pitchFamily="34" charset="0"/>
              </a:rPr>
              <a:t>cleartimeout</a:t>
            </a:r>
            <a:r>
              <a:rPr lang="es-ES" sz="1400" b="1" dirty="0">
                <a:latin typeface="Arial" panose="020B0604020202020204" pitchFamily="34" charset="0"/>
                <a:cs typeface="Arial" panose="020B0604020202020204" pitchFamily="34" charset="0"/>
              </a:rPr>
              <a:t>.</a:t>
            </a:r>
            <a:r>
              <a:rPr lang="es-ES" sz="1400" dirty="0">
                <a:latin typeface="Arial" panose="020B0604020202020204" pitchFamily="34" charset="0"/>
                <a:cs typeface="Arial" panose="020B0604020202020204" pitchFamily="34" charset="0"/>
              </a:rPr>
              <a:t> Método que permite anular el </a:t>
            </a:r>
            <a:r>
              <a:rPr lang="es-ES" sz="1400" dirty="0" err="1">
                <a:latin typeface="Arial" panose="020B0604020202020204" pitchFamily="34" charset="0"/>
                <a:cs typeface="Arial" panose="020B0604020202020204" pitchFamily="34" charset="0"/>
              </a:rPr>
              <a:t>timeout</a:t>
            </a:r>
            <a:r>
              <a:rPr lang="es-ES" sz="1400" dirty="0">
                <a:latin typeface="Arial" panose="020B0604020202020204" pitchFamily="34" charset="0"/>
                <a:cs typeface="Arial" panose="020B0604020202020204" pitchFamily="34" charset="0"/>
              </a:rPr>
              <a:t> fijado con el método anterior.</a:t>
            </a:r>
            <a:endParaRPr lang="es-MX" sz="14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3400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071114" y="515905"/>
            <a:ext cx="10945012" cy="6309420"/>
          </a:xfrm>
          <a:prstGeom prst="rect">
            <a:avLst/>
          </a:prstGeom>
          <a:noFill/>
        </p:spPr>
        <p:txBody>
          <a:bodyPr wrap="square" rtlCol="0">
            <a:spAutoFit/>
          </a:bodyPr>
          <a:lstStyle/>
          <a:p>
            <a:r>
              <a:rPr lang="es-ES" dirty="0"/>
              <a:t>Podemos determinar el aspecto que tendrá la nueva ventana del navegador mediante </a:t>
            </a:r>
          </a:p>
          <a:p>
            <a:r>
              <a:rPr lang="es-ES" dirty="0"/>
              <a:t>   una serie de componentes que permiten configurar el menú, la barra de herramientas, </a:t>
            </a:r>
          </a:p>
          <a:p>
            <a:r>
              <a:rPr lang="es-ES" dirty="0"/>
              <a:t>la barra de estado, etc. las opciones son: </a:t>
            </a:r>
            <a:endParaRPr lang="es-MX" dirty="0"/>
          </a:p>
          <a:p>
            <a:r>
              <a:rPr lang="es-ES" b="1" dirty="0" err="1"/>
              <a:t>toolbar</a:t>
            </a:r>
            <a:r>
              <a:rPr lang="es-ES" b="1" dirty="0"/>
              <a:t>.</a:t>
            </a:r>
            <a:r>
              <a:rPr lang="es-ES" dirty="0"/>
              <a:t> Muestra la barra de herramientas.</a:t>
            </a:r>
            <a:endParaRPr lang="es-MX" dirty="0"/>
          </a:p>
          <a:p>
            <a:r>
              <a:rPr lang="es-ES" b="1" dirty="0" err="1"/>
              <a:t>location</a:t>
            </a:r>
            <a:r>
              <a:rPr lang="es-ES" b="1" dirty="0"/>
              <a:t>.</a:t>
            </a:r>
            <a:r>
              <a:rPr lang="es-ES" dirty="0"/>
              <a:t> Muestra la barra de dirección.</a:t>
            </a:r>
            <a:endParaRPr lang="es-MX" dirty="0"/>
          </a:p>
          <a:p>
            <a:r>
              <a:rPr lang="es-ES" b="1" dirty="0" err="1"/>
              <a:t>directories</a:t>
            </a:r>
            <a:r>
              <a:rPr lang="es-ES" b="1" dirty="0"/>
              <a:t>.</a:t>
            </a:r>
            <a:r>
              <a:rPr lang="es-ES" dirty="0"/>
              <a:t> Muestra los botones de directorio.</a:t>
            </a:r>
            <a:endParaRPr lang="es-MX" dirty="0"/>
          </a:p>
          <a:p>
            <a:r>
              <a:rPr lang="es-ES" b="1" dirty="0"/>
              <a:t>status.</a:t>
            </a:r>
            <a:r>
              <a:rPr lang="es-ES" dirty="0"/>
              <a:t> Muestra la barra de estado.</a:t>
            </a:r>
            <a:endParaRPr lang="es-MX" dirty="0"/>
          </a:p>
          <a:p>
            <a:r>
              <a:rPr lang="es-ES" b="1" dirty="0" err="1"/>
              <a:t>menubar</a:t>
            </a:r>
            <a:r>
              <a:rPr lang="es-ES" b="1" dirty="0"/>
              <a:t>. </a:t>
            </a:r>
            <a:r>
              <a:rPr lang="es-ES" dirty="0"/>
              <a:t>Muestra la barra de menús.</a:t>
            </a:r>
            <a:endParaRPr lang="es-MX" dirty="0"/>
          </a:p>
          <a:p>
            <a:r>
              <a:rPr lang="es-ES" b="1" dirty="0" err="1"/>
              <a:t>scrollbars</a:t>
            </a:r>
            <a:r>
              <a:rPr lang="es-ES" b="1" dirty="0"/>
              <a:t>.</a:t>
            </a:r>
            <a:r>
              <a:rPr lang="es-ES" dirty="0"/>
              <a:t> Muestra las barras de desplazamiento.</a:t>
            </a:r>
            <a:endParaRPr lang="es-MX" dirty="0"/>
          </a:p>
          <a:p>
            <a:r>
              <a:rPr lang="es-ES" b="1" dirty="0" err="1"/>
              <a:t>resizable</a:t>
            </a:r>
            <a:r>
              <a:rPr lang="es-ES" b="1" dirty="0"/>
              <a:t>.</a:t>
            </a:r>
            <a:r>
              <a:rPr lang="es-ES" dirty="0"/>
              <a:t> Permite ajustar el tamaño de la ventana.</a:t>
            </a:r>
            <a:endParaRPr lang="es-MX" dirty="0"/>
          </a:p>
          <a:p>
            <a:r>
              <a:rPr lang="es-ES" b="1" dirty="0" err="1"/>
              <a:t>width</a:t>
            </a:r>
            <a:r>
              <a:rPr lang="es-ES" b="1" dirty="0"/>
              <a:t>.</a:t>
            </a:r>
            <a:r>
              <a:rPr lang="es-ES" dirty="0"/>
              <a:t> Ancho de la ventana en pixeles.</a:t>
            </a:r>
            <a:endParaRPr lang="es-MX" dirty="0"/>
          </a:p>
          <a:p>
            <a:r>
              <a:rPr lang="es-ES" b="1" dirty="0" err="1"/>
              <a:t>height</a:t>
            </a:r>
            <a:r>
              <a:rPr lang="es-ES" b="1" dirty="0"/>
              <a:t>.</a:t>
            </a:r>
            <a:r>
              <a:rPr lang="es-ES" dirty="0"/>
              <a:t> Altura de la ventana en pixeles.</a:t>
            </a:r>
            <a:endParaRPr lang="es-MX" dirty="0"/>
          </a:p>
          <a:p>
            <a:r>
              <a:rPr lang="es-ES" dirty="0"/>
              <a:t> </a:t>
            </a:r>
            <a:endParaRPr lang="es-MX" dirty="0"/>
          </a:p>
          <a:p>
            <a:r>
              <a:rPr lang="es-ES" dirty="0"/>
              <a:t>Para utilizar los métodos y opciones anteriores se aplica la siguiente sintaxis:</a:t>
            </a:r>
            <a:endParaRPr lang="es-MX" dirty="0"/>
          </a:p>
          <a:p>
            <a:r>
              <a:rPr lang="es-ES" dirty="0" err="1"/>
              <a:t>variableventana</a:t>
            </a:r>
            <a:r>
              <a:rPr lang="es-ES" dirty="0"/>
              <a:t>=</a:t>
            </a:r>
            <a:r>
              <a:rPr lang="es-ES" dirty="0" err="1"/>
              <a:t>nombreventana.open</a:t>
            </a:r>
            <a:r>
              <a:rPr lang="es-ES" dirty="0"/>
              <a:t>(“</a:t>
            </a:r>
            <a:r>
              <a:rPr lang="es-ES" dirty="0" err="1"/>
              <a:t>url</a:t>
            </a:r>
            <a:r>
              <a:rPr lang="es-ES" dirty="0"/>
              <a:t>”,</a:t>
            </a:r>
            <a:r>
              <a:rPr lang="es-ES" dirty="0" err="1"/>
              <a:t>nombreventana</a:t>
            </a:r>
            <a:r>
              <a:rPr lang="es-ES" dirty="0"/>
              <a:t>”,”</a:t>
            </a:r>
            <a:r>
              <a:rPr lang="es-ES" dirty="0" err="1"/>
              <a:t>opcionesventana</a:t>
            </a:r>
            <a:r>
              <a:rPr lang="es-ES" dirty="0"/>
              <a:t>”)</a:t>
            </a:r>
            <a:endParaRPr lang="es-MX" dirty="0"/>
          </a:p>
          <a:p>
            <a:r>
              <a:rPr lang="es-ES" dirty="0"/>
              <a:t> </a:t>
            </a:r>
            <a:endParaRPr lang="es-MX" dirty="0"/>
          </a:p>
          <a:p>
            <a:r>
              <a:rPr lang="es-ES" dirty="0"/>
              <a:t> </a:t>
            </a:r>
            <a:endParaRPr lang="es-MX" dirty="0"/>
          </a:p>
          <a:p>
            <a:r>
              <a:rPr lang="es-ES" dirty="0"/>
              <a:t>El siguiente script  abre una ventana nueva cuando se pulsa un botón.</a:t>
            </a:r>
            <a:endParaRPr lang="es-MX" dirty="0"/>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3257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050794" y="0"/>
            <a:ext cx="10945012" cy="6740307"/>
          </a:xfrm>
          <a:prstGeom prst="rect">
            <a:avLst/>
          </a:prstGeom>
          <a:noFill/>
        </p:spPr>
        <p:txBody>
          <a:bodyPr wrap="square" rtlCol="0">
            <a:spAutoFit/>
          </a:bodyPr>
          <a:lstStyle/>
          <a:p>
            <a:r>
              <a:rPr lang="es-ES" sz="1600" b="1" dirty="0">
                <a:latin typeface="Arial" panose="020B0604020202020204" pitchFamily="34" charset="0"/>
                <a:cs typeface="Arial" panose="020B0604020202020204" pitchFamily="34" charset="0"/>
              </a:rPr>
              <a:t>Ejemplo 22 </a:t>
            </a:r>
            <a:r>
              <a:rPr lang="es-ES" sz="1600" dirty="0">
                <a:latin typeface="Arial" panose="020B0604020202020204" pitchFamily="34" charset="0"/>
                <a:cs typeface="Arial" panose="020B0604020202020204" pitchFamily="34" charset="0"/>
              </a:rPr>
              <a:t>de aplicación de los </a:t>
            </a:r>
            <a:r>
              <a:rPr lang="es-ES" sz="1600" dirty="0" err="1">
                <a:latin typeface="Arial" panose="020B0604020202020204" pitchFamily="34" charset="0"/>
                <a:cs typeface="Arial" panose="020B0604020202020204" pitchFamily="34" charset="0"/>
              </a:rPr>
              <a:t>metodos</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confirm</a:t>
            </a:r>
            <a:r>
              <a:rPr lang="es-ES" sz="1600" dirty="0">
                <a:latin typeface="Arial" panose="020B0604020202020204" pitchFamily="34" charset="0"/>
                <a:cs typeface="Arial" panose="020B0604020202020204" pitchFamily="34" charset="0"/>
              </a:rPr>
              <a:t>() y </a:t>
            </a:r>
            <a:r>
              <a:rPr lang="es-ES" sz="1600" dirty="0" err="1">
                <a:latin typeface="Arial" panose="020B0604020202020204" pitchFamily="34" charset="0"/>
                <a:cs typeface="Arial" panose="020B0604020202020204" pitchFamily="34" charset="0"/>
              </a:rPr>
              <a:t>prompt</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&gt;ejemplo de ventanas de </a:t>
            </a:r>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 </a:t>
            </a:r>
            <a:r>
              <a:rPr lang="es-ES" sz="1600" dirty="0" err="1">
                <a:latin typeface="Arial" panose="020B0604020202020204" pitchFamily="34" charset="0"/>
                <a:cs typeface="Arial" panose="020B0604020202020204" pitchFamily="34" charset="0"/>
              </a:rPr>
              <a:t>langueje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function</a:t>
            </a:r>
            <a:r>
              <a:rPr lang="es-ES" sz="1600" dirty="0">
                <a:latin typeface="Arial" panose="020B0604020202020204" pitchFamily="34" charset="0"/>
                <a:cs typeface="Arial" panose="020B0604020202020204" pitchFamily="34" charset="0"/>
              </a:rPr>
              <a:t> pregunta()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entradadatospregunta</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prompt</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introduzce</a:t>
            </a:r>
            <a:r>
              <a:rPr lang="es-ES" sz="1600" dirty="0">
                <a:latin typeface="Arial" panose="020B0604020202020204" pitchFamily="34" charset="0"/>
                <a:cs typeface="Arial" panose="020B0604020202020204" pitchFamily="34" charset="0"/>
              </a:rPr>
              <a:t> tu nombre, por </a:t>
            </a:r>
            <a:r>
              <a:rPr lang="es-ES" sz="1600" dirty="0" err="1">
                <a:latin typeface="Arial" panose="020B0604020202020204" pitchFamily="34" charset="0"/>
                <a:cs typeface="Arial" panose="020B0604020202020204" pitchFamily="34" charset="0"/>
              </a:rPr>
              <a:t>favor","en</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minúsculas,gracias</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confirm</a:t>
            </a:r>
            <a:r>
              <a:rPr lang="es-ES" sz="1600" dirty="0">
                <a:latin typeface="Arial" panose="020B0604020202020204" pitchFamily="34" charset="0"/>
                <a:cs typeface="Arial" panose="020B0604020202020204" pitchFamily="34" charset="0"/>
              </a:rPr>
              <a:t>("estas conforme con el nombre introducido"+</a:t>
            </a:r>
            <a:r>
              <a:rPr lang="es-ES" sz="1600" dirty="0" err="1">
                <a:latin typeface="Arial" panose="020B0604020202020204" pitchFamily="34" charset="0"/>
                <a:cs typeface="Arial" panose="020B0604020202020204" pitchFamily="34" charset="0"/>
              </a:rPr>
              <a:t>entradadatospregunta</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("de acuerdo,escribiste"+</a:t>
            </a:r>
            <a:r>
              <a:rPr lang="es-ES" sz="1600" dirty="0" err="1">
                <a:latin typeface="Arial" panose="020B0604020202020204" pitchFamily="34" charset="0"/>
                <a:cs typeface="Arial" panose="020B0604020202020204" pitchFamily="34" charset="0"/>
              </a:rPr>
              <a:t>entradadatospregunta</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else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bueno,pero</a:t>
            </a:r>
            <a:r>
              <a:rPr lang="es-ES" sz="1600" dirty="0">
                <a:latin typeface="Arial" panose="020B0604020202020204" pitchFamily="34" charset="0"/>
                <a:cs typeface="Arial" panose="020B0604020202020204" pitchFamily="34" charset="0"/>
              </a:rPr>
              <a:t> yo creo que escribiste"+</a:t>
            </a:r>
            <a:r>
              <a:rPr lang="es-ES" sz="1600" dirty="0" err="1">
                <a:latin typeface="Arial" panose="020B0604020202020204" pitchFamily="34" charset="0"/>
                <a:cs typeface="Arial" panose="020B0604020202020204" pitchFamily="34" charset="0"/>
              </a:rPr>
              <a:t>entradadatospregunta</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&lt;form&gt;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&lt;input type="button" value="</a:t>
            </a:r>
            <a:r>
              <a:rPr lang="en-US" sz="1600" dirty="0" err="1">
                <a:latin typeface="Arial" panose="020B0604020202020204" pitchFamily="34" charset="0"/>
                <a:cs typeface="Arial" panose="020B0604020202020204" pitchFamily="34" charset="0"/>
              </a:rPr>
              <a:t>pulsa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aquí"onclick</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pregunta</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form</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4"/>
          <a:stretch>
            <a:fillRect/>
          </a:stretch>
        </p:blipFill>
        <p:spPr>
          <a:xfrm>
            <a:off x="6985656" y="2496040"/>
            <a:ext cx="5055870" cy="969933"/>
          </a:xfrm>
          <a:prstGeom prst="rect">
            <a:avLst/>
          </a:prstGeom>
        </p:spPr>
      </p:pic>
      <p:pic>
        <p:nvPicPr>
          <p:cNvPr id="8" name="Imagen 7"/>
          <p:cNvPicPr>
            <a:picLocks noChangeAspect="1"/>
          </p:cNvPicPr>
          <p:nvPr/>
        </p:nvPicPr>
        <p:blipFill>
          <a:blip r:embed="rId5"/>
          <a:stretch>
            <a:fillRect/>
          </a:stretch>
        </p:blipFill>
        <p:spPr>
          <a:xfrm>
            <a:off x="7166303" y="3667265"/>
            <a:ext cx="4565015" cy="230224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CuadroTexto 10"/>
          <p:cNvSpPr txBox="1"/>
          <p:nvPr/>
        </p:nvSpPr>
        <p:spPr>
          <a:xfrm>
            <a:off x="8953416" y="2162704"/>
            <a:ext cx="3899301" cy="369332"/>
          </a:xfrm>
          <a:prstGeom prst="rect">
            <a:avLst/>
          </a:prstGeom>
          <a:noFill/>
        </p:spPr>
        <p:txBody>
          <a:bodyPr wrap="square" rtlCol="0">
            <a:spAutoFit/>
          </a:bodyPr>
          <a:lstStyle/>
          <a:p>
            <a:r>
              <a:rPr lang="es-MX" b="1" dirty="0"/>
              <a:t>Resultado en el navegador</a:t>
            </a:r>
          </a:p>
        </p:txBody>
      </p:sp>
    </p:spTree>
    <p:extLst>
      <p:ext uri="{BB962C8B-B14F-4D97-AF65-F5344CB8AC3E}">
        <p14:creationId xmlns:p14="http://schemas.microsoft.com/office/powerpoint/2010/main" val="2828883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050794" y="0"/>
            <a:ext cx="10945012" cy="6001643"/>
          </a:xfrm>
          <a:prstGeom prst="rect">
            <a:avLst/>
          </a:prstGeom>
          <a:noFill/>
        </p:spPr>
        <p:txBody>
          <a:bodyPr wrap="square" rtlCol="0">
            <a:spAutoFit/>
          </a:bodyPr>
          <a:lstStyle/>
          <a:p>
            <a:r>
              <a:rPr lang="es-ES" sz="1600" b="1" i="1" u="sng" dirty="0">
                <a:latin typeface="Arial" panose="020B0604020202020204" pitchFamily="34" charset="0"/>
                <a:cs typeface="Arial" panose="020B0604020202020204" pitchFamily="34" charset="0"/>
              </a:rPr>
              <a:t>El objeto </a:t>
            </a:r>
            <a:r>
              <a:rPr lang="es-ES" sz="1600" b="1" i="1" u="sng" dirty="0" err="1">
                <a:latin typeface="Arial" panose="020B0604020202020204" pitchFamily="34" charset="0"/>
                <a:cs typeface="Arial" panose="020B0604020202020204" pitchFamily="34" charset="0"/>
              </a:rPr>
              <a:t>location</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La propiedad </a:t>
            </a:r>
            <a:r>
              <a:rPr lang="es-ES" sz="1600" dirty="0" err="1">
                <a:latin typeface="Arial" panose="020B0604020202020204" pitchFamily="34" charset="0"/>
                <a:cs typeface="Arial" panose="020B0604020202020204" pitchFamily="34" charset="0"/>
              </a:rPr>
              <a:t>location</a:t>
            </a:r>
            <a:r>
              <a:rPr lang="es-ES" sz="1600" dirty="0">
                <a:latin typeface="Arial" panose="020B0604020202020204" pitchFamily="34" charset="0"/>
                <a:cs typeface="Arial" panose="020B0604020202020204" pitchFamily="34" charset="0"/>
              </a:rPr>
              <a:t> del objeto </a:t>
            </a:r>
            <a:r>
              <a:rPr lang="es-ES" sz="1600" dirty="0" err="1">
                <a:latin typeface="Arial" panose="020B0604020202020204" pitchFamily="34" charset="0"/>
                <a:cs typeface="Arial" panose="020B0604020202020204" pitchFamily="34" charset="0"/>
              </a:rPr>
              <a:t>window</a:t>
            </a:r>
            <a:r>
              <a:rPr lang="es-ES" sz="1600" dirty="0">
                <a:latin typeface="Arial" panose="020B0604020202020204" pitchFamily="34" charset="0"/>
                <a:cs typeface="Arial" panose="020B0604020202020204" pitchFamily="34" charset="0"/>
              </a:rPr>
              <a:t> contiene información sobre el </a:t>
            </a:r>
            <a:r>
              <a:rPr lang="es-ES" sz="1600" dirty="0" err="1">
                <a:latin typeface="Arial" panose="020B0604020202020204" pitchFamily="34" charset="0"/>
                <a:cs typeface="Arial" panose="020B0604020202020204" pitchFamily="34" charset="0"/>
              </a:rPr>
              <a:t>url</a:t>
            </a:r>
            <a:r>
              <a:rPr lang="es-ES" sz="1600" dirty="0">
                <a:latin typeface="Arial" panose="020B0604020202020204" pitchFamily="34" charset="0"/>
                <a:cs typeface="Arial" panose="020B0604020202020204" pitchFamily="34" charset="0"/>
              </a:rPr>
              <a:t> completo de un </a:t>
            </a:r>
          </a:p>
          <a:p>
            <a:r>
              <a:rPr lang="es-ES" sz="1600" dirty="0">
                <a:latin typeface="Arial" panose="020B0604020202020204" pitchFamily="34" charset="0"/>
                <a:cs typeface="Arial" panose="020B0604020202020204" pitchFamily="34" charset="0"/>
              </a:rPr>
              <a:t>documento actual a diferencia de la propiedad </a:t>
            </a:r>
            <a:r>
              <a:rPr lang="es-ES" sz="1600" dirty="0" err="1">
                <a:latin typeface="Arial" panose="020B0604020202020204" pitchFamily="34" charset="0"/>
                <a:cs typeface="Arial" panose="020B0604020202020204" pitchFamily="34" charset="0"/>
              </a:rPr>
              <a:t>location</a:t>
            </a:r>
            <a:r>
              <a:rPr lang="es-ES" sz="1600" dirty="0">
                <a:latin typeface="Arial" panose="020B0604020202020204" pitchFamily="34" charset="0"/>
                <a:cs typeface="Arial" panose="020B0604020202020204" pitchFamily="34" charset="0"/>
              </a:rPr>
              <a:t> del objeto </a:t>
            </a:r>
            <a:r>
              <a:rPr lang="es-ES" sz="1600" dirty="0" err="1">
                <a:latin typeface="Arial" panose="020B0604020202020204" pitchFamily="34" charset="0"/>
                <a:cs typeface="Arial" panose="020B0604020202020204" pitchFamily="34" charset="0"/>
              </a:rPr>
              <a:t>document</a:t>
            </a:r>
            <a:r>
              <a:rPr lang="es-ES" sz="1600" dirty="0">
                <a:latin typeface="Arial" panose="020B0604020202020204" pitchFamily="34" charset="0"/>
                <a:cs typeface="Arial" panose="020B0604020202020204" pitchFamily="34" charset="0"/>
              </a:rPr>
              <a:t> que se encarga </a:t>
            </a:r>
          </a:p>
          <a:p>
            <a:r>
              <a:rPr lang="es-ES" sz="1600" dirty="0">
                <a:latin typeface="Arial" panose="020B0604020202020204" pitchFamily="34" charset="0"/>
                <a:cs typeface="Arial" panose="020B0604020202020204" pitchFamily="34" charset="0"/>
              </a:rPr>
              <a:t>de cargar un nuevo documento.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r>
              <a:rPr lang="es-ES" sz="1600" b="1" dirty="0">
                <a:latin typeface="Arial" panose="020B0604020202020204" pitchFamily="34" charset="0"/>
                <a:cs typeface="Arial" panose="020B0604020202020204" pitchFamily="34" charset="0"/>
              </a:rPr>
              <a:t>Su sintaxis es la siguiente:</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window.location.propiedad</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protocol</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Especifica el inicio de la dirección.</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hash. </a:t>
            </a:r>
            <a:r>
              <a:rPr lang="es-ES" sz="1600" dirty="0">
                <a:latin typeface="Arial" panose="020B0604020202020204" pitchFamily="34" charset="0"/>
                <a:cs typeface="Arial" panose="020B0604020202020204" pitchFamily="34" charset="0"/>
              </a:rPr>
              <a:t>Especifica el nombre del enlace en la </a:t>
            </a:r>
            <a:r>
              <a:rPr lang="es-ES" sz="1600" dirty="0" err="1">
                <a:latin typeface="Arial" panose="020B0604020202020204" pitchFamily="34" charset="0"/>
                <a:cs typeface="Arial" panose="020B0604020202020204" pitchFamily="34" charset="0"/>
              </a:rPr>
              <a:t>url</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host. </a:t>
            </a:r>
            <a:r>
              <a:rPr lang="es-ES" sz="1600" dirty="0">
                <a:latin typeface="Arial" panose="020B0604020202020204" pitchFamily="34" charset="0"/>
                <a:cs typeface="Arial" panose="020B0604020202020204" pitchFamily="34" charset="0"/>
              </a:rPr>
              <a:t>Determina el nombre del ordenador y el puerto.</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href</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Especifica la dirección completa.</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port</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Especifica el puerto de comunicaciones.</a:t>
            </a:r>
            <a:endParaRPr lang="es-MX" sz="1600" dirty="0">
              <a:latin typeface="Arial" panose="020B0604020202020204" pitchFamily="34" charset="0"/>
              <a:cs typeface="Arial" panose="020B0604020202020204" pitchFamily="34" charset="0"/>
            </a:endParaRPr>
          </a:p>
          <a:p>
            <a:r>
              <a:rPr lang="es-ES" sz="1600" b="1" i="1" u="sng" dirty="0">
                <a:latin typeface="Arial" panose="020B0604020202020204" pitchFamily="34" charset="0"/>
                <a:cs typeface="Arial" panose="020B0604020202020204" pitchFamily="34" charset="0"/>
              </a:rPr>
              <a:t>El objeto </a:t>
            </a:r>
            <a:r>
              <a:rPr lang="es-ES" sz="1600" b="1" i="1" u="sng" dirty="0" err="1">
                <a:latin typeface="Arial" panose="020B0604020202020204" pitchFamily="34" charset="0"/>
                <a:cs typeface="Arial" panose="020B0604020202020204" pitchFamily="34" charset="0"/>
              </a:rPr>
              <a:t>document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El objeto </a:t>
            </a:r>
            <a:r>
              <a:rPr lang="es-ES" sz="1600" dirty="0" err="1">
                <a:latin typeface="Arial" panose="020B0604020202020204" pitchFamily="34" charset="0"/>
                <a:cs typeface="Arial" panose="020B0604020202020204" pitchFamily="34" charset="0"/>
              </a:rPr>
              <a:t>document</a:t>
            </a:r>
            <a:r>
              <a:rPr lang="es-ES" sz="1600" dirty="0">
                <a:latin typeface="Arial" panose="020B0604020202020204" pitchFamily="34" charset="0"/>
                <a:cs typeface="Arial" panose="020B0604020202020204" pitchFamily="34" charset="0"/>
              </a:rPr>
              <a:t> hace referencia a todo el contenido de un documento </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Todas las propiedades de este objeto hacen referencia a determinadas características de la pagina, como su color de fondo, su titulo, etc. a continuación se relacionan algunas de las más utilizadas.</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bgcolor</a:t>
            </a:r>
            <a:r>
              <a:rPr lang="es-ES" sz="1600" b="1"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Color del fondo</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fgcolor</a:t>
            </a:r>
            <a:r>
              <a:rPr lang="es-ES" sz="1600" b="1"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Color del texto.</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vlinkcolor</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Color de los enlaces visitados.</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alinkcolor</a:t>
            </a:r>
            <a:r>
              <a:rPr lang="es-ES" sz="1600" b="1"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Color del enlace en el momento de la selección.</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También podemos trabajar con algunos de sus métodos para controlar el proceso de abrir y cerrar un documento.</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clear</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Borra la pagina del navegador.</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close</a:t>
            </a:r>
            <a:r>
              <a:rPr lang="es-ES" sz="1600" b="1"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Cierra el documento.</a:t>
            </a:r>
            <a:endParaRPr lang="es-MX" sz="1600" dirty="0">
              <a:latin typeface="Arial" panose="020B0604020202020204" pitchFamily="34" charset="0"/>
              <a:cs typeface="Arial" panose="020B0604020202020204" pitchFamily="34" charset="0"/>
            </a:endParaRPr>
          </a:p>
          <a:p>
            <a:r>
              <a:rPr lang="es-ES" sz="1600" b="1" dirty="0" err="1">
                <a:latin typeface="Arial" panose="020B0604020202020204" pitchFamily="34" charset="0"/>
                <a:cs typeface="Arial" panose="020B0604020202020204" pitchFamily="34" charset="0"/>
              </a:rPr>
              <a:t>write</a:t>
            </a:r>
            <a:r>
              <a:rPr lang="es-ES" sz="1600" b="1"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Permite escribir en un documento.</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562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050794" y="0"/>
            <a:ext cx="10945012" cy="6740307"/>
          </a:xfrm>
          <a:prstGeom prst="rect">
            <a:avLst/>
          </a:prstGeom>
          <a:noFill/>
        </p:spPr>
        <p:txBody>
          <a:bodyPr wrap="square" rtlCol="0">
            <a:spAutoFit/>
          </a:bodyPr>
          <a:lstStyle/>
          <a:p>
            <a:r>
              <a:rPr lang="es-ES" b="1" i="1" u="sng" dirty="0"/>
              <a:t>El objeto </a:t>
            </a:r>
            <a:r>
              <a:rPr lang="es-ES" b="1" i="1" u="sng" dirty="0" err="1"/>
              <a:t>history</a:t>
            </a:r>
            <a:endParaRPr lang="es-MX" dirty="0"/>
          </a:p>
          <a:p>
            <a:r>
              <a:rPr lang="es-ES" dirty="0"/>
              <a:t> </a:t>
            </a:r>
            <a:endParaRPr lang="es-MX" dirty="0"/>
          </a:p>
          <a:p>
            <a:r>
              <a:rPr lang="es-ES" dirty="0"/>
              <a:t>Este objeto contiene información sobre los enlaces que el usuario ha visitado. </a:t>
            </a:r>
          </a:p>
          <a:p>
            <a:r>
              <a:rPr lang="es-ES" dirty="0"/>
              <a:t>Su utilidad es la de generar botones de avance y retroceso.</a:t>
            </a:r>
            <a:endParaRPr lang="es-MX" dirty="0"/>
          </a:p>
          <a:p>
            <a:r>
              <a:rPr lang="es-ES" b="1" dirty="0"/>
              <a:t>back(). </a:t>
            </a:r>
            <a:r>
              <a:rPr lang="es-ES" dirty="0"/>
              <a:t>Carga el </a:t>
            </a:r>
            <a:r>
              <a:rPr lang="es-ES" dirty="0" err="1"/>
              <a:t>url</a:t>
            </a:r>
            <a:r>
              <a:rPr lang="es-ES" dirty="0"/>
              <a:t> anterior al actual.</a:t>
            </a:r>
            <a:endParaRPr lang="es-MX" dirty="0"/>
          </a:p>
          <a:p>
            <a:r>
              <a:rPr lang="es-ES" b="1" dirty="0"/>
              <a:t>forward(). </a:t>
            </a:r>
            <a:r>
              <a:rPr lang="es-ES" dirty="0"/>
              <a:t>Carga el </a:t>
            </a:r>
            <a:r>
              <a:rPr lang="es-ES" dirty="0" err="1"/>
              <a:t>url</a:t>
            </a:r>
            <a:r>
              <a:rPr lang="es-ES" dirty="0"/>
              <a:t> siguiente de la lista.</a:t>
            </a:r>
            <a:endParaRPr lang="es-MX" dirty="0"/>
          </a:p>
          <a:p>
            <a:r>
              <a:rPr lang="es-ES" b="1" dirty="0" err="1"/>
              <a:t>go</a:t>
            </a:r>
            <a:r>
              <a:rPr lang="es-ES" b="1" dirty="0"/>
              <a:t>(). </a:t>
            </a:r>
            <a:r>
              <a:rPr lang="es-ES" dirty="0"/>
              <a:t>Muestra un </a:t>
            </a:r>
            <a:r>
              <a:rPr lang="es-ES" dirty="0" err="1"/>
              <a:t>url</a:t>
            </a:r>
            <a:r>
              <a:rPr lang="es-ES" dirty="0"/>
              <a:t> de la lista </a:t>
            </a:r>
            <a:r>
              <a:rPr lang="es-ES" dirty="0" err="1"/>
              <a:t>history</a:t>
            </a:r>
            <a:r>
              <a:rPr lang="es-ES" dirty="0"/>
              <a:t> según un valor índice introducido.</a:t>
            </a:r>
            <a:endParaRPr lang="es-MX" dirty="0"/>
          </a:p>
          <a:p>
            <a:r>
              <a:rPr lang="es-ES" b="1" i="1" u="sng" dirty="0"/>
              <a:t>Los eventos de JavaScript</a:t>
            </a:r>
            <a:endParaRPr lang="es-MX" dirty="0"/>
          </a:p>
          <a:p>
            <a:r>
              <a:rPr lang="es-ES" dirty="0"/>
              <a:t> </a:t>
            </a:r>
            <a:r>
              <a:rPr lang="es-MX" dirty="0"/>
              <a:t>S</a:t>
            </a:r>
            <a:r>
              <a:rPr lang="es-ES" dirty="0"/>
              <a:t>e llama evento a un suceso que ocurre en el sistema cuando un usuario ejecuta algún tipo de acción. Un evento debe asociarse a un elemento </a:t>
            </a:r>
            <a:r>
              <a:rPr lang="es-ES" dirty="0" err="1"/>
              <a:t>html</a:t>
            </a:r>
            <a:r>
              <a:rPr lang="es-ES" dirty="0"/>
              <a:t>, no aun código JavaScript.</a:t>
            </a:r>
            <a:endParaRPr lang="es-MX" dirty="0"/>
          </a:p>
          <a:p>
            <a:r>
              <a:rPr lang="es-ES" dirty="0"/>
              <a:t>Se trata de los manejadores de eventos disponibles en JavaScript.</a:t>
            </a:r>
          </a:p>
          <a:p>
            <a:r>
              <a:rPr lang="es-ES" dirty="0"/>
              <a:t>El evento </a:t>
            </a:r>
            <a:r>
              <a:rPr lang="es-ES" dirty="0" err="1"/>
              <a:t>onClick</a:t>
            </a:r>
            <a:r>
              <a:rPr lang="es-ES" dirty="0"/>
              <a:t>:</a:t>
            </a:r>
            <a:endParaRPr lang="es-MX" dirty="0"/>
          </a:p>
          <a:p>
            <a:r>
              <a:rPr lang="en-US" dirty="0"/>
              <a:t>&lt;html&gt;</a:t>
            </a:r>
            <a:endParaRPr lang="es-MX" dirty="0"/>
          </a:p>
          <a:p>
            <a:r>
              <a:rPr lang="en-US" dirty="0"/>
              <a:t>&lt;head&gt;</a:t>
            </a:r>
            <a:endParaRPr lang="es-MX" dirty="0"/>
          </a:p>
          <a:p>
            <a:r>
              <a:rPr lang="en-US" dirty="0"/>
              <a:t>&lt;title&gt; </a:t>
            </a:r>
            <a:r>
              <a:rPr lang="en-US" dirty="0" err="1"/>
              <a:t>ejemplo</a:t>
            </a:r>
            <a:r>
              <a:rPr lang="en-US" dirty="0"/>
              <a:t> de </a:t>
            </a:r>
            <a:r>
              <a:rPr lang="en-US" dirty="0" err="1"/>
              <a:t>evento</a:t>
            </a:r>
            <a:r>
              <a:rPr lang="en-US" dirty="0"/>
              <a:t> &lt;/title&gt;</a:t>
            </a:r>
            <a:endParaRPr lang="es-MX" dirty="0"/>
          </a:p>
          <a:p>
            <a:r>
              <a:rPr lang="en-US" dirty="0"/>
              <a:t>&lt;/head&gt;</a:t>
            </a:r>
            <a:endParaRPr lang="es-MX" dirty="0"/>
          </a:p>
          <a:p>
            <a:r>
              <a:rPr lang="en-US" dirty="0"/>
              <a:t>&lt;form&gt;</a:t>
            </a:r>
            <a:endParaRPr lang="es-MX" dirty="0"/>
          </a:p>
          <a:p>
            <a:r>
              <a:rPr lang="en-US" dirty="0"/>
              <a:t>&lt;input type="</a:t>
            </a:r>
            <a:r>
              <a:rPr lang="en-US" dirty="0" err="1"/>
              <a:t>button"value</a:t>
            </a:r>
            <a:r>
              <a:rPr lang="en-US" dirty="0"/>
              <a:t>="</a:t>
            </a:r>
            <a:r>
              <a:rPr lang="en-US" dirty="0" err="1"/>
              <a:t>pulsa"onClick</a:t>
            </a:r>
            <a:r>
              <a:rPr lang="en-US" dirty="0"/>
              <a:t>="alert('has </a:t>
            </a:r>
            <a:r>
              <a:rPr lang="en-US" dirty="0" err="1"/>
              <a:t>pulsado</a:t>
            </a:r>
            <a:r>
              <a:rPr lang="en-US" dirty="0"/>
              <a:t> el </a:t>
            </a:r>
            <a:r>
              <a:rPr lang="en-US" dirty="0" err="1"/>
              <a:t>botón</a:t>
            </a:r>
            <a:r>
              <a:rPr lang="en-US" dirty="0"/>
              <a:t>');"&gt;</a:t>
            </a:r>
            <a:endParaRPr lang="es-MX" dirty="0"/>
          </a:p>
          <a:p>
            <a:r>
              <a:rPr lang="es-ES" dirty="0"/>
              <a:t>&lt;/</a:t>
            </a:r>
            <a:r>
              <a:rPr lang="es-ES" dirty="0" err="1"/>
              <a:t>form</a:t>
            </a:r>
            <a:r>
              <a:rPr lang="es-ES" dirty="0"/>
              <a:t>&gt;</a:t>
            </a:r>
            <a:endParaRPr lang="es-MX" dirty="0"/>
          </a:p>
          <a:p>
            <a:r>
              <a:rPr lang="es-ES" dirty="0"/>
              <a:t>&lt;/</a:t>
            </a:r>
            <a:r>
              <a:rPr lang="es-ES" dirty="0" err="1"/>
              <a:t>body</a:t>
            </a:r>
            <a:r>
              <a:rPr lang="es-ES" dirty="0"/>
              <a:t>&gt;</a:t>
            </a:r>
            <a:endParaRPr lang="es-MX" dirty="0"/>
          </a:p>
          <a:p>
            <a:r>
              <a:rPr lang="es-ES" dirty="0"/>
              <a:t>&lt;/</a:t>
            </a:r>
            <a:r>
              <a:rPr lang="es-ES" dirty="0" err="1"/>
              <a:t>html</a:t>
            </a:r>
            <a:r>
              <a:rPr lang="es-ES" dirty="0"/>
              <a:t>&gt;</a:t>
            </a:r>
            <a:endParaRPr lang="es-MX" dirty="0"/>
          </a:p>
          <a:p>
            <a:r>
              <a:rPr lang="es-ES" dirty="0"/>
              <a:t>El script anterior muestra un mensaje de aviso cuando el usuario pulsa el botón. Es importante verificar los scripts en diferentes navegadores.</a:t>
            </a:r>
            <a:endParaRPr lang="es-MX" dirty="0"/>
          </a:p>
          <a:p>
            <a:endParaRPr lang="es-MX" dirty="0"/>
          </a:p>
        </p:txBody>
      </p:sp>
    </p:spTree>
    <p:extLst>
      <p:ext uri="{BB962C8B-B14F-4D97-AF65-F5344CB8AC3E}">
        <p14:creationId xmlns:p14="http://schemas.microsoft.com/office/powerpoint/2010/main" val="3522633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050794" y="0"/>
            <a:ext cx="10945012" cy="5632311"/>
          </a:xfrm>
          <a:prstGeom prst="rect">
            <a:avLst/>
          </a:prstGeom>
          <a:noFill/>
        </p:spPr>
        <p:txBody>
          <a:bodyPr wrap="square" rtlCol="0">
            <a:spAutoFit/>
          </a:bodyPr>
          <a:lstStyle/>
          <a:p>
            <a:r>
              <a:rPr lang="es-ES" b="1" i="1" u="sng" dirty="0"/>
              <a:t>El evento </a:t>
            </a:r>
            <a:r>
              <a:rPr lang="es-ES" b="1" i="1" u="sng" dirty="0" err="1"/>
              <a:t>onClick</a:t>
            </a:r>
            <a:endParaRPr lang="es-MX" dirty="0"/>
          </a:p>
          <a:p>
            <a:r>
              <a:rPr lang="es-ES" dirty="0"/>
              <a:t> </a:t>
            </a:r>
            <a:r>
              <a:rPr lang="es-MX" dirty="0"/>
              <a:t>S</a:t>
            </a:r>
            <a:r>
              <a:rPr lang="es-ES" dirty="0"/>
              <a:t>in lugar a dudas, este es uno de los eventos mas conocidos de JavaScript, y se produce cuando</a:t>
            </a:r>
          </a:p>
          <a:p>
            <a:r>
              <a:rPr lang="es-ES" dirty="0"/>
              <a:t>el usuario efectúa un </a:t>
            </a:r>
            <a:r>
              <a:rPr lang="es-ES" dirty="0" err="1"/>
              <a:t>click</a:t>
            </a:r>
            <a:r>
              <a:rPr lang="es-ES" dirty="0"/>
              <a:t> con el botón izquierdo del ratón sobre algún elemento de un formulario</a:t>
            </a:r>
          </a:p>
          <a:p>
            <a:r>
              <a:rPr lang="es-ES" dirty="0"/>
              <a:t>o un enlace. </a:t>
            </a:r>
            <a:r>
              <a:rPr lang="es-MX" dirty="0"/>
              <a:t>L</a:t>
            </a:r>
            <a:r>
              <a:rPr lang="es-ES" dirty="0"/>
              <a:t>a sintaxis básica de este evento es la siguiente:</a:t>
            </a:r>
            <a:endParaRPr lang="es-MX" dirty="0"/>
          </a:p>
          <a:p>
            <a:r>
              <a:rPr lang="es-ES" dirty="0"/>
              <a:t> </a:t>
            </a:r>
            <a:endParaRPr lang="es-MX" dirty="0"/>
          </a:p>
          <a:p>
            <a:r>
              <a:rPr lang="es-ES" dirty="0"/>
              <a:t>&lt;input </a:t>
            </a:r>
            <a:r>
              <a:rPr lang="es-ES" dirty="0" err="1"/>
              <a:t>type</a:t>
            </a:r>
            <a:r>
              <a:rPr lang="es-ES" dirty="0"/>
              <a:t>=”tipo de elemento” </a:t>
            </a:r>
            <a:r>
              <a:rPr lang="es-ES" dirty="0" err="1"/>
              <a:t>onClick</a:t>
            </a:r>
            <a:r>
              <a:rPr lang="es-ES" dirty="0"/>
              <a:t>=”función”&gt;</a:t>
            </a:r>
            <a:endParaRPr lang="es-MX" dirty="0"/>
          </a:p>
          <a:p>
            <a:r>
              <a:rPr lang="es-ES" dirty="0"/>
              <a:t> </a:t>
            </a:r>
            <a:endParaRPr lang="es-MX" dirty="0"/>
          </a:p>
          <a:p>
            <a:r>
              <a:rPr lang="es-ES" dirty="0"/>
              <a:t>El tipo de elemento puede ser un botón, una caja de comprobación o un botón de </a:t>
            </a:r>
            <a:r>
              <a:rPr lang="es-ES" dirty="0" err="1"/>
              <a:t>reset</a:t>
            </a:r>
            <a:r>
              <a:rPr lang="es-ES" dirty="0"/>
              <a:t> por ejemplo, mientras que la función es la instrucción o instrucciones a procesar cuando se produzca el evento.</a:t>
            </a:r>
            <a:endParaRPr lang="es-MX" dirty="0"/>
          </a:p>
          <a:p>
            <a:r>
              <a:rPr lang="es-ES" dirty="0"/>
              <a:t> </a:t>
            </a:r>
            <a:endParaRPr lang="es-MX" dirty="0"/>
          </a:p>
          <a:p>
            <a:r>
              <a:rPr lang="es-ES" dirty="0"/>
              <a:t>Los eventos </a:t>
            </a:r>
            <a:r>
              <a:rPr lang="es-ES" dirty="0" err="1"/>
              <a:t>onMouseOver</a:t>
            </a:r>
            <a:r>
              <a:rPr lang="es-ES" dirty="0"/>
              <a:t> y </a:t>
            </a:r>
            <a:r>
              <a:rPr lang="es-ES" dirty="0" err="1"/>
              <a:t>onMouseOut</a:t>
            </a:r>
            <a:endParaRPr lang="es-MX" dirty="0"/>
          </a:p>
          <a:p>
            <a:r>
              <a:rPr lang="es-ES" dirty="0"/>
              <a:t>El evento  </a:t>
            </a:r>
            <a:r>
              <a:rPr lang="es-ES" dirty="0" err="1"/>
              <a:t>onMouseOver</a:t>
            </a:r>
            <a:r>
              <a:rPr lang="es-ES" dirty="0"/>
              <a:t> u </a:t>
            </a:r>
            <a:r>
              <a:rPr lang="es-ES" dirty="0" err="1"/>
              <a:t>onMouseOver</a:t>
            </a:r>
            <a:r>
              <a:rPr lang="es-ES" dirty="0"/>
              <a:t> sucede cada vez que el cursor del ratón pasa por encima de un elemento de la página, mientras que el evento </a:t>
            </a:r>
            <a:r>
              <a:rPr lang="es-ES" dirty="0" err="1"/>
              <a:t>onMouseOut</a:t>
            </a:r>
            <a:r>
              <a:rPr lang="es-ES" dirty="0"/>
              <a:t>  sucede cuando se deja de seleccionar ese elemento.</a:t>
            </a:r>
            <a:endParaRPr lang="es-MX" dirty="0"/>
          </a:p>
          <a:p>
            <a:r>
              <a:rPr lang="es-ES" dirty="0"/>
              <a:t> </a:t>
            </a:r>
            <a:endParaRPr lang="es-MX" dirty="0"/>
          </a:p>
          <a:p>
            <a:r>
              <a:rPr lang="es-ES" dirty="0"/>
              <a:t>La sintaxis para los respectivos eventos es la siguiente:</a:t>
            </a:r>
            <a:endParaRPr lang="es-MX" dirty="0"/>
          </a:p>
          <a:p>
            <a:r>
              <a:rPr lang="es-ES" dirty="0"/>
              <a:t> </a:t>
            </a:r>
            <a:endParaRPr lang="es-MX" dirty="0"/>
          </a:p>
          <a:p>
            <a:r>
              <a:rPr lang="en-US" dirty="0"/>
              <a:t>&lt;a </a:t>
            </a:r>
            <a:r>
              <a:rPr lang="en-US" dirty="0" err="1"/>
              <a:t>href</a:t>
            </a:r>
            <a:r>
              <a:rPr lang="en-US" dirty="0"/>
              <a:t>=”</a:t>
            </a:r>
            <a:r>
              <a:rPr lang="en-US" dirty="0" err="1"/>
              <a:t>url</a:t>
            </a:r>
            <a:r>
              <a:rPr lang="en-US" dirty="0"/>
              <a:t>” </a:t>
            </a:r>
            <a:r>
              <a:rPr lang="en-US" dirty="0" err="1"/>
              <a:t>onMouseOver</a:t>
            </a:r>
            <a:r>
              <a:rPr lang="en-US" dirty="0"/>
              <a:t>=”</a:t>
            </a:r>
            <a:r>
              <a:rPr lang="en-US" dirty="0" err="1"/>
              <a:t>función</a:t>
            </a:r>
            <a:r>
              <a:rPr lang="en-US" dirty="0"/>
              <a:t>”&gt;enlace&lt;/a&gt;</a:t>
            </a:r>
            <a:endParaRPr lang="es-MX" dirty="0"/>
          </a:p>
          <a:p>
            <a:r>
              <a:rPr lang="en-US" dirty="0"/>
              <a:t>&lt;a </a:t>
            </a:r>
            <a:r>
              <a:rPr lang="en-US" dirty="0" err="1"/>
              <a:t>href</a:t>
            </a:r>
            <a:r>
              <a:rPr lang="en-US" dirty="0"/>
              <a:t>=”</a:t>
            </a:r>
            <a:r>
              <a:rPr lang="en-US" dirty="0" err="1"/>
              <a:t>url</a:t>
            </a:r>
            <a:r>
              <a:rPr lang="en-US" dirty="0"/>
              <a:t>” </a:t>
            </a:r>
            <a:r>
              <a:rPr lang="en-US" dirty="0" err="1"/>
              <a:t>onMouseOut</a:t>
            </a:r>
            <a:r>
              <a:rPr lang="en-US" dirty="0"/>
              <a:t>=”</a:t>
            </a:r>
            <a:r>
              <a:rPr lang="en-US" dirty="0" err="1"/>
              <a:t>función</a:t>
            </a:r>
            <a:r>
              <a:rPr lang="en-US" dirty="0"/>
              <a:t>”&gt;enlace&lt;/a&gt;</a:t>
            </a:r>
            <a:endParaRPr lang="es-MX" dirty="0"/>
          </a:p>
          <a:p>
            <a:r>
              <a:rPr lang="en-US" dirty="0"/>
              <a:t> </a:t>
            </a:r>
            <a:endParaRPr lang="es-MX" dirty="0"/>
          </a:p>
          <a:p>
            <a:endParaRPr lang="es-MX" dirty="0"/>
          </a:p>
        </p:txBody>
      </p:sp>
    </p:spTree>
    <p:extLst>
      <p:ext uri="{BB962C8B-B14F-4D97-AF65-F5344CB8AC3E}">
        <p14:creationId xmlns:p14="http://schemas.microsoft.com/office/powerpoint/2010/main" val="2358614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050794" y="0"/>
            <a:ext cx="10945012" cy="7725192"/>
          </a:xfrm>
          <a:prstGeom prst="rect">
            <a:avLst/>
          </a:prstGeom>
          <a:noFill/>
        </p:spPr>
        <p:txBody>
          <a:bodyPr wrap="square" rtlCol="0">
            <a:spAutoFit/>
          </a:bodyPr>
          <a:lstStyle/>
          <a:p>
            <a:r>
              <a:rPr lang="es-ES" sz="1600" b="1" dirty="0">
                <a:latin typeface="Arial" panose="020B0604020202020204" pitchFamily="34" charset="0"/>
                <a:cs typeface="Arial" panose="020B0604020202020204" pitchFamily="34" charset="0"/>
              </a:rPr>
              <a:t>Ejemplo 23</a:t>
            </a:r>
            <a:r>
              <a:rPr lang="es-ES" sz="1600" dirty="0">
                <a:latin typeface="Arial" panose="020B0604020202020204" pitchFamily="34" charset="0"/>
                <a:cs typeface="Arial" panose="020B0604020202020204" pitchFamily="34" charset="0"/>
              </a:rPr>
              <a:t> de los dos eventos anteriores:</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&lt;title&gt; </a:t>
            </a:r>
            <a:r>
              <a:rPr lang="en-US" sz="1600" dirty="0" err="1">
                <a:latin typeface="Arial" panose="020B0604020202020204" pitchFamily="34" charset="0"/>
                <a:cs typeface="Arial" panose="020B0604020202020204" pitchFamily="34" charset="0"/>
              </a:rPr>
              <a:t>ejemplo</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evento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onmouseover</a:t>
            </a:r>
            <a:r>
              <a:rPr lang="en-US" sz="1600" dirty="0">
                <a:latin typeface="Arial" panose="020B0604020202020204" pitchFamily="34" charset="0"/>
                <a:cs typeface="Arial" panose="020B0604020202020204" pitchFamily="34" charset="0"/>
              </a:rPr>
              <a:t> y </a:t>
            </a:r>
            <a:r>
              <a:rPr lang="en-US" sz="1600" dirty="0" err="1">
                <a:latin typeface="Arial" panose="020B0604020202020204" pitchFamily="34" charset="0"/>
                <a:cs typeface="Arial" panose="020B0604020202020204" pitchFamily="34" charset="0"/>
              </a:rPr>
              <a:t>onmouseout</a:t>
            </a:r>
            <a:r>
              <a:rPr lang="en-US" sz="1600" dirty="0">
                <a:latin typeface="Arial" panose="020B0604020202020204" pitchFamily="34" charset="0"/>
                <a:cs typeface="Arial" panose="020B0604020202020204" pitchFamily="34" charset="0"/>
              </a:rPr>
              <a:t> &lt;/title&gt;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 </a:t>
            </a:r>
            <a:r>
              <a:rPr lang="es-ES" sz="1600" dirty="0" err="1">
                <a:latin typeface="Arial" panose="020B0604020202020204" pitchFamily="34" charset="0"/>
                <a:cs typeface="Arial" panose="020B0604020202020204" pitchFamily="34" charset="0"/>
              </a:rPr>
              <a:t>href</a:t>
            </a:r>
            <a:r>
              <a:rPr lang="es-ES" sz="1600" dirty="0">
                <a:latin typeface="Arial" panose="020B0604020202020204" pitchFamily="34" charset="0"/>
                <a:cs typeface="Arial" panose="020B0604020202020204" pitchFamily="34" charset="0"/>
              </a:rPr>
              <a:t>="enlace" </a:t>
            </a:r>
            <a:r>
              <a:rPr lang="es-ES" sz="1600" dirty="0" err="1">
                <a:latin typeface="Arial" panose="020B0604020202020204" pitchFamily="34" charset="0"/>
                <a:cs typeface="Arial" panose="020B0604020202020204" pitchFamily="34" charset="0"/>
              </a:rPr>
              <a:t>onMouseOver</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('has pasado por encima del enlace')";&gt;pasa por encima </a:t>
            </a:r>
            <a:r>
              <a:rPr lang="es-ES" sz="1600" dirty="0" err="1">
                <a:latin typeface="Arial" panose="020B0604020202020204" pitchFamily="34" charset="0"/>
                <a:cs typeface="Arial" panose="020B0604020202020204" pitchFamily="34" charset="0"/>
              </a:rPr>
              <a:t>mio</a:t>
            </a:r>
            <a:r>
              <a:rPr lang="es-ES" sz="1600" dirty="0">
                <a:latin typeface="Arial" panose="020B0604020202020204" pitchFamily="34" charset="0"/>
                <a:cs typeface="Arial" panose="020B0604020202020204" pitchFamily="34" charset="0"/>
              </a:rPr>
              <a:t>&lt;/a&gt;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 </a:t>
            </a:r>
            <a:r>
              <a:rPr lang="es-ES" sz="1600" dirty="0" err="1">
                <a:latin typeface="Arial" panose="020B0604020202020204" pitchFamily="34" charset="0"/>
                <a:cs typeface="Arial" panose="020B0604020202020204" pitchFamily="34" charset="0"/>
              </a:rPr>
              <a:t>href</a:t>
            </a:r>
            <a:r>
              <a:rPr lang="es-ES" sz="1600" dirty="0">
                <a:latin typeface="Arial" panose="020B0604020202020204" pitchFamily="34" charset="0"/>
                <a:cs typeface="Arial" panose="020B0604020202020204" pitchFamily="34" charset="0"/>
              </a:rPr>
              <a:t>="enlace" </a:t>
            </a:r>
            <a:r>
              <a:rPr lang="es-ES" sz="1600" dirty="0" err="1">
                <a:latin typeface="Arial" panose="020B0604020202020204" pitchFamily="34" charset="0"/>
                <a:cs typeface="Arial" panose="020B0604020202020204" pitchFamily="34" charset="0"/>
              </a:rPr>
              <a:t>onMouseOut</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('estas </a:t>
            </a:r>
            <a:r>
              <a:rPr lang="es-ES" sz="1600" dirty="0" err="1">
                <a:latin typeface="Arial" panose="020B0604020202020204" pitchFamily="34" charset="0"/>
                <a:cs typeface="Arial" panose="020B0604020202020204" pitchFamily="34" charset="0"/>
              </a:rPr>
              <a:t>alejandote</a:t>
            </a:r>
            <a:r>
              <a:rPr lang="es-ES" sz="1600" dirty="0">
                <a:latin typeface="Arial" panose="020B0604020202020204" pitchFamily="34" charset="0"/>
                <a:cs typeface="Arial" panose="020B0604020202020204" pitchFamily="34" charset="0"/>
              </a:rPr>
              <a:t> del enlace');"&gt;acércate y luego vete poco a poco.&lt;/a&gt;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b="1" i="1" u="sng" dirty="0">
                <a:latin typeface="Arial" panose="020B0604020202020204" pitchFamily="34" charset="0"/>
                <a:cs typeface="Arial" panose="020B0604020202020204" pitchFamily="34" charset="0"/>
              </a:rPr>
              <a:t>Los eventos </a:t>
            </a:r>
            <a:r>
              <a:rPr lang="es-ES" sz="1600" b="1" i="1" u="sng" dirty="0" err="1">
                <a:latin typeface="Arial" panose="020B0604020202020204" pitchFamily="34" charset="0"/>
                <a:cs typeface="Arial" panose="020B0604020202020204" pitchFamily="34" charset="0"/>
              </a:rPr>
              <a:t>onLoad</a:t>
            </a:r>
            <a:r>
              <a:rPr lang="es-ES" sz="1600" b="1" i="1" u="sng" dirty="0">
                <a:latin typeface="Arial" panose="020B0604020202020204" pitchFamily="34" charset="0"/>
                <a:cs typeface="Arial" panose="020B0604020202020204" pitchFamily="34" charset="0"/>
              </a:rPr>
              <a:t> y </a:t>
            </a:r>
            <a:r>
              <a:rPr lang="es-ES" sz="1600" b="1" i="1" u="sng" dirty="0" err="1">
                <a:latin typeface="Arial" panose="020B0604020202020204" pitchFamily="34" charset="0"/>
                <a:cs typeface="Arial" panose="020B0604020202020204" pitchFamily="34" charset="0"/>
              </a:rPr>
              <a:t>onUnload</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El evento </a:t>
            </a:r>
            <a:r>
              <a:rPr lang="es-ES" sz="1600" dirty="0" err="1">
                <a:latin typeface="Arial" panose="020B0604020202020204" pitchFamily="34" charset="0"/>
                <a:cs typeface="Arial" panose="020B0604020202020204" pitchFamily="34" charset="0"/>
              </a:rPr>
              <a:t>onLoad</a:t>
            </a:r>
            <a:r>
              <a:rPr lang="es-ES" sz="1600" dirty="0">
                <a:latin typeface="Arial" panose="020B0604020202020204" pitchFamily="34" charset="0"/>
                <a:cs typeface="Arial" panose="020B0604020202020204" pitchFamily="34" charset="0"/>
              </a:rPr>
              <a:t> es aquel que se produce cuando un navegador carga un documento </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 o una imagen. Este evento se utilizara dentro de la etiqueta &lt;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 del documento </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Su sintaxis para cada una de las opciones será la siguiente: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 </a:t>
            </a:r>
            <a:r>
              <a:rPr lang="en-US" sz="1600" dirty="0" err="1">
                <a:latin typeface="Arial" panose="020B0604020202020204" pitchFamily="34" charset="0"/>
                <a:cs typeface="Arial" panose="020B0604020202020204" pitchFamily="34" charset="0"/>
              </a:rPr>
              <a:t>onLoad</a:t>
            </a:r>
            <a:r>
              <a:rPr lang="en-US" sz="1600" dirty="0">
                <a:latin typeface="Arial" panose="020B0604020202020204" pitchFamily="34" charset="0"/>
                <a:cs typeface="Arial" panose="020B0604020202020204" pitchFamily="34" charset="0"/>
              </a:rPr>
              <a:t>=”script a </a:t>
            </a:r>
            <a:r>
              <a:rPr lang="en-US" sz="1600" dirty="0" err="1">
                <a:latin typeface="Arial" panose="020B0604020202020204" pitchFamily="34" charset="0"/>
                <a:cs typeface="Arial" panose="020B0604020202020204" pitchFamily="34" charset="0"/>
              </a:rPr>
              <a:t>ejecutar</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onUnload</a:t>
            </a:r>
            <a:r>
              <a:rPr lang="es-ES" sz="1600" dirty="0">
                <a:latin typeface="Arial" panose="020B0604020202020204" pitchFamily="34" charset="0"/>
                <a:cs typeface="Arial" panose="020B0604020202020204" pitchFamily="34" charset="0"/>
              </a:rPr>
              <a:t> es el evento opuesto a </a:t>
            </a:r>
            <a:r>
              <a:rPr lang="es-ES" sz="1600" dirty="0" err="1">
                <a:latin typeface="Arial" panose="020B0604020202020204" pitchFamily="34" charset="0"/>
                <a:cs typeface="Arial" panose="020B0604020202020204" pitchFamily="34" charset="0"/>
              </a:rPr>
              <a:t>onLoad</a:t>
            </a:r>
            <a:r>
              <a:rPr lang="es-ES" sz="1600" dirty="0">
                <a:latin typeface="Arial" panose="020B0604020202020204" pitchFamily="34" charset="0"/>
                <a:cs typeface="Arial" panose="020B0604020202020204" pitchFamily="34" charset="0"/>
              </a:rPr>
              <a:t>. su misión consiste en ejecutar un script cuando la pagina web actual se descarga, ya sea porque se accede a otro web o bien porque se utilizan los botones de avanzar y retroceder.</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la sintaxis es similar a la vista anteriormente.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 </a:t>
            </a:r>
            <a:r>
              <a:rPr lang="en-US" sz="1600" dirty="0" err="1">
                <a:latin typeface="Arial" panose="020B0604020202020204" pitchFamily="34" charset="0"/>
                <a:cs typeface="Arial" panose="020B0604020202020204" pitchFamily="34" charset="0"/>
              </a:rPr>
              <a:t>onUnload</a:t>
            </a:r>
            <a:r>
              <a:rPr lang="en-US" sz="1600" dirty="0">
                <a:latin typeface="Arial" panose="020B0604020202020204" pitchFamily="34" charset="0"/>
                <a:cs typeface="Arial" panose="020B0604020202020204" pitchFamily="34" charset="0"/>
              </a:rPr>
              <a:t>=”script a </a:t>
            </a:r>
            <a:r>
              <a:rPr lang="en-US" sz="1600" dirty="0" err="1">
                <a:latin typeface="Arial" panose="020B0604020202020204" pitchFamily="34" charset="0"/>
                <a:cs typeface="Arial" panose="020B0604020202020204" pitchFamily="34" charset="0"/>
              </a:rPr>
              <a:t>ejecutar</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8837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050794" y="0"/>
            <a:ext cx="10945012" cy="7232749"/>
          </a:xfrm>
          <a:prstGeom prst="rect">
            <a:avLst/>
          </a:prstGeom>
          <a:noFill/>
        </p:spPr>
        <p:txBody>
          <a:bodyPr wrap="square" rtlCol="0">
            <a:spAutoFit/>
          </a:bodyPr>
          <a:lstStyle/>
          <a:p>
            <a:r>
              <a:rPr lang="es-ES" sz="1600" b="1" i="1" u="sng" dirty="0">
                <a:latin typeface="Arial" panose="020B0604020202020204" pitchFamily="34" charset="0"/>
                <a:cs typeface="Arial" panose="020B0604020202020204" pitchFamily="34" charset="0"/>
              </a:rPr>
              <a:t>El evento </a:t>
            </a:r>
            <a:r>
              <a:rPr lang="es-ES" sz="1600" b="1" i="1" u="sng" dirty="0" err="1">
                <a:latin typeface="Arial" panose="020B0604020202020204" pitchFamily="34" charset="0"/>
                <a:cs typeface="Arial" panose="020B0604020202020204" pitchFamily="34" charset="0"/>
              </a:rPr>
              <a:t>onChange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El evento </a:t>
            </a:r>
            <a:r>
              <a:rPr lang="es-ES" sz="1600" dirty="0" err="1">
                <a:latin typeface="Arial" panose="020B0604020202020204" pitchFamily="34" charset="0"/>
                <a:cs typeface="Arial" panose="020B0604020202020204" pitchFamily="34" charset="0"/>
              </a:rPr>
              <a:t>onChange</a:t>
            </a:r>
            <a:r>
              <a:rPr lang="es-ES" sz="1600" dirty="0">
                <a:latin typeface="Arial" panose="020B0604020202020204" pitchFamily="34" charset="0"/>
                <a:cs typeface="Arial" panose="020B0604020202020204" pitchFamily="34" charset="0"/>
              </a:rPr>
              <a:t> se produce cuando se modifica el valor de un elemento </a:t>
            </a:r>
            <a:r>
              <a:rPr lang="es-ES" sz="1600" dirty="0" err="1">
                <a:latin typeface="Arial" panose="020B0604020202020204" pitchFamily="34" charset="0"/>
                <a:cs typeface="Arial" panose="020B0604020202020204" pitchFamily="34" charset="0"/>
              </a:rPr>
              <a:t>select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text</a:t>
            </a:r>
            <a:r>
              <a:rPr lang="es-ES" sz="1600" dirty="0">
                <a:latin typeface="Arial" panose="020B0604020202020204" pitchFamily="34" charset="0"/>
                <a:cs typeface="Arial" panose="020B0604020202020204" pitchFamily="34" charset="0"/>
              </a:rPr>
              <a:t> o </a:t>
            </a:r>
          </a:p>
          <a:p>
            <a:r>
              <a:rPr lang="es-ES" sz="1600" dirty="0" err="1">
                <a:latin typeface="Arial" panose="020B0604020202020204" pitchFamily="34" charset="0"/>
                <a:cs typeface="Arial" panose="020B0604020202020204" pitchFamily="34" charset="0"/>
              </a:rPr>
              <a:t>textarea</a:t>
            </a:r>
            <a:r>
              <a:rPr lang="es-ES" sz="1600" dirty="0">
                <a:latin typeface="Arial" panose="020B0604020202020204" pitchFamily="34" charset="0"/>
                <a:cs typeface="Arial" panose="020B0604020202020204" pitchFamily="34" charset="0"/>
              </a:rPr>
              <a:t> en un formulario </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a:t>
            </a:r>
            <a:r>
              <a:rPr lang="es-MX" sz="1600"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Para que el evento funcione el usuario tiene que cambiar de </a:t>
            </a:r>
          </a:p>
          <a:p>
            <a:r>
              <a:rPr lang="es-ES" sz="1600" dirty="0">
                <a:latin typeface="Arial" panose="020B0604020202020204" pitchFamily="34" charset="0"/>
                <a:cs typeface="Arial" panose="020B0604020202020204" pitchFamily="34" charset="0"/>
              </a:rPr>
              <a:t>elemento en el formulario, si estamos introduciendo datos en una casilla de texto, el evento </a:t>
            </a:r>
            <a:r>
              <a:rPr lang="es-ES" sz="1600" dirty="0" err="1">
                <a:latin typeface="Arial" panose="020B0604020202020204" pitchFamily="34" charset="0"/>
                <a:cs typeface="Arial" panose="020B0604020202020204" pitchFamily="34" charset="0"/>
              </a:rPr>
              <a:t>onChange</a:t>
            </a:r>
            <a:r>
              <a:rPr lang="es-ES" sz="1600" dirty="0">
                <a:latin typeface="Arial" panose="020B0604020202020204" pitchFamily="34" charset="0"/>
                <a:cs typeface="Arial" panose="020B0604020202020204" pitchFamily="34" charset="0"/>
              </a:rPr>
              <a:t> no se activara hasta que no pasemos a otra casilla.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La sintaxis es la siguiente: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&lt;input </a:t>
            </a:r>
            <a:r>
              <a:rPr lang="es-ES" sz="1600" dirty="0" err="1">
                <a:latin typeface="Arial" panose="020B0604020202020204" pitchFamily="34" charset="0"/>
                <a:cs typeface="Arial" panose="020B0604020202020204" pitchFamily="34" charset="0"/>
              </a:rPr>
              <a:t>type</a:t>
            </a:r>
            <a:r>
              <a:rPr lang="es-ES" sz="1600" dirty="0">
                <a:latin typeface="Arial" panose="020B0604020202020204" pitchFamily="34" charset="0"/>
                <a:cs typeface="Arial" panose="020B0604020202020204" pitchFamily="34" charset="0"/>
              </a:rPr>
              <a:t>=”tipo de elemento” </a:t>
            </a:r>
            <a:r>
              <a:rPr lang="es-ES" sz="1600" dirty="0" err="1">
                <a:latin typeface="Arial" panose="020B0604020202020204" pitchFamily="34" charset="0"/>
                <a:cs typeface="Arial" panose="020B0604020202020204" pitchFamily="34" charset="0"/>
              </a:rPr>
              <a:t>onChange</a:t>
            </a:r>
            <a:r>
              <a:rPr lang="es-ES" sz="1600" dirty="0">
                <a:latin typeface="Arial" panose="020B0604020202020204" pitchFamily="34" charset="0"/>
                <a:cs typeface="Arial" panose="020B0604020202020204" pitchFamily="34" charset="0"/>
              </a:rPr>
              <a:t>=”función”&gt;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Es una interesante opción para validar la entrada de datos en los formularios.</a:t>
            </a:r>
            <a:endParaRPr lang="es-MX" sz="1600"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Ejemplo</a:t>
            </a:r>
            <a:r>
              <a:rPr lang="en-US" sz="1600" b="1" dirty="0">
                <a:latin typeface="Arial" panose="020B0604020202020204" pitchFamily="34" charset="0"/>
                <a:cs typeface="Arial" panose="020B0604020202020204" pitchFamily="34" charset="0"/>
              </a:rPr>
              <a:t> 24:</a:t>
            </a: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&lt;title&gt; </a:t>
            </a:r>
            <a:r>
              <a:rPr lang="en-US" sz="1600" dirty="0" err="1">
                <a:latin typeface="Arial" panose="020B0604020202020204" pitchFamily="34" charset="0"/>
                <a:cs typeface="Arial" panose="020B0604020202020204" pitchFamily="34" charset="0"/>
              </a:rPr>
              <a:t>ejemplo</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evento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onchange</a:t>
            </a:r>
            <a:r>
              <a:rPr lang="en-US" sz="1600" dirty="0">
                <a:latin typeface="Arial" panose="020B0604020202020204" pitchFamily="34" charset="0"/>
                <a:cs typeface="Arial" panose="020B0604020202020204" pitchFamily="34" charset="0"/>
              </a:rPr>
              <a:t> &lt;/title&gt;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&lt;form&gt;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&lt;center&gt;&lt;p&gt;mi </a:t>
            </a:r>
            <a:r>
              <a:rPr lang="en-US" sz="1600" dirty="0" err="1">
                <a:latin typeface="Arial" panose="020B0604020202020204" pitchFamily="34" charset="0"/>
                <a:cs typeface="Arial" panose="020B0604020202020204" pitchFamily="34" charset="0"/>
              </a:rPr>
              <a:t>nombre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es</a:t>
            </a:r>
            <a:r>
              <a:rPr lang="en-U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&lt;input </a:t>
            </a:r>
            <a:r>
              <a:rPr lang="es-ES" sz="1600" dirty="0" err="1">
                <a:latin typeface="Arial" panose="020B0604020202020204" pitchFamily="34" charset="0"/>
                <a:cs typeface="Arial" panose="020B0604020202020204" pitchFamily="34" charset="0"/>
              </a:rPr>
              <a:t>type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text"name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nombre"onChange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('esta casilla a cambiado su contenido')"&gt;&lt;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&lt;p&gt;mis </a:t>
            </a:r>
            <a:r>
              <a:rPr lang="es-ES" sz="1600" dirty="0" err="1">
                <a:latin typeface="Arial" panose="020B0604020202020204" pitchFamily="34" charset="0"/>
                <a:cs typeface="Arial" panose="020B0604020202020204" pitchFamily="34" charset="0"/>
              </a:rPr>
              <a:t>apllidos</a:t>
            </a:r>
            <a:r>
              <a:rPr lang="es-ES" sz="1600" dirty="0">
                <a:latin typeface="Arial" panose="020B0604020202020204" pitchFamily="34" charset="0"/>
                <a:cs typeface="Arial" panose="020B0604020202020204" pitchFamily="34" charset="0"/>
              </a:rPr>
              <a:t> son:</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&lt;input </a:t>
            </a:r>
            <a:r>
              <a:rPr lang="es-ES" sz="1600" dirty="0" err="1">
                <a:latin typeface="Arial" panose="020B0604020202020204" pitchFamily="34" charset="0"/>
                <a:cs typeface="Arial" panose="020B0604020202020204" pitchFamily="34" charset="0"/>
              </a:rPr>
              <a:t>type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text"name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apellidos"onChange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('y ahora esta otra')";&gt;&lt;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form</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34728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332740" y="0"/>
            <a:ext cx="11345566" cy="6924973"/>
          </a:xfrm>
          <a:prstGeom prst="rect">
            <a:avLst/>
          </a:prstGeom>
          <a:noFill/>
        </p:spPr>
        <p:txBody>
          <a:bodyPr wrap="square" rtlCol="0">
            <a:spAutoFit/>
          </a:bodyPr>
          <a:lstStyle/>
          <a:p>
            <a:r>
              <a:rPr lang="es-ES" b="1" i="1" u="sng" dirty="0">
                <a:latin typeface="Arial" panose="020B0604020202020204" pitchFamily="34" charset="0"/>
                <a:cs typeface="Arial" panose="020B0604020202020204" pitchFamily="34" charset="0"/>
              </a:rPr>
              <a:t>El evento </a:t>
            </a:r>
            <a:r>
              <a:rPr lang="es-ES" b="1" i="1" u="sng" dirty="0" err="1">
                <a:latin typeface="Arial" panose="020B0604020202020204" pitchFamily="34" charset="0"/>
                <a:cs typeface="Arial" panose="020B0604020202020204" pitchFamily="34" charset="0"/>
              </a:rPr>
              <a:t>onsubmit</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 </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Este evento se encarga de ejecutar un determinado </a:t>
            </a:r>
            <a:r>
              <a:rPr lang="es-ES" dirty="0" err="1">
                <a:latin typeface="Arial" panose="020B0604020202020204" pitchFamily="34" charset="0"/>
                <a:cs typeface="Arial" panose="020B0604020202020204" pitchFamily="34" charset="0"/>
              </a:rPr>
              <a:t>codigo</a:t>
            </a:r>
            <a:r>
              <a:rPr lang="es-ES" dirty="0">
                <a:latin typeface="Arial" panose="020B0604020202020204" pitchFamily="34" charset="0"/>
                <a:cs typeface="Arial" panose="020B0604020202020204" pitchFamily="34" charset="0"/>
              </a:rPr>
              <a:t> de JavaScript al realizarse </a:t>
            </a:r>
          </a:p>
          <a:p>
            <a:r>
              <a:rPr lang="es-ES" dirty="0">
                <a:latin typeface="Arial" panose="020B0604020202020204" pitchFamily="34" charset="0"/>
                <a:cs typeface="Arial" panose="020B0604020202020204" pitchFamily="34" charset="0"/>
              </a:rPr>
              <a:t>el envió de un formulario.</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Evitar que un formulario sea enviado si determinadas condiciones no son cumplidas.</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Ejemplo vamos a diseñar un formulario que verifique que se ha introducido un numero entre uno y cien antes de proceder a enviar los datos del formulario. Si la condición no se cumple, aparecerá un mensaje de aviso y se cancelara el envío.</a:t>
            </a:r>
            <a:endParaRPr lang="es-MX" dirty="0">
              <a:latin typeface="Arial" panose="020B0604020202020204" pitchFamily="34" charset="0"/>
              <a:cs typeface="Arial" panose="020B0604020202020204" pitchFamily="34" charset="0"/>
            </a:endParaRPr>
          </a:p>
          <a:p>
            <a:r>
              <a:rPr lang="es-ES" b="1" dirty="0">
                <a:latin typeface="Arial" panose="020B0604020202020204" pitchFamily="34" charset="0"/>
                <a:cs typeface="Arial" panose="020B0604020202020204" pitchFamily="34" charset="0"/>
              </a:rPr>
              <a:t>Ejemplo 25:</a:t>
            </a:r>
            <a:r>
              <a:rPr lang="es-ES" dirty="0">
                <a:latin typeface="Arial" panose="020B0604020202020204" pitchFamily="34" charset="0"/>
                <a:cs typeface="Arial" panose="020B0604020202020204" pitchFamily="34" charset="0"/>
              </a:rPr>
              <a:t> </a:t>
            </a:r>
            <a:endParaRPr lang="es-MX"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&lt;title&gt; </a:t>
            </a:r>
            <a:r>
              <a:rPr lang="en-US" sz="1600" dirty="0" err="1">
                <a:latin typeface="Arial" panose="020B0604020202020204" pitchFamily="34" charset="0"/>
                <a:cs typeface="Arial" panose="020B0604020202020204" pitchFamily="34" charset="0"/>
              </a:rPr>
              <a:t>ejemplo</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evento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onsubmit</a:t>
            </a:r>
            <a:r>
              <a:rPr lang="en-US" sz="1600" dirty="0">
                <a:latin typeface="Arial" panose="020B0604020202020204" pitchFamily="34" charset="0"/>
                <a:cs typeface="Arial" panose="020B0604020202020204" pitchFamily="34" charset="0"/>
              </a:rPr>
              <a:t> &lt;/title&gt;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 </a:t>
            </a:r>
            <a:r>
              <a:rPr lang="es-ES" sz="1600" dirty="0" err="1">
                <a:latin typeface="Arial" panose="020B0604020202020204" pitchFamily="34" charset="0"/>
                <a:cs typeface="Arial" panose="020B0604020202020204" pitchFamily="34" charset="0"/>
              </a:rPr>
              <a:t>languaje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function</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verificardato</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valor=</a:t>
            </a:r>
            <a:r>
              <a:rPr lang="es-ES" sz="1600" dirty="0" err="1">
                <a:latin typeface="Arial" panose="020B0604020202020204" pitchFamily="34" charset="0"/>
                <a:cs typeface="Arial" panose="020B0604020202020204" pitchFamily="34" charset="0"/>
              </a:rPr>
              <a:t>document.miformulario.numero.value</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if(valor&gt;0 &amp;&amp; valor&lt;100)</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return(true);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 </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 </a:t>
            </a:r>
            <a:endParaRPr lang="es-MX" sz="14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
        <p:nvSpPr>
          <p:cNvPr id="7" name="CuadroTexto 6"/>
          <p:cNvSpPr txBox="1"/>
          <p:nvPr/>
        </p:nvSpPr>
        <p:spPr>
          <a:xfrm>
            <a:off x="5016500" y="1774175"/>
            <a:ext cx="7175500" cy="4770537"/>
          </a:xfrm>
          <a:prstGeom prst="rect">
            <a:avLst/>
          </a:prstGeom>
          <a:noFill/>
        </p:spPr>
        <p:txBody>
          <a:bodyPr wrap="square" rtlCol="0">
            <a:spAutoFit/>
          </a:bodyPr>
          <a:lstStyle/>
          <a:p>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else</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atencion</a:t>
            </a:r>
            <a:r>
              <a:rPr lang="es-ES" sz="1600" dirty="0">
                <a:latin typeface="Arial" panose="020B0604020202020204" pitchFamily="34" charset="0"/>
                <a:cs typeface="Arial" panose="020B0604020202020204" pitchFamily="34" charset="0"/>
              </a:rPr>
              <a:t> el valor introducido no es correcto");</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return(false);</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&lt;form name="</a:t>
            </a:r>
            <a:r>
              <a:rPr lang="en-US" sz="1600" dirty="0" err="1">
                <a:latin typeface="Arial" panose="020B0604020202020204" pitchFamily="34" charset="0"/>
                <a:cs typeface="Arial" panose="020B0604020202020204" pitchFamily="34" charset="0"/>
              </a:rPr>
              <a:t>miformulario</a:t>
            </a:r>
            <a:r>
              <a:rPr lang="en-US" sz="1600" dirty="0">
                <a:latin typeface="Arial" panose="020B0604020202020204" pitchFamily="34" charset="0"/>
                <a:cs typeface="Arial" panose="020B0604020202020204" pitchFamily="34" charset="0"/>
              </a:rPr>
              <a:t>" method="</a:t>
            </a:r>
            <a:r>
              <a:rPr lang="en-US" sz="1600" dirty="0" err="1">
                <a:latin typeface="Arial" panose="020B0604020202020204" pitchFamily="34" charset="0"/>
                <a:cs typeface="Arial" panose="020B0604020202020204" pitchFamily="34" charset="0"/>
              </a:rPr>
              <a:t>post"action</a:t>
            </a:r>
            <a:r>
              <a:rPr lang="en-US" sz="1600" dirty="0">
                <a:latin typeface="Arial" panose="020B0604020202020204" pitchFamily="34" charset="0"/>
                <a:cs typeface="Arial" panose="020B0604020202020204" pitchFamily="34" charset="0"/>
              </a:rPr>
              <a:t>="mailto:correo@server.com"onsubmit="verificardato()"&gt;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&lt;p&gt;introduzca un numero comprendido entre 1 y 100</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&lt;input type="text" name="</a:t>
            </a:r>
            <a:r>
              <a:rPr lang="en-US" sz="1600" dirty="0" err="1">
                <a:latin typeface="Arial" panose="020B0604020202020204" pitchFamily="34" charset="0"/>
                <a:cs typeface="Arial" panose="020B0604020202020204" pitchFamily="34" charset="0"/>
              </a:rPr>
              <a:t>numero</a:t>
            </a:r>
            <a:r>
              <a:rPr lang="en-US" sz="1600" dirty="0">
                <a:latin typeface="Arial" panose="020B0604020202020204" pitchFamily="34" charset="0"/>
                <a:cs typeface="Arial" panose="020B0604020202020204" pitchFamily="34" charset="0"/>
              </a:rPr>
              <a:t>"&gt;&lt;</a:t>
            </a:r>
            <a:r>
              <a:rPr lang="en-US" sz="1600" dirty="0" err="1">
                <a:latin typeface="Arial" panose="020B0604020202020204" pitchFamily="34" charset="0"/>
                <a:cs typeface="Arial" panose="020B0604020202020204" pitchFamily="34" charset="0"/>
              </a:rPr>
              <a:t>br</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&lt;input type="</a:t>
            </a:r>
            <a:r>
              <a:rPr lang="en-US" sz="1600" dirty="0" err="1">
                <a:latin typeface="Arial" panose="020B0604020202020204" pitchFamily="34" charset="0"/>
                <a:cs typeface="Arial" panose="020B0604020202020204" pitchFamily="34" charset="0"/>
              </a:rPr>
              <a:t>submit"value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pulsa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aqui</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form</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p>
        </p:txBody>
      </p:sp>
    </p:spTree>
    <p:extLst>
      <p:ext uri="{BB962C8B-B14F-4D97-AF65-F5344CB8AC3E}">
        <p14:creationId xmlns:p14="http://schemas.microsoft.com/office/powerpoint/2010/main" val="3497335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050794" y="0"/>
            <a:ext cx="10945012" cy="6986528"/>
          </a:xfrm>
          <a:prstGeom prst="rect">
            <a:avLst/>
          </a:prstGeom>
          <a:noFill/>
        </p:spPr>
        <p:txBody>
          <a:bodyPr wrap="square" rtlCol="0">
            <a:spAutoFit/>
          </a:bodyPr>
          <a:lstStyle/>
          <a:p>
            <a:r>
              <a:rPr lang="es-ES" sz="1400" dirty="0">
                <a:latin typeface="Arial" panose="020B0604020202020204" pitchFamily="34" charset="0"/>
                <a:cs typeface="Arial" panose="020B0604020202020204" pitchFamily="34" charset="0"/>
              </a:rPr>
              <a:t>El evento </a:t>
            </a:r>
            <a:r>
              <a:rPr lang="es-ES" sz="1400" dirty="0" err="1">
                <a:latin typeface="Arial" panose="020B0604020202020204" pitchFamily="34" charset="0"/>
                <a:cs typeface="Arial" panose="020B0604020202020204" pitchFamily="34" charset="0"/>
              </a:rPr>
              <a:t>onfocus</a:t>
            </a:r>
            <a:r>
              <a:rPr lang="es-ES" sz="1400" dirty="0">
                <a:latin typeface="Arial" panose="020B0604020202020204" pitchFamily="34" charset="0"/>
                <a:cs typeface="Arial" panose="020B0604020202020204" pitchFamily="34" charset="0"/>
              </a:rPr>
              <a:t> detecta la entrada(</a:t>
            </a:r>
            <a:r>
              <a:rPr lang="es-ES" sz="1400" dirty="0" err="1">
                <a:latin typeface="Arial" panose="020B0604020202020204" pitchFamily="34" charset="0"/>
                <a:cs typeface="Arial" panose="020B0604020202020204" pitchFamily="34" charset="0"/>
              </a:rPr>
              <a:t>focus</a:t>
            </a:r>
            <a:r>
              <a:rPr lang="es-ES" sz="1400" dirty="0">
                <a:latin typeface="Arial" panose="020B0604020202020204" pitchFamily="34" charset="0"/>
                <a:cs typeface="Arial" panose="020B0604020202020204" pitchFamily="34" charset="0"/>
              </a:rPr>
              <a:t>) en un elemento de un formulario, por ejemplo </a:t>
            </a:r>
          </a:p>
          <a:p>
            <a:r>
              <a:rPr lang="es-ES" sz="1400" dirty="0">
                <a:latin typeface="Arial" panose="020B0604020202020204" pitchFamily="34" charset="0"/>
                <a:cs typeface="Arial" panose="020B0604020202020204" pitchFamily="34" charset="0"/>
              </a:rPr>
              <a:t>un </a:t>
            </a:r>
            <a:r>
              <a:rPr lang="es-ES" sz="1400" dirty="0" err="1">
                <a:latin typeface="Arial" panose="020B0604020202020204" pitchFamily="34" charset="0"/>
                <a:cs typeface="Arial" panose="020B0604020202020204" pitchFamily="34" charset="0"/>
              </a:rPr>
              <a:t>text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textarea</a:t>
            </a:r>
            <a:r>
              <a:rPr lang="es-ES" sz="1400" dirty="0">
                <a:latin typeface="Arial" panose="020B0604020202020204" pitchFamily="34" charset="0"/>
                <a:cs typeface="Arial" panose="020B0604020202020204" pitchFamily="34" charset="0"/>
              </a:rPr>
              <a:t> o </a:t>
            </a:r>
            <a:r>
              <a:rPr lang="es-ES" sz="1400" dirty="0" err="1">
                <a:latin typeface="Arial" panose="020B0604020202020204" pitchFamily="34" charset="0"/>
                <a:cs typeface="Arial" panose="020B0604020202020204" pitchFamily="34" charset="0"/>
              </a:rPr>
              <a:t>window</a:t>
            </a:r>
            <a:r>
              <a:rPr lang="es-ES" sz="1400" dirty="0">
                <a:latin typeface="Arial" panose="020B0604020202020204" pitchFamily="34" charset="0"/>
                <a:cs typeface="Arial" panose="020B0604020202020204" pitchFamily="34" charset="0"/>
              </a:rPr>
              <a:t>; mientras  que </a:t>
            </a:r>
            <a:r>
              <a:rPr lang="es-ES" sz="1400" dirty="0" err="1">
                <a:latin typeface="Arial" panose="020B0604020202020204" pitchFamily="34" charset="0"/>
                <a:cs typeface="Arial" panose="020B0604020202020204" pitchFamily="34" charset="0"/>
              </a:rPr>
              <a:t>onblur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actua</a:t>
            </a:r>
            <a:r>
              <a:rPr lang="es-ES" sz="1400" dirty="0">
                <a:latin typeface="Arial" panose="020B0604020202020204" pitchFamily="34" charset="0"/>
                <a:cs typeface="Arial" panose="020B0604020202020204" pitchFamily="34" charset="0"/>
              </a:rPr>
              <a:t> de manera contraria, es decir,</a:t>
            </a:r>
          </a:p>
          <a:p>
            <a:r>
              <a:rPr lang="es-ES" sz="1400" dirty="0">
                <a:latin typeface="Arial" panose="020B0604020202020204" pitchFamily="34" charset="0"/>
                <a:cs typeface="Arial" panose="020B0604020202020204" pitchFamily="34" charset="0"/>
              </a:rPr>
              <a:t> detecta la perdida del </a:t>
            </a:r>
            <a:r>
              <a:rPr lang="es-ES" sz="1400" dirty="0" err="1">
                <a:latin typeface="Arial" panose="020B0604020202020204" pitchFamily="34" charset="0"/>
                <a:cs typeface="Arial" panose="020B0604020202020204" pitchFamily="34" charset="0"/>
              </a:rPr>
              <a:t>focus</a:t>
            </a:r>
            <a:r>
              <a:rPr lang="es-ES" sz="1400" dirty="0">
                <a:latin typeface="Arial" panose="020B0604020202020204" pitchFamily="34" charset="0"/>
                <a:cs typeface="Arial" panose="020B0604020202020204" pitchFamily="34" charset="0"/>
              </a:rPr>
              <a:t>.</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 La sintaxis es la siguiente:</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&lt;input </a:t>
            </a:r>
            <a:r>
              <a:rPr lang="es-ES" sz="1400" dirty="0" err="1">
                <a:latin typeface="Arial" panose="020B0604020202020204" pitchFamily="34" charset="0"/>
                <a:cs typeface="Arial" panose="020B0604020202020204" pitchFamily="34" charset="0"/>
              </a:rPr>
              <a:t>type</a:t>
            </a:r>
            <a:r>
              <a:rPr lang="es-ES" sz="1400" dirty="0">
                <a:latin typeface="Arial" panose="020B0604020202020204" pitchFamily="34" charset="0"/>
                <a:cs typeface="Arial" panose="020B0604020202020204" pitchFamily="34" charset="0"/>
              </a:rPr>
              <a:t>=”tipo de entrada” </a:t>
            </a:r>
            <a:r>
              <a:rPr lang="es-ES" sz="1400" dirty="0" err="1">
                <a:latin typeface="Arial" panose="020B0604020202020204" pitchFamily="34" charset="0"/>
                <a:cs typeface="Arial" panose="020B0604020202020204" pitchFamily="34" charset="0"/>
              </a:rPr>
              <a:t>onfocus</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funcion</a:t>
            </a:r>
            <a:r>
              <a:rPr lang="es-ES" sz="1400" dirty="0">
                <a:latin typeface="Arial" panose="020B0604020202020204" pitchFamily="34" charset="0"/>
                <a:cs typeface="Arial" panose="020B0604020202020204" pitchFamily="34" charset="0"/>
              </a:rPr>
              <a:t>”&gt;</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&lt;input </a:t>
            </a:r>
            <a:r>
              <a:rPr lang="es-ES" sz="1400" dirty="0" err="1">
                <a:latin typeface="Arial" panose="020B0604020202020204" pitchFamily="34" charset="0"/>
                <a:cs typeface="Arial" panose="020B0604020202020204" pitchFamily="34" charset="0"/>
              </a:rPr>
              <a:t>type</a:t>
            </a:r>
            <a:r>
              <a:rPr lang="es-ES" sz="1400" dirty="0">
                <a:latin typeface="Arial" panose="020B0604020202020204" pitchFamily="34" charset="0"/>
                <a:cs typeface="Arial" panose="020B0604020202020204" pitchFamily="34" charset="0"/>
              </a:rPr>
              <a:t>=”tipo de entrada” </a:t>
            </a:r>
            <a:r>
              <a:rPr lang="es-ES" sz="1400" dirty="0" err="1">
                <a:latin typeface="Arial" panose="020B0604020202020204" pitchFamily="34" charset="0"/>
                <a:cs typeface="Arial" panose="020B0604020202020204" pitchFamily="34" charset="0"/>
              </a:rPr>
              <a:t>onblur</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funcion</a:t>
            </a:r>
            <a:r>
              <a:rPr lang="es-ES" sz="1400" dirty="0">
                <a:latin typeface="Arial" panose="020B0604020202020204" pitchFamily="34" charset="0"/>
                <a:cs typeface="Arial" panose="020B0604020202020204" pitchFamily="34" charset="0"/>
              </a:rPr>
              <a:t>”&gt;</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Por ejemplo podemos mostrar un mensaje cuando el usuario salga de algún elemento de un formulario:</a:t>
            </a:r>
            <a:endParaRPr lang="es-MX" sz="1400" dirty="0">
              <a:latin typeface="Arial" panose="020B0604020202020204" pitchFamily="34" charset="0"/>
              <a:cs typeface="Arial" panose="020B0604020202020204" pitchFamily="34" charset="0"/>
            </a:endParaRPr>
          </a:p>
          <a:p>
            <a:r>
              <a:rPr lang="es-ES" sz="1400" b="1" dirty="0">
                <a:latin typeface="Arial" panose="020B0604020202020204" pitchFamily="34" charset="0"/>
                <a:cs typeface="Arial" panose="020B0604020202020204" pitchFamily="34" charset="0"/>
              </a:rPr>
              <a:t>Ejemplo 26 del evento </a:t>
            </a:r>
            <a:r>
              <a:rPr lang="es-ES" sz="1400" b="1" dirty="0" err="1">
                <a:latin typeface="Arial" panose="020B0604020202020204" pitchFamily="34" charset="0"/>
                <a:cs typeface="Arial" panose="020B0604020202020204" pitchFamily="34" charset="0"/>
              </a:rPr>
              <a:t>onfocus</a:t>
            </a:r>
            <a:endParaRPr lang="es-MX" sz="1400" b="1"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&lt;html&gt;</a:t>
            </a:r>
            <a:endParaRPr lang="es-MX"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&lt;head&gt;</a:t>
            </a:r>
            <a:endParaRPr lang="es-MX"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&lt;title&gt;</a:t>
            </a:r>
            <a:r>
              <a:rPr lang="en-US" sz="1400" dirty="0" err="1">
                <a:latin typeface="Arial" panose="020B0604020202020204" pitchFamily="34" charset="0"/>
                <a:cs typeface="Arial" panose="020B0604020202020204" pitchFamily="34" charset="0"/>
              </a:rPr>
              <a:t>ejemplo</a:t>
            </a:r>
            <a:r>
              <a:rPr lang="en-US" sz="1400" dirty="0">
                <a:latin typeface="Arial" panose="020B0604020202020204" pitchFamily="34" charset="0"/>
                <a:cs typeface="Arial" panose="020B0604020202020204" pitchFamily="34" charset="0"/>
              </a:rPr>
              <a:t> de </a:t>
            </a:r>
            <a:r>
              <a:rPr lang="en-US" sz="1400" dirty="0" err="1">
                <a:latin typeface="Arial" panose="020B0604020202020204" pitchFamily="34" charset="0"/>
                <a:cs typeface="Arial" panose="020B0604020202020204" pitchFamily="34" charset="0"/>
              </a:rPr>
              <a:t>evento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onfocus</a:t>
            </a:r>
            <a:r>
              <a:rPr lang="en-US" sz="1400" dirty="0">
                <a:latin typeface="Arial" panose="020B0604020202020204" pitchFamily="34" charset="0"/>
                <a:cs typeface="Arial" panose="020B0604020202020204" pitchFamily="34" charset="0"/>
              </a:rPr>
              <a:t>&lt;/title&gt;</a:t>
            </a:r>
            <a:endParaRPr lang="es-MX"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&lt;/head&gt;</a:t>
            </a:r>
            <a:endParaRPr lang="es-MX"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&lt;body&gt;</a:t>
            </a:r>
            <a:endParaRPr lang="es-MX"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&lt;form&gt;</a:t>
            </a:r>
            <a:endParaRPr lang="es-MX"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&lt;p&gt;</a:t>
            </a:r>
            <a:r>
              <a:rPr lang="en-US" sz="1400" dirty="0" err="1">
                <a:latin typeface="Arial" panose="020B0604020202020204" pitchFamily="34" charset="0"/>
                <a:cs typeface="Arial" panose="020B0604020202020204" pitchFamily="34" charset="0"/>
              </a:rPr>
              <a:t>nombre</a:t>
            </a:r>
            <a:r>
              <a:rPr lang="en-US" sz="1400" dirty="0">
                <a:latin typeface="Arial" panose="020B0604020202020204" pitchFamily="34" charset="0"/>
                <a:cs typeface="Arial" panose="020B0604020202020204" pitchFamily="34" charset="0"/>
              </a:rPr>
              <a:t>:&lt;input type="</a:t>
            </a:r>
            <a:r>
              <a:rPr lang="en-US" sz="1400" dirty="0" err="1">
                <a:latin typeface="Arial" panose="020B0604020202020204" pitchFamily="34" charset="0"/>
                <a:cs typeface="Arial" panose="020B0604020202020204" pitchFamily="34" charset="0"/>
              </a:rPr>
              <a:t>text"name</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nombre</a:t>
            </a:r>
            <a:r>
              <a:rPr lang="en-US" sz="1400" dirty="0">
                <a:latin typeface="Arial" panose="020B0604020202020204" pitchFamily="34" charset="0"/>
                <a:cs typeface="Arial" panose="020B0604020202020204" pitchFamily="34" charset="0"/>
              </a:rPr>
              <a:t>"&gt;&lt;</a:t>
            </a:r>
            <a:r>
              <a:rPr lang="en-US" sz="1400" dirty="0" err="1">
                <a:latin typeface="Arial" panose="020B0604020202020204" pitchFamily="34" charset="0"/>
                <a:cs typeface="Arial" panose="020B0604020202020204" pitchFamily="34" charset="0"/>
              </a:rPr>
              <a:t>br</a:t>
            </a:r>
            <a:r>
              <a:rPr lang="en-US" sz="1400" dirty="0">
                <a:latin typeface="Arial" panose="020B0604020202020204" pitchFamily="34" charset="0"/>
                <a:cs typeface="Arial" panose="020B0604020202020204" pitchFamily="34" charset="0"/>
              </a:rPr>
              <a:t>&gt;</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&lt;p&gt;apellidos:&lt;input </a:t>
            </a:r>
            <a:r>
              <a:rPr lang="es-ES" sz="1400" dirty="0" err="1">
                <a:latin typeface="Arial" panose="020B0604020202020204" pitchFamily="34" charset="0"/>
                <a:cs typeface="Arial" panose="020B0604020202020204" pitchFamily="34" charset="0"/>
              </a:rPr>
              <a:t>type</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text"name</a:t>
            </a:r>
            <a:r>
              <a:rPr lang="es-ES" sz="1400" dirty="0">
                <a:latin typeface="Arial" panose="020B0604020202020204" pitchFamily="34" charset="0"/>
                <a:cs typeface="Arial" panose="020B0604020202020204" pitchFamily="34" charset="0"/>
              </a:rPr>
              <a:t>="apellido"&gt;&lt;</a:t>
            </a:r>
            <a:r>
              <a:rPr lang="es-ES" sz="1400" dirty="0" err="1">
                <a:latin typeface="Arial" panose="020B0604020202020204" pitchFamily="34" charset="0"/>
                <a:cs typeface="Arial" panose="020B0604020202020204" pitchFamily="34" charset="0"/>
              </a:rPr>
              <a:t>br</a:t>
            </a:r>
            <a:r>
              <a:rPr lang="es-ES" sz="1400" dirty="0">
                <a:latin typeface="Arial" panose="020B0604020202020204" pitchFamily="34" charset="0"/>
                <a:cs typeface="Arial" panose="020B0604020202020204" pitchFamily="34" charset="0"/>
              </a:rPr>
              <a:t>&gt;</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&lt;p&gt;queja:&lt;</a:t>
            </a:r>
            <a:r>
              <a:rPr lang="es-ES" sz="1400" dirty="0" err="1">
                <a:latin typeface="Arial" panose="020B0604020202020204" pitchFamily="34" charset="0"/>
                <a:cs typeface="Arial" panose="020B0604020202020204" pitchFamily="34" charset="0"/>
              </a:rPr>
              <a:t>textarea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name</a:t>
            </a:r>
            <a:r>
              <a:rPr lang="es-ES" sz="1400" dirty="0">
                <a:latin typeface="Arial" panose="020B0604020202020204" pitchFamily="34" charset="0"/>
                <a:cs typeface="Arial" panose="020B0604020202020204" pitchFamily="34" charset="0"/>
              </a:rPr>
              <a:t>="queja" </a:t>
            </a:r>
            <a:r>
              <a:rPr lang="es-ES" sz="1400" dirty="0" err="1">
                <a:latin typeface="Arial" panose="020B0604020202020204" pitchFamily="34" charset="0"/>
                <a:cs typeface="Arial" panose="020B0604020202020204" pitchFamily="34" charset="0"/>
              </a:rPr>
              <a:t>onblur</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alert</a:t>
            </a:r>
            <a:r>
              <a:rPr lang="es-ES" sz="1400" dirty="0">
                <a:latin typeface="Arial" panose="020B0604020202020204" pitchFamily="34" charset="0"/>
                <a:cs typeface="Arial" panose="020B0604020202020204" pitchFamily="34" charset="0"/>
              </a:rPr>
              <a:t>('gracias por expresar su opinión.\</a:t>
            </a:r>
            <a:r>
              <a:rPr lang="es-ES" sz="1400" dirty="0" err="1">
                <a:latin typeface="Arial" panose="020B0604020202020204" pitchFamily="34" charset="0"/>
                <a:cs typeface="Arial" panose="020B0604020202020204" pitchFamily="34" charset="0"/>
              </a:rPr>
              <a:t>rsaludos</a:t>
            </a:r>
            <a:r>
              <a:rPr lang="es-ES" sz="1400" dirty="0">
                <a:latin typeface="Arial" panose="020B0604020202020204" pitchFamily="34" charset="0"/>
                <a:cs typeface="Arial" panose="020B0604020202020204" pitchFamily="34" charset="0"/>
              </a:rPr>
              <a:t>')";&gt;&lt;/</a:t>
            </a:r>
            <a:r>
              <a:rPr lang="es-ES" sz="1400" dirty="0" err="1">
                <a:latin typeface="Arial" panose="020B0604020202020204" pitchFamily="34" charset="0"/>
                <a:cs typeface="Arial" panose="020B0604020202020204" pitchFamily="34" charset="0"/>
              </a:rPr>
              <a:t>textarea</a:t>
            </a:r>
            <a:r>
              <a:rPr lang="es-ES" sz="1400" dirty="0">
                <a:latin typeface="Arial" panose="020B0604020202020204" pitchFamily="34" charset="0"/>
                <a:cs typeface="Arial" panose="020B0604020202020204" pitchFamily="34" charset="0"/>
              </a:rPr>
              <a:t>&gt;</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&lt;/</a:t>
            </a:r>
            <a:r>
              <a:rPr lang="es-ES" sz="1400" dirty="0" err="1">
                <a:latin typeface="Arial" panose="020B0604020202020204" pitchFamily="34" charset="0"/>
                <a:cs typeface="Arial" panose="020B0604020202020204" pitchFamily="34" charset="0"/>
              </a:rPr>
              <a:t>form</a:t>
            </a:r>
            <a:r>
              <a:rPr lang="es-ES" sz="1400" dirty="0">
                <a:latin typeface="Arial" panose="020B0604020202020204" pitchFamily="34" charset="0"/>
                <a:cs typeface="Arial" panose="020B0604020202020204" pitchFamily="34" charset="0"/>
              </a:rPr>
              <a:t>&gt;</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&lt;/</a:t>
            </a:r>
            <a:r>
              <a:rPr lang="es-ES" sz="1400" dirty="0" err="1">
                <a:latin typeface="Arial" panose="020B0604020202020204" pitchFamily="34" charset="0"/>
                <a:cs typeface="Arial" panose="020B0604020202020204" pitchFamily="34" charset="0"/>
              </a:rPr>
              <a:t>body</a:t>
            </a:r>
            <a:r>
              <a:rPr lang="es-ES" sz="1400" dirty="0">
                <a:latin typeface="Arial" panose="020B0604020202020204" pitchFamily="34" charset="0"/>
                <a:cs typeface="Arial" panose="020B0604020202020204" pitchFamily="34" charset="0"/>
              </a:rPr>
              <a:t>&gt;</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&lt;/</a:t>
            </a:r>
            <a:r>
              <a:rPr lang="es-ES" sz="1400" dirty="0" err="1">
                <a:latin typeface="Arial" panose="020B0604020202020204" pitchFamily="34" charset="0"/>
                <a:cs typeface="Arial" panose="020B0604020202020204" pitchFamily="34" charset="0"/>
              </a:rPr>
              <a:t>html</a:t>
            </a:r>
            <a:r>
              <a:rPr lang="es-ES" sz="1400" dirty="0">
                <a:latin typeface="Arial" panose="020B0604020202020204" pitchFamily="34" charset="0"/>
                <a:cs typeface="Arial" panose="020B0604020202020204" pitchFamily="34" charset="0"/>
              </a:rPr>
              <a:t>&gt;</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 La utilización del evento </a:t>
            </a:r>
            <a:r>
              <a:rPr lang="es-ES" sz="1400" dirty="0" err="1">
                <a:latin typeface="Arial" panose="020B0604020202020204" pitchFamily="34" charset="0"/>
                <a:cs typeface="Arial" panose="020B0604020202020204" pitchFamily="34" charset="0"/>
              </a:rPr>
              <a:t>onfocus</a:t>
            </a:r>
            <a:r>
              <a:rPr lang="es-ES" sz="1400" dirty="0">
                <a:latin typeface="Arial" panose="020B0604020202020204" pitchFamily="34" charset="0"/>
                <a:cs typeface="Arial" panose="020B0604020202020204" pitchFamily="34" charset="0"/>
              </a:rPr>
              <a:t> puede provocar un bucle infinito que bloquee el ordenador. veamos el siguiente fragmento de script:</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 </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&lt;p&gt;queja:&lt;</a:t>
            </a:r>
            <a:r>
              <a:rPr lang="es-ES" sz="1400" dirty="0" err="1">
                <a:latin typeface="Arial" panose="020B0604020202020204" pitchFamily="34" charset="0"/>
                <a:cs typeface="Arial" panose="020B0604020202020204" pitchFamily="34" charset="0"/>
              </a:rPr>
              <a:t>textarea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name</a:t>
            </a:r>
            <a:r>
              <a:rPr lang="es-ES" sz="1400" dirty="0">
                <a:latin typeface="Arial" panose="020B0604020202020204" pitchFamily="34" charset="0"/>
                <a:cs typeface="Arial" panose="020B0604020202020204" pitchFamily="34" charset="0"/>
              </a:rPr>
              <a:t>=”queja” </a:t>
            </a:r>
            <a:r>
              <a:rPr lang="es-ES" sz="1400" dirty="0" err="1">
                <a:latin typeface="Arial" panose="020B0604020202020204" pitchFamily="34" charset="0"/>
                <a:cs typeface="Arial" panose="020B0604020202020204" pitchFamily="34" charset="0"/>
              </a:rPr>
              <a:t>onfocus</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alert</a:t>
            </a:r>
            <a:r>
              <a:rPr lang="es-ES" sz="1400" dirty="0">
                <a:latin typeface="Arial" panose="020B0604020202020204" pitchFamily="34" charset="0"/>
                <a:cs typeface="Arial" panose="020B0604020202020204" pitchFamily="34" charset="0"/>
              </a:rPr>
              <a:t>(‘gracias por expresar su </a:t>
            </a:r>
            <a:r>
              <a:rPr lang="es-ES" sz="1400" dirty="0" err="1">
                <a:latin typeface="Arial" panose="020B0604020202020204" pitchFamily="34" charset="0"/>
                <a:cs typeface="Arial" panose="020B0604020202020204" pitchFamily="34" charset="0"/>
              </a:rPr>
              <a:t>opinion</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rsaludos</a:t>
            </a:r>
            <a:r>
              <a:rPr lang="es-ES" sz="1400" dirty="0">
                <a:latin typeface="Arial" panose="020B0604020202020204" pitchFamily="34" charset="0"/>
                <a:cs typeface="Arial" panose="020B0604020202020204" pitchFamily="34" charset="0"/>
              </a:rPr>
              <a:t>’);”&gt;&lt;/</a:t>
            </a:r>
            <a:r>
              <a:rPr lang="es-ES" sz="1400" dirty="0" err="1">
                <a:latin typeface="Arial" panose="020B0604020202020204" pitchFamily="34" charset="0"/>
                <a:cs typeface="Arial" panose="020B0604020202020204" pitchFamily="34" charset="0"/>
              </a:rPr>
              <a:t>textarea</a:t>
            </a:r>
            <a:r>
              <a:rPr lang="es-ES" sz="1400" dirty="0">
                <a:latin typeface="Arial" panose="020B0604020202020204" pitchFamily="34" charset="0"/>
                <a:cs typeface="Arial" panose="020B0604020202020204" pitchFamily="34" charset="0"/>
              </a:rPr>
              <a:t>&gt;</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 </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Cuando el usuario entra en la casilla de texto llamada queja, el evento </a:t>
            </a:r>
            <a:r>
              <a:rPr lang="es-ES" sz="1400" dirty="0" err="1">
                <a:latin typeface="Arial" panose="020B0604020202020204" pitchFamily="34" charset="0"/>
                <a:cs typeface="Arial" panose="020B0604020202020204" pitchFamily="34" charset="0"/>
              </a:rPr>
              <a:t>onfocus</a:t>
            </a:r>
            <a:r>
              <a:rPr lang="es-ES" sz="1400" dirty="0">
                <a:latin typeface="Arial" panose="020B0604020202020204" pitchFamily="34" charset="0"/>
                <a:cs typeface="Arial" panose="020B0604020202020204" pitchFamily="34" charset="0"/>
              </a:rPr>
              <a:t> se activa y se muestra en pantalla una ventana de dialogo . Ahora debemos pulsar aceptar para cerrar la ventana ¿que pasa ahora? pues que el </a:t>
            </a:r>
            <a:r>
              <a:rPr lang="es-ES" sz="1400" dirty="0" err="1">
                <a:latin typeface="Arial" panose="020B0604020202020204" pitchFamily="34" charset="0"/>
                <a:cs typeface="Arial" panose="020B0604020202020204" pitchFamily="34" charset="0"/>
              </a:rPr>
              <a:t>focus</a:t>
            </a:r>
            <a:r>
              <a:rPr lang="es-ES" sz="1400" dirty="0">
                <a:latin typeface="Arial" panose="020B0604020202020204" pitchFamily="34" charset="0"/>
                <a:cs typeface="Arial" panose="020B0604020202020204" pitchFamily="34" charset="0"/>
              </a:rPr>
              <a:t> vuelve a situarse sobre la casilla queja, con lo que el evento </a:t>
            </a:r>
            <a:r>
              <a:rPr lang="es-ES" sz="1400" dirty="0" err="1">
                <a:latin typeface="Arial" panose="020B0604020202020204" pitchFamily="34" charset="0"/>
                <a:cs typeface="Arial" panose="020B0604020202020204" pitchFamily="34" charset="0"/>
              </a:rPr>
              <a:t>onfocus</a:t>
            </a:r>
            <a:r>
              <a:rPr lang="es-ES" sz="1400" dirty="0">
                <a:latin typeface="Arial" panose="020B0604020202020204" pitchFamily="34" charset="0"/>
                <a:cs typeface="Arial" panose="020B0604020202020204" pitchFamily="34" charset="0"/>
              </a:rPr>
              <a:t> vuelve a activarse mostrando nuevamente la ventana de dialogo y así infinitamente.</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 </a:t>
            </a:r>
            <a:endParaRPr lang="es-MX" sz="1400" dirty="0">
              <a:latin typeface="Arial" panose="020B0604020202020204" pitchFamily="34" charset="0"/>
              <a:cs typeface="Arial" panose="020B0604020202020204" pitchFamily="34" charset="0"/>
            </a:endParaRPr>
          </a:p>
          <a:p>
            <a:r>
              <a:rPr lang="es-ES" sz="1400" dirty="0">
                <a:latin typeface="Arial" panose="020B0604020202020204" pitchFamily="34" charset="0"/>
                <a:cs typeface="Arial" panose="020B0604020202020204" pitchFamily="34" charset="0"/>
              </a:rPr>
              <a:t> </a:t>
            </a:r>
            <a:endParaRPr lang="es-MX"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endParaRPr lang="es-MX" sz="1400" dirty="0">
              <a:latin typeface="Arial" panose="020B0604020202020204" pitchFamily="34" charset="0"/>
              <a:cs typeface="Arial" panose="020B0604020202020204" pitchFamily="34" charset="0"/>
            </a:endParaRPr>
          </a:p>
          <a:p>
            <a:endParaRPr lang="es-MX"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08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1249680" y="43197"/>
            <a:ext cx="10864543" cy="6651080"/>
            <a:chOff x="1249680" y="43197"/>
            <a:chExt cx="1086454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sp>
          <p:nvSpPr>
            <p:cNvPr id="4" name="CuadroTexto 3"/>
            <p:cNvSpPr txBox="1"/>
            <p:nvPr/>
          </p:nvSpPr>
          <p:spPr>
            <a:xfrm>
              <a:off x="1249680" y="363810"/>
              <a:ext cx="10039985" cy="3847207"/>
            </a:xfrm>
            <a:prstGeom prst="rect">
              <a:avLst/>
            </a:prstGeom>
            <a:noFill/>
          </p:spPr>
          <p:txBody>
            <a:bodyPr wrap="square" rtlCol="0">
              <a:spAutoFit/>
            </a:bodyPr>
            <a:lstStyle/>
            <a:p>
              <a:r>
                <a:rPr lang="es-MX" sz="1600" dirty="0">
                  <a:latin typeface="Arial" panose="020B0604020202020204" pitchFamily="34" charset="0"/>
                  <a:cs typeface="Arial" panose="020B0604020202020204" pitchFamily="34" charset="0"/>
                </a:rPr>
                <a:t>V</a:t>
              </a:r>
              <a:r>
                <a:rPr lang="es-ES" sz="1600" b="1" dirty="0" err="1">
                  <a:latin typeface="Arial" panose="020B0604020202020204" pitchFamily="34" charset="0"/>
                  <a:cs typeface="Arial" panose="020B0604020202020204" pitchFamily="34" charset="0"/>
                </a:rPr>
                <a:t>ariables</a:t>
              </a:r>
              <a:r>
                <a:rPr lang="es-ES" sz="1600" b="1" dirty="0">
                  <a:latin typeface="Arial" panose="020B0604020202020204" pitchFamily="34" charset="0"/>
                  <a:cs typeface="Arial" panose="020B0604020202020204" pitchFamily="34" charset="0"/>
                </a:rPr>
                <a:t> de cadena ejemplo</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pais</a:t>
              </a:r>
              <a:r>
                <a:rPr lang="es-ES" sz="1600" dirty="0">
                  <a:latin typeface="Arial" panose="020B0604020202020204" pitchFamily="34" charset="0"/>
                  <a:cs typeface="Arial" panose="020B0604020202020204" pitchFamily="34" charset="0"/>
                </a:rPr>
                <a:t>=“CHINA”;</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numero=”12345”;</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r>
                <a:rPr lang="es-ES" sz="1600" b="1" dirty="0">
                  <a:latin typeface="Arial" panose="020B0604020202020204" pitchFamily="34" charset="0"/>
                  <a:cs typeface="Arial" panose="020B0604020202020204" pitchFamily="34" charset="0"/>
                </a:rPr>
                <a:t>Variables numéricas</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numero=5;</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numero=5.2;</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r>
                <a:rPr lang="es-ES" sz="1600" b="1" dirty="0">
                  <a:latin typeface="Arial" panose="020B0604020202020204" pitchFamily="34" charset="0"/>
                  <a:cs typeface="Arial" panose="020B0604020202020204" pitchFamily="34" charset="0"/>
                </a:rPr>
                <a:t>Variables booleanas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f=false;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t=true;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\n salto de línea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\t   tabulador</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\r   retorno de carro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comilla doble</a:t>
              </a:r>
              <a:endParaRPr lang="es-MX" sz="1600" dirty="0">
                <a:latin typeface="Arial" panose="020B0604020202020204" pitchFamily="34" charset="0"/>
                <a:cs typeface="Arial" panose="020B0604020202020204" pitchFamily="34" charset="0"/>
              </a:endParaRPr>
            </a:p>
            <a:p>
              <a:endParaRPr lang="es-MX" sz="1200" dirty="0">
                <a:solidFill>
                  <a:schemeClr val="bg1"/>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7" name="CuadroTexto 6"/>
          <p:cNvSpPr txBox="1"/>
          <p:nvPr/>
        </p:nvSpPr>
        <p:spPr>
          <a:xfrm>
            <a:off x="4526454" y="223518"/>
            <a:ext cx="7665546" cy="4801314"/>
          </a:xfrm>
          <a:prstGeom prst="rect">
            <a:avLst/>
          </a:prstGeom>
          <a:noFill/>
        </p:spPr>
        <p:txBody>
          <a:bodyPr wrap="square" rtlCol="0">
            <a:spAutoFit/>
          </a:bodyPr>
          <a:lstStyle/>
          <a:p>
            <a:r>
              <a:rPr lang="en-US" b="1" dirty="0" err="1"/>
              <a:t>Ejemplo</a:t>
            </a:r>
            <a:r>
              <a:rPr lang="en-US" b="1" dirty="0"/>
              <a:t> 3</a:t>
            </a:r>
            <a:endParaRPr lang="es-MX" dirty="0"/>
          </a:p>
          <a:p>
            <a:r>
              <a:rPr lang="en-US" dirty="0"/>
              <a:t>&lt;html&gt;</a:t>
            </a:r>
            <a:endParaRPr lang="es-MX" dirty="0"/>
          </a:p>
          <a:p>
            <a:r>
              <a:rPr lang="en-US" dirty="0"/>
              <a:t>&lt;head&gt;</a:t>
            </a:r>
            <a:endParaRPr lang="es-MX" dirty="0"/>
          </a:p>
          <a:p>
            <a:r>
              <a:rPr lang="en-US" dirty="0"/>
              <a:t>&lt;script </a:t>
            </a:r>
            <a:r>
              <a:rPr lang="en-US" dirty="0" err="1"/>
              <a:t>languaje</a:t>
            </a:r>
            <a:r>
              <a:rPr lang="en-US" dirty="0"/>
              <a:t>="</a:t>
            </a:r>
            <a:r>
              <a:rPr lang="en-US" dirty="0" err="1"/>
              <a:t>javascript</a:t>
            </a:r>
            <a:r>
              <a:rPr lang="en-US" dirty="0"/>
              <a:t>"&gt;</a:t>
            </a:r>
            <a:endParaRPr lang="es-MX" dirty="0"/>
          </a:p>
          <a:p>
            <a:r>
              <a:rPr lang="es-ES" dirty="0" err="1"/>
              <a:t>var</a:t>
            </a:r>
            <a:r>
              <a:rPr lang="es-ES" dirty="0"/>
              <a:t> cadena1="\</a:t>
            </a:r>
            <a:r>
              <a:rPr lang="es-ES" dirty="0" err="1"/>
              <a:t>tHola</a:t>
            </a:r>
            <a:r>
              <a:rPr lang="es-ES" dirty="0"/>
              <a:t> mundo";</a:t>
            </a:r>
            <a:endParaRPr lang="es-MX" dirty="0"/>
          </a:p>
          <a:p>
            <a:r>
              <a:rPr lang="es-ES" dirty="0" err="1"/>
              <a:t>var</a:t>
            </a:r>
            <a:r>
              <a:rPr lang="es-ES" dirty="0"/>
              <a:t> cadena2="\</a:t>
            </a:r>
            <a:r>
              <a:rPr lang="es-ES" dirty="0" err="1"/>
              <a:t>nque</a:t>
            </a:r>
            <a:r>
              <a:rPr lang="es-ES" dirty="0"/>
              <a:t> tal te va";</a:t>
            </a:r>
            <a:endParaRPr lang="es-MX" dirty="0"/>
          </a:p>
          <a:p>
            <a:r>
              <a:rPr lang="es-ES" dirty="0"/>
              <a:t>//definición de variables</a:t>
            </a:r>
            <a:endParaRPr lang="es-MX" dirty="0"/>
          </a:p>
          <a:p>
            <a:r>
              <a:rPr lang="es-ES" dirty="0" err="1"/>
              <a:t>document.write</a:t>
            </a:r>
            <a:r>
              <a:rPr lang="es-ES" dirty="0"/>
              <a:t>("mi nombre es </a:t>
            </a:r>
            <a:r>
              <a:rPr lang="es-ES" dirty="0" err="1"/>
              <a:t>Lotzy</a:t>
            </a:r>
            <a:r>
              <a:rPr lang="es-ES" dirty="0"/>
              <a:t>");</a:t>
            </a:r>
            <a:endParaRPr lang="es-MX" dirty="0"/>
          </a:p>
          <a:p>
            <a:r>
              <a:rPr lang="es-ES" dirty="0" err="1"/>
              <a:t>alert</a:t>
            </a:r>
            <a:r>
              <a:rPr lang="es-ES" dirty="0"/>
              <a:t>(cadena1);//función que permite que salga un cuadro de dialogo con un                          </a:t>
            </a:r>
          </a:p>
          <a:p>
            <a:r>
              <a:rPr lang="es-ES" dirty="0"/>
              <a:t>                     //botón</a:t>
            </a:r>
            <a:endParaRPr lang="es-MX" dirty="0"/>
          </a:p>
          <a:p>
            <a:r>
              <a:rPr lang="en-US" dirty="0"/>
              <a:t>alert(cadena2);</a:t>
            </a:r>
            <a:endParaRPr lang="es-MX" dirty="0"/>
          </a:p>
          <a:p>
            <a:r>
              <a:rPr lang="en-US" dirty="0"/>
              <a:t>&lt;/script&gt;</a:t>
            </a:r>
            <a:endParaRPr lang="es-MX" dirty="0"/>
          </a:p>
          <a:p>
            <a:r>
              <a:rPr lang="en-US" dirty="0"/>
              <a:t>&lt;/head&gt;</a:t>
            </a:r>
            <a:endParaRPr lang="es-MX" dirty="0"/>
          </a:p>
          <a:p>
            <a:r>
              <a:rPr lang="en-US" dirty="0"/>
              <a:t>&lt;body&gt;</a:t>
            </a:r>
            <a:endParaRPr lang="es-MX" dirty="0"/>
          </a:p>
          <a:p>
            <a:r>
              <a:rPr lang="es-ES" dirty="0"/>
              <a:t>&lt;/</a:t>
            </a:r>
            <a:r>
              <a:rPr lang="es-ES" dirty="0" err="1"/>
              <a:t>body</a:t>
            </a:r>
            <a:r>
              <a:rPr lang="es-ES" dirty="0"/>
              <a:t>&gt;</a:t>
            </a:r>
          </a:p>
          <a:p>
            <a:r>
              <a:rPr lang="es-ES" dirty="0"/>
              <a:t>&lt;/</a:t>
            </a:r>
            <a:r>
              <a:rPr lang="es-ES" dirty="0" err="1"/>
              <a:t>html</a:t>
            </a:r>
            <a:r>
              <a:rPr lang="es-ES" dirty="0"/>
              <a:t>&gt;</a:t>
            </a:r>
            <a:endParaRPr lang="es-MX" dirty="0"/>
          </a:p>
          <a:p>
            <a:endParaRPr lang="es-MX" dirty="0"/>
          </a:p>
        </p:txBody>
      </p:sp>
      <p:pic>
        <p:nvPicPr>
          <p:cNvPr id="8" name="Imagen 7"/>
          <p:cNvPicPr>
            <a:picLocks noChangeAspect="1"/>
          </p:cNvPicPr>
          <p:nvPr/>
        </p:nvPicPr>
        <p:blipFill>
          <a:blip r:embed="rId4"/>
          <a:stretch>
            <a:fillRect/>
          </a:stretch>
        </p:blipFill>
        <p:spPr>
          <a:xfrm>
            <a:off x="6158908" y="3699578"/>
            <a:ext cx="5725139" cy="2184496"/>
          </a:xfrm>
          <a:prstGeom prst="rect">
            <a:avLst/>
          </a:prstGeom>
        </p:spPr>
      </p:pic>
      <p:sp>
        <p:nvSpPr>
          <p:cNvPr id="11" name="CuadroTexto 10"/>
          <p:cNvSpPr txBox="1"/>
          <p:nvPr/>
        </p:nvSpPr>
        <p:spPr>
          <a:xfrm>
            <a:off x="7289800" y="3474055"/>
            <a:ext cx="3947160" cy="369332"/>
          </a:xfrm>
          <a:prstGeom prst="rect">
            <a:avLst/>
          </a:prstGeom>
          <a:noFill/>
        </p:spPr>
        <p:txBody>
          <a:bodyPr wrap="square" rtlCol="0">
            <a:spAutoFit/>
          </a:bodyPr>
          <a:lstStyle/>
          <a:p>
            <a:r>
              <a:rPr lang="es-MX" b="1" dirty="0"/>
              <a:t>Resultado en el navegador</a:t>
            </a:r>
          </a:p>
        </p:txBody>
      </p:sp>
      <p:sp>
        <p:nvSpPr>
          <p:cNvPr id="12" name="Rectángulo 11"/>
          <p:cNvSpPr/>
          <p:nvPr/>
        </p:nvSpPr>
        <p:spPr>
          <a:xfrm>
            <a:off x="6096000" y="3285368"/>
            <a:ext cx="5354320" cy="2733040"/>
          </a:xfrm>
          <a:prstGeom prst="rect">
            <a:avLst/>
          </a:prstGeom>
          <a:noFill/>
          <a:ln w="57150">
            <a:solidFill>
              <a:schemeClr val="tx1"/>
            </a:solidFill>
            <a:prstDash val="lgDashDot"/>
          </a:ln>
          <a:effectLst>
            <a:innerShdw blurRad="63500" dist="50800" dir="135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14587360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027644" y="334877"/>
            <a:ext cx="10945012" cy="6001643"/>
          </a:xfrm>
          <a:prstGeom prst="rect">
            <a:avLst/>
          </a:prstGeom>
          <a:noFill/>
        </p:spPr>
        <p:txBody>
          <a:bodyPr wrap="square" rtlCol="0">
            <a:spAutoFit/>
          </a:bodyPr>
          <a:lstStyle/>
          <a:p>
            <a:r>
              <a:rPr lang="es-ES" sz="1600" b="1" i="1" u="sng" dirty="0">
                <a:latin typeface="Arial" panose="020B0604020202020204" pitchFamily="34" charset="0"/>
                <a:cs typeface="Arial" panose="020B0604020202020204" pitchFamily="34" charset="0"/>
              </a:rPr>
              <a:t>El evento </a:t>
            </a:r>
            <a:r>
              <a:rPr lang="es-ES" sz="1600" b="1" i="1" u="sng" dirty="0" err="1">
                <a:latin typeface="Arial" panose="020B0604020202020204" pitchFamily="34" charset="0"/>
                <a:cs typeface="Arial" panose="020B0604020202020204" pitchFamily="34" charset="0"/>
              </a:rPr>
              <a:t>onselect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Este evento hace que se ejecute un  script cuando se selecciona texto dentro de un elemento </a:t>
            </a:r>
          </a:p>
          <a:p>
            <a:r>
              <a:rPr lang="es-ES" sz="1600" dirty="0">
                <a:latin typeface="Arial" panose="020B0604020202020204" pitchFamily="34" charset="0"/>
                <a:cs typeface="Arial" panose="020B0604020202020204" pitchFamily="34" charset="0"/>
              </a:rPr>
              <a:t>de un formulario, ya sea una casilla de texto  o de área de texto.</a:t>
            </a:r>
            <a:r>
              <a:rPr lang="es-MX" sz="1600"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La sintaxis es similar a casi todas las vistas anteriormente.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&lt;input </a:t>
            </a:r>
            <a:r>
              <a:rPr lang="es-ES" sz="1600" dirty="0" err="1">
                <a:latin typeface="Arial" panose="020B0604020202020204" pitchFamily="34" charset="0"/>
                <a:cs typeface="Arial" panose="020B0604020202020204" pitchFamily="34" charset="0"/>
              </a:rPr>
              <a:t>type</a:t>
            </a:r>
            <a:r>
              <a:rPr lang="es-ES" sz="1600" dirty="0">
                <a:latin typeface="Arial" panose="020B0604020202020204" pitchFamily="34" charset="0"/>
                <a:cs typeface="Arial" panose="020B0604020202020204" pitchFamily="34" charset="0"/>
              </a:rPr>
              <a:t>=”tipo de elemento” </a:t>
            </a:r>
            <a:r>
              <a:rPr lang="es-ES" sz="1600" dirty="0" err="1">
                <a:latin typeface="Arial" panose="020B0604020202020204" pitchFamily="34" charset="0"/>
                <a:cs typeface="Arial" panose="020B0604020202020204" pitchFamily="34" charset="0"/>
              </a:rPr>
              <a:t>onselect</a:t>
            </a:r>
            <a:r>
              <a:rPr lang="es-ES" sz="1600" dirty="0">
                <a:latin typeface="Arial" panose="020B0604020202020204" pitchFamily="34" charset="0"/>
                <a:cs typeface="Arial" panose="020B0604020202020204" pitchFamily="34" charset="0"/>
              </a:rPr>
              <a:t>=”función”&gt;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Ejemplo 27:</a:t>
            </a:r>
            <a:endParaRPr lang="es-MX" sz="1600" b="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&lt;title&gt;</a:t>
            </a:r>
            <a:r>
              <a:rPr lang="en-US" sz="1600" dirty="0" err="1">
                <a:latin typeface="Arial" panose="020B0604020202020204" pitchFamily="34" charset="0"/>
                <a:cs typeface="Arial" panose="020B0604020202020204" pitchFamily="34" charset="0"/>
              </a:rPr>
              <a:t>ejemplo</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evento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onselect</a:t>
            </a:r>
            <a:r>
              <a:rPr lang="en-US" sz="1600" dirty="0">
                <a:latin typeface="Arial" panose="020B0604020202020204" pitchFamily="34" charset="0"/>
                <a:cs typeface="Arial" panose="020B0604020202020204" pitchFamily="34" charset="0"/>
              </a:rPr>
              <a:t>&lt;/title&gt;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form</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textarea</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rows</a:t>
            </a:r>
            <a:r>
              <a:rPr lang="es-ES" sz="1600" dirty="0">
                <a:latin typeface="Arial" panose="020B0604020202020204" pitchFamily="34" charset="0"/>
                <a:cs typeface="Arial" panose="020B0604020202020204" pitchFamily="34" charset="0"/>
              </a:rPr>
              <a:t>=3 </a:t>
            </a:r>
            <a:r>
              <a:rPr lang="es-ES" sz="1600" dirty="0" err="1">
                <a:latin typeface="Arial" panose="020B0604020202020204" pitchFamily="34" charset="0"/>
                <a:cs typeface="Arial" panose="020B0604020202020204" pitchFamily="34" charset="0"/>
              </a:rPr>
              <a:t>cols</a:t>
            </a:r>
            <a:r>
              <a:rPr lang="es-ES" sz="1600" dirty="0">
                <a:latin typeface="Arial" panose="020B0604020202020204" pitchFamily="34" charset="0"/>
                <a:cs typeface="Arial" panose="020B0604020202020204" pitchFamily="34" charset="0"/>
              </a:rPr>
              <a:t>=40 </a:t>
            </a:r>
            <a:r>
              <a:rPr lang="es-ES" sz="1600" dirty="0" err="1">
                <a:latin typeface="Arial" panose="020B0604020202020204" pitchFamily="34" charset="0"/>
                <a:cs typeface="Arial" panose="020B0604020202020204" pitchFamily="34" charset="0"/>
              </a:rPr>
              <a:t>onselect</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('se ha seleccionado texto \r en el formulario');"&gt;aquí hay un poco de texto para efectuar la prueba. seleccione con el cursor un fragmento.&lt;/</a:t>
            </a:r>
            <a:r>
              <a:rPr lang="es-ES" sz="1600" dirty="0" err="1">
                <a:latin typeface="Arial" panose="020B0604020202020204" pitchFamily="34" charset="0"/>
                <a:cs typeface="Arial" panose="020B0604020202020204" pitchFamily="34" charset="0"/>
              </a:rPr>
              <a:t>textarea</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form</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9288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142234" y="89490"/>
            <a:ext cx="10945012" cy="6247864"/>
          </a:xfrm>
          <a:prstGeom prst="rect">
            <a:avLst/>
          </a:prstGeom>
          <a:noFill/>
        </p:spPr>
        <p:txBody>
          <a:bodyPr wrap="square" rtlCol="0">
            <a:spAutoFit/>
          </a:bodyPr>
          <a:lstStyle/>
          <a:p>
            <a:r>
              <a:rPr lang="es-ES" sz="1600" b="1" dirty="0">
                <a:latin typeface="Arial" panose="020B0604020202020204" pitchFamily="34" charset="0"/>
                <a:cs typeface="Arial" panose="020B0604020202020204" pitchFamily="34" charset="0"/>
              </a:rPr>
              <a:t>El evento </a:t>
            </a:r>
            <a:r>
              <a:rPr lang="es-ES" sz="1600" b="1" dirty="0" err="1">
                <a:latin typeface="Arial" panose="020B0604020202020204" pitchFamily="34" charset="0"/>
                <a:cs typeface="Arial" panose="020B0604020202020204" pitchFamily="34" charset="0"/>
              </a:rPr>
              <a:t>onabort</a:t>
            </a:r>
            <a:endParaRPr lang="es-MX" sz="1600" b="1"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El evento </a:t>
            </a:r>
            <a:r>
              <a:rPr lang="es-ES" sz="1600" dirty="0" err="1">
                <a:latin typeface="Arial" panose="020B0604020202020204" pitchFamily="34" charset="0"/>
                <a:cs typeface="Arial" panose="020B0604020202020204" pitchFamily="34" charset="0"/>
              </a:rPr>
              <a:t>onabort</a:t>
            </a:r>
            <a:r>
              <a:rPr lang="es-ES" sz="1600" dirty="0">
                <a:latin typeface="Arial" panose="020B0604020202020204" pitchFamily="34" charset="0"/>
                <a:cs typeface="Arial" panose="020B0604020202020204" pitchFamily="34" charset="0"/>
              </a:rPr>
              <a:t> se produce cuando se bloquea la carga de una imagen, pulsando por </a:t>
            </a:r>
          </a:p>
          <a:p>
            <a:r>
              <a:rPr lang="es-ES" sz="1600" dirty="0">
                <a:latin typeface="Arial" panose="020B0604020202020204" pitchFamily="34" charset="0"/>
                <a:cs typeface="Arial" panose="020B0604020202020204" pitchFamily="34" charset="0"/>
              </a:rPr>
              <a:t>ejemplo el botón stop.</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Su sintaxis a continuación:</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a:t>
            </a:r>
            <a:r>
              <a:rPr lang="en-US" sz="1600" dirty="0" err="1">
                <a:latin typeface="Arial" panose="020B0604020202020204" pitchFamily="34" charset="0"/>
                <a:cs typeface="Arial" panose="020B0604020202020204" pitchFamily="34" charset="0"/>
              </a:rPr>
              <a:t>img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src</a:t>
            </a:r>
            <a:r>
              <a:rPr lang="en-US" sz="1600" dirty="0">
                <a:latin typeface="Arial" panose="020B0604020202020204" pitchFamily="34" charset="0"/>
                <a:cs typeface="Arial" panose="020B0604020202020204" pitchFamily="34" charset="0"/>
              </a:rPr>
              <a:t>=”imagen” </a:t>
            </a:r>
            <a:r>
              <a:rPr lang="en-US" sz="1600" dirty="0" err="1">
                <a:latin typeface="Arial" panose="020B0604020202020204" pitchFamily="34" charset="0"/>
                <a:cs typeface="Arial" panose="020B0604020202020204" pitchFamily="34" charset="0"/>
              </a:rPr>
              <a:t>onabort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funcion</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Ejemplo 28 </a:t>
            </a:r>
            <a:r>
              <a:rPr lang="es-ES" sz="1600" dirty="0">
                <a:latin typeface="Arial" panose="020B0604020202020204" pitchFamily="34" charset="0"/>
                <a:cs typeface="Arial" panose="020B0604020202020204" pitchFamily="34" charset="0"/>
              </a:rPr>
              <a:t>en el siguiente script, si el usuario pulsa el botón de stop o accede a cualquier otro enlace, un mensaje de aviso aparecerá en la pantalla: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&lt;title&gt;</a:t>
            </a:r>
            <a:r>
              <a:rPr lang="en-US" sz="1600" dirty="0" err="1">
                <a:latin typeface="Arial" panose="020B0604020202020204" pitchFamily="34" charset="0"/>
                <a:cs typeface="Arial" panose="020B0604020202020204" pitchFamily="34" charset="0"/>
              </a:rPr>
              <a:t>ejemplo</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evento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onabort</a:t>
            </a:r>
            <a:r>
              <a:rPr lang="en-US" sz="1600" dirty="0">
                <a:latin typeface="Arial" panose="020B0604020202020204" pitchFamily="34" charset="0"/>
                <a:cs typeface="Arial" panose="020B0604020202020204" pitchFamily="34" charset="0"/>
              </a:rPr>
              <a:t>&lt;/title&gt;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a:t>
            </a:r>
            <a:r>
              <a:rPr lang="en-US" sz="1600" dirty="0" err="1">
                <a:latin typeface="Arial" panose="020B0604020202020204" pitchFamily="34" charset="0"/>
                <a:cs typeface="Arial" panose="020B0604020202020204" pitchFamily="34" charset="0"/>
              </a:rPr>
              <a:t>img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src</a:t>
            </a:r>
            <a:r>
              <a:rPr lang="en-US" sz="1600" dirty="0">
                <a:latin typeface="Arial" panose="020B0604020202020204" pitchFamily="34" charset="0"/>
                <a:cs typeface="Arial" panose="020B0604020202020204" pitchFamily="34" charset="0"/>
              </a:rPr>
              <a:t>="garfi.gif" </a:t>
            </a:r>
            <a:r>
              <a:rPr lang="en-US" sz="1600" dirty="0" err="1">
                <a:latin typeface="Arial" panose="020B0604020202020204" pitchFamily="34" charset="0"/>
                <a:cs typeface="Arial" panose="020B0604020202020204" pitchFamily="34" charset="0"/>
              </a:rPr>
              <a:t>onabort</a:t>
            </a:r>
            <a:r>
              <a:rPr lang="en-US" sz="1600" dirty="0">
                <a:latin typeface="Arial" panose="020B0604020202020204" pitchFamily="34" charset="0"/>
                <a:cs typeface="Arial" panose="020B0604020202020204" pitchFamily="34" charset="0"/>
              </a:rPr>
              <a:t>=alert('</a:t>
            </a:r>
            <a:r>
              <a:rPr lang="en-US" sz="1600" dirty="0" err="1">
                <a:latin typeface="Arial" panose="020B0604020202020204" pitchFamily="34" charset="0"/>
                <a:cs typeface="Arial" panose="020B0604020202020204" pitchFamily="34" charset="0"/>
              </a:rPr>
              <a:t>atención</a:t>
            </a:r>
            <a:r>
              <a:rPr lang="en-US" sz="1600"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falta lo mejor de la </a:t>
            </a:r>
            <a:r>
              <a:rPr lang="es-ES" sz="1600" dirty="0" err="1">
                <a:latin typeface="Arial" panose="020B0604020202020204" pitchFamily="34" charset="0"/>
                <a:cs typeface="Arial" panose="020B0604020202020204" pitchFamily="34" charset="0"/>
              </a:rPr>
              <a:t>fotografia</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El evento </a:t>
            </a:r>
            <a:r>
              <a:rPr lang="es-ES" sz="1600" b="1" dirty="0" err="1">
                <a:latin typeface="Arial" panose="020B0604020202020204" pitchFamily="34" charset="0"/>
                <a:cs typeface="Arial" panose="020B0604020202020204" pitchFamily="34" charset="0"/>
              </a:rPr>
              <a:t>onreset</a:t>
            </a:r>
            <a:endParaRPr lang="es-MX" sz="1600" b="1"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El evento </a:t>
            </a:r>
            <a:r>
              <a:rPr lang="es-ES" sz="1600" dirty="0" err="1">
                <a:latin typeface="Arial" panose="020B0604020202020204" pitchFamily="34" charset="0"/>
                <a:cs typeface="Arial" panose="020B0604020202020204" pitchFamily="34" charset="0"/>
              </a:rPr>
              <a:t>onreset</a:t>
            </a:r>
            <a:r>
              <a:rPr lang="es-ES" sz="1600" dirty="0">
                <a:latin typeface="Arial" panose="020B0604020202020204" pitchFamily="34" charset="0"/>
                <a:cs typeface="Arial" panose="020B0604020202020204" pitchFamily="34" charset="0"/>
              </a:rPr>
              <a:t> se produce cuando se pulsa un botón de </a:t>
            </a:r>
            <a:r>
              <a:rPr lang="es-ES" sz="1600" dirty="0" err="1">
                <a:latin typeface="Arial" panose="020B0604020202020204" pitchFamily="34" charset="0"/>
                <a:cs typeface="Arial" panose="020B0604020202020204" pitchFamily="34" charset="0"/>
              </a:rPr>
              <a:t>reset</a:t>
            </a:r>
            <a:r>
              <a:rPr lang="es-ES" sz="1600" dirty="0">
                <a:latin typeface="Arial" panose="020B0604020202020204" pitchFamily="34" charset="0"/>
                <a:cs typeface="Arial" panose="020B0604020202020204" pitchFamily="34" charset="0"/>
              </a:rPr>
              <a:t> en un formulario.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r>
              <a:rPr lang="es-MX" sz="1600" dirty="0">
                <a:latin typeface="Arial" panose="020B0604020202020204" pitchFamily="34" charset="0"/>
                <a:cs typeface="Arial" panose="020B0604020202020204" pitchFamily="34" charset="0"/>
              </a:rPr>
              <a:t>S</a:t>
            </a:r>
            <a:r>
              <a:rPr lang="es-ES" sz="1600" dirty="0">
                <a:latin typeface="Arial" panose="020B0604020202020204" pitchFamily="34" charset="0"/>
                <a:cs typeface="Arial" panose="020B0604020202020204" pitchFamily="34" charset="0"/>
              </a:rPr>
              <a:t>u sintaxis es la siguiente:</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&lt;input type=”reset” </a:t>
            </a:r>
            <a:r>
              <a:rPr lang="en-US" sz="1600" dirty="0" err="1">
                <a:latin typeface="Arial" panose="020B0604020202020204" pitchFamily="34" charset="0"/>
                <a:cs typeface="Arial" panose="020B0604020202020204" pitchFamily="34" charset="0"/>
              </a:rPr>
              <a:t>onreset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función</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este evento puede servir, por ejemplo, para advertir al usuario antes de efectuar un </a:t>
            </a:r>
            <a:r>
              <a:rPr lang="es-ES" sz="1600" dirty="0" err="1">
                <a:latin typeface="Arial" panose="020B0604020202020204" pitchFamily="34" charset="0"/>
                <a:cs typeface="Arial" panose="020B0604020202020204" pitchFamily="34" charset="0"/>
              </a:rPr>
              <a:t>reset</a:t>
            </a:r>
            <a:r>
              <a:rPr lang="es-ES" sz="1600" dirty="0">
                <a:latin typeface="Arial" panose="020B0604020202020204" pitchFamily="34" charset="0"/>
                <a:cs typeface="Arial" panose="020B0604020202020204" pitchFamily="34" charset="0"/>
              </a:rPr>
              <a:t> del formulario.</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6567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142234" y="89490"/>
            <a:ext cx="10945012" cy="6740307"/>
          </a:xfrm>
          <a:prstGeom prst="rect">
            <a:avLst/>
          </a:prstGeom>
          <a:noFill/>
        </p:spPr>
        <p:txBody>
          <a:bodyPr wrap="square" rtlCol="0">
            <a:spAutoFit/>
          </a:bodyPr>
          <a:lstStyle/>
          <a:p>
            <a:r>
              <a:rPr lang="es-ES" sz="1600" b="1" dirty="0">
                <a:latin typeface="Arial" panose="020B0604020202020204" pitchFamily="34" charset="0"/>
                <a:cs typeface="Arial" panose="020B0604020202020204" pitchFamily="34" charset="0"/>
              </a:rPr>
              <a:t>Ejemplo 29</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&lt;title&gt;</a:t>
            </a:r>
            <a:r>
              <a:rPr lang="en-US" sz="1600" dirty="0" err="1">
                <a:latin typeface="Arial" panose="020B0604020202020204" pitchFamily="34" charset="0"/>
                <a:cs typeface="Arial" panose="020B0604020202020204" pitchFamily="34" charset="0"/>
              </a:rPr>
              <a:t>ejemplo</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evento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onreset</a:t>
            </a:r>
            <a:r>
              <a:rPr lang="en-US" sz="1600" dirty="0">
                <a:latin typeface="Arial" panose="020B0604020202020204" pitchFamily="34" charset="0"/>
                <a:cs typeface="Arial" panose="020B0604020202020204" pitchFamily="34" charset="0"/>
              </a:rPr>
              <a:t>&lt;/title&gt;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 </a:t>
            </a:r>
            <a:r>
              <a:rPr lang="en-US" sz="1600" dirty="0" err="1">
                <a:latin typeface="Arial" panose="020B0604020202020204" pitchFamily="34" charset="0"/>
                <a:cs typeface="Arial" panose="020B0604020202020204" pitchFamily="34" charset="0"/>
              </a:rPr>
              <a:t>languaje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javascript</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function</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avisoreset</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confirm</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atención!.los</a:t>
            </a:r>
            <a:r>
              <a:rPr lang="es-ES" sz="1600" dirty="0">
                <a:latin typeface="Arial" panose="020B0604020202020204" pitchFamily="34" charset="0"/>
                <a:cs typeface="Arial" panose="020B0604020202020204" pitchFamily="34" charset="0"/>
              </a:rPr>
              <a:t> datos del formulario se van a borrar.")){</a:t>
            </a:r>
            <a:endParaRPr lang="es-MX"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document.datos.reset</a:t>
            </a:r>
            <a:r>
              <a:rPr lang="en-U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&lt;center&gt;&lt;</a:t>
            </a:r>
            <a:r>
              <a:rPr lang="es-ES" sz="1600" dirty="0" err="1">
                <a:latin typeface="Arial" panose="020B0604020202020204" pitchFamily="34" charset="0"/>
                <a:cs typeface="Arial" panose="020B0604020202020204" pitchFamily="34" charset="0"/>
              </a:rPr>
              <a:t>form</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name</a:t>
            </a:r>
            <a:r>
              <a:rPr lang="es-ES" sz="1600" dirty="0">
                <a:latin typeface="Arial" panose="020B0604020202020204" pitchFamily="34" charset="0"/>
                <a:cs typeface="Arial" panose="020B0604020202020204" pitchFamily="34" charset="0"/>
              </a:rPr>
              <a:t>="datos"&gt;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&lt;p&gt;introduzca sus </a:t>
            </a:r>
            <a:r>
              <a:rPr lang="es-ES" sz="1600" dirty="0" err="1">
                <a:latin typeface="Arial" panose="020B0604020202020204" pitchFamily="34" charset="0"/>
                <a:cs typeface="Arial" panose="020B0604020202020204" pitchFamily="34" charset="0"/>
              </a:rPr>
              <a:t>datos.gracias</a:t>
            </a: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nombre:&lt;input type="</a:t>
            </a:r>
            <a:r>
              <a:rPr lang="fr-FR" sz="1600" dirty="0" err="1">
                <a:latin typeface="Arial" panose="020B0604020202020204" pitchFamily="34" charset="0"/>
                <a:cs typeface="Arial" panose="020B0604020202020204" pitchFamily="34" charset="0"/>
              </a:rPr>
              <a:t>text</a:t>
            </a:r>
            <a:r>
              <a:rPr lang="fr-FR" sz="1600" dirty="0">
                <a:latin typeface="Arial" panose="020B0604020202020204" pitchFamily="34" charset="0"/>
                <a:cs typeface="Arial" panose="020B0604020202020204" pitchFamily="34" charset="0"/>
              </a:rPr>
              <a:t>" value="nombre"&gt;&lt;</a:t>
            </a:r>
            <a:r>
              <a:rPr lang="fr-FR" sz="1600" dirty="0" err="1">
                <a:latin typeface="Arial" panose="020B0604020202020204" pitchFamily="34" charset="0"/>
                <a:cs typeface="Arial" panose="020B0604020202020204" pitchFamily="34" charset="0"/>
              </a:rPr>
              <a:t>br</a:t>
            </a:r>
            <a:r>
              <a:rPr lang="fr-FR"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apellidos:&lt;input </a:t>
            </a:r>
            <a:r>
              <a:rPr lang="es-ES" sz="1600" dirty="0" err="1">
                <a:latin typeface="Arial" panose="020B0604020202020204" pitchFamily="34" charset="0"/>
                <a:cs typeface="Arial" panose="020B0604020202020204" pitchFamily="34" charset="0"/>
              </a:rPr>
              <a:t>type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text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value</a:t>
            </a:r>
            <a:r>
              <a:rPr lang="es-ES" sz="1600" dirty="0">
                <a:latin typeface="Arial" panose="020B0604020202020204" pitchFamily="34" charset="0"/>
                <a:cs typeface="Arial" panose="020B0604020202020204" pitchFamily="34" charset="0"/>
              </a:rPr>
              <a:t>="apellidos"&gt;&lt;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dirección:&lt;input </a:t>
            </a:r>
            <a:r>
              <a:rPr lang="es-ES" sz="1600" dirty="0" err="1">
                <a:latin typeface="Arial" panose="020B0604020202020204" pitchFamily="34" charset="0"/>
                <a:cs typeface="Arial" panose="020B0604020202020204" pitchFamily="34" charset="0"/>
              </a:rPr>
              <a:t>type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text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value</a:t>
            </a:r>
            <a:r>
              <a:rPr lang="es-ES" sz="1600" dirty="0">
                <a:latin typeface="Arial" panose="020B0604020202020204" pitchFamily="34" charset="0"/>
                <a:cs typeface="Arial" panose="020B0604020202020204" pitchFamily="34" charset="0"/>
              </a:rPr>
              <a:t>="dirección"&gt;&lt;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provincia</a:t>
            </a:r>
            <a:r>
              <a:rPr lang="en-US" sz="1600" dirty="0">
                <a:latin typeface="Arial" panose="020B0604020202020204" pitchFamily="34" charset="0"/>
                <a:cs typeface="Arial" panose="020B0604020202020204" pitchFamily="34" charset="0"/>
              </a:rPr>
              <a:t>:&lt;input type="text" value="</a:t>
            </a:r>
            <a:r>
              <a:rPr lang="en-US" sz="1600" dirty="0" err="1">
                <a:latin typeface="Arial" panose="020B0604020202020204" pitchFamily="34" charset="0"/>
                <a:cs typeface="Arial" panose="020B0604020202020204" pitchFamily="34" charset="0"/>
              </a:rPr>
              <a:t>provincia</a:t>
            </a:r>
            <a:r>
              <a:rPr lang="en-US" sz="1600" dirty="0">
                <a:latin typeface="Arial" panose="020B0604020202020204" pitchFamily="34" charset="0"/>
                <a:cs typeface="Arial" panose="020B0604020202020204" pitchFamily="34" charset="0"/>
              </a:rPr>
              <a:t>"&gt;&lt;</a:t>
            </a:r>
            <a:r>
              <a:rPr lang="en-US" sz="1600" dirty="0" err="1">
                <a:latin typeface="Arial" panose="020B0604020202020204" pitchFamily="34" charset="0"/>
                <a:cs typeface="Arial" panose="020B0604020202020204" pitchFamily="34" charset="0"/>
              </a:rPr>
              <a:t>br</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&lt;input type="</a:t>
            </a:r>
            <a:r>
              <a:rPr lang="en-US" sz="1600" dirty="0" err="1">
                <a:latin typeface="Arial" panose="020B0604020202020204" pitchFamily="34" charset="0"/>
                <a:cs typeface="Arial" panose="020B0604020202020204" pitchFamily="34" charset="0"/>
              </a:rPr>
              <a:t>button"value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resetar"onclick</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avisoreset</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form</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&lt;/center&gt;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24550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976981" y="942321"/>
            <a:ext cx="10945012" cy="5755422"/>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En el script anterior podemos observar como se llama al método </a:t>
            </a:r>
            <a:r>
              <a:rPr lang="es-ES" sz="1600" dirty="0" err="1">
                <a:latin typeface="Arial" panose="020B0604020202020204" pitchFamily="34" charset="0"/>
                <a:cs typeface="Arial" panose="020B0604020202020204" pitchFamily="34" charset="0"/>
              </a:rPr>
              <a:t>reset</a:t>
            </a:r>
            <a:r>
              <a:rPr lang="es-ES" sz="1600" dirty="0">
                <a:latin typeface="Arial" panose="020B0604020202020204" pitchFamily="34" charset="0"/>
                <a:cs typeface="Arial" panose="020B0604020202020204" pitchFamily="34" charset="0"/>
              </a:rPr>
              <a:t>() del formulario, que ha su vez esta incluido en el documento. Recordando la jerarquía de los objetos, el método </a:t>
            </a:r>
            <a:r>
              <a:rPr lang="es-ES" sz="1600" dirty="0" err="1">
                <a:latin typeface="Arial" panose="020B0604020202020204" pitchFamily="34" charset="0"/>
                <a:cs typeface="Arial" panose="020B0604020202020204" pitchFamily="34" charset="0"/>
              </a:rPr>
              <a:t>reset</a:t>
            </a:r>
            <a:r>
              <a:rPr lang="es-ES" sz="1600" dirty="0">
                <a:latin typeface="Arial" panose="020B0604020202020204" pitchFamily="34" charset="0"/>
                <a:cs typeface="Arial" panose="020B0604020202020204" pitchFamily="34" charset="0"/>
              </a:rPr>
              <a:t>() pertenece al objeto </a:t>
            </a:r>
            <a:r>
              <a:rPr lang="es-ES" sz="1600" dirty="0" err="1">
                <a:latin typeface="Arial" panose="020B0604020202020204" pitchFamily="34" charset="0"/>
                <a:cs typeface="Arial" panose="020B0604020202020204" pitchFamily="34" charset="0"/>
              </a:rPr>
              <a:t>forms</a:t>
            </a:r>
            <a:r>
              <a:rPr lang="es-ES" sz="1600" dirty="0">
                <a:latin typeface="Arial" panose="020B0604020202020204" pitchFamily="34" charset="0"/>
                <a:cs typeface="Arial" panose="020B0604020202020204" pitchFamily="34" charset="0"/>
              </a:rPr>
              <a:t>, que a su vez pertenece al objeto </a:t>
            </a:r>
            <a:r>
              <a:rPr lang="es-ES" sz="1600" dirty="0" err="1">
                <a:latin typeface="Arial" panose="020B0604020202020204" pitchFamily="34" charset="0"/>
                <a:cs typeface="Arial" panose="020B0604020202020204" pitchFamily="34" charset="0"/>
              </a:rPr>
              <a:t>document</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document.datos.reset</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Como en este script solo hay un formulario, también habría sido valida la expresión </a:t>
            </a:r>
            <a:r>
              <a:rPr lang="es-ES" sz="1600" dirty="0" err="1">
                <a:latin typeface="Arial" panose="020B0604020202020204" pitchFamily="34" charset="0"/>
                <a:cs typeface="Arial" panose="020B0604020202020204" pitchFamily="34" charset="0"/>
              </a:rPr>
              <a:t>document.forms</a:t>
            </a:r>
            <a:r>
              <a:rPr lang="es-ES" sz="1600" dirty="0">
                <a:latin typeface="Arial" panose="020B0604020202020204" pitchFamily="34" charset="0"/>
                <a:cs typeface="Arial" panose="020B0604020202020204" pitchFamily="34" charset="0"/>
              </a:rPr>
              <a:t>[0].</a:t>
            </a:r>
            <a:r>
              <a:rPr lang="es-ES" sz="1600" dirty="0" err="1">
                <a:latin typeface="Arial" panose="020B0604020202020204" pitchFamily="34" charset="0"/>
                <a:cs typeface="Arial" panose="020B0604020202020204" pitchFamily="34" charset="0"/>
              </a:rPr>
              <a:t>reset</a:t>
            </a:r>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forms</a:t>
            </a:r>
            <a:r>
              <a:rPr lang="es-ES" sz="1600" dirty="0">
                <a:latin typeface="Arial" panose="020B0604020202020204" pitchFamily="34" charset="0"/>
                <a:cs typeface="Arial" panose="020B0604020202020204" pitchFamily="34" charset="0"/>
              </a:rPr>
              <a:t>[0] hace referencia al primer formulario del documento.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Los eventos </a:t>
            </a:r>
            <a:r>
              <a:rPr lang="es-ES" sz="1600" dirty="0" err="1">
                <a:latin typeface="Arial" panose="020B0604020202020204" pitchFamily="34" charset="0"/>
                <a:cs typeface="Arial" panose="020B0604020202020204" pitchFamily="34" charset="0"/>
              </a:rPr>
              <a:t>onkeydown,onkeyup</a:t>
            </a:r>
            <a:r>
              <a:rPr lang="es-ES" sz="1600" dirty="0">
                <a:latin typeface="Arial" panose="020B0604020202020204" pitchFamily="34" charset="0"/>
                <a:cs typeface="Arial" panose="020B0604020202020204" pitchFamily="34" charset="0"/>
              </a:rPr>
              <a:t> y </a:t>
            </a:r>
            <a:r>
              <a:rPr lang="es-ES" sz="1600" dirty="0" err="1">
                <a:latin typeface="Arial" panose="020B0604020202020204" pitchFamily="34" charset="0"/>
                <a:cs typeface="Arial" panose="020B0604020202020204" pitchFamily="34" charset="0"/>
              </a:rPr>
              <a:t>onkeypress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Como el lector habrá podido imaginar, estos eventos se generan cuando el usuario efectúa alguna acción con las teclas.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onkeydown.Se</a:t>
            </a:r>
            <a:r>
              <a:rPr lang="es-ES" sz="1600" dirty="0">
                <a:latin typeface="Arial" panose="020B0604020202020204" pitchFamily="34" charset="0"/>
                <a:cs typeface="Arial" panose="020B0604020202020204" pitchFamily="34" charset="0"/>
              </a:rPr>
              <a:t> ejecuta cuando se pulsa una tecla.</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onkeyup</a:t>
            </a:r>
            <a:r>
              <a:rPr lang="es-ES" sz="1600" dirty="0">
                <a:latin typeface="Arial" panose="020B0604020202020204" pitchFamily="34" charset="0"/>
                <a:cs typeface="Arial" panose="020B0604020202020204" pitchFamily="34" charset="0"/>
              </a:rPr>
              <a:t>. Se ejecuta cuando se deja de pulsar una tecla.</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onkeypress</a:t>
            </a:r>
            <a:r>
              <a:rPr lang="es-ES" sz="1600" dirty="0">
                <a:latin typeface="Arial" panose="020B0604020202020204" pitchFamily="34" charset="0"/>
                <a:cs typeface="Arial" panose="020B0604020202020204" pitchFamily="34" charset="0"/>
              </a:rPr>
              <a:t>. Se ejecuta cuando se mantiene pulsada una tecla.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41471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095343" y="89490"/>
            <a:ext cx="10945012" cy="5878532"/>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A continuación un sencillo ejemplo que detecta la pulsación de una tecla al</a:t>
            </a:r>
          </a:p>
          <a:p>
            <a:r>
              <a:rPr lang="es-ES" dirty="0">
                <a:latin typeface="Arial" panose="020B0604020202020204" pitchFamily="34" charset="0"/>
                <a:cs typeface="Arial" panose="020B0604020202020204" pitchFamily="34" charset="0"/>
              </a:rPr>
              <a:t> escribir dentro de una casilla de texto:</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 </a:t>
            </a:r>
            <a:r>
              <a:rPr lang="es-ES" b="1" dirty="0">
                <a:latin typeface="Arial" panose="020B0604020202020204" pitchFamily="34" charset="0"/>
                <a:cs typeface="Arial" panose="020B0604020202020204" pitchFamily="34" charset="0"/>
              </a:rPr>
              <a:t>Ejemplo 30</a:t>
            </a:r>
            <a:endParaRPr lang="es-MX"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&lt;html&gt;</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&lt;head&gt;</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&lt;title&gt;</a:t>
            </a:r>
            <a:r>
              <a:rPr lang="en-US" dirty="0" err="1">
                <a:latin typeface="Arial" panose="020B0604020202020204" pitchFamily="34" charset="0"/>
                <a:cs typeface="Arial" panose="020B0604020202020204" pitchFamily="34" charset="0"/>
              </a:rPr>
              <a:t>ejemplo</a:t>
            </a:r>
            <a:r>
              <a:rPr lang="en-US" dirty="0">
                <a:latin typeface="Arial" panose="020B0604020202020204" pitchFamily="34" charset="0"/>
                <a:cs typeface="Arial" panose="020B0604020202020204" pitchFamily="34" charset="0"/>
              </a:rPr>
              <a:t> de </a:t>
            </a:r>
            <a:r>
              <a:rPr lang="en-US" dirty="0" err="1">
                <a:latin typeface="Arial" panose="020B0604020202020204" pitchFamily="34" charset="0"/>
                <a:cs typeface="Arial" panose="020B0604020202020204" pitchFamily="34" charset="0"/>
              </a:rPr>
              <a:t>evento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onreset</a:t>
            </a:r>
            <a:r>
              <a:rPr lang="en-US" dirty="0">
                <a:latin typeface="Arial" panose="020B0604020202020204" pitchFamily="34" charset="0"/>
                <a:cs typeface="Arial" panose="020B0604020202020204" pitchFamily="34" charset="0"/>
              </a:rPr>
              <a:t>&lt;/title&gt;</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&lt;script </a:t>
            </a:r>
            <a:r>
              <a:rPr lang="en-US" dirty="0" err="1">
                <a:latin typeface="Arial" panose="020B0604020202020204" pitchFamily="34" charset="0"/>
                <a:cs typeface="Arial" panose="020B0604020202020204" pitchFamily="34" charset="0"/>
              </a:rPr>
              <a:t>languaje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javascript</a:t>
            </a:r>
            <a:r>
              <a:rPr lang="en-US" dirty="0">
                <a:latin typeface="Arial" panose="020B0604020202020204" pitchFamily="34" charset="0"/>
                <a:cs typeface="Arial" panose="020B0604020202020204" pitchFamily="34" charset="0"/>
              </a:rPr>
              <a:t>"&gt;</a:t>
            </a:r>
            <a:endParaRPr lang="es-MX" dirty="0">
              <a:latin typeface="Arial" panose="020B0604020202020204" pitchFamily="34" charset="0"/>
              <a:cs typeface="Arial" panose="020B0604020202020204" pitchFamily="34" charset="0"/>
            </a:endParaRPr>
          </a:p>
          <a:p>
            <a:r>
              <a:rPr lang="es-ES" dirty="0" err="1">
                <a:latin typeface="Arial" panose="020B0604020202020204" pitchFamily="34" charset="0"/>
                <a:cs typeface="Arial" panose="020B0604020202020204" pitchFamily="34" charset="0"/>
              </a:rPr>
              <a:t>function</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avisopulsacion</a:t>
            </a:r>
            <a:r>
              <a:rPr lang="es-ES" dirty="0">
                <a:latin typeface="Arial" panose="020B0604020202020204" pitchFamily="34" charset="0"/>
                <a:cs typeface="Arial" panose="020B0604020202020204" pitchFamily="34" charset="0"/>
              </a:rPr>
              <a:t>(){</a:t>
            </a:r>
            <a:endParaRPr lang="es-MX" dirty="0">
              <a:latin typeface="Arial" panose="020B0604020202020204" pitchFamily="34" charset="0"/>
              <a:cs typeface="Arial" panose="020B0604020202020204" pitchFamily="34" charset="0"/>
            </a:endParaRPr>
          </a:p>
          <a:p>
            <a:r>
              <a:rPr lang="es-ES" dirty="0" err="1">
                <a:latin typeface="Arial" panose="020B0604020202020204" pitchFamily="34" charset="0"/>
                <a:cs typeface="Arial" panose="020B0604020202020204" pitchFamily="34" charset="0"/>
              </a:rPr>
              <a:t>alert</a:t>
            </a:r>
            <a:r>
              <a:rPr lang="es-ES" dirty="0">
                <a:latin typeface="Arial" panose="020B0604020202020204" pitchFamily="34" charset="0"/>
                <a:cs typeface="Arial" panose="020B0604020202020204" pitchFamily="34" charset="0"/>
              </a:rPr>
              <a:t>("has pulsado una tecla");</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&lt;/script&gt;</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&lt;/head&gt;</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&lt;body&gt;</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&lt;center&gt;&lt;form name="</a:t>
            </a:r>
            <a:r>
              <a:rPr lang="en-US" dirty="0" err="1">
                <a:latin typeface="Arial" panose="020B0604020202020204" pitchFamily="34" charset="0"/>
                <a:cs typeface="Arial" panose="020B0604020202020204" pitchFamily="34" charset="0"/>
              </a:rPr>
              <a:t>datos</a:t>
            </a:r>
            <a:r>
              <a:rPr lang="en-US" dirty="0">
                <a:latin typeface="Arial" panose="020B0604020202020204" pitchFamily="34" charset="0"/>
                <a:cs typeface="Arial" panose="020B0604020202020204" pitchFamily="34" charset="0"/>
              </a:rPr>
              <a:t>"&gt;</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&lt;p&gt;escribe un </a:t>
            </a:r>
            <a:r>
              <a:rPr lang="es-ES" dirty="0" err="1">
                <a:latin typeface="Arial" panose="020B0604020202020204" pitchFamily="34" charset="0"/>
                <a:cs typeface="Arial" panose="020B0604020202020204" pitchFamily="34" charset="0"/>
              </a:rPr>
              <a:t>caracter</a:t>
            </a:r>
            <a:r>
              <a:rPr lang="es-ES" dirty="0">
                <a:latin typeface="Arial" panose="020B0604020202020204" pitchFamily="34" charset="0"/>
                <a:cs typeface="Arial" panose="020B0604020202020204" pitchFamily="34" charset="0"/>
              </a:rPr>
              <a:t> dentro de la casilla de texto&lt;</a:t>
            </a:r>
            <a:r>
              <a:rPr lang="es-ES" dirty="0" err="1">
                <a:latin typeface="Arial" panose="020B0604020202020204" pitchFamily="34" charset="0"/>
                <a:cs typeface="Arial" panose="020B0604020202020204" pitchFamily="34" charset="0"/>
              </a:rPr>
              <a:t>br</a:t>
            </a:r>
            <a:r>
              <a:rPr lang="es-ES" dirty="0">
                <a:latin typeface="Arial" panose="020B0604020202020204" pitchFamily="34" charset="0"/>
                <a:cs typeface="Arial" panose="020B0604020202020204" pitchFamily="34" charset="0"/>
              </a:rPr>
              <a:t>&gt;</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&lt;input type="text" value="escribe </a:t>
            </a:r>
            <a:r>
              <a:rPr lang="en-US" dirty="0" err="1">
                <a:latin typeface="Arial" panose="020B0604020202020204" pitchFamily="34" charset="0"/>
                <a:cs typeface="Arial" panose="020B0604020202020204" pitchFamily="34" charset="0"/>
              </a:rPr>
              <a:t>aqui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dentro"size</a:t>
            </a:r>
            <a:r>
              <a:rPr lang="en-US" dirty="0">
                <a:latin typeface="Arial" panose="020B0604020202020204" pitchFamily="34" charset="0"/>
                <a:cs typeface="Arial" panose="020B0604020202020204" pitchFamily="34" charset="0"/>
              </a:rPr>
              <a:t>="40" </a:t>
            </a:r>
            <a:r>
              <a:rPr lang="en-US" dirty="0" err="1">
                <a:latin typeface="Arial" panose="020B0604020202020204" pitchFamily="34" charset="0"/>
                <a:cs typeface="Arial" panose="020B0604020202020204" pitchFamily="34" charset="0"/>
              </a:rPr>
              <a:t>onkeydown</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avisopulsacion</a:t>
            </a:r>
            <a:r>
              <a:rPr lang="en-US" dirty="0">
                <a:latin typeface="Arial" panose="020B0604020202020204" pitchFamily="34" charset="0"/>
                <a:cs typeface="Arial" panose="020B0604020202020204" pitchFamily="34" charset="0"/>
              </a:rPr>
              <a:t>()"&gt;&lt;</a:t>
            </a:r>
            <a:r>
              <a:rPr lang="en-US" dirty="0" err="1">
                <a:latin typeface="Arial" panose="020B0604020202020204" pitchFamily="34" charset="0"/>
                <a:cs typeface="Arial" panose="020B0604020202020204" pitchFamily="34" charset="0"/>
              </a:rPr>
              <a:t>br</a:t>
            </a:r>
            <a:r>
              <a:rPr lang="en-US" dirty="0">
                <a:latin typeface="Arial" panose="020B0604020202020204" pitchFamily="34" charset="0"/>
                <a:cs typeface="Arial" panose="020B0604020202020204" pitchFamily="34" charset="0"/>
              </a:rPr>
              <a:t>&gt;</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&lt;/form&gt;</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&lt;/center&gt;</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&lt;/</a:t>
            </a:r>
            <a:r>
              <a:rPr lang="es-ES" dirty="0" err="1">
                <a:latin typeface="Arial" panose="020B0604020202020204" pitchFamily="34" charset="0"/>
                <a:cs typeface="Arial" panose="020B0604020202020204" pitchFamily="34" charset="0"/>
              </a:rPr>
              <a:t>body</a:t>
            </a:r>
            <a:r>
              <a:rPr lang="es-ES" dirty="0">
                <a:latin typeface="Arial" panose="020B0604020202020204" pitchFamily="34" charset="0"/>
                <a:cs typeface="Arial" panose="020B0604020202020204" pitchFamily="34" charset="0"/>
              </a:rPr>
              <a:t>&gt;</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&lt;/</a:t>
            </a:r>
            <a:r>
              <a:rPr lang="es-ES" dirty="0" err="1">
                <a:latin typeface="Arial" panose="020B0604020202020204" pitchFamily="34" charset="0"/>
                <a:cs typeface="Arial" panose="020B0604020202020204" pitchFamily="34" charset="0"/>
              </a:rPr>
              <a:t>html</a:t>
            </a:r>
            <a:r>
              <a:rPr lang="es-ES" dirty="0">
                <a:latin typeface="Arial" panose="020B0604020202020204" pitchFamily="34" charset="0"/>
                <a:cs typeface="Arial" panose="020B0604020202020204" pitchFamily="34" charset="0"/>
              </a:rPr>
              <a:t>&gt;</a:t>
            </a:r>
            <a:endParaRPr lang="es-MX"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4"/>
          <a:stretch>
            <a:fillRect/>
          </a:stretch>
        </p:blipFill>
        <p:spPr>
          <a:xfrm>
            <a:off x="5731870" y="1626075"/>
            <a:ext cx="5961041" cy="1902743"/>
          </a:xfrm>
          <a:prstGeom prst="rect">
            <a:avLst/>
          </a:prstGeom>
        </p:spPr>
      </p:pic>
      <p:sp>
        <p:nvSpPr>
          <p:cNvPr id="9" name="CuadroTexto 8"/>
          <p:cNvSpPr txBox="1"/>
          <p:nvPr/>
        </p:nvSpPr>
        <p:spPr>
          <a:xfrm>
            <a:off x="7262406" y="1148098"/>
            <a:ext cx="3899301" cy="369332"/>
          </a:xfrm>
          <a:prstGeom prst="rect">
            <a:avLst/>
          </a:prstGeom>
          <a:noFill/>
        </p:spPr>
        <p:txBody>
          <a:bodyPr wrap="square" rtlCol="0">
            <a:spAutoFit/>
          </a:bodyPr>
          <a:lstStyle/>
          <a:p>
            <a:r>
              <a:rPr lang="es-MX" b="1" dirty="0"/>
              <a:t>Resultado en el navegador</a:t>
            </a:r>
          </a:p>
        </p:txBody>
      </p:sp>
    </p:spTree>
    <p:extLst>
      <p:ext uri="{BB962C8B-B14F-4D97-AF65-F5344CB8AC3E}">
        <p14:creationId xmlns:p14="http://schemas.microsoft.com/office/powerpoint/2010/main" val="363636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95343" y="1808"/>
            <a:ext cx="10945012" cy="7971413"/>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Los </a:t>
            </a:r>
            <a:r>
              <a:rPr lang="en-US" b="1" dirty="0" err="1">
                <a:latin typeface="Arial" panose="020B0604020202020204" pitchFamily="34" charset="0"/>
                <a:cs typeface="Arial" panose="020B0604020202020204" pitchFamily="34" charset="0"/>
              </a:rPr>
              <a:t>eventos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onmousedown,onmousemove</a:t>
            </a:r>
            <a:r>
              <a:rPr lang="en-US" b="1" dirty="0">
                <a:latin typeface="Arial" panose="020B0604020202020204" pitchFamily="34" charset="0"/>
                <a:cs typeface="Arial" panose="020B0604020202020204" pitchFamily="34" charset="0"/>
              </a:rPr>
              <a:t> y </a:t>
            </a:r>
            <a:r>
              <a:rPr lang="en-US" b="1" dirty="0" err="1">
                <a:latin typeface="Arial" panose="020B0604020202020204" pitchFamily="34" charset="0"/>
                <a:cs typeface="Arial" panose="020B0604020202020204" pitchFamily="34" charset="0"/>
              </a:rPr>
              <a:t>onmouseup</a:t>
            </a:r>
            <a:endParaRPr lang="es-MX"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Estos eventos permiten detectar la utilización del ratón:</a:t>
            </a:r>
            <a:endParaRPr lang="es-MX" dirty="0">
              <a:latin typeface="Arial" panose="020B0604020202020204" pitchFamily="34" charset="0"/>
              <a:cs typeface="Arial" panose="020B0604020202020204" pitchFamily="34" charset="0"/>
            </a:endParaRPr>
          </a:p>
          <a:p>
            <a:r>
              <a:rPr lang="es-ES" dirty="0" err="1">
                <a:latin typeface="Arial" panose="020B0604020202020204" pitchFamily="34" charset="0"/>
                <a:cs typeface="Arial" panose="020B0604020202020204" pitchFamily="34" charset="0"/>
              </a:rPr>
              <a:t>onmousedown.evento</a:t>
            </a:r>
            <a:r>
              <a:rPr lang="es-ES" dirty="0">
                <a:latin typeface="Arial" panose="020B0604020202020204" pitchFamily="34" charset="0"/>
                <a:cs typeface="Arial" panose="020B0604020202020204" pitchFamily="34" charset="0"/>
              </a:rPr>
              <a:t> que se genera cuando el usuario pulsa un botón del ratón.</a:t>
            </a:r>
            <a:endParaRPr lang="es-MX" dirty="0">
              <a:latin typeface="Arial" panose="020B0604020202020204" pitchFamily="34" charset="0"/>
              <a:cs typeface="Arial" panose="020B0604020202020204" pitchFamily="34" charset="0"/>
            </a:endParaRPr>
          </a:p>
          <a:p>
            <a:r>
              <a:rPr lang="es-ES" dirty="0" err="1">
                <a:latin typeface="Arial" panose="020B0604020202020204" pitchFamily="34" charset="0"/>
                <a:cs typeface="Arial" panose="020B0604020202020204" pitchFamily="34" charset="0"/>
              </a:rPr>
              <a:t>onmousemove.evento</a:t>
            </a:r>
            <a:r>
              <a:rPr lang="es-ES" dirty="0">
                <a:latin typeface="Arial" panose="020B0604020202020204" pitchFamily="34" charset="0"/>
                <a:cs typeface="Arial" panose="020B0604020202020204" pitchFamily="34" charset="0"/>
              </a:rPr>
              <a:t> que se genera cuando el usuario mueve el cursor del ratón.</a:t>
            </a:r>
            <a:endParaRPr lang="es-MX" dirty="0">
              <a:latin typeface="Arial" panose="020B0604020202020204" pitchFamily="34" charset="0"/>
              <a:cs typeface="Arial" panose="020B0604020202020204" pitchFamily="34" charset="0"/>
            </a:endParaRPr>
          </a:p>
          <a:p>
            <a:r>
              <a:rPr lang="es-ES" dirty="0" err="1">
                <a:latin typeface="Arial" panose="020B0604020202020204" pitchFamily="34" charset="0"/>
                <a:cs typeface="Arial" panose="020B0604020202020204" pitchFamily="34" charset="0"/>
              </a:rPr>
              <a:t>onmouseup.evento</a:t>
            </a:r>
            <a:r>
              <a:rPr lang="es-ES" dirty="0">
                <a:latin typeface="Arial" panose="020B0604020202020204" pitchFamily="34" charset="0"/>
                <a:cs typeface="Arial" panose="020B0604020202020204" pitchFamily="34" charset="0"/>
              </a:rPr>
              <a:t> que se genera cuando se deja de pulsar un botón del ratón.</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 </a:t>
            </a:r>
            <a:r>
              <a:rPr lang="es-ES" b="1" dirty="0">
                <a:latin typeface="Arial" panose="020B0604020202020204" pitchFamily="34" charset="0"/>
                <a:cs typeface="Arial" panose="020B0604020202020204" pitchFamily="34" charset="0"/>
              </a:rPr>
              <a:t>Los eventos </a:t>
            </a:r>
            <a:r>
              <a:rPr lang="es-ES" b="1" dirty="0" err="1">
                <a:latin typeface="Arial" panose="020B0604020202020204" pitchFamily="34" charset="0"/>
                <a:cs typeface="Arial" panose="020B0604020202020204" pitchFamily="34" charset="0"/>
              </a:rPr>
              <a:t>onmove</a:t>
            </a:r>
            <a:r>
              <a:rPr lang="es-ES" b="1" dirty="0">
                <a:latin typeface="Arial" panose="020B0604020202020204" pitchFamily="34" charset="0"/>
                <a:cs typeface="Arial" panose="020B0604020202020204" pitchFamily="34" charset="0"/>
              </a:rPr>
              <a:t> y </a:t>
            </a:r>
            <a:r>
              <a:rPr lang="es-ES" b="1" dirty="0" err="1">
                <a:latin typeface="Arial" panose="020B0604020202020204" pitchFamily="34" charset="0"/>
                <a:cs typeface="Arial" panose="020B0604020202020204" pitchFamily="34" charset="0"/>
              </a:rPr>
              <a:t>onresize</a:t>
            </a:r>
            <a:r>
              <a:rPr lang="es-ES" b="1" dirty="0">
                <a:latin typeface="Arial" panose="020B0604020202020204" pitchFamily="34" charset="0"/>
                <a:cs typeface="Arial" panose="020B0604020202020204" pitchFamily="34" charset="0"/>
              </a:rPr>
              <a:t>.</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el evento </a:t>
            </a:r>
            <a:r>
              <a:rPr lang="es-ES" dirty="0" err="1">
                <a:latin typeface="Arial" panose="020B0604020202020204" pitchFamily="34" charset="0"/>
                <a:cs typeface="Arial" panose="020B0604020202020204" pitchFamily="34" charset="0"/>
              </a:rPr>
              <a:t>onmove</a:t>
            </a:r>
            <a:r>
              <a:rPr lang="es-ES" dirty="0">
                <a:latin typeface="Arial" panose="020B0604020202020204" pitchFamily="34" charset="0"/>
                <a:cs typeface="Arial" panose="020B0604020202020204" pitchFamily="34" charset="0"/>
              </a:rPr>
              <a:t> se genera cuando el usuario mueve una ventana o </a:t>
            </a:r>
            <a:r>
              <a:rPr lang="es-ES" dirty="0" err="1">
                <a:latin typeface="Arial" panose="020B0604020202020204" pitchFamily="34" charset="0"/>
                <a:cs typeface="Arial" panose="020B0604020202020204" pitchFamily="34" charset="0"/>
              </a:rPr>
              <a:t>frame</a:t>
            </a:r>
            <a:r>
              <a:rPr lang="es-ES" dirty="0">
                <a:latin typeface="Arial" panose="020B0604020202020204" pitchFamily="34" charset="0"/>
                <a:cs typeface="Arial" panose="020B0604020202020204" pitchFamily="34" charset="0"/>
              </a:rPr>
              <a:t> de la pantalla principal del navegador.</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Cuando un usuario modifica el tamaño de la ventana o del </a:t>
            </a:r>
            <a:r>
              <a:rPr lang="es-ES" dirty="0" err="1">
                <a:latin typeface="Arial" panose="020B0604020202020204" pitchFamily="34" charset="0"/>
                <a:cs typeface="Arial" panose="020B0604020202020204" pitchFamily="34" charset="0"/>
              </a:rPr>
              <a:t>frame</a:t>
            </a:r>
            <a:r>
              <a:rPr lang="es-ES" dirty="0">
                <a:latin typeface="Arial" panose="020B0604020202020204" pitchFamily="34" charset="0"/>
                <a:cs typeface="Arial" panose="020B0604020202020204" pitchFamily="34" charset="0"/>
              </a:rPr>
              <a:t> actual, se genera un evento </a:t>
            </a:r>
            <a:r>
              <a:rPr lang="es-ES" dirty="0" err="1">
                <a:latin typeface="Arial" panose="020B0604020202020204" pitchFamily="34" charset="0"/>
                <a:cs typeface="Arial" panose="020B0604020202020204" pitchFamily="34" charset="0"/>
              </a:rPr>
              <a:t>onresize</a:t>
            </a:r>
            <a:r>
              <a:rPr lang="es-ES" dirty="0">
                <a:latin typeface="Arial" panose="020B0604020202020204" pitchFamily="34" charset="0"/>
                <a:cs typeface="Arial" panose="020B0604020202020204" pitchFamily="34" charset="0"/>
              </a:rPr>
              <a:t>.</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 Estos eventos esta incorporados  en los objetos </a:t>
            </a:r>
            <a:r>
              <a:rPr lang="es-ES" dirty="0" err="1">
                <a:latin typeface="Arial" panose="020B0604020202020204" pitchFamily="34" charset="0"/>
                <a:cs typeface="Arial" panose="020B0604020202020204" pitchFamily="34" charset="0"/>
              </a:rPr>
              <a:t>window</a:t>
            </a:r>
            <a:r>
              <a:rPr lang="es-ES" dirty="0">
                <a:latin typeface="Arial" panose="020B0604020202020204" pitchFamily="34" charset="0"/>
                <a:cs typeface="Arial" panose="020B0604020202020204" pitchFamily="34" charset="0"/>
              </a:rPr>
              <a:t> y </a:t>
            </a:r>
            <a:r>
              <a:rPr lang="es-ES" dirty="0" err="1">
                <a:latin typeface="Arial" panose="020B0604020202020204" pitchFamily="34" charset="0"/>
                <a:cs typeface="Arial" panose="020B0604020202020204" pitchFamily="34" charset="0"/>
              </a:rPr>
              <a:t>frame</a:t>
            </a:r>
            <a:r>
              <a:rPr lang="es-ES" dirty="0">
                <a:latin typeface="Arial" panose="020B0604020202020204" pitchFamily="34" charset="0"/>
                <a:cs typeface="Arial" panose="020B0604020202020204" pitchFamily="34" charset="0"/>
              </a:rPr>
              <a:t>.</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 </a:t>
            </a:r>
            <a:r>
              <a:rPr lang="es-ES" b="1" dirty="0">
                <a:latin typeface="Arial" panose="020B0604020202020204" pitchFamily="34" charset="0"/>
                <a:cs typeface="Arial" panose="020B0604020202020204" pitchFamily="34" charset="0"/>
              </a:rPr>
              <a:t>Ejemplo 31.</a:t>
            </a:r>
            <a:r>
              <a:rPr lang="es-ES" dirty="0">
                <a:latin typeface="Arial" panose="020B0604020202020204" pitchFamily="34" charset="0"/>
                <a:cs typeface="Arial" panose="020B0604020202020204" pitchFamily="34" charset="0"/>
              </a:rPr>
              <a:t> </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&lt;html&gt;</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&lt;head&gt;</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&lt;title&gt;</a:t>
            </a:r>
            <a:r>
              <a:rPr lang="en-US" dirty="0" err="1">
                <a:latin typeface="Arial" panose="020B0604020202020204" pitchFamily="34" charset="0"/>
                <a:cs typeface="Arial" panose="020B0604020202020204" pitchFamily="34" charset="0"/>
              </a:rPr>
              <a:t>ejemplo</a:t>
            </a:r>
            <a:r>
              <a:rPr lang="en-US" dirty="0">
                <a:latin typeface="Arial" panose="020B0604020202020204" pitchFamily="34" charset="0"/>
                <a:cs typeface="Arial" panose="020B0604020202020204" pitchFamily="34" charset="0"/>
              </a:rPr>
              <a:t> de </a:t>
            </a:r>
            <a:r>
              <a:rPr lang="en-US" dirty="0" err="1">
                <a:latin typeface="Arial" panose="020B0604020202020204" pitchFamily="34" charset="0"/>
                <a:cs typeface="Arial" panose="020B0604020202020204" pitchFamily="34" charset="0"/>
              </a:rPr>
              <a:t>evento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onmove</a:t>
            </a:r>
            <a:r>
              <a:rPr lang="en-US" dirty="0">
                <a:latin typeface="Arial" panose="020B0604020202020204" pitchFamily="34" charset="0"/>
                <a:cs typeface="Arial" panose="020B0604020202020204" pitchFamily="34" charset="0"/>
              </a:rPr>
              <a:t> y </a:t>
            </a:r>
            <a:r>
              <a:rPr lang="en-US" dirty="0" err="1">
                <a:latin typeface="Arial" panose="020B0604020202020204" pitchFamily="34" charset="0"/>
                <a:cs typeface="Arial" panose="020B0604020202020204" pitchFamily="34" charset="0"/>
              </a:rPr>
              <a:t>onresize</a:t>
            </a:r>
            <a:r>
              <a:rPr lang="en-US" dirty="0">
                <a:latin typeface="Arial" panose="020B0604020202020204" pitchFamily="34" charset="0"/>
                <a:cs typeface="Arial" panose="020B0604020202020204" pitchFamily="34" charset="0"/>
              </a:rPr>
              <a:t>&lt;/title&gt;</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&lt;/head&gt;</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&lt;</a:t>
            </a:r>
            <a:r>
              <a:rPr lang="es-ES" dirty="0" err="1">
                <a:latin typeface="Arial" panose="020B0604020202020204" pitchFamily="34" charset="0"/>
                <a:cs typeface="Arial" panose="020B0604020202020204" pitchFamily="34" charset="0"/>
              </a:rPr>
              <a:t>body</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onresize</a:t>
            </a: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alert</a:t>
            </a:r>
            <a:r>
              <a:rPr lang="es-ES" dirty="0">
                <a:latin typeface="Arial" panose="020B0604020202020204" pitchFamily="34" charset="0"/>
                <a:cs typeface="Arial" panose="020B0604020202020204" pitchFamily="34" charset="0"/>
              </a:rPr>
              <a:t>('la ventana esta siendo redimensionada');"</a:t>
            </a:r>
            <a:r>
              <a:rPr lang="es-ES" dirty="0" err="1">
                <a:latin typeface="Arial" panose="020B0604020202020204" pitchFamily="34" charset="0"/>
                <a:cs typeface="Arial" panose="020B0604020202020204" pitchFamily="34" charset="0"/>
              </a:rPr>
              <a:t>onmove</a:t>
            </a: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alert</a:t>
            </a:r>
            <a:r>
              <a:rPr lang="es-ES" dirty="0">
                <a:latin typeface="Arial" panose="020B0604020202020204" pitchFamily="34" charset="0"/>
                <a:cs typeface="Arial" panose="020B0604020202020204" pitchFamily="34" charset="0"/>
              </a:rPr>
              <a:t>('la ventana se esta moviendo');"&gt;</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&lt;/</a:t>
            </a:r>
            <a:r>
              <a:rPr lang="es-ES" dirty="0" err="1">
                <a:latin typeface="Arial" panose="020B0604020202020204" pitchFamily="34" charset="0"/>
                <a:cs typeface="Arial" panose="020B0604020202020204" pitchFamily="34" charset="0"/>
              </a:rPr>
              <a:t>body</a:t>
            </a:r>
            <a:r>
              <a:rPr lang="es-ES" dirty="0">
                <a:latin typeface="Arial" panose="020B0604020202020204" pitchFamily="34" charset="0"/>
                <a:cs typeface="Arial" panose="020B0604020202020204" pitchFamily="34" charset="0"/>
              </a:rPr>
              <a:t>&gt;</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&lt;/</a:t>
            </a:r>
            <a:r>
              <a:rPr lang="es-ES" dirty="0" err="1">
                <a:latin typeface="Arial" panose="020B0604020202020204" pitchFamily="34" charset="0"/>
                <a:cs typeface="Arial" panose="020B0604020202020204" pitchFamily="34" charset="0"/>
              </a:rPr>
              <a:t>html</a:t>
            </a:r>
            <a:r>
              <a:rPr lang="es-ES" dirty="0">
                <a:latin typeface="Arial" panose="020B0604020202020204" pitchFamily="34" charset="0"/>
                <a:cs typeface="Arial" panose="020B0604020202020204" pitchFamily="34" charset="0"/>
              </a:rPr>
              <a:t>&gt;</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El script anterior ha sido probado en los navegadores y los resultados no han sido muy satisfactorios.</a:t>
            </a:r>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al maximizar y minimizar las ventanas de los dos navegadores reconocían el evento </a:t>
            </a:r>
            <a:r>
              <a:rPr lang="es-ES" dirty="0" err="1">
                <a:latin typeface="Arial" panose="020B0604020202020204" pitchFamily="34" charset="0"/>
                <a:cs typeface="Arial" panose="020B0604020202020204" pitchFamily="34" charset="0"/>
              </a:rPr>
              <a:t>onresize</a:t>
            </a:r>
            <a:r>
              <a:rPr lang="es-ES" dirty="0">
                <a:latin typeface="Arial" panose="020B0604020202020204" pitchFamily="34" charset="0"/>
                <a:cs typeface="Arial" panose="020B0604020202020204" pitchFamily="34" charset="0"/>
              </a:rPr>
              <a:t>, sin embargo el evento </a:t>
            </a:r>
            <a:r>
              <a:rPr lang="es-ES" dirty="0" err="1">
                <a:latin typeface="Arial" panose="020B0604020202020204" pitchFamily="34" charset="0"/>
                <a:cs typeface="Arial" panose="020B0604020202020204" pitchFamily="34" charset="0"/>
              </a:rPr>
              <a:t>onmove</a:t>
            </a:r>
            <a:r>
              <a:rPr lang="es-ES" dirty="0">
                <a:latin typeface="Arial" panose="020B0604020202020204" pitchFamily="34" charset="0"/>
                <a:cs typeface="Arial" panose="020B0604020202020204" pitchFamily="34" charset="0"/>
              </a:rPr>
              <a:t> no era reconocido. </a:t>
            </a:r>
            <a:r>
              <a:rPr lang="es-ES" b="1" dirty="0">
                <a:latin typeface="Arial" panose="020B0604020202020204" pitchFamily="34" charset="0"/>
                <a:cs typeface="Arial" panose="020B0604020202020204" pitchFamily="34" charset="0"/>
              </a:rPr>
              <a:t>Es por esta razón que debemos probar los </a:t>
            </a:r>
            <a:r>
              <a:rPr lang="es-ES" b="1" dirty="0" err="1">
                <a:latin typeface="Arial" panose="020B0604020202020204" pitchFamily="34" charset="0"/>
                <a:cs typeface="Arial" panose="020B0604020202020204" pitchFamily="34" charset="0"/>
              </a:rPr>
              <a:t>script’s</a:t>
            </a:r>
            <a:r>
              <a:rPr lang="es-ES" b="1" dirty="0">
                <a:latin typeface="Arial" panose="020B0604020202020204" pitchFamily="34" charset="0"/>
                <a:cs typeface="Arial" panose="020B0604020202020204" pitchFamily="34" charset="0"/>
              </a:rPr>
              <a:t> en varios navegadores web, o en los más comunes.</a:t>
            </a:r>
            <a:endParaRPr lang="es-MX" b="1"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 </a:t>
            </a:r>
            <a:endParaRPr lang="es-MX"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Tree>
    <p:extLst>
      <p:ext uri="{BB962C8B-B14F-4D97-AF65-F5344CB8AC3E}">
        <p14:creationId xmlns:p14="http://schemas.microsoft.com/office/powerpoint/2010/main" val="1751436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95343" y="1808"/>
            <a:ext cx="10945012" cy="5632311"/>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Manejo</a:t>
            </a:r>
            <a:r>
              <a:rPr lang="en-US" b="1" dirty="0">
                <a:latin typeface="Arial" panose="020B0604020202020204" pitchFamily="34" charset="0"/>
                <a:cs typeface="Arial" panose="020B0604020202020204" pitchFamily="34" charset="0"/>
              </a:rPr>
              <a:t> de </a:t>
            </a:r>
            <a:r>
              <a:rPr lang="en-US" b="1" dirty="0" err="1">
                <a:latin typeface="Arial" panose="020B0604020202020204" pitchFamily="34" charset="0"/>
                <a:cs typeface="Arial" panose="020B0604020202020204" pitchFamily="34" charset="0"/>
              </a:rPr>
              <a:t>cadenas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en</a:t>
            </a:r>
            <a:r>
              <a:rPr lang="en-US" b="1" dirty="0">
                <a:latin typeface="Arial" panose="020B0604020202020204" pitchFamily="34" charset="0"/>
                <a:cs typeface="Arial" panose="020B0604020202020204" pitchFamily="34" charset="0"/>
              </a:rPr>
              <a:t> JavaScript</a:t>
            </a:r>
            <a:r>
              <a:rPr lang="es-ES" dirty="0">
                <a:latin typeface="Arial" panose="020B0604020202020204" pitchFamily="34" charset="0"/>
                <a:cs typeface="Arial" panose="020B0604020202020204" pitchFamily="34" charset="0"/>
              </a:rPr>
              <a:t> </a:t>
            </a:r>
          </a:p>
          <a:p>
            <a:r>
              <a:rPr lang="es-ES" dirty="0">
                <a:latin typeface="Arial" panose="020B0604020202020204" pitchFamily="34" charset="0"/>
                <a:cs typeface="Arial" panose="020B0604020202020204" pitchFamily="34" charset="0"/>
              </a:rPr>
              <a:t>La función </a:t>
            </a:r>
            <a:r>
              <a:rPr lang="es-ES" dirty="0" err="1">
                <a:latin typeface="Arial" panose="020B0604020202020204" pitchFamily="34" charset="0"/>
                <a:cs typeface="Arial" panose="020B0604020202020204" pitchFamily="34" charset="0"/>
              </a:rPr>
              <a:t>length</a:t>
            </a:r>
            <a:r>
              <a:rPr lang="es-ES" dirty="0">
                <a:latin typeface="Arial" panose="020B0604020202020204" pitchFamily="34" charset="0"/>
                <a:cs typeface="Arial" panose="020B0604020202020204" pitchFamily="34" charset="0"/>
              </a:rPr>
              <a:t>, devuelve la longitud de una cadena de texto.</a:t>
            </a:r>
          </a:p>
          <a:p>
            <a:endParaRPr lang="es-ES" b="1" dirty="0">
              <a:latin typeface="Arial" panose="020B0604020202020204" pitchFamily="34" charset="0"/>
              <a:cs typeface="Arial" panose="020B0604020202020204" pitchFamily="34" charset="0"/>
            </a:endParaRPr>
          </a:p>
          <a:p>
            <a:r>
              <a:rPr lang="es-ES" b="1" dirty="0">
                <a:latin typeface="Arial" panose="020B0604020202020204" pitchFamily="34" charset="0"/>
                <a:cs typeface="Arial" panose="020B0604020202020204" pitchFamily="34" charset="0"/>
              </a:rPr>
              <a:t>Ejemplo 32.html</a:t>
            </a:r>
            <a:endParaRPr lang="es-MX" b="1"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&lt;head&gt;</a:t>
            </a:r>
          </a:p>
          <a:p>
            <a:r>
              <a:rPr lang="es-ES" sz="1600" dirty="0">
                <a:latin typeface="Arial" panose="020B0604020202020204" pitchFamily="34" charset="0"/>
                <a:cs typeface="Arial" panose="020B0604020202020204" pitchFamily="34" charset="0"/>
              </a:rPr>
              <a:t>   &lt;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&gt;ejemplo &lt;/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&lt;/head&gt;</a:t>
            </a:r>
          </a:p>
          <a:p>
            <a:r>
              <a:rPr lang="es-ES" sz="1600" dirty="0">
                <a:latin typeface="Arial" panose="020B0604020202020204" pitchFamily="34" charset="0"/>
                <a:cs typeface="Arial" panose="020B0604020202020204" pitchFamily="34" charset="0"/>
              </a:rPr>
              <a:t> </a:t>
            </a: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&lt;script </a:t>
            </a:r>
            <a:r>
              <a:rPr lang="es-ES" sz="1600" dirty="0" err="1">
                <a:latin typeface="Arial" panose="020B0604020202020204" pitchFamily="34" charset="0"/>
                <a:cs typeface="Arial" panose="020B0604020202020204" pitchFamily="34" charset="0"/>
              </a:rPr>
              <a:t>languaje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 </a:t>
            </a: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mensaje="Bienvenido a JavaScript en </a:t>
            </a:r>
            <a:r>
              <a:rPr lang="es-ES" sz="1600" dirty="0" err="1">
                <a:latin typeface="Arial" panose="020B0604020202020204" pitchFamily="34" charset="0"/>
                <a:cs typeface="Arial" panose="020B0604020202020204" pitchFamily="34" charset="0"/>
              </a:rPr>
              <a:t>udg</a:t>
            </a:r>
            <a:r>
              <a:rPr lang="es-ES" sz="1600" dirty="0">
                <a:latin typeface="Arial" panose="020B0604020202020204" pitchFamily="34" charset="0"/>
                <a:cs typeface="Arial" panose="020B0604020202020204" pitchFamily="34" charset="0"/>
              </a:rPr>
              <a:t> virtual";</a:t>
            </a: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numero=</a:t>
            </a:r>
            <a:r>
              <a:rPr lang="es-ES" sz="1600" dirty="0" err="1">
                <a:latin typeface="Arial" panose="020B0604020202020204" pitchFamily="34" charset="0"/>
                <a:cs typeface="Arial" panose="020B0604020202020204" pitchFamily="34" charset="0"/>
              </a:rPr>
              <a:t>mensaje.length</a:t>
            </a:r>
            <a:r>
              <a:rPr lang="es-ES" sz="1600" dirty="0">
                <a:latin typeface="Arial" panose="020B0604020202020204" pitchFamily="34" charset="0"/>
                <a:cs typeface="Arial" panose="020B0604020202020204" pitchFamily="34" charset="0"/>
              </a:rPr>
              <a:t>;</a:t>
            </a: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(numero+"&lt;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&lt;/script&gt;</a:t>
            </a: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pic>
        <p:nvPicPr>
          <p:cNvPr id="7" name="Imagen 6"/>
          <p:cNvPicPr>
            <a:picLocks noChangeAspect="1"/>
          </p:cNvPicPr>
          <p:nvPr/>
        </p:nvPicPr>
        <p:blipFill>
          <a:blip r:embed="rId4"/>
          <a:stretch>
            <a:fillRect/>
          </a:stretch>
        </p:blipFill>
        <p:spPr>
          <a:xfrm>
            <a:off x="7750492" y="3895467"/>
            <a:ext cx="2238375" cy="1085850"/>
          </a:xfrm>
          <a:prstGeom prst="rect">
            <a:avLst/>
          </a:prstGeom>
        </p:spPr>
      </p:pic>
    </p:spTree>
    <p:extLst>
      <p:ext uri="{BB962C8B-B14F-4D97-AF65-F5344CB8AC3E}">
        <p14:creationId xmlns:p14="http://schemas.microsoft.com/office/powerpoint/2010/main" val="18415641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95343" y="1808"/>
            <a:ext cx="10945012" cy="5632311"/>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Manejo</a:t>
            </a:r>
            <a:r>
              <a:rPr lang="en-US" b="1" dirty="0">
                <a:latin typeface="Arial" panose="020B0604020202020204" pitchFamily="34" charset="0"/>
                <a:cs typeface="Arial" panose="020B0604020202020204" pitchFamily="34" charset="0"/>
              </a:rPr>
              <a:t> de </a:t>
            </a:r>
            <a:r>
              <a:rPr lang="en-US" b="1" dirty="0" err="1">
                <a:latin typeface="Arial" panose="020B0604020202020204" pitchFamily="34" charset="0"/>
                <a:cs typeface="Arial" panose="020B0604020202020204" pitchFamily="34" charset="0"/>
              </a:rPr>
              <a:t>cadenas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en</a:t>
            </a:r>
            <a:r>
              <a:rPr lang="en-US" b="1" dirty="0">
                <a:latin typeface="Arial" panose="020B0604020202020204" pitchFamily="34" charset="0"/>
                <a:cs typeface="Arial" panose="020B0604020202020204" pitchFamily="34" charset="0"/>
              </a:rPr>
              <a:t> JavaScript</a:t>
            </a:r>
            <a:r>
              <a:rPr lang="es-ES" dirty="0">
                <a:latin typeface="Arial" panose="020B0604020202020204" pitchFamily="34" charset="0"/>
                <a:cs typeface="Arial" panose="020B0604020202020204" pitchFamily="34" charset="0"/>
              </a:rPr>
              <a:t> </a:t>
            </a:r>
          </a:p>
          <a:p>
            <a:r>
              <a:rPr lang="es-ES" dirty="0">
                <a:latin typeface="Arial" panose="020B0604020202020204" pitchFamily="34" charset="0"/>
                <a:cs typeface="Arial" panose="020B0604020202020204" pitchFamily="34" charset="0"/>
              </a:rPr>
              <a:t>La función </a:t>
            </a:r>
            <a:r>
              <a:rPr lang="es-ES" dirty="0" err="1">
                <a:latin typeface="Arial" panose="020B0604020202020204" pitchFamily="34" charset="0"/>
                <a:cs typeface="Arial" panose="020B0604020202020204" pitchFamily="34" charset="0"/>
              </a:rPr>
              <a:t>concat</a:t>
            </a:r>
            <a:r>
              <a:rPr lang="es-ES" dirty="0">
                <a:latin typeface="Arial" panose="020B0604020202020204" pitchFamily="34" charset="0"/>
                <a:cs typeface="Arial" panose="020B0604020202020204" pitchFamily="34" charset="0"/>
              </a:rPr>
              <a:t>() permite concatenar cadenas.</a:t>
            </a:r>
          </a:p>
          <a:p>
            <a:endParaRPr lang="es-ES" b="1" dirty="0">
              <a:latin typeface="Arial" panose="020B0604020202020204" pitchFamily="34" charset="0"/>
              <a:cs typeface="Arial" panose="020B0604020202020204" pitchFamily="34" charset="0"/>
            </a:endParaRPr>
          </a:p>
          <a:p>
            <a:r>
              <a:rPr lang="es-ES" b="1" dirty="0">
                <a:latin typeface="Arial" panose="020B0604020202020204" pitchFamily="34" charset="0"/>
                <a:cs typeface="Arial" panose="020B0604020202020204" pitchFamily="34" charset="0"/>
              </a:rPr>
              <a:t>Ejemplo 33.html</a:t>
            </a:r>
            <a:endParaRPr lang="es-MX" b="1"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&lt;head&gt;</a:t>
            </a:r>
          </a:p>
          <a:p>
            <a:r>
              <a:rPr lang="es-ES" sz="1600" dirty="0">
                <a:latin typeface="Arial" panose="020B0604020202020204" pitchFamily="34" charset="0"/>
                <a:cs typeface="Arial" panose="020B0604020202020204" pitchFamily="34" charset="0"/>
              </a:rPr>
              <a:t>   &lt;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&gt;ejemplo &lt;/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&lt;/head&gt;</a:t>
            </a:r>
          </a:p>
          <a:p>
            <a:r>
              <a:rPr lang="es-ES" sz="1600" dirty="0">
                <a:latin typeface="Arial" panose="020B0604020202020204" pitchFamily="34" charset="0"/>
                <a:cs typeface="Arial" panose="020B0604020202020204" pitchFamily="34" charset="0"/>
              </a:rPr>
              <a:t> </a:t>
            </a: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&lt;script </a:t>
            </a:r>
            <a:r>
              <a:rPr lang="es-ES" sz="1600" dirty="0" err="1">
                <a:latin typeface="Arial" panose="020B0604020202020204" pitchFamily="34" charset="0"/>
                <a:cs typeface="Arial" panose="020B0604020202020204" pitchFamily="34" charset="0"/>
              </a:rPr>
              <a:t>languaje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 </a:t>
            </a: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mensaje="Bienvenido a";</a:t>
            </a: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mensaje2=</a:t>
            </a:r>
            <a:r>
              <a:rPr lang="es-ES" sz="1600" dirty="0" err="1">
                <a:latin typeface="Arial" panose="020B0604020202020204" pitchFamily="34" charset="0"/>
                <a:cs typeface="Arial" panose="020B0604020202020204" pitchFamily="34" charset="0"/>
              </a:rPr>
              <a:t>mensaje.concat</a:t>
            </a:r>
            <a:r>
              <a:rPr lang="es-ES" sz="1600" dirty="0">
                <a:latin typeface="Arial" panose="020B0604020202020204" pitchFamily="34" charset="0"/>
                <a:cs typeface="Arial" panose="020B0604020202020204" pitchFamily="34" charset="0"/>
              </a:rPr>
              <a:t>("JavaScript UDG virtual");</a:t>
            </a: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(mensaje2+"&lt;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&lt;/script&gt;</a:t>
            </a: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pic>
        <p:nvPicPr>
          <p:cNvPr id="8" name="Imagen 7"/>
          <p:cNvPicPr>
            <a:picLocks noChangeAspect="1"/>
          </p:cNvPicPr>
          <p:nvPr/>
        </p:nvPicPr>
        <p:blipFill>
          <a:blip r:embed="rId4"/>
          <a:stretch>
            <a:fillRect/>
          </a:stretch>
        </p:blipFill>
        <p:spPr>
          <a:xfrm>
            <a:off x="6996430" y="3756660"/>
            <a:ext cx="3848100" cy="990600"/>
          </a:xfrm>
          <a:prstGeom prst="rect">
            <a:avLst/>
          </a:prstGeom>
        </p:spPr>
      </p:pic>
    </p:spTree>
    <p:extLst>
      <p:ext uri="{BB962C8B-B14F-4D97-AF65-F5344CB8AC3E}">
        <p14:creationId xmlns:p14="http://schemas.microsoft.com/office/powerpoint/2010/main" val="2292109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95343" y="1808"/>
            <a:ext cx="10945012" cy="5139869"/>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Manejo</a:t>
            </a:r>
            <a:r>
              <a:rPr lang="en-US" b="1" dirty="0">
                <a:latin typeface="Arial" panose="020B0604020202020204" pitchFamily="34" charset="0"/>
                <a:cs typeface="Arial" panose="020B0604020202020204" pitchFamily="34" charset="0"/>
              </a:rPr>
              <a:t> de </a:t>
            </a:r>
            <a:r>
              <a:rPr lang="en-US" b="1" dirty="0" err="1">
                <a:latin typeface="Arial" panose="020B0604020202020204" pitchFamily="34" charset="0"/>
                <a:cs typeface="Arial" panose="020B0604020202020204" pitchFamily="34" charset="0"/>
              </a:rPr>
              <a:t>cadenas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en</a:t>
            </a:r>
            <a:r>
              <a:rPr lang="en-US" b="1" dirty="0">
                <a:latin typeface="Arial" panose="020B0604020202020204" pitchFamily="34" charset="0"/>
                <a:cs typeface="Arial" panose="020B0604020202020204" pitchFamily="34" charset="0"/>
              </a:rPr>
              <a:t> JavaScript</a:t>
            </a:r>
            <a:r>
              <a:rPr lang="es-ES" dirty="0">
                <a:latin typeface="Arial" panose="020B0604020202020204" pitchFamily="34" charset="0"/>
                <a:cs typeface="Arial" panose="020B0604020202020204" pitchFamily="34" charset="0"/>
              </a:rPr>
              <a:t> </a:t>
            </a:r>
          </a:p>
          <a:p>
            <a:r>
              <a:rPr lang="es-ES" dirty="0">
                <a:latin typeface="Arial" panose="020B0604020202020204" pitchFamily="34" charset="0"/>
                <a:cs typeface="Arial" panose="020B0604020202020204" pitchFamily="34" charset="0"/>
              </a:rPr>
              <a:t>La función </a:t>
            </a:r>
            <a:r>
              <a:rPr lang="es-ES" dirty="0" err="1">
                <a:latin typeface="Arial" panose="020B0604020202020204" pitchFamily="34" charset="0"/>
                <a:cs typeface="Arial" panose="020B0604020202020204" pitchFamily="34" charset="0"/>
              </a:rPr>
              <a:t>toUpperCase</a:t>
            </a:r>
            <a:r>
              <a:rPr lang="es-ES" dirty="0">
                <a:latin typeface="Arial" panose="020B0604020202020204" pitchFamily="34" charset="0"/>
                <a:cs typeface="Arial" panose="020B0604020202020204" pitchFamily="34" charset="0"/>
              </a:rPr>
              <a:t>() permite transformar los caracteres de la cadena mayúsculas.</a:t>
            </a:r>
          </a:p>
          <a:p>
            <a:endParaRPr lang="es-ES" b="1" dirty="0">
              <a:latin typeface="Arial" panose="020B0604020202020204" pitchFamily="34" charset="0"/>
              <a:cs typeface="Arial" panose="020B0604020202020204" pitchFamily="34" charset="0"/>
            </a:endParaRPr>
          </a:p>
          <a:p>
            <a:r>
              <a:rPr lang="es-ES" b="1" dirty="0">
                <a:latin typeface="Arial" panose="020B0604020202020204" pitchFamily="34" charset="0"/>
                <a:cs typeface="Arial" panose="020B0604020202020204" pitchFamily="34" charset="0"/>
              </a:rPr>
              <a:t>Ejemplo 34.html</a:t>
            </a:r>
            <a:endParaRPr lang="es-MX" b="1"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&lt;head&gt;</a:t>
            </a:r>
          </a:p>
          <a:p>
            <a:r>
              <a:rPr lang="es-ES" sz="1600" dirty="0">
                <a:latin typeface="Arial" panose="020B0604020202020204" pitchFamily="34" charset="0"/>
                <a:cs typeface="Arial" panose="020B0604020202020204" pitchFamily="34" charset="0"/>
              </a:rPr>
              <a:t>   &lt;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&gt;ejemplo &lt;/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&lt;/head&gt;</a:t>
            </a:r>
          </a:p>
          <a:p>
            <a:r>
              <a:rPr lang="es-ES" sz="1600" dirty="0">
                <a:latin typeface="Arial" panose="020B0604020202020204" pitchFamily="34" charset="0"/>
                <a:cs typeface="Arial" panose="020B0604020202020204" pitchFamily="34" charset="0"/>
              </a:rPr>
              <a:t> </a:t>
            </a: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&lt;script </a:t>
            </a:r>
            <a:r>
              <a:rPr lang="es-ES" sz="1600" dirty="0" err="1">
                <a:latin typeface="Arial" panose="020B0604020202020204" pitchFamily="34" charset="0"/>
                <a:cs typeface="Arial" panose="020B0604020202020204" pitchFamily="34" charset="0"/>
              </a:rPr>
              <a:t>languaje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 </a:t>
            </a: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mensaje="Bienvenido a JavaScript UDG VIRTUAL";</a:t>
            </a: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mensaje.toUpperCase</a:t>
            </a: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&lt;/script&gt;</a:t>
            </a: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pic>
        <p:nvPicPr>
          <p:cNvPr id="7" name="Imagen 6"/>
          <p:cNvPicPr>
            <a:picLocks noChangeAspect="1"/>
          </p:cNvPicPr>
          <p:nvPr/>
        </p:nvPicPr>
        <p:blipFill>
          <a:blip r:embed="rId4"/>
          <a:stretch>
            <a:fillRect/>
          </a:stretch>
        </p:blipFill>
        <p:spPr>
          <a:xfrm>
            <a:off x="6478143" y="3169602"/>
            <a:ext cx="5553075" cy="1209675"/>
          </a:xfrm>
          <a:prstGeom prst="rect">
            <a:avLst/>
          </a:prstGeom>
        </p:spPr>
      </p:pic>
      <p:sp>
        <p:nvSpPr>
          <p:cNvPr id="9" name="Rectángulo 8"/>
          <p:cNvSpPr/>
          <p:nvPr/>
        </p:nvSpPr>
        <p:spPr>
          <a:xfrm>
            <a:off x="1095342" y="5040221"/>
            <a:ext cx="10426097" cy="369332"/>
          </a:xfrm>
          <a:prstGeom prst="rect">
            <a:avLst/>
          </a:prstGeom>
        </p:spPr>
        <p:txBody>
          <a:bodyPr wrap="square">
            <a:spAutoFit/>
          </a:bodyPr>
          <a:lstStyle/>
          <a:p>
            <a:r>
              <a:rPr lang="es-ES" dirty="0">
                <a:latin typeface="Arial" panose="020B0604020202020204" pitchFamily="34" charset="0"/>
                <a:cs typeface="Arial" panose="020B0604020202020204" pitchFamily="34" charset="0"/>
              </a:rPr>
              <a:t>La función </a:t>
            </a:r>
            <a:r>
              <a:rPr lang="es-ES" dirty="0" err="1">
                <a:latin typeface="Arial" panose="020B0604020202020204" pitchFamily="34" charset="0"/>
                <a:cs typeface="Arial" panose="020B0604020202020204" pitchFamily="34" charset="0"/>
              </a:rPr>
              <a:t>toLowerCase</a:t>
            </a:r>
            <a:r>
              <a:rPr lang="es-ES" dirty="0">
                <a:latin typeface="Arial" panose="020B0604020202020204" pitchFamily="34" charset="0"/>
                <a:cs typeface="Arial" panose="020B0604020202020204" pitchFamily="34" charset="0"/>
              </a:rPr>
              <a:t>() permite transformar los caracteres de la cadena minúsculas.</a:t>
            </a:r>
            <a:endParaRPr lang="es-MX" dirty="0"/>
          </a:p>
        </p:txBody>
      </p:sp>
    </p:spTree>
    <p:extLst>
      <p:ext uri="{BB962C8B-B14F-4D97-AF65-F5344CB8AC3E}">
        <p14:creationId xmlns:p14="http://schemas.microsoft.com/office/powerpoint/2010/main" val="27441524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95343" y="1808"/>
            <a:ext cx="10945012" cy="5447645"/>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Manejo</a:t>
            </a:r>
            <a:r>
              <a:rPr lang="en-US" b="1" dirty="0">
                <a:latin typeface="Arial" panose="020B0604020202020204" pitchFamily="34" charset="0"/>
                <a:cs typeface="Arial" panose="020B0604020202020204" pitchFamily="34" charset="0"/>
              </a:rPr>
              <a:t> de </a:t>
            </a:r>
            <a:r>
              <a:rPr lang="en-US" b="1" dirty="0" err="1">
                <a:latin typeface="Arial" panose="020B0604020202020204" pitchFamily="34" charset="0"/>
                <a:cs typeface="Arial" panose="020B0604020202020204" pitchFamily="34" charset="0"/>
              </a:rPr>
              <a:t>cadenas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en</a:t>
            </a:r>
            <a:r>
              <a:rPr lang="en-US" b="1" dirty="0">
                <a:latin typeface="Arial" panose="020B0604020202020204" pitchFamily="34" charset="0"/>
                <a:cs typeface="Arial" panose="020B0604020202020204" pitchFamily="34" charset="0"/>
              </a:rPr>
              <a:t> JavaScript</a:t>
            </a:r>
            <a:r>
              <a:rPr lang="es-ES" dirty="0">
                <a:latin typeface="Arial" panose="020B0604020202020204" pitchFamily="34" charset="0"/>
                <a:cs typeface="Arial" panose="020B0604020202020204" pitchFamily="34" charset="0"/>
              </a:rPr>
              <a:t> </a:t>
            </a:r>
          </a:p>
          <a:p>
            <a:endParaRPr lang="es-E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Función </a:t>
            </a:r>
            <a:r>
              <a:rPr lang="es-ES" dirty="0" err="1">
                <a:latin typeface="Arial" panose="020B0604020202020204" pitchFamily="34" charset="0"/>
                <a:cs typeface="Arial" panose="020B0604020202020204" pitchFamily="34" charset="0"/>
              </a:rPr>
              <a:t>charAt</a:t>
            </a:r>
            <a:r>
              <a:rPr lang="es-ES" dirty="0">
                <a:latin typeface="Arial" panose="020B0604020202020204" pitchFamily="34" charset="0"/>
                <a:cs typeface="Arial" panose="020B0604020202020204" pitchFamily="34" charset="0"/>
              </a:rPr>
              <a:t>(posición) , obtiene el carácter de la posición, recordemos </a:t>
            </a:r>
          </a:p>
          <a:p>
            <a:r>
              <a:rPr lang="es-ES" dirty="0">
                <a:latin typeface="Arial" panose="020B0604020202020204" pitchFamily="34" charset="0"/>
                <a:cs typeface="Arial" panose="020B0604020202020204" pitchFamily="34" charset="0"/>
              </a:rPr>
              <a:t>que se inicia a partir 0.</a:t>
            </a:r>
          </a:p>
          <a:p>
            <a:endParaRPr lang="es-ES" b="1" dirty="0">
              <a:latin typeface="Arial" panose="020B0604020202020204" pitchFamily="34" charset="0"/>
              <a:cs typeface="Arial" panose="020B0604020202020204" pitchFamily="34" charset="0"/>
            </a:endParaRPr>
          </a:p>
          <a:p>
            <a:r>
              <a:rPr lang="es-ES" b="1" dirty="0">
                <a:latin typeface="Arial" panose="020B0604020202020204" pitchFamily="34" charset="0"/>
                <a:cs typeface="Arial" panose="020B0604020202020204" pitchFamily="34" charset="0"/>
              </a:rPr>
              <a:t>Ejemplo 35.html</a:t>
            </a:r>
            <a:endParaRPr lang="es-MX" b="1"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r>
              <a:rPr lang="es-MX" sz="1600" dirty="0">
                <a:latin typeface="Arial" panose="020B0604020202020204" pitchFamily="34" charset="0"/>
                <a:cs typeface="Arial" panose="020B0604020202020204" pitchFamily="34" charset="0"/>
              </a:rPr>
              <a:t>&lt;</a:t>
            </a:r>
            <a:r>
              <a:rPr lang="es-MX" sz="1600" dirty="0" err="1">
                <a:latin typeface="Arial" panose="020B0604020202020204" pitchFamily="34" charset="0"/>
                <a:cs typeface="Arial" panose="020B0604020202020204" pitchFamily="34" charset="0"/>
              </a:rPr>
              <a:t>html</a:t>
            </a:r>
            <a:r>
              <a:rPr lang="es-MX" sz="1600" dirty="0">
                <a:latin typeface="Arial" panose="020B0604020202020204" pitchFamily="34" charset="0"/>
                <a:cs typeface="Arial" panose="020B0604020202020204" pitchFamily="34" charset="0"/>
              </a:rPr>
              <a:t>&gt;</a:t>
            </a:r>
          </a:p>
          <a:p>
            <a:r>
              <a:rPr lang="es-MX" sz="1600" dirty="0">
                <a:latin typeface="Arial" panose="020B0604020202020204" pitchFamily="34" charset="0"/>
                <a:cs typeface="Arial" panose="020B0604020202020204" pitchFamily="34" charset="0"/>
              </a:rPr>
              <a:t>&lt;head&gt;</a:t>
            </a:r>
          </a:p>
          <a:p>
            <a:r>
              <a:rPr lang="es-MX" sz="1600" dirty="0">
                <a:latin typeface="Arial" panose="020B0604020202020204" pitchFamily="34" charset="0"/>
                <a:cs typeface="Arial" panose="020B0604020202020204" pitchFamily="34" charset="0"/>
              </a:rPr>
              <a:t>   &lt;</a:t>
            </a:r>
            <a:r>
              <a:rPr lang="es-MX" sz="1600" dirty="0" err="1">
                <a:latin typeface="Arial" panose="020B0604020202020204" pitchFamily="34" charset="0"/>
                <a:cs typeface="Arial" panose="020B0604020202020204" pitchFamily="34" charset="0"/>
              </a:rPr>
              <a:t>title</a:t>
            </a:r>
            <a:r>
              <a:rPr lang="es-MX" sz="1600" dirty="0">
                <a:latin typeface="Arial" panose="020B0604020202020204" pitchFamily="34" charset="0"/>
                <a:cs typeface="Arial" panose="020B0604020202020204" pitchFamily="34" charset="0"/>
              </a:rPr>
              <a:t>&gt;ejemplo &lt;/</a:t>
            </a:r>
            <a:r>
              <a:rPr lang="es-MX" sz="1600" dirty="0" err="1">
                <a:latin typeface="Arial" panose="020B0604020202020204" pitchFamily="34" charset="0"/>
                <a:cs typeface="Arial" panose="020B0604020202020204" pitchFamily="34" charset="0"/>
              </a:rPr>
              <a:t>title</a:t>
            </a:r>
            <a:r>
              <a:rPr lang="es-MX" sz="1600" dirty="0">
                <a:latin typeface="Arial" panose="020B0604020202020204" pitchFamily="34" charset="0"/>
                <a:cs typeface="Arial" panose="020B0604020202020204" pitchFamily="34" charset="0"/>
              </a:rPr>
              <a:t>&gt;</a:t>
            </a:r>
          </a:p>
          <a:p>
            <a:r>
              <a:rPr lang="es-MX" sz="1600" dirty="0">
                <a:latin typeface="Arial" panose="020B0604020202020204" pitchFamily="34" charset="0"/>
                <a:cs typeface="Arial" panose="020B0604020202020204" pitchFamily="34" charset="0"/>
              </a:rPr>
              <a:t>&lt;/head&gt;</a:t>
            </a:r>
          </a:p>
          <a:p>
            <a:r>
              <a:rPr lang="es-MX" sz="1600" dirty="0">
                <a:latin typeface="Arial" panose="020B0604020202020204" pitchFamily="34" charset="0"/>
                <a:cs typeface="Arial" panose="020B0604020202020204" pitchFamily="34" charset="0"/>
              </a:rPr>
              <a:t> </a:t>
            </a:r>
          </a:p>
          <a:p>
            <a:r>
              <a:rPr lang="es-MX" sz="1600" dirty="0">
                <a:latin typeface="Arial" panose="020B0604020202020204" pitchFamily="34" charset="0"/>
                <a:cs typeface="Arial" panose="020B0604020202020204" pitchFamily="34" charset="0"/>
              </a:rPr>
              <a:t>&lt;</a:t>
            </a:r>
            <a:r>
              <a:rPr lang="es-MX" sz="1600" dirty="0" err="1">
                <a:latin typeface="Arial" panose="020B0604020202020204" pitchFamily="34" charset="0"/>
                <a:cs typeface="Arial" panose="020B0604020202020204" pitchFamily="34" charset="0"/>
              </a:rPr>
              <a:t>body</a:t>
            </a:r>
            <a:r>
              <a:rPr lang="es-MX" sz="1600" dirty="0">
                <a:latin typeface="Arial" panose="020B0604020202020204" pitchFamily="34" charset="0"/>
                <a:cs typeface="Arial" panose="020B0604020202020204" pitchFamily="34" charset="0"/>
              </a:rPr>
              <a:t>&gt;</a:t>
            </a:r>
          </a:p>
          <a:p>
            <a:r>
              <a:rPr lang="es-MX" sz="1600" dirty="0">
                <a:latin typeface="Arial" panose="020B0604020202020204" pitchFamily="34" charset="0"/>
                <a:cs typeface="Arial" panose="020B0604020202020204" pitchFamily="34" charset="0"/>
              </a:rPr>
              <a:t>&lt;script </a:t>
            </a:r>
            <a:r>
              <a:rPr lang="es-MX" sz="1600" dirty="0" err="1">
                <a:latin typeface="Arial" panose="020B0604020202020204" pitchFamily="34" charset="0"/>
                <a:cs typeface="Arial" panose="020B0604020202020204" pitchFamily="34" charset="0"/>
              </a:rPr>
              <a:t>languaje</a:t>
            </a:r>
            <a:r>
              <a:rPr lang="es-MX" sz="1600" dirty="0">
                <a:latin typeface="Arial" panose="020B0604020202020204" pitchFamily="34" charset="0"/>
                <a:cs typeface="Arial" panose="020B0604020202020204" pitchFamily="34" charset="0"/>
              </a:rPr>
              <a:t>="</a:t>
            </a:r>
            <a:r>
              <a:rPr lang="es-MX" sz="1600" dirty="0" err="1">
                <a:latin typeface="Arial" panose="020B0604020202020204" pitchFamily="34" charset="0"/>
                <a:cs typeface="Arial" panose="020B0604020202020204" pitchFamily="34" charset="0"/>
              </a:rPr>
              <a:t>javascript</a:t>
            </a:r>
            <a:r>
              <a:rPr lang="es-MX" sz="1600" dirty="0">
                <a:latin typeface="Arial" panose="020B0604020202020204" pitchFamily="34" charset="0"/>
                <a:cs typeface="Arial" panose="020B0604020202020204" pitchFamily="34" charset="0"/>
              </a:rPr>
              <a:t>"&gt;</a:t>
            </a:r>
          </a:p>
          <a:p>
            <a:r>
              <a:rPr lang="es-MX" sz="1600" dirty="0">
                <a:latin typeface="Arial" panose="020B0604020202020204" pitchFamily="34" charset="0"/>
                <a:cs typeface="Arial" panose="020B0604020202020204" pitchFamily="34" charset="0"/>
              </a:rPr>
              <a:t> </a:t>
            </a:r>
          </a:p>
          <a:p>
            <a:r>
              <a:rPr lang="es-MX" sz="1600" dirty="0" err="1">
                <a:latin typeface="Arial" panose="020B0604020202020204" pitchFamily="34" charset="0"/>
                <a:cs typeface="Arial" panose="020B0604020202020204" pitchFamily="34" charset="0"/>
              </a:rPr>
              <a:t>var</a:t>
            </a:r>
            <a:r>
              <a:rPr lang="es-MX" sz="1600" dirty="0">
                <a:latin typeface="Arial" panose="020B0604020202020204" pitchFamily="34" charset="0"/>
                <a:cs typeface="Arial" panose="020B0604020202020204" pitchFamily="34" charset="0"/>
              </a:rPr>
              <a:t> mensaje="Bienvenido";</a:t>
            </a:r>
          </a:p>
          <a:p>
            <a:r>
              <a:rPr lang="es-MX" sz="1600" dirty="0" err="1">
                <a:latin typeface="Arial" panose="020B0604020202020204" pitchFamily="34" charset="0"/>
                <a:cs typeface="Arial" panose="020B0604020202020204" pitchFamily="34" charset="0"/>
              </a:rPr>
              <a:t>var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letrav</a:t>
            </a:r>
            <a:r>
              <a:rPr lang="es-MX" sz="1600" dirty="0">
                <a:latin typeface="Arial" panose="020B0604020202020204" pitchFamily="34" charset="0"/>
                <a:cs typeface="Arial" panose="020B0604020202020204" pitchFamily="34" charset="0"/>
              </a:rPr>
              <a:t>=</a:t>
            </a:r>
            <a:r>
              <a:rPr lang="es-MX" sz="1600" dirty="0" err="1">
                <a:latin typeface="Arial" panose="020B0604020202020204" pitchFamily="34" charset="0"/>
                <a:cs typeface="Arial" panose="020B0604020202020204" pitchFamily="34" charset="0"/>
              </a:rPr>
              <a:t>mensaje.charAt</a:t>
            </a:r>
            <a:r>
              <a:rPr lang="es-MX" sz="1600" dirty="0">
                <a:latin typeface="Arial" panose="020B0604020202020204" pitchFamily="34" charset="0"/>
                <a:cs typeface="Arial" panose="020B0604020202020204" pitchFamily="34" charset="0"/>
              </a:rPr>
              <a:t>(4);</a:t>
            </a:r>
          </a:p>
          <a:p>
            <a:r>
              <a:rPr lang="es-MX" sz="1600" dirty="0" err="1">
                <a:latin typeface="Arial" panose="020B0604020202020204" pitchFamily="34" charset="0"/>
                <a:cs typeface="Arial" panose="020B0604020202020204" pitchFamily="34" charset="0"/>
              </a:rPr>
              <a:t>document.write</a:t>
            </a:r>
            <a:r>
              <a:rPr lang="es-MX" sz="1600" dirty="0">
                <a:latin typeface="Arial" panose="020B0604020202020204" pitchFamily="34" charset="0"/>
                <a:cs typeface="Arial" panose="020B0604020202020204" pitchFamily="34" charset="0"/>
              </a:rPr>
              <a:t>(</a:t>
            </a:r>
            <a:r>
              <a:rPr lang="es-MX" sz="1600" dirty="0" err="1">
                <a:latin typeface="Arial" panose="020B0604020202020204" pitchFamily="34" charset="0"/>
                <a:cs typeface="Arial" panose="020B0604020202020204" pitchFamily="34" charset="0"/>
              </a:rPr>
              <a:t>letrav</a:t>
            </a:r>
            <a:r>
              <a:rPr lang="es-MX" sz="1600" dirty="0">
                <a:latin typeface="Arial" panose="020B0604020202020204" pitchFamily="34" charset="0"/>
                <a:cs typeface="Arial" panose="020B0604020202020204" pitchFamily="34" charset="0"/>
              </a:rPr>
              <a:t>+"&lt;</a:t>
            </a:r>
            <a:r>
              <a:rPr lang="es-MX" sz="1600" dirty="0" err="1">
                <a:latin typeface="Arial" panose="020B0604020202020204" pitchFamily="34" charset="0"/>
                <a:cs typeface="Arial" panose="020B0604020202020204" pitchFamily="34" charset="0"/>
              </a:rPr>
              <a:t>br</a:t>
            </a:r>
            <a:r>
              <a:rPr lang="es-MX" sz="1600" dirty="0">
                <a:latin typeface="Arial" panose="020B0604020202020204" pitchFamily="34" charset="0"/>
                <a:cs typeface="Arial" panose="020B0604020202020204" pitchFamily="34" charset="0"/>
              </a:rPr>
              <a:t>&gt;");</a:t>
            </a:r>
          </a:p>
          <a:p>
            <a:r>
              <a:rPr lang="es-MX" sz="1600" dirty="0">
                <a:latin typeface="Arial" panose="020B0604020202020204" pitchFamily="34" charset="0"/>
                <a:cs typeface="Arial" panose="020B0604020202020204" pitchFamily="34" charset="0"/>
              </a:rPr>
              <a:t>&lt;/script&gt;</a:t>
            </a:r>
          </a:p>
          <a:p>
            <a:r>
              <a:rPr lang="es-MX" sz="1600" dirty="0">
                <a:latin typeface="Arial" panose="020B0604020202020204" pitchFamily="34" charset="0"/>
                <a:cs typeface="Arial" panose="020B0604020202020204" pitchFamily="34" charset="0"/>
              </a:rPr>
              <a:t>&lt;/</a:t>
            </a:r>
            <a:r>
              <a:rPr lang="es-MX" sz="1600" dirty="0" err="1">
                <a:latin typeface="Arial" panose="020B0604020202020204" pitchFamily="34" charset="0"/>
                <a:cs typeface="Arial" panose="020B0604020202020204" pitchFamily="34" charset="0"/>
              </a:rPr>
              <a:t>body</a:t>
            </a:r>
            <a:r>
              <a:rPr lang="es-MX" sz="1600" dirty="0">
                <a:latin typeface="Arial" panose="020B0604020202020204" pitchFamily="34" charset="0"/>
                <a:cs typeface="Arial" panose="020B0604020202020204" pitchFamily="34" charset="0"/>
              </a:rPr>
              <a:t>&gt;</a:t>
            </a:r>
          </a:p>
          <a:p>
            <a:r>
              <a:rPr lang="es-MX" sz="1600" dirty="0">
                <a:latin typeface="Arial" panose="020B0604020202020204" pitchFamily="34" charset="0"/>
                <a:cs typeface="Arial" panose="020B0604020202020204" pitchFamily="34" charset="0"/>
              </a:rPr>
              <a:t>&lt;/</a:t>
            </a:r>
            <a:r>
              <a:rPr lang="es-MX" sz="1600" dirty="0" err="1">
                <a:latin typeface="Arial" panose="020B0604020202020204" pitchFamily="34" charset="0"/>
                <a:cs typeface="Arial" panose="020B0604020202020204" pitchFamily="34" charset="0"/>
              </a:rPr>
              <a:t>html</a:t>
            </a:r>
            <a:r>
              <a:rPr lang="es-MX" sz="1600" dirty="0">
                <a:latin typeface="Arial" panose="020B0604020202020204" pitchFamily="34" charset="0"/>
                <a:cs typeface="Arial" panose="020B0604020202020204" pitchFamily="34" charset="0"/>
              </a:rPr>
              <a:t>&gt;</a:t>
            </a:r>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pic>
        <p:nvPicPr>
          <p:cNvPr id="8" name="Imagen 7"/>
          <p:cNvPicPr>
            <a:picLocks noChangeAspect="1"/>
          </p:cNvPicPr>
          <p:nvPr/>
        </p:nvPicPr>
        <p:blipFill>
          <a:blip r:embed="rId4"/>
          <a:stretch>
            <a:fillRect/>
          </a:stretch>
        </p:blipFill>
        <p:spPr>
          <a:xfrm>
            <a:off x="5396886" y="1933065"/>
            <a:ext cx="6296025" cy="1314450"/>
          </a:xfrm>
          <a:prstGeom prst="rect">
            <a:avLst/>
          </a:prstGeom>
        </p:spPr>
      </p:pic>
    </p:spTree>
    <p:extLst>
      <p:ext uri="{BB962C8B-B14F-4D97-AF65-F5344CB8AC3E}">
        <p14:creationId xmlns:p14="http://schemas.microsoft.com/office/powerpoint/2010/main" val="1501779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13" name="CuadroTexto 12"/>
          <p:cNvSpPr txBox="1"/>
          <p:nvPr/>
        </p:nvSpPr>
        <p:spPr>
          <a:xfrm>
            <a:off x="1231614" y="808293"/>
            <a:ext cx="10039985" cy="5293757"/>
          </a:xfrm>
          <a:prstGeom prst="rect">
            <a:avLst/>
          </a:prstGeom>
          <a:noFill/>
        </p:spPr>
        <p:txBody>
          <a:bodyPr wrap="square" rtlCol="0">
            <a:spAutoFit/>
          </a:bodyPr>
          <a:lstStyle/>
          <a:p>
            <a:r>
              <a:rPr lang="es-ES" sz="1600" b="1" dirty="0">
                <a:latin typeface="Arial" panose="020B0604020202020204" pitchFamily="34" charset="0"/>
                <a:cs typeface="Arial" panose="020B0604020202020204" pitchFamily="34" charset="0"/>
              </a:rPr>
              <a:t>Localización de las variables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Las variables pueden ser globales y locales según el lugar en que se hayan definido. Las primeras pueden usarse en cualquier parte del código, y las segundas solo pueden usarse dentro de la función que las define.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r>
              <a:rPr lang="es-ES" sz="1600" b="1" dirty="0">
                <a:latin typeface="Arial" panose="020B0604020202020204" pitchFamily="34" charset="0"/>
                <a:cs typeface="Arial" panose="020B0604020202020204" pitchFamily="34" charset="0"/>
              </a:rPr>
              <a:t>Los operadores</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Tipos de operadores</a:t>
            </a:r>
            <a:endParaRPr lang="es-MX" sz="1600" dirty="0">
              <a:latin typeface="Arial" panose="020B0604020202020204" pitchFamily="34" charset="0"/>
              <a:cs typeface="Arial" panose="020B0604020202020204" pitchFamily="34" charset="0"/>
            </a:endParaRPr>
          </a:p>
          <a:p>
            <a:pPr lvl="0"/>
            <a:r>
              <a:rPr lang="es-ES" sz="1600" dirty="0">
                <a:latin typeface="Arial" panose="020B0604020202020204" pitchFamily="34" charset="0"/>
                <a:cs typeface="Arial" panose="020B0604020202020204" pitchFamily="34" charset="0"/>
              </a:rPr>
              <a:t>operadores aritméticos</a:t>
            </a:r>
            <a:endParaRPr lang="es-MX" sz="1600" dirty="0">
              <a:latin typeface="Arial" panose="020B0604020202020204" pitchFamily="34" charset="0"/>
              <a:cs typeface="Arial" panose="020B0604020202020204" pitchFamily="34" charset="0"/>
            </a:endParaRPr>
          </a:p>
          <a:p>
            <a:pPr lvl="0"/>
            <a:r>
              <a:rPr lang="es-ES" sz="1600" dirty="0">
                <a:latin typeface="Arial" panose="020B0604020202020204" pitchFamily="34" charset="0"/>
                <a:cs typeface="Arial" panose="020B0604020202020204" pitchFamily="34" charset="0"/>
              </a:rPr>
              <a:t>operadores lógicos</a:t>
            </a:r>
            <a:endParaRPr lang="es-MX" sz="1600" dirty="0">
              <a:latin typeface="Arial" panose="020B0604020202020204" pitchFamily="34" charset="0"/>
              <a:cs typeface="Arial" panose="020B0604020202020204" pitchFamily="34" charset="0"/>
            </a:endParaRPr>
          </a:p>
          <a:p>
            <a:pPr lvl="0"/>
            <a:r>
              <a:rPr lang="es-ES" sz="1600" dirty="0">
                <a:latin typeface="Arial" panose="020B0604020202020204" pitchFamily="34" charset="0"/>
                <a:cs typeface="Arial" panose="020B0604020202020204" pitchFamily="34" charset="0"/>
              </a:rPr>
              <a:t>operadores condicionales</a:t>
            </a:r>
            <a:endParaRPr lang="es-MX" sz="1600" dirty="0">
              <a:latin typeface="Arial" panose="020B0604020202020204" pitchFamily="34" charset="0"/>
              <a:cs typeface="Arial" panose="020B0604020202020204" pitchFamily="34" charset="0"/>
            </a:endParaRPr>
          </a:p>
          <a:p>
            <a:pPr lvl="0"/>
            <a:r>
              <a:rPr lang="es-ES" sz="1600" dirty="0">
                <a:latin typeface="Arial" panose="020B0604020202020204" pitchFamily="34" charset="0"/>
                <a:cs typeface="Arial" panose="020B0604020202020204" pitchFamily="34" charset="0"/>
              </a:rPr>
              <a:t>operadores de asignación</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b="1" i="1" u="sng" dirty="0">
                <a:latin typeface="Arial" panose="020B0604020202020204" pitchFamily="34" charset="0"/>
                <a:cs typeface="Arial" panose="020B0604020202020204" pitchFamily="34" charset="0"/>
              </a:rPr>
              <a:t>Operadores aritméticos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suma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resta</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multiplicación</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división</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modulo residuo de la división</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++incremento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decremento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!negación</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200" dirty="0">
              <a:solidFill>
                <a:schemeClr val="bg1"/>
              </a:solidFill>
              <a:latin typeface="Arial" panose="020B0604020202020204" pitchFamily="34" charset="0"/>
              <a:cs typeface="Arial" panose="020B0604020202020204" pitchFamily="34" charset="0"/>
            </a:endParaRPr>
          </a:p>
        </p:txBody>
      </p:sp>
      <p:sp>
        <p:nvSpPr>
          <p:cNvPr id="14" name="CuadroTexto 13"/>
          <p:cNvSpPr txBox="1"/>
          <p:nvPr/>
        </p:nvSpPr>
        <p:spPr>
          <a:xfrm>
            <a:off x="4476094" y="1989346"/>
            <a:ext cx="7431426" cy="38779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1600" b="1" dirty="0">
                <a:latin typeface="Arial" panose="020B0604020202020204" pitchFamily="34" charset="0"/>
                <a:cs typeface="Arial" panose="020B0604020202020204" pitchFamily="34" charset="0"/>
              </a:rPr>
              <a:t>Operadores lógicos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Los operadores lógicos o booleanos se emplean para que un programa tome una decisión en función de un calculo lógico. los valores obtenidos son true, false.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&amp;&amp; and y</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o u </a:t>
            </a:r>
            <a:r>
              <a:rPr lang="es-ES" sz="1600" dirty="0" err="1">
                <a:latin typeface="Arial" panose="020B0604020202020204" pitchFamily="34" charset="0"/>
                <a:cs typeface="Arial" panose="020B0604020202020204" pitchFamily="34" charset="0"/>
              </a:rPr>
              <a:t>or</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!negación no o </a:t>
            </a:r>
            <a:r>
              <a:rPr lang="es-ES" sz="1600" dirty="0" err="1">
                <a:latin typeface="Arial" panose="020B0604020202020204" pitchFamily="34" charset="0"/>
                <a:cs typeface="Arial" panose="020B0604020202020204" pitchFamily="34" charset="0"/>
              </a:rPr>
              <a:t>not</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Operadores de comparación</a:t>
            </a:r>
            <a:endParaRPr lang="es-MX" sz="1600" b="1"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Los operadores de comparación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&gt;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diferente</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03309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95343" y="1808"/>
            <a:ext cx="10945012" cy="4924425"/>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Manejo</a:t>
            </a:r>
            <a:r>
              <a:rPr lang="en-US" b="1" dirty="0">
                <a:latin typeface="Arial" panose="020B0604020202020204" pitchFamily="34" charset="0"/>
                <a:cs typeface="Arial" panose="020B0604020202020204" pitchFamily="34" charset="0"/>
              </a:rPr>
              <a:t> de </a:t>
            </a:r>
            <a:r>
              <a:rPr lang="en-US" b="1" dirty="0" err="1">
                <a:latin typeface="Arial" panose="020B0604020202020204" pitchFamily="34" charset="0"/>
                <a:cs typeface="Arial" panose="020B0604020202020204" pitchFamily="34" charset="0"/>
              </a:rPr>
              <a:t>cadenas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en</a:t>
            </a:r>
            <a:r>
              <a:rPr lang="en-US" b="1" dirty="0">
                <a:latin typeface="Arial" panose="020B0604020202020204" pitchFamily="34" charset="0"/>
                <a:cs typeface="Arial" panose="020B0604020202020204" pitchFamily="34" charset="0"/>
              </a:rPr>
              <a:t> JavaScript</a:t>
            </a:r>
            <a:r>
              <a:rPr lang="es-ES" dirty="0">
                <a:latin typeface="Arial" panose="020B0604020202020204" pitchFamily="34" charset="0"/>
                <a:cs typeface="Arial" panose="020B0604020202020204" pitchFamily="34" charset="0"/>
              </a:rPr>
              <a:t> </a:t>
            </a:r>
          </a:p>
          <a:p>
            <a:endParaRPr lang="es-E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Función </a:t>
            </a:r>
            <a:r>
              <a:rPr lang="es-ES" dirty="0" err="1">
                <a:latin typeface="Arial" panose="020B0604020202020204" pitchFamily="34" charset="0"/>
                <a:cs typeface="Arial" panose="020B0604020202020204" pitchFamily="34" charset="0"/>
              </a:rPr>
              <a:t>substring</a:t>
            </a: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inicio,final</a:t>
            </a:r>
            <a:r>
              <a:rPr lang="es-ES" dirty="0">
                <a:latin typeface="Arial" panose="020B0604020202020204" pitchFamily="34" charset="0"/>
                <a:cs typeface="Arial" panose="020B0604020202020204" pitchFamily="34" charset="0"/>
              </a:rPr>
              <a:t>), extrae una porción de una cadena de texto.</a:t>
            </a:r>
          </a:p>
          <a:p>
            <a:endParaRPr lang="es-ES" b="1" dirty="0">
              <a:latin typeface="Arial" panose="020B0604020202020204" pitchFamily="34" charset="0"/>
              <a:cs typeface="Arial" panose="020B0604020202020204" pitchFamily="34" charset="0"/>
            </a:endParaRPr>
          </a:p>
          <a:p>
            <a:r>
              <a:rPr lang="es-ES" b="1" dirty="0">
                <a:latin typeface="Arial" panose="020B0604020202020204" pitchFamily="34" charset="0"/>
                <a:cs typeface="Arial" panose="020B0604020202020204" pitchFamily="34" charset="0"/>
              </a:rPr>
              <a:t>Ejemplo 36.html</a:t>
            </a:r>
            <a:endParaRPr lang="es-MX" b="1"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&lt;head&gt;</a:t>
            </a:r>
          </a:p>
          <a:p>
            <a:r>
              <a:rPr lang="es-ES" sz="1600" dirty="0">
                <a:latin typeface="Arial" panose="020B0604020202020204" pitchFamily="34" charset="0"/>
                <a:cs typeface="Arial" panose="020B0604020202020204" pitchFamily="34" charset="0"/>
              </a:rPr>
              <a:t>   &lt;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&gt;ejemplo &lt;/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&lt;/head&gt;</a:t>
            </a:r>
          </a:p>
          <a:p>
            <a:r>
              <a:rPr lang="es-ES" sz="1600" dirty="0">
                <a:latin typeface="Arial" panose="020B0604020202020204" pitchFamily="34" charset="0"/>
                <a:cs typeface="Arial" panose="020B0604020202020204" pitchFamily="34" charset="0"/>
              </a:rPr>
              <a:t> </a:t>
            </a: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&lt;script </a:t>
            </a:r>
            <a:r>
              <a:rPr lang="es-ES" sz="1600" dirty="0" err="1">
                <a:latin typeface="Arial" panose="020B0604020202020204" pitchFamily="34" charset="0"/>
                <a:cs typeface="Arial" panose="020B0604020202020204" pitchFamily="34" charset="0"/>
              </a:rPr>
              <a:t>languaje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 </a:t>
            </a: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mensaje="Bienvenido";</a:t>
            </a: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letrav</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mensaje.substring</a:t>
            </a:r>
            <a:r>
              <a:rPr lang="es-ES" sz="1600" dirty="0">
                <a:latin typeface="Arial" panose="020B0604020202020204" pitchFamily="34" charset="0"/>
                <a:cs typeface="Arial" panose="020B0604020202020204" pitchFamily="34" charset="0"/>
              </a:rPr>
              <a:t>(4);</a:t>
            </a: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letrav</a:t>
            </a: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&lt;/script&gt;</a:t>
            </a: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p:txBody>
      </p:sp>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pic>
        <p:nvPicPr>
          <p:cNvPr id="9" name="Imagen 8"/>
          <p:cNvPicPr>
            <a:picLocks noChangeAspect="1"/>
          </p:cNvPicPr>
          <p:nvPr/>
        </p:nvPicPr>
        <p:blipFill>
          <a:blip r:embed="rId4"/>
          <a:stretch>
            <a:fillRect/>
          </a:stretch>
        </p:blipFill>
        <p:spPr>
          <a:xfrm>
            <a:off x="1095343" y="4926233"/>
            <a:ext cx="4924425" cy="1143000"/>
          </a:xfrm>
          <a:prstGeom prst="rect">
            <a:avLst/>
          </a:prstGeom>
        </p:spPr>
      </p:pic>
      <p:sp>
        <p:nvSpPr>
          <p:cNvPr id="11" name="CuadroTexto 10"/>
          <p:cNvSpPr txBox="1"/>
          <p:nvPr/>
        </p:nvSpPr>
        <p:spPr>
          <a:xfrm>
            <a:off x="7296013" y="1029726"/>
            <a:ext cx="5039360" cy="3970318"/>
          </a:xfrm>
          <a:prstGeom prst="rect">
            <a:avLst/>
          </a:prstGeom>
          <a:noFill/>
        </p:spPr>
        <p:txBody>
          <a:bodyPr wrap="square" rtlCol="0">
            <a:spAutoFit/>
          </a:bodyPr>
          <a:lstStyle/>
          <a:p>
            <a:r>
              <a:rPr lang="es-MX" dirty="0"/>
              <a:t>&lt;</a:t>
            </a:r>
            <a:r>
              <a:rPr lang="es-MX" dirty="0" err="1"/>
              <a:t>html</a:t>
            </a:r>
            <a:r>
              <a:rPr lang="es-MX" dirty="0"/>
              <a:t>&gt;</a:t>
            </a:r>
          </a:p>
          <a:p>
            <a:r>
              <a:rPr lang="es-MX" dirty="0"/>
              <a:t>&lt;head&gt;</a:t>
            </a:r>
          </a:p>
          <a:p>
            <a:r>
              <a:rPr lang="es-MX" dirty="0"/>
              <a:t>   &lt;</a:t>
            </a:r>
            <a:r>
              <a:rPr lang="es-MX" dirty="0" err="1"/>
              <a:t>title</a:t>
            </a:r>
            <a:r>
              <a:rPr lang="es-MX" dirty="0"/>
              <a:t>&gt;ejemplo &lt;/</a:t>
            </a:r>
            <a:r>
              <a:rPr lang="es-MX" dirty="0" err="1"/>
              <a:t>title</a:t>
            </a:r>
            <a:r>
              <a:rPr lang="es-MX" dirty="0"/>
              <a:t>&gt;</a:t>
            </a:r>
          </a:p>
          <a:p>
            <a:r>
              <a:rPr lang="es-MX" dirty="0"/>
              <a:t>&lt;/head&gt;</a:t>
            </a:r>
          </a:p>
          <a:p>
            <a:r>
              <a:rPr lang="es-MX" dirty="0"/>
              <a:t> </a:t>
            </a:r>
          </a:p>
          <a:p>
            <a:r>
              <a:rPr lang="es-MX" dirty="0"/>
              <a:t>&lt;</a:t>
            </a:r>
            <a:r>
              <a:rPr lang="es-MX" dirty="0" err="1"/>
              <a:t>body</a:t>
            </a:r>
            <a:r>
              <a:rPr lang="es-MX" dirty="0"/>
              <a:t>&gt;</a:t>
            </a:r>
          </a:p>
          <a:p>
            <a:r>
              <a:rPr lang="es-MX" dirty="0"/>
              <a:t>&lt;script </a:t>
            </a:r>
            <a:r>
              <a:rPr lang="es-MX" dirty="0" err="1"/>
              <a:t>languaje</a:t>
            </a:r>
            <a:r>
              <a:rPr lang="es-MX" dirty="0"/>
              <a:t>="</a:t>
            </a:r>
            <a:r>
              <a:rPr lang="es-MX" dirty="0" err="1"/>
              <a:t>javascript</a:t>
            </a:r>
            <a:r>
              <a:rPr lang="es-MX" dirty="0"/>
              <a:t>"&gt;</a:t>
            </a:r>
          </a:p>
          <a:p>
            <a:r>
              <a:rPr lang="es-MX" dirty="0"/>
              <a:t> </a:t>
            </a:r>
          </a:p>
          <a:p>
            <a:r>
              <a:rPr lang="es-MX" dirty="0" err="1"/>
              <a:t>var</a:t>
            </a:r>
            <a:r>
              <a:rPr lang="es-MX" dirty="0"/>
              <a:t> mensaje="Bienvenido";</a:t>
            </a:r>
          </a:p>
          <a:p>
            <a:r>
              <a:rPr lang="es-MX" dirty="0" err="1"/>
              <a:t>var</a:t>
            </a:r>
            <a:r>
              <a:rPr lang="es-MX" dirty="0"/>
              <a:t> </a:t>
            </a:r>
            <a:r>
              <a:rPr lang="es-MX" dirty="0" err="1"/>
              <a:t>letrav</a:t>
            </a:r>
            <a:r>
              <a:rPr lang="es-MX" dirty="0"/>
              <a:t>=</a:t>
            </a:r>
            <a:r>
              <a:rPr lang="es-MX" dirty="0" err="1"/>
              <a:t>mensaje.substring</a:t>
            </a:r>
            <a:r>
              <a:rPr lang="es-MX" dirty="0"/>
              <a:t>(4,7);</a:t>
            </a:r>
          </a:p>
          <a:p>
            <a:r>
              <a:rPr lang="es-MX" dirty="0" err="1"/>
              <a:t>document.write</a:t>
            </a:r>
            <a:r>
              <a:rPr lang="es-MX" dirty="0"/>
              <a:t>(</a:t>
            </a:r>
            <a:r>
              <a:rPr lang="es-MX" dirty="0" err="1"/>
              <a:t>letrav</a:t>
            </a:r>
            <a:r>
              <a:rPr lang="es-MX" dirty="0"/>
              <a:t>+"&lt;</a:t>
            </a:r>
            <a:r>
              <a:rPr lang="es-MX" dirty="0" err="1"/>
              <a:t>br</a:t>
            </a:r>
            <a:r>
              <a:rPr lang="es-MX" dirty="0"/>
              <a:t>&gt;");</a:t>
            </a:r>
          </a:p>
          <a:p>
            <a:r>
              <a:rPr lang="es-MX" dirty="0"/>
              <a:t>&lt;/script&gt;</a:t>
            </a:r>
          </a:p>
          <a:p>
            <a:r>
              <a:rPr lang="es-MX" dirty="0"/>
              <a:t>&lt;/</a:t>
            </a:r>
            <a:r>
              <a:rPr lang="es-MX" dirty="0" err="1"/>
              <a:t>body</a:t>
            </a:r>
            <a:r>
              <a:rPr lang="es-MX" dirty="0"/>
              <a:t>&gt;</a:t>
            </a:r>
          </a:p>
          <a:p>
            <a:r>
              <a:rPr lang="es-MX" dirty="0"/>
              <a:t>&lt;/</a:t>
            </a:r>
            <a:r>
              <a:rPr lang="es-MX" dirty="0" err="1"/>
              <a:t>html</a:t>
            </a:r>
            <a:r>
              <a:rPr lang="es-MX" dirty="0"/>
              <a:t>&gt;</a:t>
            </a:r>
          </a:p>
        </p:txBody>
      </p:sp>
      <p:pic>
        <p:nvPicPr>
          <p:cNvPr id="12" name="Imagen 11"/>
          <p:cNvPicPr>
            <a:picLocks noChangeAspect="1"/>
          </p:cNvPicPr>
          <p:nvPr/>
        </p:nvPicPr>
        <p:blipFill>
          <a:blip r:embed="rId5"/>
          <a:stretch>
            <a:fillRect/>
          </a:stretch>
        </p:blipFill>
        <p:spPr>
          <a:xfrm>
            <a:off x="7731125" y="5026245"/>
            <a:ext cx="2800350" cy="942975"/>
          </a:xfrm>
          <a:prstGeom prst="rect">
            <a:avLst/>
          </a:prstGeom>
        </p:spPr>
      </p:pic>
    </p:spTree>
    <p:extLst>
      <p:ext uri="{BB962C8B-B14F-4D97-AF65-F5344CB8AC3E}">
        <p14:creationId xmlns:p14="http://schemas.microsoft.com/office/powerpoint/2010/main" val="23018541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2032000" y="43197"/>
            <a:ext cx="10082223" cy="6651080"/>
            <a:chOff x="2032000" y="43197"/>
            <a:chExt cx="10082223" cy="6651080"/>
          </a:xfrm>
        </p:grpSpPr>
        <p:sp>
          <p:nvSpPr>
            <p:cNvPr id="4" name="CuadroTexto 3"/>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5" name="CuadroTexto 4"/>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8" name="CuadroTexto 7"/>
          <p:cNvSpPr txBox="1"/>
          <p:nvPr/>
        </p:nvSpPr>
        <p:spPr>
          <a:xfrm>
            <a:off x="1216425" y="267388"/>
            <a:ext cx="8166970" cy="584775"/>
          </a:xfrm>
          <a:prstGeom prst="rect">
            <a:avLst/>
          </a:prstGeom>
          <a:noFill/>
        </p:spPr>
        <p:txBody>
          <a:bodyPr wrap="square" rtlCol="0">
            <a:spAutoFit/>
          </a:bodyPr>
          <a:lstStyle/>
          <a:p>
            <a:r>
              <a:rPr lang="es-MX" sz="3200" b="1" dirty="0">
                <a:latin typeface="Arial" panose="020B0604020202020204" pitchFamily="34" charset="0"/>
                <a:cs typeface="Arial" panose="020B0604020202020204" pitchFamily="34" charset="0"/>
              </a:rPr>
              <a:t>Bibliografía:</a:t>
            </a:r>
          </a:p>
        </p:txBody>
      </p:sp>
      <p:sp>
        <p:nvSpPr>
          <p:cNvPr id="9" name="CuadroTexto 8"/>
          <p:cNvSpPr txBox="1"/>
          <p:nvPr/>
        </p:nvSpPr>
        <p:spPr>
          <a:xfrm>
            <a:off x="1106466" y="1089615"/>
            <a:ext cx="11085534" cy="3477875"/>
          </a:xfrm>
          <a:prstGeom prst="rect">
            <a:avLst/>
          </a:prstGeom>
          <a:noFill/>
        </p:spPr>
        <p:txBody>
          <a:bodyPr wrap="square" rtlCol="0">
            <a:spAutoFit/>
          </a:bodyPr>
          <a:lstStyle/>
          <a:p>
            <a:pPr marL="285750" indent="-285750">
              <a:buFont typeface="Arial" panose="020B0604020202020204" pitchFamily="34" charset="0"/>
              <a:buChar char="•"/>
            </a:pPr>
            <a:r>
              <a:rPr lang="es-MX" sz="2000" dirty="0">
                <a:latin typeface="Arial" panose="020B0604020202020204" pitchFamily="34" charset="0"/>
                <a:cs typeface="Arial" panose="020B0604020202020204" pitchFamily="34" charset="0"/>
              </a:rPr>
              <a:t>JavaScript</a:t>
            </a:r>
          </a:p>
          <a:p>
            <a:r>
              <a:rPr lang="es-MX" sz="2000" dirty="0">
                <a:latin typeface="Arial" panose="020B0604020202020204" pitchFamily="34" charset="0"/>
                <a:cs typeface="Arial" panose="020B0604020202020204" pitchFamily="34" charset="0"/>
              </a:rPr>
              <a:t>José Manuel Alarcón</a:t>
            </a:r>
          </a:p>
          <a:p>
            <a:r>
              <a:rPr lang="es-MX" sz="2000" dirty="0">
                <a:latin typeface="Arial" panose="020B0604020202020204" pitchFamily="34" charset="0"/>
                <a:cs typeface="Arial" panose="020B0604020202020204" pitchFamily="34" charset="0"/>
              </a:rPr>
              <a:t>Anaya Multimedia</a:t>
            </a:r>
          </a:p>
          <a:p>
            <a:pPr marL="285750" indent="-285750">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MX" sz="2000" dirty="0">
                <a:latin typeface="Arial" panose="020B0604020202020204" pitchFamily="34" charset="0"/>
                <a:cs typeface="Arial" panose="020B0604020202020204" pitchFamily="34" charset="0"/>
              </a:rPr>
              <a:t>Diseño de páginas web con XHTML, JavaScript  y CSS </a:t>
            </a:r>
          </a:p>
          <a:p>
            <a:r>
              <a:rPr lang="es-MX" sz="2000" dirty="0">
                <a:latin typeface="Arial" panose="020B0604020202020204" pitchFamily="34" charset="0"/>
                <a:cs typeface="Arial" panose="020B0604020202020204" pitchFamily="34" charset="0"/>
              </a:rPr>
              <a:t>Juan Carlos </a:t>
            </a:r>
            <a:r>
              <a:rPr lang="es-MX" sz="2000" dirty="0" err="1">
                <a:latin typeface="Arial" panose="020B0604020202020204" pitchFamily="34" charset="0"/>
                <a:cs typeface="Arial" panose="020B0604020202020204" pitchFamily="34" charset="0"/>
              </a:rPr>
              <a:t>Orós</a:t>
            </a:r>
            <a:endParaRPr lang="es-MX" sz="2000" dirty="0">
              <a:latin typeface="Arial" panose="020B0604020202020204" pitchFamily="34" charset="0"/>
              <a:cs typeface="Arial" panose="020B0604020202020204" pitchFamily="34" charset="0"/>
            </a:endParaRPr>
          </a:p>
          <a:p>
            <a:r>
              <a:rPr lang="es-MX" sz="2000" dirty="0" err="1">
                <a:latin typeface="Arial" panose="020B0604020202020204" pitchFamily="34" charset="0"/>
                <a:cs typeface="Arial" panose="020B0604020202020204" pitchFamily="34" charset="0"/>
              </a:rPr>
              <a:t>Alfaomega</a:t>
            </a:r>
            <a:r>
              <a:rPr lang="es-MX" sz="2000" dirty="0">
                <a:latin typeface="Arial" panose="020B0604020202020204" pitchFamily="34" charset="0"/>
                <a:cs typeface="Arial" panose="020B0604020202020204" pitchFamily="34" charset="0"/>
              </a:rPr>
              <a:t> Ra-</a:t>
            </a:r>
            <a:r>
              <a:rPr lang="es-MX" sz="2000" dirty="0" err="1">
                <a:latin typeface="Arial" panose="020B0604020202020204" pitchFamily="34" charset="0"/>
                <a:cs typeface="Arial" panose="020B0604020202020204" pitchFamily="34" charset="0"/>
              </a:rPr>
              <a:t>Ma</a:t>
            </a:r>
            <a:endParaRPr lang="es-MX"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MX" sz="2000" dirty="0" err="1">
                <a:latin typeface="Arial" panose="020B0604020202020204" pitchFamily="34" charset="0"/>
                <a:cs typeface="Arial" panose="020B0604020202020204" pitchFamily="34" charset="0"/>
              </a:rPr>
              <a:t>JavaScript&amp;Ajax</a:t>
            </a:r>
            <a:r>
              <a:rPr lang="es-MX" sz="2000" dirty="0">
                <a:latin typeface="Arial" panose="020B0604020202020204" pitchFamily="34" charset="0"/>
                <a:cs typeface="Arial" panose="020B0604020202020204" pitchFamily="34" charset="0"/>
              </a:rPr>
              <a:t> Para diseño web </a:t>
            </a:r>
          </a:p>
          <a:p>
            <a:r>
              <a:rPr lang="es-MX" sz="2000" dirty="0">
                <a:latin typeface="Arial" panose="020B0604020202020204" pitchFamily="34" charset="0"/>
                <a:cs typeface="Arial" panose="020B0604020202020204" pitchFamily="34" charset="0"/>
              </a:rPr>
              <a:t>Tom </a:t>
            </a:r>
            <a:r>
              <a:rPr lang="es-MX" sz="2000" dirty="0" err="1">
                <a:latin typeface="Arial" panose="020B0604020202020204" pitchFamily="34" charset="0"/>
                <a:cs typeface="Arial" panose="020B0604020202020204" pitchFamily="34" charset="0"/>
              </a:rPr>
              <a:t>Negrino</a:t>
            </a:r>
            <a:r>
              <a:rPr lang="es-MX" sz="2000" dirty="0">
                <a:latin typeface="Arial" panose="020B0604020202020204" pitchFamily="34" charset="0"/>
                <a:cs typeface="Arial" panose="020B0604020202020204" pitchFamily="34" charset="0"/>
              </a:rPr>
              <a:t> , </a:t>
            </a:r>
            <a:r>
              <a:rPr lang="es-MX" sz="2000" dirty="0" err="1">
                <a:latin typeface="Arial" panose="020B0604020202020204" pitchFamily="34" charset="0"/>
                <a:cs typeface="Arial" panose="020B0604020202020204" pitchFamily="34" charset="0"/>
              </a:rPr>
              <a:t>Dori</a:t>
            </a:r>
            <a:r>
              <a:rPr lang="es-MX" sz="2000" dirty="0">
                <a:latin typeface="Arial" panose="020B0604020202020204" pitchFamily="34" charset="0"/>
                <a:cs typeface="Arial" panose="020B0604020202020204" pitchFamily="34" charset="0"/>
              </a:rPr>
              <a:t> Smith</a:t>
            </a:r>
          </a:p>
          <a:p>
            <a:r>
              <a:rPr lang="es-MX" sz="2000" dirty="0">
                <a:latin typeface="Arial" panose="020B0604020202020204" pitchFamily="34" charset="0"/>
                <a:cs typeface="Arial" panose="020B0604020202020204" pitchFamily="34" charset="0"/>
              </a:rPr>
              <a:t>Pearson, Prentice Hall</a:t>
            </a:r>
          </a:p>
        </p:txBody>
      </p:sp>
    </p:spTree>
    <p:extLst>
      <p:ext uri="{BB962C8B-B14F-4D97-AF65-F5344CB8AC3E}">
        <p14:creationId xmlns:p14="http://schemas.microsoft.com/office/powerpoint/2010/main" val="33321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13" name="CuadroTexto 12"/>
          <p:cNvSpPr txBox="1"/>
          <p:nvPr/>
        </p:nvSpPr>
        <p:spPr>
          <a:xfrm>
            <a:off x="1258591" y="0"/>
            <a:ext cx="10039985" cy="2062103"/>
          </a:xfrm>
          <a:prstGeom prst="rect">
            <a:avLst/>
          </a:prstGeom>
          <a:noFill/>
        </p:spPr>
        <p:txBody>
          <a:bodyPr wrap="square" rtlCol="0">
            <a:spAutoFit/>
          </a:bodyPr>
          <a:lstStyle/>
          <a:p>
            <a:r>
              <a:rPr lang="es-ES" sz="1600" b="1" i="1" u="sng" dirty="0">
                <a:latin typeface="Arial" panose="020B0604020202020204" pitchFamily="34" charset="0"/>
                <a:cs typeface="Arial" panose="020B0604020202020204" pitchFamily="34" charset="0"/>
              </a:rPr>
              <a:t>Estructuras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pPr lvl="0"/>
            <a:r>
              <a:rPr lang="es-ES" sz="1600" dirty="0" err="1">
                <a:latin typeface="Arial" panose="020B0604020202020204" pitchFamily="34" charset="0"/>
                <a:cs typeface="Arial" panose="020B0604020202020204" pitchFamily="34" charset="0"/>
              </a:rPr>
              <a:t>if</a:t>
            </a:r>
            <a:endParaRPr lang="es-MX" sz="1600" dirty="0">
              <a:latin typeface="Arial" panose="020B0604020202020204" pitchFamily="34" charset="0"/>
              <a:cs typeface="Arial" panose="020B0604020202020204" pitchFamily="34" charset="0"/>
            </a:endParaRPr>
          </a:p>
          <a:p>
            <a:pPr lvl="0"/>
            <a:r>
              <a:rPr lang="es-ES" sz="1600" dirty="0" err="1">
                <a:latin typeface="Arial" panose="020B0604020202020204" pitchFamily="34" charset="0"/>
                <a:cs typeface="Arial" panose="020B0604020202020204" pitchFamily="34" charset="0"/>
              </a:rPr>
              <a:t>for</a:t>
            </a:r>
            <a:endParaRPr lang="es-MX" sz="1600" dirty="0">
              <a:latin typeface="Arial" panose="020B0604020202020204" pitchFamily="34" charset="0"/>
              <a:cs typeface="Arial" panose="020B0604020202020204" pitchFamily="34" charset="0"/>
            </a:endParaRPr>
          </a:p>
          <a:p>
            <a:pPr lvl="0"/>
            <a:r>
              <a:rPr lang="es-ES" sz="1600" dirty="0" err="1">
                <a:latin typeface="Arial" panose="020B0604020202020204" pitchFamily="34" charset="0"/>
                <a:cs typeface="Arial" panose="020B0604020202020204" pitchFamily="34" charset="0"/>
              </a:rPr>
              <a:t>while</a:t>
            </a:r>
            <a:endParaRPr lang="es-MX" sz="1600" dirty="0">
              <a:latin typeface="Arial" panose="020B0604020202020204" pitchFamily="34" charset="0"/>
              <a:cs typeface="Arial" panose="020B0604020202020204" pitchFamily="34" charset="0"/>
            </a:endParaRPr>
          </a:p>
          <a:p>
            <a:pPr lvl="0"/>
            <a:r>
              <a:rPr lang="es-ES" sz="1600" dirty="0">
                <a:latin typeface="Arial" panose="020B0604020202020204" pitchFamily="34" charset="0"/>
                <a:cs typeface="Arial" panose="020B0604020202020204" pitchFamily="34" charset="0"/>
              </a:rPr>
              <a:t>do </a:t>
            </a:r>
            <a:r>
              <a:rPr lang="es-ES" sz="1600" dirty="0" err="1">
                <a:latin typeface="Arial" panose="020B0604020202020204" pitchFamily="34" charset="0"/>
                <a:cs typeface="Arial" panose="020B0604020202020204" pitchFamily="34" charset="0"/>
              </a:rPr>
              <a:t>while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solidFill>
                <a:schemeClr val="bg1"/>
              </a:solidFill>
              <a:latin typeface="Arial" panose="020B0604020202020204" pitchFamily="34" charset="0"/>
              <a:cs typeface="Arial" panose="020B0604020202020204" pitchFamily="34" charset="0"/>
            </a:endParaRPr>
          </a:p>
        </p:txBody>
      </p:sp>
      <p:sp>
        <p:nvSpPr>
          <p:cNvPr id="4" name="CuadroTexto 3"/>
          <p:cNvSpPr txBox="1"/>
          <p:nvPr/>
        </p:nvSpPr>
        <p:spPr>
          <a:xfrm>
            <a:off x="2494915" y="355600"/>
            <a:ext cx="6888480" cy="5755422"/>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El comando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se emplea cuando es necesario ejecutar un fragmento de código en función de los valores de determinadas variables.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Ejemplo 4:</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&lt;</a:t>
            </a:r>
            <a:r>
              <a:rPr lang="fr-FR" sz="1600" dirty="0" err="1">
                <a:latin typeface="Arial" panose="020B0604020202020204" pitchFamily="34" charset="0"/>
                <a:cs typeface="Arial" panose="020B0604020202020204" pitchFamily="34" charset="0"/>
              </a:rPr>
              <a:t>head</a:t>
            </a:r>
            <a:r>
              <a:rPr lang="fr-FR"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&lt;script </a:t>
            </a:r>
            <a:r>
              <a:rPr lang="fr-FR" sz="1600" dirty="0" err="1">
                <a:latin typeface="Arial" panose="020B0604020202020204" pitchFamily="34" charset="0"/>
                <a:cs typeface="Arial" panose="020B0604020202020204" pitchFamily="34" charset="0"/>
              </a:rPr>
              <a:t>languaje</a:t>
            </a:r>
            <a:r>
              <a:rPr lang="fr-FR" sz="1600" dirty="0">
                <a:latin typeface="Arial" panose="020B0604020202020204" pitchFamily="34" charset="0"/>
                <a:cs typeface="Arial" panose="020B0604020202020204" pitchFamily="34" charset="0"/>
              </a:rPr>
              <a:t>="</a:t>
            </a:r>
            <a:r>
              <a:rPr lang="fr-FR" sz="1600" dirty="0" err="1">
                <a:latin typeface="Arial" panose="020B0604020202020204" pitchFamily="34" charset="0"/>
                <a:cs typeface="Arial" panose="020B0604020202020204" pitchFamily="34" charset="0"/>
              </a:rPr>
              <a:t>javascript</a:t>
            </a:r>
            <a:r>
              <a:rPr lang="fr-FR"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valor1, valor2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valor1=20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valor2=10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(valor1&gt;=valor2) {//si valor1 mayor igual que valor 2 realiza lo siguiente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("el valor uno es mas grande que el valor 2");</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else</a:t>
            </a:r>
            <a:r>
              <a:rPr lang="es-ES" sz="1600" dirty="0">
                <a:latin typeface="Arial" panose="020B0604020202020204" pitchFamily="34" charset="0"/>
                <a:cs typeface="Arial" panose="020B0604020202020204" pitchFamily="34" charset="0"/>
              </a:rPr>
              <a:t>//si no se cumple la condición entonces</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(“el valor dos es mas grande que el valor1”);</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4"/>
          <a:stretch>
            <a:fillRect/>
          </a:stretch>
        </p:blipFill>
        <p:spPr>
          <a:xfrm>
            <a:off x="8014356" y="4795304"/>
            <a:ext cx="3952875" cy="1447800"/>
          </a:xfrm>
          <a:prstGeom prst="rect">
            <a:avLst/>
          </a:prstGeom>
        </p:spPr>
      </p:pic>
      <p:sp>
        <p:nvSpPr>
          <p:cNvPr id="11" name="CuadroTexto 10"/>
          <p:cNvSpPr txBox="1"/>
          <p:nvPr/>
        </p:nvSpPr>
        <p:spPr>
          <a:xfrm>
            <a:off x="8646139" y="4106011"/>
            <a:ext cx="3947160" cy="369332"/>
          </a:xfrm>
          <a:prstGeom prst="rect">
            <a:avLst/>
          </a:prstGeom>
          <a:noFill/>
        </p:spPr>
        <p:txBody>
          <a:bodyPr wrap="square" rtlCol="0">
            <a:spAutoFit/>
          </a:bodyPr>
          <a:lstStyle/>
          <a:p>
            <a:r>
              <a:rPr lang="es-MX" b="1" dirty="0"/>
              <a:t>Resultado en el navegador</a:t>
            </a:r>
          </a:p>
        </p:txBody>
      </p:sp>
      <p:sp>
        <p:nvSpPr>
          <p:cNvPr id="12" name="Rectángulo 11"/>
          <p:cNvSpPr/>
          <p:nvPr/>
        </p:nvSpPr>
        <p:spPr>
          <a:xfrm>
            <a:off x="8014355" y="4571999"/>
            <a:ext cx="4046199" cy="1752945"/>
          </a:xfrm>
          <a:prstGeom prst="rect">
            <a:avLst/>
          </a:prstGeom>
          <a:noFill/>
          <a:ln w="57150">
            <a:solidFill>
              <a:schemeClr val="tx1"/>
            </a:solidFill>
            <a:prstDash val="lgDashDot"/>
          </a:ln>
          <a:effectLst>
            <a:innerShdw blurRad="63500" dist="50800" dir="135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3901897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232566" y="0"/>
            <a:ext cx="8804275" cy="3077766"/>
          </a:xfrm>
          <a:prstGeom prst="rect">
            <a:avLst/>
          </a:prstGeom>
          <a:noFill/>
        </p:spPr>
        <p:txBody>
          <a:bodyPr wrap="square" rtlCol="0">
            <a:spAutoFit/>
          </a:bodyPr>
          <a:lstStyle/>
          <a:p>
            <a:r>
              <a:rPr lang="es-ES" sz="1600" b="1" dirty="0">
                <a:latin typeface="Arial" panose="020B0604020202020204" pitchFamily="34" charset="0"/>
                <a:cs typeface="Arial" panose="020B0604020202020204" pitchFamily="34" charset="0"/>
              </a:rPr>
              <a:t>Estructuras </a:t>
            </a:r>
            <a:r>
              <a:rPr lang="es-ES" sz="1600" b="1" dirty="0" err="1">
                <a:latin typeface="Arial" panose="020B0604020202020204" pitchFamily="34" charset="0"/>
                <a:cs typeface="Arial" panose="020B0604020202020204" pitchFamily="34" charset="0"/>
              </a:rPr>
              <a:t>if</a:t>
            </a:r>
            <a:r>
              <a:rPr lang="es-ES" sz="1600" b="1" dirty="0">
                <a:latin typeface="Arial" panose="020B0604020202020204" pitchFamily="34" charset="0"/>
                <a:cs typeface="Arial" panose="020B0604020202020204" pitchFamily="34" charset="0"/>
              </a:rPr>
              <a:t> anidadas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Los bucles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pueden estar formados por muchas estructuras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es decir, estructuras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que están colocadas dentro de otras.</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b="1" i="1" u="sng" dirty="0">
                <a:latin typeface="Arial" panose="020B0604020202020204" pitchFamily="34" charset="0"/>
                <a:cs typeface="Arial" panose="020B0604020202020204" pitchFamily="34" charset="0"/>
              </a:rPr>
              <a:t>Bucles </a:t>
            </a:r>
            <a:r>
              <a:rPr lang="es-ES" sz="1600" b="1" i="1" u="sng" dirty="0" err="1">
                <a:latin typeface="Arial" panose="020B0604020202020204" pitchFamily="34" charset="0"/>
                <a:cs typeface="Arial" panose="020B0604020202020204" pitchFamily="34" charset="0"/>
              </a:rPr>
              <a:t>for</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Los bucles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 los utilizaremos como contadores. gracias a ellos podremos hacer que un proceso se repita un numero de veces determinado.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(valor </a:t>
            </a:r>
            <a:r>
              <a:rPr lang="es-ES" sz="1600" dirty="0" err="1">
                <a:latin typeface="Arial" panose="020B0604020202020204" pitchFamily="34" charset="0"/>
                <a:cs typeface="Arial" panose="020B0604020202020204" pitchFamily="34" charset="0"/>
              </a:rPr>
              <a:t>inicial;valor</a:t>
            </a:r>
            <a:r>
              <a:rPr lang="es-ES" sz="1600" dirty="0">
                <a:latin typeface="Arial" panose="020B0604020202020204" pitchFamily="34" charset="0"/>
                <a:cs typeface="Arial" panose="020B0604020202020204" pitchFamily="34" charset="0"/>
              </a:rPr>
              <a:t> final; incremento o decremento){</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400" dirty="0">
              <a:latin typeface="Arial" panose="020B0604020202020204" pitchFamily="34" charset="0"/>
              <a:cs typeface="Arial" panose="020B0604020202020204" pitchFamily="34" charset="0"/>
            </a:endParaRPr>
          </a:p>
        </p:txBody>
      </p:sp>
      <p:sp>
        <p:nvSpPr>
          <p:cNvPr id="11" name="CuadroTexto 10"/>
          <p:cNvSpPr txBox="1"/>
          <p:nvPr/>
        </p:nvSpPr>
        <p:spPr>
          <a:xfrm>
            <a:off x="7241629" y="1667859"/>
            <a:ext cx="3947160" cy="369332"/>
          </a:xfrm>
          <a:prstGeom prst="rect">
            <a:avLst/>
          </a:prstGeom>
          <a:noFill/>
        </p:spPr>
        <p:txBody>
          <a:bodyPr wrap="square" rtlCol="0">
            <a:spAutoFit/>
          </a:bodyPr>
          <a:lstStyle/>
          <a:p>
            <a:r>
              <a:rPr lang="es-MX" b="1" dirty="0"/>
              <a:t>Resultado en el navegador</a:t>
            </a:r>
          </a:p>
        </p:txBody>
      </p:sp>
      <p:sp>
        <p:nvSpPr>
          <p:cNvPr id="12" name="Rectángulo 11"/>
          <p:cNvSpPr/>
          <p:nvPr/>
        </p:nvSpPr>
        <p:spPr>
          <a:xfrm>
            <a:off x="7241629" y="2259725"/>
            <a:ext cx="4818926" cy="3205654"/>
          </a:xfrm>
          <a:prstGeom prst="rect">
            <a:avLst/>
          </a:prstGeom>
          <a:noFill/>
          <a:ln w="57150">
            <a:solidFill>
              <a:schemeClr val="tx1"/>
            </a:solidFill>
            <a:prstDash val="lgDashDot"/>
          </a:ln>
          <a:effectLst>
            <a:innerShdw blurRad="63500" dist="50800" dir="135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8" name="CuadroTexto 7"/>
          <p:cNvSpPr txBox="1"/>
          <p:nvPr/>
        </p:nvSpPr>
        <p:spPr>
          <a:xfrm>
            <a:off x="1149306" y="2662404"/>
            <a:ext cx="5801360" cy="3847207"/>
          </a:xfrm>
          <a:prstGeom prst="rect">
            <a:avLst/>
          </a:prstGeom>
          <a:noFill/>
        </p:spPr>
        <p:txBody>
          <a:bodyPr wrap="square" rtlCol="0">
            <a:spAutoFit/>
          </a:bodyPr>
          <a:lstStyle/>
          <a:p>
            <a:r>
              <a:rPr lang="es-ES" sz="1600" b="1" dirty="0">
                <a:latin typeface="Arial" panose="020B0604020202020204" pitchFamily="34" charset="0"/>
                <a:cs typeface="Arial" panose="020B0604020202020204" pitchFamily="34" charset="0"/>
              </a:rPr>
              <a:t>Ejemplo 5:</a:t>
            </a:r>
            <a:endParaRPr lang="es-MX" sz="1600" b="1"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 </a:t>
            </a:r>
            <a:r>
              <a:rPr lang="en-US" sz="1600" dirty="0" err="1">
                <a:latin typeface="Arial" panose="020B0604020202020204" pitchFamily="34" charset="0"/>
                <a:cs typeface="Arial" panose="020B0604020202020204" pitchFamily="34" charset="0"/>
              </a:rPr>
              <a:t>languaje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javascript</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contador=0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(contador==0;contador&lt;=10;contador++){</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(“esta es la vuelta </a:t>
            </a:r>
            <a:r>
              <a:rPr lang="es-ES" sz="1600" dirty="0" err="1">
                <a:latin typeface="Arial" panose="020B0604020202020204" pitchFamily="34" charset="0"/>
                <a:cs typeface="Arial" panose="020B0604020202020204" pitchFamily="34" charset="0"/>
              </a:rPr>
              <a:t>numero”+contador</a:t>
            </a: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pic>
        <p:nvPicPr>
          <p:cNvPr id="9" name="Imagen 8"/>
          <p:cNvPicPr>
            <a:picLocks noChangeAspect="1"/>
          </p:cNvPicPr>
          <p:nvPr/>
        </p:nvPicPr>
        <p:blipFill>
          <a:blip r:embed="rId4"/>
          <a:stretch>
            <a:fillRect/>
          </a:stretch>
        </p:blipFill>
        <p:spPr>
          <a:xfrm>
            <a:off x="7384404" y="2451198"/>
            <a:ext cx="4790123" cy="2884536"/>
          </a:xfrm>
          <a:prstGeom prst="rect">
            <a:avLst/>
          </a:prstGeom>
        </p:spPr>
      </p:pic>
    </p:spTree>
    <p:extLst>
      <p:ext uri="{BB962C8B-B14F-4D97-AF65-F5344CB8AC3E}">
        <p14:creationId xmlns:p14="http://schemas.microsoft.com/office/powerpoint/2010/main" val="234133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2032000" y="43197"/>
            <a:ext cx="10082223" cy="6651080"/>
            <a:chOff x="2032000" y="43197"/>
            <a:chExt cx="10082223" cy="6651080"/>
          </a:xfrm>
        </p:grpSpPr>
        <p:sp>
          <p:nvSpPr>
            <p:cNvPr id="2" name="CuadroTexto 1"/>
            <p:cNvSpPr txBox="1"/>
            <p:nvPr/>
          </p:nvSpPr>
          <p:spPr>
            <a:xfrm>
              <a:off x="2218383" y="223518"/>
              <a:ext cx="9895840" cy="584775"/>
            </a:xfrm>
            <a:prstGeom prst="rect">
              <a:avLst/>
            </a:prstGeom>
            <a:noFill/>
          </p:spPr>
          <p:txBody>
            <a:bodyPr wrap="square" rtlCol="0">
              <a:spAutoFit/>
            </a:bodyPr>
            <a:lstStyle/>
            <a:p>
              <a:r>
                <a:rPr lang="es-MX" sz="3200" b="1" dirty="0">
                  <a:solidFill>
                    <a:schemeClr val="bg1"/>
                  </a:solidFill>
                  <a:latin typeface="Arial" panose="020B0604020202020204" pitchFamily="34" charset="0"/>
                  <a:cs typeface="Arial" panose="020B0604020202020204" pitchFamily="34" charset="0"/>
                </a:rPr>
                <a:t>Fundamentos de JavaScript</a:t>
              </a:r>
              <a:endParaRPr lang="es-MX" sz="3200"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2032000" y="6324945"/>
              <a:ext cx="9418320" cy="369332"/>
            </a:xfrm>
            <a:prstGeom prst="rect">
              <a:avLst/>
            </a:prstGeom>
            <a:noFill/>
          </p:spPr>
          <p:txBody>
            <a:bodyPr wrap="square" rtlCol="0">
              <a:spAutoFit/>
            </a:bodyPr>
            <a:lstStyle/>
            <a:p>
              <a:r>
                <a:rPr lang="es-MX" dirty="0"/>
                <a:t>Autora: MTAI </a:t>
              </a:r>
              <a:r>
                <a:rPr lang="es-MX" dirty="0" err="1"/>
                <a:t>Lotzy</a:t>
              </a:r>
              <a:r>
                <a:rPr lang="es-MX" dirty="0"/>
                <a:t> Beatriz Fonseca </a:t>
              </a:r>
              <a:r>
                <a:rPr lang="es-MX" dirty="0" err="1"/>
                <a:t>Chiu</a:t>
              </a:r>
              <a:r>
                <a:rPr lang="es-MX" dirty="0"/>
                <a:t>    Guadalajara, Jalisco, México Agosto 2016</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395" y="89490"/>
              <a:ext cx="2066925" cy="10001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576" y="43197"/>
              <a:ext cx="788670" cy="1033158"/>
            </a:xfrm>
            <a:prstGeom prst="rect">
              <a:avLst/>
            </a:prstGeom>
          </p:spPr>
        </p:pic>
      </p:grpSp>
      <p:sp>
        <p:nvSpPr>
          <p:cNvPr id="4" name="CuadroTexto 3"/>
          <p:cNvSpPr txBox="1"/>
          <p:nvPr/>
        </p:nvSpPr>
        <p:spPr>
          <a:xfrm>
            <a:off x="1232566" y="0"/>
            <a:ext cx="8804275" cy="5693866"/>
          </a:xfrm>
          <a:prstGeom prst="rect">
            <a:avLst/>
          </a:prstGeom>
          <a:noFill/>
        </p:spPr>
        <p:txBody>
          <a:bodyPr wrap="square" rtlCol="0">
            <a:spAutoFit/>
          </a:bodyPr>
          <a:lstStyle/>
          <a:p>
            <a:r>
              <a:rPr lang="es-ES" sz="1600" b="1" i="1" u="sng" dirty="0">
                <a:latin typeface="Arial" panose="020B0604020202020204" pitchFamily="34" charset="0"/>
                <a:cs typeface="Arial" panose="020B0604020202020204" pitchFamily="34" charset="0"/>
              </a:rPr>
              <a:t>Los bucles </a:t>
            </a:r>
            <a:r>
              <a:rPr lang="es-ES" sz="1600" b="1" i="1" u="sng" dirty="0" err="1">
                <a:latin typeface="Arial" panose="020B0604020202020204" pitchFamily="34" charset="0"/>
                <a:cs typeface="Arial" panose="020B0604020202020204" pitchFamily="34" charset="0"/>
              </a:rPr>
              <a:t>while</a:t>
            </a:r>
            <a:endParaRPr lang="es-MX"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La instrucción </a:t>
            </a:r>
            <a:r>
              <a:rPr lang="es-ES" sz="1600" dirty="0" err="1">
                <a:latin typeface="Arial" panose="020B0604020202020204" pitchFamily="34" charset="0"/>
                <a:cs typeface="Arial" panose="020B0604020202020204" pitchFamily="34" charset="0"/>
              </a:rPr>
              <a:t>while</a:t>
            </a:r>
            <a:r>
              <a:rPr lang="es-ES" sz="1600" dirty="0">
                <a:latin typeface="Arial" panose="020B0604020202020204" pitchFamily="34" charset="0"/>
                <a:cs typeface="Arial" panose="020B0604020202020204" pitchFamily="34" charset="0"/>
              </a:rPr>
              <a:t> ejecuta de manera constante una determinada secuencia de código siempre y cuando se cumpla la condición.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while(</a:t>
            </a:r>
            <a:r>
              <a:rPr lang="en-US" sz="1600" dirty="0" err="1">
                <a:latin typeface="Arial" panose="020B0604020202020204" pitchFamily="34" charset="0"/>
                <a:cs typeface="Arial" panose="020B0604020202020204" pitchFamily="34" charset="0"/>
              </a:rPr>
              <a:t>condicion</a:t>
            </a:r>
            <a:r>
              <a:rPr lang="en-U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Ejemplo</a:t>
            </a:r>
            <a:r>
              <a:rPr lang="en-US" sz="1600" b="1" dirty="0">
                <a:latin typeface="Arial" panose="020B0604020202020204" pitchFamily="34" charset="0"/>
                <a:cs typeface="Arial" panose="020B0604020202020204" pitchFamily="34" charset="0"/>
              </a:rPr>
              <a:t> 6:</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 </a:t>
            </a:r>
            <a:r>
              <a:rPr lang="en-US" sz="1600" dirty="0" err="1">
                <a:latin typeface="Arial" panose="020B0604020202020204" pitchFamily="34" charset="0"/>
                <a:cs typeface="Arial" panose="020B0604020202020204" pitchFamily="34" charset="0"/>
              </a:rPr>
              <a:t>languaje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javascript</a:t>
            </a:r>
            <a:r>
              <a:rPr lang="en-U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contador=0 ;</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while</a:t>
            </a:r>
            <a:r>
              <a:rPr lang="es-ES" sz="1600" dirty="0">
                <a:latin typeface="Arial" panose="020B0604020202020204" pitchFamily="34" charset="0"/>
                <a:cs typeface="Arial" panose="020B0604020202020204" pitchFamily="34" charset="0"/>
              </a:rPr>
              <a:t> (contador&lt;10){</a:t>
            </a:r>
            <a:endParaRPr lang="es-MX" sz="1600" dirty="0">
              <a:latin typeface="Arial" panose="020B0604020202020204" pitchFamily="34" charset="0"/>
              <a:cs typeface="Arial" panose="020B0604020202020204" pitchFamily="34" charset="0"/>
            </a:endParaRPr>
          </a:p>
          <a:p>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(“esta es la vuelta </a:t>
            </a:r>
            <a:r>
              <a:rPr lang="es-ES" sz="1600" dirty="0" err="1">
                <a:latin typeface="Arial" panose="020B0604020202020204" pitchFamily="34" charset="0"/>
                <a:cs typeface="Arial" panose="020B0604020202020204" pitchFamily="34" charset="0"/>
              </a:rPr>
              <a:t>numero”+contador</a:t>
            </a: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br</a:t>
            </a:r>
            <a:r>
              <a:rPr lang="es-ES" sz="1600" dirty="0">
                <a:latin typeface="Arial" panose="020B0604020202020204" pitchFamily="34" charset="0"/>
                <a:cs typeface="Arial" panose="020B0604020202020204" pitchFamily="34" charset="0"/>
              </a:rPr>
              <a:t>&gt;”);</a:t>
            </a:r>
            <a:endParaRPr lang="es-MX"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contador</a:t>
            </a:r>
            <a:r>
              <a:rPr lang="en-U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&lt;/head&gt;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&lt;/body&gt;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&lt;/html&gt;</a:t>
            </a:r>
            <a:endParaRPr lang="es-MX"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s-MX" sz="1200" dirty="0">
              <a:latin typeface="Arial" panose="020B0604020202020204" pitchFamily="34" charset="0"/>
              <a:cs typeface="Arial" panose="020B0604020202020204" pitchFamily="34" charset="0"/>
            </a:endParaRPr>
          </a:p>
        </p:txBody>
      </p:sp>
      <p:sp>
        <p:nvSpPr>
          <p:cNvPr id="11" name="CuadroTexto 10"/>
          <p:cNvSpPr txBox="1"/>
          <p:nvPr/>
        </p:nvSpPr>
        <p:spPr>
          <a:xfrm>
            <a:off x="7241629" y="1667859"/>
            <a:ext cx="3947160" cy="369332"/>
          </a:xfrm>
          <a:prstGeom prst="rect">
            <a:avLst/>
          </a:prstGeom>
          <a:noFill/>
        </p:spPr>
        <p:txBody>
          <a:bodyPr wrap="square" rtlCol="0">
            <a:spAutoFit/>
          </a:bodyPr>
          <a:lstStyle/>
          <a:p>
            <a:r>
              <a:rPr lang="es-MX" b="1" dirty="0"/>
              <a:t>Resultado en el navegador</a:t>
            </a:r>
          </a:p>
        </p:txBody>
      </p:sp>
      <p:sp>
        <p:nvSpPr>
          <p:cNvPr id="12" name="Rectángulo 11"/>
          <p:cNvSpPr/>
          <p:nvPr/>
        </p:nvSpPr>
        <p:spPr>
          <a:xfrm>
            <a:off x="7094483" y="2259725"/>
            <a:ext cx="4966072" cy="3205654"/>
          </a:xfrm>
          <a:prstGeom prst="rect">
            <a:avLst/>
          </a:prstGeom>
          <a:noFill/>
          <a:ln w="57150">
            <a:solidFill>
              <a:schemeClr val="tx1"/>
            </a:solidFill>
            <a:prstDash val="lgDashDot"/>
          </a:ln>
          <a:effectLst>
            <a:innerShdw blurRad="63500" dist="50800" dir="135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pic>
        <p:nvPicPr>
          <p:cNvPr id="7" name="Imagen 6"/>
          <p:cNvPicPr>
            <a:picLocks noChangeAspect="1"/>
          </p:cNvPicPr>
          <p:nvPr/>
        </p:nvPicPr>
        <p:blipFill>
          <a:blip r:embed="rId4"/>
          <a:stretch>
            <a:fillRect/>
          </a:stretch>
        </p:blipFill>
        <p:spPr>
          <a:xfrm>
            <a:off x="7175026" y="2479450"/>
            <a:ext cx="4939197" cy="2626755"/>
          </a:xfrm>
          <a:prstGeom prst="rect">
            <a:avLst/>
          </a:prstGeom>
        </p:spPr>
      </p:pic>
    </p:spTree>
    <p:extLst>
      <p:ext uri="{BB962C8B-B14F-4D97-AF65-F5344CB8AC3E}">
        <p14:creationId xmlns:p14="http://schemas.microsoft.com/office/powerpoint/2010/main" val="3266510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861</TotalTime>
  <Words>10897</Words>
  <Application>Microsoft Office PowerPoint</Application>
  <PresentationFormat>Widescreen</PresentationFormat>
  <Paragraphs>1521</Paragraphs>
  <Slides>61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Tw Cen MT</vt:lpstr>
      <vt:lpstr>Circuito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Dell  2</dc:creator>
  <cp:lastModifiedBy>Fernando De Montanaro</cp:lastModifiedBy>
  <cp:revision>111</cp:revision>
  <dcterms:created xsi:type="dcterms:W3CDTF">2016-09-01T02:30:11Z</dcterms:created>
  <dcterms:modified xsi:type="dcterms:W3CDTF">2023-02-06T20:04:47Z</dcterms:modified>
</cp:coreProperties>
</file>