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2" r:id="rId3"/>
    <p:sldId id="258" r:id="rId4"/>
    <p:sldId id="259" r:id="rId5"/>
    <p:sldId id="260" r:id="rId6"/>
    <p:sldId id="261" r:id="rId7"/>
    <p:sldId id="273" r:id="rId8"/>
    <p:sldId id="256" r:id="rId9"/>
    <p:sldId id="262" r:id="rId10"/>
    <p:sldId id="263" r:id="rId11"/>
    <p:sldId id="266" r:id="rId12"/>
    <p:sldId id="267" r:id="rId13"/>
    <p:sldId id="268" r:id="rId14"/>
    <p:sldId id="269" r:id="rId15"/>
    <p:sldId id="270" r:id="rId16"/>
    <p:sldId id="271" r:id="rId17"/>
    <p:sldId id="264" r:id="rId1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57" d="100"/>
          <a:sy n="57" d="100"/>
        </p:scale>
        <p:origin x="108" y="1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80547DF2-A7E0-4467-B260-CE85DE2E699E}" type="datetimeFigureOut">
              <a:rPr lang="es-MX" smtClean="0"/>
              <a:t>14/12/2017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3315D8C-E491-40EA-AA0B-96DD1EA29298}" type="slidenum">
              <a:rPr lang="es-MX" smtClean="0"/>
              <a:t>‹Nº›</a:t>
            </a:fld>
            <a:endParaRPr lang="es-MX"/>
          </a:p>
        </p:txBody>
      </p:sp>
    </p:spTree>
    <p:extLst>
      <p:ext uri="{BB962C8B-B14F-4D97-AF65-F5344CB8AC3E}">
        <p14:creationId xmlns:p14="http://schemas.microsoft.com/office/powerpoint/2010/main" val="3508124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80547DF2-A7E0-4467-B260-CE85DE2E699E}" type="datetimeFigureOut">
              <a:rPr lang="es-MX" smtClean="0"/>
              <a:t>14/12/2017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3315D8C-E491-40EA-AA0B-96DD1EA29298}" type="slidenum">
              <a:rPr lang="es-MX" smtClean="0"/>
              <a:t>‹Nº›</a:t>
            </a:fld>
            <a:endParaRPr lang="es-MX"/>
          </a:p>
        </p:txBody>
      </p:sp>
    </p:spTree>
    <p:extLst>
      <p:ext uri="{BB962C8B-B14F-4D97-AF65-F5344CB8AC3E}">
        <p14:creationId xmlns:p14="http://schemas.microsoft.com/office/powerpoint/2010/main" val="4034682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80547DF2-A7E0-4467-B260-CE85DE2E699E}" type="datetimeFigureOut">
              <a:rPr lang="es-MX" smtClean="0"/>
              <a:t>14/12/2017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3315D8C-E491-40EA-AA0B-96DD1EA29298}" type="slidenum">
              <a:rPr lang="es-MX" smtClean="0"/>
              <a:t>‹Nº›</a:t>
            </a:fld>
            <a:endParaRPr lang="es-MX"/>
          </a:p>
        </p:txBody>
      </p:sp>
    </p:spTree>
    <p:extLst>
      <p:ext uri="{BB962C8B-B14F-4D97-AF65-F5344CB8AC3E}">
        <p14:creationId xmlns:p14="http://schemas.microsoft.com/office/powerpoint/2010/main" val="420959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80547DF2-A7E0-4467-B260-CE85DE2E699E}" type="datetimeFigureOut">
              <a:rPr lang="es-MX" smtClean="0"/>
              <a:t>14/12/2017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3315D8C-E491-40EA-AA0B-96DD1EA29298}" type="slidenum">
              <a:rPr lang="es-MX" smtClean="0"/>
              <a:t>‹Nº›</a:t>
            </a:fld>
            <a:endParaRPr lang="es-MX"/>
          </a:p>
        </p:txBody>
      </p:sp>
    </p:spTree>
    <p:extLst>
      <p:ext uri="{BB962C8B-B14F-4D97-AF65-F5344CB8AC3E}">
        <p14:creationId xmlns:p14="http://schemas.microsoft.com/office/powerpoint/2010/main" val="3598495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80547DF2-A7E0-4467-B260-CE85DE2E699E}" type="datetimeFigureOut">
              <a:rPr lang="es-MX" smtClean="0"/>
              <a:t>14/12/2017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3315D8C-E491-40EA-AA0B-96DD1EA29298}" type="slidenum">
              <a:rPr lang="es-MX" smtClean="0"/>
              <a:t>‹Nº›</a:t>
            </a:fld>
            <a:endParaRPr lang="es-MX"/>
          </a:p>
        </p:txBody>
      </p:sp>
    </p:spTree>
    <p:extLst>
      <p:ext uri="{BB962C8B-B14F-4D97-AF65-F5344CB8AC3E}">
        <p14:creationId xmlns:p14="http://schemas.microsoft.com/office/powerpoint/2010/main" val="3491819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80547DF2-A7E0-4467-B260-CE85DE2E699E}" type="datetimeFigureOut">
              <a:rPr lang="es-MX" smtClean="0"/>
              <a:t>14/12/2017</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93315D8C-E491-40EA-AA0B-96DD1EA29298}" type="slidenum">
              <a:rPr lang="es-MX" smtClean="0"/>
              <a:t>‹Nº›</a:t>
            </a:fld>
            <a:endParaRPr lang="es-MX"/>
          </a:p>
        </p:txBody>
      </p:sp>
    </p:spTree>
    <p:extLst>
      <p:ext uri="{BB962C8B-B14F-4D97-AF65-F5344CB8AC3E}">
        <p14:creationId xmlns:p14="http://schemas.microsoft.com/office/powerpoint/2010/main" val="4207197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80547DF2-A7E0-4467-B260-CE85DE2E699E}" type="datetimeFigureOut">
              <a:rPr lang="es-MX" smtClean="0"/>
              <a:t>14/12/2017</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93315D8C-E491-40EA-AA0B-96DD1EA29298}" type="slidenum">
              <a:rPr lang="es-MX" smtClean="0"/>
              <a:t>‹Nº›</a:t>
            </a:fld>
            <a:endParaRPr lang="es-MX"/>
          </a:p>
        </p:txBody>
      </p:sp>
    </p:spTree>
    <p:extLst>
      <p:ext uri="{BB962C8B-B14F-4D97-AF65-F5344CB8AC3E}">
        <p14:creationId xmlns:p14="http://schemas.microsoft.com/office/powerpoint/2010/main" val="3891388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80547DF2-A7E0-4467-B260-CE85DE2E699E}" type="datetimeFigureOut">
              <a:rPr lang="es-MX" smtClean="0"/>
              <a:t>14/12/2017</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93315D8C-E491-40EA-AA0B-96DD1EA29298}" type="slidenum">
              <a:rPr lang="es-MX" smtClean="0"/>
              <a:t>‹Nº›</a:t>
            </a:fld>
            <a:endParaRPr lang="es-MX"/>
          </a:p>
        </p:txBody>
      </p:sp>
    </p:spTree>
    <p:extLst>
      <p:ext uri="{BB962C8B-B14F-4D97-AF65-F5344CB8AC3E}">
        <p14:creationId xmlns:p14="http://schemas.microsoft.com/office/powerpoint/2010/main" val="1626448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0547DF2-A7E0-4467-B260-CE85DE2E699E}" type="datetimeFigureOut">
              <a:rPr lang="es-MX" smtClean="0"/>
              <a:t>14/12/2017</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93315D8C-E491-40EA-AA0B-96DD1EA29298}" type="slidenum">
              <a:rPr lang="es-MX" smtClean="0"/>
              <a:t>‹Nº›</a:t>
            </a:fld>
            <a:endParaRPr lang="es-MX"/>
          </a:p>
        </p:txBody>
      </p:sp>
    </p:spTree>
    <p:extLst>
      <p:ext uri="{BB962C8B-B14F-4D97-AF65-F5344CB8AC3E}">
        <p14:creationId xmlns:p14="http://schemas.microsoft.com/office/powerpoint/2010/main" val="584913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80547DF2-A7E0-4467-B260-CE85DE2E699E}" type="datetimeFigureOut">
              <a:rPr lang="es-MX" smtClean="0"/>
              <a:t>14/12/2017</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93315D8C-E491-40EA-AA0B-96DD1EA29298}" type="slidenum">
              <a:rPr lang="es-MX" smtClean="0"/>
              <a:t>‹Nº›</a:t>
            </a:fld>
            <a:endParaRPr lang="es-MX"/>
          </a:p>
        </p:txBody>
      </p:sp>
    </p:spTree>
    <p:extLst>
      <p:ext uri="{BB962C8B-B14F-4D97-AF65-F5344CB8AC3E}">
        <p14:creationId xmlns:p14="http://schemas.microsoft.com/office/powerpoint/2010/main" val="2826821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80547DF2-A7E0-4467-B260-CE85DE2E699E}" type="datetimeFigureOut">
              <a:rPr lang="es-MX" smtClean="0"/>
              <a:t>14/12/2017</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93315D8C-E491-40EA-AA0B-96DD1EA29298}" type="slidenum">
              <a:rPr lang="es-MX" smtClean="0"/>
              <a:t>‹Nº›</a:t>
            </a:fld>
            <a:endParaRPr lang="es-MX"/>
          </a:p>
        </p:txBody>
      </p:sp>
    </p:spTree>
    <p:extLst>
      <p:ext uri="{BB962C8B-B14F-4D97-AF65-F5344CB8AC3E}">
        <p14:creationId xmlns:p14="http://schemas.microsoft.com/office/powerpoint/2010/main" val="3014676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547DF2-A7E0-4467-B260-CE85DE2E699E}" type="datetimeFigureOut">
              <a:rPr lang="es-MX" smtClean="0"/>
              <a:t>14/12/2017</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315D8C-E491-40EA-AA0B-96DD1EA29298}" type="slidenum">
              <a:rPr lang="es-MX" smtClean="0"/>
              <a:t>‹Nº›</a:t>
            </a:fld>
            <a:endParaRPr lang="es-MX"/>
          </a:p>
        </p:txBody>
      </p:sp>
    </p:spTree>
    <p:extLst>
      <p:ext uri="{BB962C8B-B14F-4D97-AF65-F5344CB8AC3E}">
        <p14:creationId xmlns:p14="http://schemas.microsoft.com/office/powerpoint/2010/main" val="4011939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prezi.com/ocr6eo_wgkl_/estrategias-de-la-empresa-coca-cola/" TargetMode="External"/><Relationship Id="rId2" Type="http://schemas.openxmlformats.org/officeDocument/2006/relationships/hyperlink" Target="https://www.linkedin.com/pulse/coca-cola-swot-analysis-lauren-schurman" TargetMode="External"/><Relationship Id="rId1" Type="http://schemas.openxmlformats.org/officeDocument/2006/relationships/slideLayout" Target="../slideLayouts/slideLayout2.xml"/><Relationship Id="rId5" Type="http://schemas.openxmlformats.org/officeDocument/2006/relationships/hyperlink" Target="http://www.deguate.com/artman/publish/gestion_admin/Analisis-FODA-de-Coca-Cola.shtml" TargetMode="External"/><Relationship Id="rId4" Type="http://schemas.openxmlformats.org/officeDocument/2006/relationships/hyperlink" Target="https://www.marketing91.com/swot-coca-cola/#comment-14405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www.deguate.com/artman/publish/gestion_admin/Analisis-FODA-de-Facebook.shtml" TargetMode="External"/><Relationship Id="rId2" Type="http://schemas.openxmlformats.org/officeDocument/2006/relationships/hyperlink" Target="https://www.marketing91.com/?s=facebook" TargetMode="External"/><Relationship Id="rId1" Type="http://schemas.openxmlformats.org/officeDocument/2006/relationships/slideLayout" Target="../slideLayouts/slideLayout2.xml"/><Relationship Id="rId4" Type="http://schemas.openxmlformats.org/officeDocument/2006/relationships/hyperlink" Target="https://www.strategicmanagementinsight.com/swot-analyses/facebook-swot-analysis.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a 6"/>
          <p:cNvGraphicFramePr>
            <a:graphicFrameLocks noGrp="1"/>
          </p:cNvGraphicFramePr>
          <p:nvPr>
            <p:extLst>
              <p:ext uri="{D42A27DB-BD31-4B8C-83A1-F6EECF244321}">
                <p14:modId xmlns:p14="http://schemas.microsoft.com/office/powerpoint/2010/main" val="3520722363"/>
              </p:ext>
            </p:extLst>
          </p:nvPr>
        </p:nvGraphicFramePr>
        <p:xfrm>
          <a:off x="1925053" y="1453589"/>
          <a:ext cx="8386010" cy="47650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193005"/>
                <a:gridCol w="4193005"/>
              </a:tblGrid>
              <a:tr h="370840">
                <a:tc>
                  <a:txBody>
                    <a:bodyPr/>
                    <a:lstStyle/>
                    <a:p>
                      <a:pPr algn="ctr"/>
                      <a:r>
                        <a:rPr lang="es-MX" sz="1800" dirty="0" smtClean="0"/>
                        <a:t>Fortalezas</a:t>
                      </a:r>
                      <a:endParaRPr lang="es-MX" sz="1800" dirty="0"/>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c>
                  <a:txBody>
                    <a:bodyPr/>
                    <a:lstStyle/>
                    <a:p>
                      <a:pPr algn="ctr"/>
                      <a:r>
                        <a:rPr lang="es-MX" sz="1800" dirty="0" smtClean="0"/>
                        <a:t>Oportunidades</a:t>
                      </a:r>
                      <a:endParaRPr lang="es-MX" sz="1800" dirty="0"/>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r>
              <a:tr h="370840">
                <a:tc>
                  <a:txBody>
                    <a:bodyPr/>
                    <a:lstStyle/>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smtClean="0">
                          <a:ln>
                            <a:noFill/>
                          </a:ln>
                          <a:solidFill>
                            <a:srgbClr val="000000"/>
                          </a:solidFill>
                          <a:effectLst/>
                          <a:latin typeface="Arial" panose="020B0604020202020204" pitchFamily="34" charset="0"/>
                        </a:rPr>
                        <a:t>F1.- Fuerte imagen de marca</a:t>
                      </a:r>
                    </a:p>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smtClean="0">
                          <a:ln>
                            <a:noFill/>
                          </a:ln>
                          <a:solidFill>
                            <a:srgbClr val="000000"/>
                          </a:solidFill>
                          <a:effectLst/>
                          <a:latin typeface="Arial" panose="020B0604020202020204" pitchFamily="34" charset="0"/>
                        </a:rPr>
                        <a:t>F2.- Gran Base de consumidores con externalidades</a:t>
                      </a:r>
                    </a:p>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smtClean="0">
                          <a:ln>
                            <a:noFill/>
                          </a:ln>
                          <a:solidFill>
                            <a:srgbClr val="000000"/>
                          </a:solidFill>
                          <a:effectLst/>
                          <a:latin typeface="Arial" panose="020B0604020202020204" pitchFamily="34" charset="0"/>
                        </a:rPr>
                        <a:t>F3.- Elevados ingresos</a:t>
                      </a:r>
                    </a:p>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smtClean="0">
                          <a:ln>
                            <a:noFill/>
                          </a:ln>
                          <a:solidFill>
                            <a:srgbClr val="000000"/>
                          </a:solidFill>
                          <a:effectLst/>
                          <a:latin typeface="Arial" panose="020B0604020202020204" pitchFamily="34" charset="0"/>
                        </a:rPr>
                        <a:t>F4.- Integración con sitios web y aplicaciones</a:t>
                      </a:r>
                    </a:p>
                    <a:p>
                      <a:pPr marL="444500" marR="0" lvl="0" indent="-444500" algn="l" defTabSz="914400" rtl="0" eaLnBrk="0" fontAlgn="base" latinLnBrk="0" hangingPunct="0">
                        <a:lnSpc>
                          <a:spcPct val="100000"/>
                        </a:lnSpc>
                        <a:spcBef>
                          <a:spcPct val="0"/>
                        </a:spcBef>
                        <a:spcAft>
                          <a:spcPct val="0"/>
                        </a:spcAft>
                        <a:buClrTx/>
                        <a:buSzTx/>
                        <a:buFontTx/>
                        <a:buNone/>
                        <a:tabLst/>
                        <a:defRPr/>
                      </a:pPr>
                      <a:r>
                        <a:rPr kumimoji="0" lang="es-MX" altLang="es-MX" sz="1400" b="0" i="0" u="none" strike="noStrike" cap="none" normalizeH="0" baseline="0" dirty="0" smtClean="0">
                          <a:ln>
                            <a:noFill/>
                          </a:ln>
                          <a:solidFill>
                            <a:srgbClr val="000000"/>
                          </a:solidFill>
                          <a:effectLst/>
                          <a:latin typeface="Arial" panose="020B0604020202020204" pitchFamily="34" charset="0"/>
                        </a:rPr>
                        <a:t>F5.- Buena experiencia de usuarios</a:t>
                      </a:r>
                    </a:p>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smtClean="0">
                          <a:ln>
                            <a:noFill/>
                          </a:ln>
                          <a:solidFill>
                            <a:srgbClr val="000000"/>
                          </a:solidFill>
                          <a:effectLst/>
                          <a:latin typeface="Arial" panose="020B0604020202020204" pitchFamily="34" charset="0"/>
                        </a:rPr>
                        <a:t>F6.- Entendimiento de las necesidades y comportamiento de los usuarios</a:t>
                      </a:r>
                    </a:p>
                  </a:txBody>
                  <a:tcPr>
                    <a:solidFill>
                      <a:schemeClr val="accent1">
                        <a:lumMod val="20000"/>
                        <a:lumOff val="80000"/>
                      </a:schemeClr>
                    </a:solidFill>
                  </a:tcPr>
                </a:tc>
                <a:tc>
                  <a:txBody>
                    <a:bodyPr/>
                    <a:lstStyle/>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smtClean="0">
                          <a:ln>
                            <a:noFill/>
                          </a:ln>
                          <a:solidFill>
                            <a:srgbClr val="000000"/>
                          </a:solidFill>
                          <a:effectLst/>
                          <a:latin typeface="Arial" panose="020B0604020202020204" pitchFamily="34" charset="0"/>
                        </a:rPr>
                        <a:t>O1.- Diversificación del negocio</a:t>
                      </a:r>
                    </a:p>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smtClean="0">
                          <a:ln>
                            <a:noFill/>
                          </a:ln>
                          <a:solidFill>
                            <a:srgbClr val="000000"/>
                          </a:solidFill>
                          <a:effectLst/>
                          <a:latin typeface="Arial" panose="020B0604020202020204" pitchFamily="34" charset="0"/>
                        </a:rPr>
                        <a:t>O2.- Innovación de productos</a:t>
                      </a:r>
                    </a:p>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smtClean="0">
                          <a:ln>
                            <a:noFill/>
                          </a:ln>
                          <a:solidFill>
                            <a:srgbClr val="000000"/>
                          </a:solidFill>
                          <a:effectLst/>
                          <a:latin typeface="Arial" panose="020B0604020202020204" pitchFamily="34" charset="0"/>
                        </a:rPr>
                        <a:t>O3.- Facebook Marketplace</a:t>
                      </a:r>
                    </a:p>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smtClean="0">
                          <a:ln>
                            <a:noFill/>
                          </a:ln>
                          <a:solidFill>
                            <a:srgbClr val="000000"/>
                          </a:solidFill>
                          <a:effectLst/>
                          <a:latin typeface="Arial" panose="020B0604020202020204" pitchFamily="34" charset="0"/>
                        </a:rPr>
                        <a:t>O4.- Penetración del mercado y desarrollo</a:t>
                      </a:r>
                    </a:p>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smtClean="0">
                          <a:ln>
                            <a:noFill/>
                          </a:ln>
                          <a:solidFill>
                            <a:srgbClr val="000000"/>
                          </a:solidFill>
                          <a:effectLst/>
                          <a:latin typeface="Arial" panose="020B0604020202020204" pitchFamily="34" charset="0"/>
                        </a:rPr>
                        <a:t>O5.- Expansión a China</a:t>
                      </a:r>
                    </a:p>
                  </a:txBody>
                  <a:tcPr>
                    <a:solidFill>
                      <a:schemeClr val="accent1">
                        <a:lumMod val="20000"/>
                        <a:lumOff val="80000"/>
                      </a:schemeClr>
                    </a:solidFill>
                  </a:tcPr>
                </a:tc>
              </a:tr>
              <a:tr h="370840">
                <a:tc>
                  <a:txBody>
                    <a:bodyPr/>
                    <a:lstStyle/>
                    <a:p>
                      <a:pPr algn="ctr"/>
                      <a:r>
                        <a:rPr lang="es-MX" sz="1800" b="1" dirty="0" smtClean="0">
                          <a:solidFill>
                            <a:schemeClr val="bg1"/>
                          </a:solidFill>
                        </a:rPr>
                        <a:t>Debilidades</a:t>
                      </a:r>
                      <a:endParaRPr lang="es-MX" sz="1800" b="1" dirty="0">
                        <a:solidFill>
                          <a:schemeClr val="bg1"/>
                        </a:solidFill>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c>
                  <a:txBody>
                    <a:bodyPr/>
                    <a:lstStyle/>
                    <a:p>
                      <a:pPr algn="ctr"/>
                      <a:r>
                        <a:rPr lang="es-MX" sz="1800" b="1" dirty="0" smtClean="0">
                          <a:solidFill>
                            <a:schemeClr val="bg1"/>
                          </a:solidFill>
                        </a:rPr>
                        <a:t>Amenazas</a:t>
                      </a:r>
                      <a:endParaRPr lang="es-MX" sz="1800" b="1" dirty="0">
                        <a:solidFill>
                          <a:schemeClr val="bg1"/>
                        </a:solidFill>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r>
              <a:tr h="370840">
                <a:tc>
                  <a:txBody>
                    <a:bodyPr/>
                    <a:lstStyle/>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smtClean="0">
                          <a:ln>
                            <a:noFill/>
                          </a:ln>
                          <a:solidFill>
                            <a:srgbClr val="000000"/>
                          </a:solidFill>
                          <a:effectLst/>
                          <a:latin typeface="Arial" panose="020B0604020202020204" pitchFamily="34" charset="0"/>
                        </a:rPr>
                        <a:t>D1.- Productos y servicios fáciles de imitar</a:t>
                      </a:r>
                    </a:p>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smtClean="0">
                          <a:ln>
                            <a:noFill/>
                          </a:ln>
                          <a:solidFill>
                            <a:srgbClr val="000000"/>
                          </a:solidFill>
                          <a:effectLst/>
                          <a:latin typeface="Arial" panose="020B0604020202020204" pitchFamily="34" charset="0"/>
                        </a:rPr>
                        <a:t>D2.- Débil protección de la información de los usuarios</a:t>
                      </a:r>
                    </a:p>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smtClean="0">
                          <a:ln>
                            <a:noFill/>
                          </a:ln>
                          <a:solidFill>
                            <a:srgbClr val="000000"/>
                          </a:solidFill>
                          <a:effectLst/>
                          <a:latin typeface="Arial" panose="020B0604020202020204" pitchFamily="34" charset="0"/>
                        </a:rPr>
                        <a:t>D3.- Impactos negativos de la publicidad online en la experiencia de los usuarios</a:t>
                      </a:r>
                    </a:p>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smtClean="0">
                          <a:ln>
                            <a:noFill/>
                          </a:ln>
                          <a:solidFill>
                            <a:srgbClr val="000000"/>
                          </a:solidFill>
                          <a:effectLst/>
                          <a:latin typeface="Arial" panose="020B0604020202020204" pitchFamily="34" charset="0"/>
                        </a:rPr>
                        <a:t>D4.- Baja tasa de </a:t>
                      </a:r>
                      <a:r>
                        <a:rPr kumimoji="0" lang="es-MX" altLang="es-MX" sz="1400" b="0" i="0" u="none" strike="noStrike" cap="none" normalizeH="0" baseline="0" dirty="0" err="1" smtClean="0">
                          <a:ln>
                            <a:noFill/>
                          </a:ln>
                          <a:solidFill>
                            <a:srgbClr val="000000"/>
                          </a:solidFill>
                          <a:effectLst/>
                          <a:latin typeface="Arial" panose="020B0604020202020204" pitchFamily="34" charset="0"/>
                        </a:rPr>
                        <a:t>clicks</a:t>
                      </a:r>
                      <a:r>
                        <a:rPr kumimoji="0" lang="es-MX" altLang="es-MX" sz="1400" b="0" i="0" u="none" strike="noStrike" cap="none" normalizeH="0" baseline="0" dirty="0" smtClean="0">
                          <a:ln>
                            <a:noFill/>
                          </a:ln>
                          <a:solidFill>
                            <a:srgbClr val="000000"/>
                          </a:solidFill>
                          <a:effectLst/>
                          <a:latin typeface="Arial" panose="020B0604020202020204" pitchFamily="34" charset="0"/>
                        </a:rPr>
                        <a:t> de (CTR) de los anuncios</a:t>
                      </a:r>
                    </a:p>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smtClean="0">
                          <a:ln>
                            <a:noFill/>
                          </a:ln>
                          <a:solidFill>
                            <a:srgbClr val="000000"/>
                          </a:solidFill>
                          <a:effectLst/>
                          <a:latin typeface="Arial" panose="020B0604020202020204" pitchFamily="34" charset="0"/>
                        </a:rPr>
                        <a:t>D5.- Poca diversificación del negocio</a:t>
                      </a:r>
                    </a:p>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smtClean="0">
                          <a:ln>
                            <a:noFill/>
                          </a:ln>
                          <a:solidFill>
                            <a:srgbClr val="000000"/>
                          </a:solidFill>
                          <a:effectLst/>
                          <a:latin typeface="Arial" panose="020B0604020202020204" pitchFamily="34" charset="0"/>
                        </a:rPr>
                        <a:t>D6.- Actitud de la privacidad de los usuarios</a:t>
                      </a:r>
                    </a:p>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smtClean="0">
                          <a:ln>
                            <a:noFill/>
                          </a:ln>
                          <a:solidFill>
                            <a:srgbClr val="000000"/>
                          </a:solidFill>
                          <a:effectLst/>
                          <a:latin typeface="Arial" panose="020B0604020202020204" pitchFamily="34" charset="0"/>
                        </a:rPr>
                        <a:t>D7.- Falta de personalización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400" b="0" i="0" u="none" strike="noStrike" cap="none" normalizeH="0" baseline="0" dirty="0" smtClean="0">
                        <a:ln>
                          <a:noFill/>
                        </a:ln>
                        <a:solidFill>
                          <a:srgbClr val="000000"/>
                        </a:solidFill>
                        <a:effectLst/>
                        <a:latin typeface="Arial" panose="020B0604020202020204" pitchFamily="34" charset="0"/>
                      </a:endParaRPr>
                    </a:p>
                  </a:txBody>
                  <a:tcPr>
                    <a:solidFill>
                      <a:schemeClr val="accent1">
                        <a:lumMod val="20000"/>
                        <a:lumOff val="80000"/>
                      </a:schemeClr>
                    </a:solidFill>
                  </a:tcPr>
                </a:tc>
                <a:tc>
                  <a:txBody>
                    <a:bodyPr/>
                    <a:lstStyle/>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smtClean="0">
                          <a:ln>
                            <a:noFill/>
                          </a:ln>
                          <a:solidFill>
                            <a:srgbClr val="000000"/>
                          </a:solidFill>
                          <a:effectLst/>
                          <a:latin typeface="Arial" panose="020B0604020202020204" pitchFamily="34" charset="0"/>
                        </a:rPr>
                        <a:t>A1.- Imitación</a:t>
                      </a:r>
                    </a:p>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smtClean="0">
                          <a:ln>
                            <a:noFill/>
                          </a:ln>
                          <a:solidFill>
                            <a:srgbClr val="000000"/>
                          </a:solidFill>
                          <a:effectLst/>
                          <a:latin typeface="Arial" panose="020B0604020202020204" pitchFamily="34" charset="0"/>
                        </a:rPr>
                        <a:t>A2.- </a:t>
                      </a:r>
                      <a:r>
                        <a:rPr kumimoji="0" lang="es-MX" altLang="es-MX" sz="1400" b="0" i="0" u="none" strike="noStrike" cap="none" normalizeH="0" baseline="0" dirty="0" err="1" smtClean="0">
                          <a:ln>
                            <a:noFill/>
                          </a:ln>
                          <a:solidFill>
                            <a:srgbClr val="000000"/>
                          </a:solidFill>
                          <a:effectLst/>
                          <a:latin typeface="Arial" panose="020B0604020202020204" pitchFamily="34" charset="0"/>
                        </a:rPr>
                        <a:t>Cibercrimen</a:t>
                      </a:r>
                      <a:endParaRPr kumimoji="0" lang="es-MX" altLang="es-MX" sz="1400" b="0" i="0" u="none" strike="noStrike" cap="none" normalizeH="0" baseline="0" dirty="0" smtClean="0">
                        <a:ln>
                          <a:noFill/>
                        </a:ln>
                        <a:solidFill>
                          <a:srgbClr val="000000"/>
                        </a:solidFill>
                        <a:effectLst/>
                        <a:latin typeface="Arial" panose="020B0604020202020204" pitchFamily="34" charset="0"/>
                      </a:endParaRPr>
                    </a:p>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smtClean="0">
                          <a:ln>
                            <a:noFill/>
                          </a:ln>
                          <a:solidFill>
                            <a:srgbClr val="000000"/>
                          </a:solidFill>
                          <a:effectLst/>
                          <a:latin typeface="Arial" panose="020B0604020202020204" pitchFamily="34" charset="0"/>
                        </a:rPr>
                        <a:t>A3.- Saturación del mercado</a:t>
                      </a:r>
                    </a:p>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smtClean="0">
                          <a:ln>
                            <a:noFill/>
                          </a:ln>
                          <a:solidFill>
                            <a:srgbClr val="000000"/>
                          </a:solidFill>
                          <a:effectLst/>
                          <a:latin typeface="Arial" panose="020B0604020202020204" pitchFamily="34" charset="0"/>
                        </a:rPr>
                        <a:t>A4.- Bloqueadores de publicidad</a:t>
                      </a:r>
                    </a:p>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smtClean="0">
                          <a:ln>
                            <a:noFill/>
                          </a:ln>
                          <a:solidFill>
                            <a:srgbClr val="000000"/>
                          </a:solidFill>
                          <a:effectLst/>
                          <a:latin typeface="Arial" panose="020B0604020202020204" pitchFamily="34" charset="0"/>
                        </a:rPr>
                        <a:t>A5.- Débil modelo de negocio</a:t>
                      </a:r>
                    </a:p>
                  </a:txBody>
                  <a:tcPr>
                    <a:solidFill>
                      <a:schemeClr val="accent1">
                        <a:lumMod val="20000"/>
                        <a:lumOff val="80000"/>
                      </a:schemeClr>
                    </a:solidFill>
                  </a:tcPr>
                </a:tc>
              </a:tr>
            </a:tbl>
          </a:graphicData>
        </a:graphic>
      </p:graphicFrame>
      <p:sp>
        <p:nvSpPr>
          <p:cNvPr id="13" name="Rectángulo 12"/>
          <p:cNvSpPr/>
          <p:nvPr/>
        </p:nvSpPr>
        <p:spPr>
          <a:xfrm>
            <a:off x="1925053" y="998618"/>
            <a:ext cx="4193005" cy="310592"/>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b="1" dirty="0" smtClean="0">
                <a:effectLst>
                  <a:outerShdw blurRad="38100" dist="38100" dir="2700000" algn="tl">
                    <a:srgbClr val="000000">
                      <a:alpha val="43137"/>
                    </a:srgbClr>
                  </a:outerShdw>
                </a:effectLst>
              </a:rPr>
              <a:t>Elementos internos</a:t>
            </a:r>
            <a:endParaRPr lang="es-MX" sz="1600" b="1" dirty="0">
              <a:effectLst>
                <a:outerShdw blurRad="38100" dist="38100" dir="2700000" algn="tl">
                  <a:srgbClr val="000000">
                    <a:alpha val="43137"/>
                  </a:srgbClr>
                </a:outerShdw>
              </a:effectLst>
            </a:endParaRPr>
          </a:p>
        </p:txBody>
      </p:sp>
      <p:sp>
        <p:nvSpPr>
          <p:cNvPr id="14" name="Rectángulo 13"/>
          <p:cNvSpPr/>
          <p:nvPr/>
        </p:nvSpPr>
        <p:spPr>
          <a:xfrm>
            <a:off x="6118058" y="998618"/>
            <a:ext cx="4193005" cy="310592"/>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b="1" dirty="0" smtClean="0">
                <a:effectLst>
                  <a:outerShdw blurRad="38100" dist="38100" dir="2700000" algn="tl">
                    <a:srgbClr val="000000">
                      <a:alpha val="43137"/>
                    </a:srgbClr>
                  </a:outerShdw>
                </a:effectLst>
              </a:rPr>
              <a:t>Elementos externos</a:t>
            </a:r>
            <a:endParaRPr lang="es-MX" sz="1600" b="1" dirty="0">
              <a:effectLst>
                <a:outerShdw blurRad="38100" dist="38100" dir="2700000" algn="tl">
                  <a:srgbClr val="000000">
                    <a:alpha val="43137"/>
                  </a:srgbClr>
                </a:outerShdw>
              </a:effectLst>
            </a:endParaRPr>
          </a:p>
        </p:txBody>
      </p:sp>
      <p:sp>
        <p:nvSpPr>
          <p:cNvPr id="15" name="Rectángulo 14"/>
          <p:cNvSpPr/>
          <p:nvPr/>
        </p:nvSpPr>
        <p:spPr>
          <a:xfrm rot="16200000">
            <a:off x="541419" y="2400298"/>
            <a:ext cx="2204011" cy="310592"/>
          </a:xfrm>
          <a:prstGeom prst="rect">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b="1" dirty="0" smtClean="0">
                <a:effectLst>
                  <a:outerShdw blurRad="38100" dist="38100" dir="2700000" algn="tl">
                    <a:srgbClr val="000000">
                      <a:alpha val="43137"/>
                    </a:srgbClr>
                  </a:outerShdw>
                </a:effectLst>
              </a:rPr>
              <a:t>Elementos favorables</a:t>
            </a:r>
            <a:endParaRPr lang="es-MX" sz="1600" b="1" dirty="0">
              <a:effectLst>
                <a:outerShdw blurRad="38100" dist="38100" dir="2700000" algn="tl">
                  <a:srgbClr val="000000">
                    <a:alpha val="43137"/>
                  </a:srgbClr>
                </a:outerShdw>
              </a:effectLst>
            </a:endParaRPr>
          </a:p>
        </p:txBody>
      </p:sp>
      <p:sp>
        <p:nvSpPr>
          <p:cNvPr id="16" name="Rectángulo 15"/>
          <p:cNvSpPr/>
          <p:nvPr/>
        </p:nvSpPr>
        <p:spPr>
          <a:xfrm rot="16200000">
            <a:off x="302576" y="4843156"/>
            <a:ext cx="2681700" cy="310592"/>
          </a:xfrm>
          <a:prstGeom prst="rect">
            <a:avLst/>
          </a:prstGeom>
          <a:gradFill flip="none" rotWithShape="1">
            <a:gsLst>
              <a:gs pos="0">
                <a:srgbClr val="C00000"/>
              </a:gs>
              <a:gs pos="23000">
                <a:schemeClr val="accent2">
                  <a:lumMod val="89000"/>
                </a:schemeClr>
              </a:gs>
              <a:gs pos="69000">
                <a:schemeClr val="accent2">
                  <a:lumMod val="75000"/>
                </a:schemeClr>
              </a:gs>
              <a:gs pos="97000">
                <a:srgbClr val="C00000"/>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b="1" dirty="0" smtClean="0">
                <a:effectLst>
                  <a:outerShdw blurRad="38100" dist="38100" dir="2700000" algn="tl">
                    <a:srgbClr val="000000">
                      <a:alpha val="43137"/>
                    </a:srgbClr>
                  </a:outerShdw>
                </a:effectLst>
              </a:rPr>
              <a:t>Elementos desfavorables</a:t>
            </a:r>
          </a:p>
        </p:txBody>
      </p:sp>
      <p:sp>
        <p:nvSpPr>
          <p:cNvPr id="17" name="CuadroTexto 16"/>
          <p:cNvSpPr txBox="1"/>
          <p:nvPr/>
        </p:nvSpPr>
        <p:spPr>
          <a:xfrm>
            <a:off x="5191330" y="484907"/>
            <a:ext cx="1658980" cy="369332"/>
          </a:xfrm>
          <a:prstGeom prst="rect">
            <a:avLst/>
          </a:prstGeom>
          <a:noFill/>
        </p:spPr>
        <p:txBody>
          <a:bodyPr wrap="none" rtlCol="0">
            <a:spAutoFit/>
          </a:bodyPr>
          <a:lstStyle/>
          <a:p>
            <a:r>
              <a:rPr lang="es-MX" dirty="0" smtClean="0"/>
              <a:t>FODA Facebook</a:t>
            </a:r>
            <a:endParaRPr lang="es-MX" dirty="0"/>
          </a:p>
        </p:txBody>
      </p:sp>
      <p:sp>
        <p:nvSpPr>
          <p:cNvPr id="18" name="Rectángulo 17"/>
          <p:cNvSpPr/>
          <p:nvPr/>
        </p:nvSpPr>
        <p:spPr>
          <a:xfrm>
            <a:off x="1925053" y="6471293"/>
            <a:ext cx="6096000" cy="261610"/>
          </a:xfrm>
          <a:prstGeom prst="rect">
            <a:avLst/>
          </a:prstGeom>
        </p:spPr>
        <p:txBody>
          <a:bodyPr>
            <a:spAutoFit/>
          </a:bodyPr>
          <a:lstStyle/>
          <a:p>
            <a:r>
              <a:rPr lang="es-MX" sz="1050" dirty="0" smtClean="0"/>
              <a:t>Fuente:  http://www.deguate.com/artman/publish/gestion_merca/ejemplos-analisis-foda-empresas.shtml</a:t>
            </a:r>
            <a:endParaRPr lang="es-MX" sz="1050" dirty="0"/>
          </a:p>
        </p:txBody>
      </p:sp>
    </p:spTree>
    <p:extLst>
      <p:ext uri="{BB962C8B-B14F-4D97-AF65-F5344CB8AC3E}">
        <p14:creationId xmlns:p14="http://schemas.microsoft.com/office/powerpoint/2010/main" val="35826375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322305" y="401017"/>
            <a:ext cx="11609010" cy="6217087"/>
          </a:xfrm>
          <a:prstGeom prst="rect">
            <a:avLst/>
          </a:prstGeom>
        </p:spPr>
        <p:txBody>
          <a:bodyPr wrap="square">
            <a:spAutoFit/>
          </a:bodyPr>
          <a:lstStyle/>
          <a:p>
            <a:r>
              <a:rPr lang="es-MX" sz="2000" dirty="0"/>
              <a:t>I. Fortalezas en el FODA de Coca-Cola</a:t>
            </a:r>
          </a:p>
          <a:p>
            <a:endParaRPr lang="es-MX" dirty="0"/>
          </a:p>
          <a:p>
            <a:r>
              <a:rPr lang="es-MX" b="1" dirty="0"/>
              <a:t>F</a:t>
            </a:r>
            <a:r>
              <a:rPr lang="es-MX" b="1" dirty="0" smtClean="0"/>
              <a:t>1</a:t>
            </a:r>
            <a:r>
              <a:rPr lang="es-MX" b="1" dirty="0"/>
              <a:t>. Mayor penetración del mercado. </a:t>
            </a:r>
            <a:r>
              <a:rPr lang="es-MX" dirty="0" err="1"/>
              <a:t>The</a:t>
            </a:r>
            <a:r>
              <a:rPr lang="es-MX" dirty="0"/>
              <a:t> Coca-Cola Company es la empresa de bebidas no alcohólicas más grande del mundo. Sirve 1.9 billones de los 59 billones de bebidas de todo tipo que se consumen a diario en todo el mundo, lo cual equivale al 3.2%. La empresa posee, distribuye y vende más de 600 marcas no alcohólicas en más de 200 países.</a:t>
            </a:r>
          </a:p>
          <a:p>
            <a:endParaRPr lang="es-MX" dirty="0"/>
          </a:p>
          <a:p>
            <a:pPr lvl="1"/>
            <a:r>
              <a:rPr lang="es-MX" sz="1600" dirty="0"/>
              <a:t>Solamente PepsiCo y Nestlé puede compararse con el tamaño de </a:t>
            </a:r>
            <a:r>
              <a:rPr lang="es-MX" sz="1600" dirty="0" err="1"/>
              <a:t>The</a:t>
            </a:r>
            <a:r>
              <a:rPr lang="es-MX" sz="1600" dirty="0"/>
              <a:t> Coca-Cola Company y su porción de mercado en el segmento de bebidas no alcohólicas. Ser tan grande y tener una participación de mercado dominante tiene algunas ventajas sobre sus competidores:</a:t>
            </a:r>
          </a:p>
          <a:p>
            <a:pPr lvl="1"/>
            <a:endParaRPr lang="es-MX" sz="1600" dirty="0"/>
          </a:p>
          <a:p>
            <a:pPr lvl="1"/>
            <a:r>
              <a:rPr lang="es-MX" sz="1600" dirty="0"/>
              <a:t>Economías de escala. Las economías de escala permiten que la empresa distribuya sus costos fijos sobre cientos de marcas y billones de bebidas servidas, haciendo que la producción de cada bebida sea lo más barata posible.</a:t>
            </a:r>
          </a:p>
          <a:p>
            <a:pPr lvl="1"/>
            <a:r>
              <a:rPr lang="es-MX" sz="1600" dirty="0"/>
              <a:t>Poder sobre proveedores y competidores. Debido a su tamaño, </a:t>
            </a:r>
            <a:r>
              <a:rPr lang="es-MX" sz="1600" dirty="0" err="1"/>
              <a:t>The</a:t>
            </a:r>
            <a:r>
              <a:rPr lang="es-MX" sz="1600" dirty="0"/>
              <a:t> Coca-Cola Company puede ejercer su poder de mercado sobre sus proveedores pudiendo forzarlos a bajar sus precios. La compañía también puede utilizar su tamaño para afectar a la competencia al reducir el precio de algunos de sus productos, adquirir competidores menores o saturar el mercado con muchos de sus propios productos.</a:t>
            </a:r>
          </a:p>
          <a:p>
            <a:pPr lvl="1"/>
            <a:r>
              <a:rPr lang="es-MX" sz="1600" dirty="0"/>
              <a:t>Poder sobre los compradores. A diferencia de algunos competidores más pequeños, la marca Coca-Cola y las otras bebidas insignia de la compañía tienen un gran reconocimiento de marca en todo el mundo. La empresa puede influenciar las decisiones de compra de los consumidores a través del poder de sus marcas y campañas masivas de mercadeo más fácil que sus rivales.</a:t>
            </a:r>
          </a:p>
          <a:p>
            <a:pPr lvl="1"/>
            <a:r>
              <a:rPr lang="es-MX" sz="1600" dirty="0"/>
              <a:t>Gran alcance de audiencia. La red de distribución de </a:t>
            </a:r>
            <a:r>
              <a:rPr lang="es-MX" sz="1600" dirty="0" err="1"/>
              <a:t>The</a:t>
            </a:r>
            <a:r>
              <a:rPr lang="es-MX" sz="1600" dirty="0"/>
              <a:t> Coca-Cola Company permite a la cadena alcanzar a más clientes de lo que sus rivales podrían lograr. De acuerdo con la compañía, sirve 1.9 billones de bebidas diarias en todo el mundo, lo cual es mucho más que cualquier otro competidor. El gran alcance de audiencia no solo le permite a Coca-Cola llegar a más consumidores e incrementar el reconocimiento de sus marcas, sino también introducir nuevos productos más fácilmente.</a:t>
            </a:r>
          </a:p>
          <a:p>
            <a:endParaRPr lang="es-MX" dirty="0"/>
          </a:p>
        </p:txBody>
      </p:sp>
    </p:spTree>
    <p:extLst>
      <p:ext uri="{BB962C8B-B14F-4D97-AF65-F5344CB8AC3E}">
        <p14:creationId xmlns:p14="http://schemas.microsoft.com/office/powerpoint/2010/main" val="154668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466684" y="753943"/>
            <a:ext cx="11609010" cy="4955203"/>
          </a:xfrm>
          <a:prstGeom prst="rect">
            <a:avLst/>
          </a:prstGeom>
        </p:spPr>
        <p:txBody>
          <a:bodyPr wrap="square">
            <a:spAutoFit/>
          </a:bodyPr>
          <a:lstStyle/>
          <a:p>
            <a:r>
              <a:rPr lang="es-MX" b="1" dirty="0"/>
              <a:t>I. Fortalezas en el FODA de Coca-Cola</a:t>
            </a:r>
          </a:p>
          <a:p>
            <a:endParaRPr lang="es-MX" dirty="0"/>
          </a:p>
          <a:p>
            <a:r>
              <a:rPr lang="es-MX" b="1" dirty="0" smtClean="0"/>
              <a:t>F2</a:t>
            </a:r>
            <a:r>
              <a:rPr lang="es-MX" b="1" dirty="0"/>
              <a:t>. Portafolio de productos diversificado. </a:t>
            </a:r>
            <a:r>
              <a:rPr lang="es-MX" dirty="0" err="1"/>
              <a:t>The</a:t>
            </a:r>
            <a:r>
              <a:rPr lang="es-MX" dirty="0"/>
              <a:t> Coca-Cola Company posee y distribuye más de 600 marcas diferentes, convirtiendo su portafolio de bebidas en el más extenso de toda la industria. La compañía ofrece bebidas para todos los gustos en 7 categorías de bebidas:</a:t>
            </a:r>
          </a:p>
          <a:p>
            <a:endParaRPr lang="es-MX" dirty="0"/>
          </a:p>
          <a:p>
            <a:pPr lvl="1"/>
            <a:r>
              <a:rPr lang="es-MX" sz="1600" dirty="0"/>
              <a:t>Bebidas carbonatadas</a:t>
            </a:r>
          </a:p>
          <a:p>
            <a:pPr lvl="1"/>
            <a:r>
              <a:rPr lang="es-MX" sz="1600" dirty="0"/>
              <a:t>Agua pura embotellada</a:t>
            </a:r>
          </a:p>
          <a:p>
            <a:pPr lvl="1"/>
            <a:r>
              <a:rPr lang="es-MX" sz="1600" dirty="0"/>
              <a:t>Jugos y zumos naturales</a:t>
            </a:r>
          </a:p>
          <a:p>
            <a:pPr lvl="1"/>
            <a:r>
              <a:rPr lang="es-MX" sz="1600" dirty="0"/>
              <a:t>Bebidas para hacer deporte</a:t>
            </a:r>
          </a:p>
          <a:p>
            <a:pPr lvl="1"/>
            <a:r>
              <a:rPr lang="es-MX" sz="1600" dirty="0"/>
              <a:t>Té y café</a:t>
            </a:r>
          </a:p>
          <a:p>
            <a:pPr lvl="1"/>
            <a:r>
              <a:rPr lang="es-MX" sz="1600" dirty="0"/>
              <a:t>Bebidas y </a:t>
            </a:r>
            <a:r>
              <a:rPr lang="es-MX" sz="1600" dirty="0" err="1"/>
              <a:t>shots</a:t>
            </a:r>
            <a:r>
              <a:rPr lang="es-MX" sz="1600" dirty="0"/>
              <a:t> energéticos</a:t>
            </a:r>
          </a:p>
          <a:p>
            <a:pPr lvl="1"/>
            <a:r>
              <a:rPr lang="es-MX" sz="1600" dirty="0"/>
              <a:t>Bebidas alternativas</a:t>
            </a:r>
          </a:p>
          <a:p>
            <a:pPr lvl="1"/>
            <a:r>
              <a:rPr lang="es-MX" sz="1600" dirty="0"/>
              <a:t>Mayores portafolios de marcas de bebidas</a:t>
            </a:r>
          </a:p>
          <a:p>
            <a:pPr lvl="1"/>
            <a:endParaRPr lang="es-MX" sz="1600" dirty="0"/>
          </a:p>
          <a:p>
            <a:pPr lvl="1"/>
            <a:r>
              <a:rPr lang="es-MX" sz="1600" dirty="0"/>
              <a:t>La bebida más popular de la compañía es Coca-Cola. Las ventas de la marca Coca-Cola, que incluye a </a:t>
            </a:r>
            <a:r>
              <a:rPr lang="es-MX" sz="1600" dirty="0" err="1"/>
              <a:t>Diet</a:t>
            </a:r>
            <a:r>
              <a:rPr lang="es-MX" sz="1600" dirty="0"/>
              <a:t> </a:t>
            </a:r>
            <a:r>
              <a:rPr lang="es-MX" sz="1600" dirty="0" err="1"/>
              <a:t>Coke</a:t>
            </a:r>
            <a:r>
              <a:rPr lang="es-MX" sz="1600" dirty="0"/>
              <a:t> y Coca-Cola Zero, representaron cerca del 40% de los ingresos totales de la empresa. Y aunque Coca-Cola es el producto más importante, es solo una de las marcas de US $20 billones (US $20,000 millones) propiedad de la empresa. </a:t>
            </a:r>
          </a:p>
          <a:p>
            <a:pPr lvl="1"/>
            <a:endParaRPr lang="es-MX" sz="1600" dirty="0"/>
          </a:p>
        </p:txBody>
      </p:sp>
    </p:spTree>
    <p:extLst>
      <p:ext uri="{BB962C8B-B14F-4D97-AF65-F5344CB8AC3E}">
        <p14:creationId xmlns:p14="http://schemas.microsoft.com/office/powerpoint/2010/main" val="1240557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306263" y="304764"/>
            <a:ext cx="11609010" cy="6217087"/>
          </a:xfrm>
          <a:prstGeom prst="rect">
            <a:avLst/>
          </a:prstGeom>
        </p:spPr>
        <p:txBody>
          <a:bodyPr wrap="square">
            <a:spAutoFit/>
          </a:bodyPr>
          <a:lstStyle/>
          <a:p>
            <a:r>
              <a:rPr lang="es-MX" sz="2000" dirty="0"/>
              <a:t>I. Fortalezas en el FODA de Coca-Cola</a:t>
            </a:r>
          </a:p>
          <a:p>
            <a:endParaRPr lang="es-MX" dirty="0"/>
          </a:p>
          <a:p>
            <a:pPr lvl="1"/>
            <a:endParaRPr lang="es-MX" sz="1600" dirty="0"/>
          </a:p>
          <a:p>
            <a:pPr lvl="1"/>
            <a:r>
              <a:rPr lang="es-MX" sz="1600" dirty="0" smtClean="0"/>
              <a:t>Las otras marcas de </a:t>
            </a:r>
            <a:r>
              <a:rPr lang="es-MX" sz="1600" dirty="0" err="1" smtClean="0"/>
              <a:t>The</a:t>
            </a:r>
            <a:r>
              <a:rPr lang="es-MX" sz="1600" dirty="0" smtClean="0"/>
              <a:t> Coca-Cola Company que venden anualmente al menos un billón de dólares:</a:t>
            </a:r>
          </a:p>
          <a:p>
            <a:endParaRPr lang="es-MX" sz="1600" dirty="0" smtClean="0"/>
          </a:p>
          <a:p>
            <a:pPr lvl="3" algn="just"/>
            <a:r>
              <a:rPr lang="es-MX" sz="1600" dirty="0" smtClean="0"/>
              <a:t>Coca-Cola, </a:t>
            </a:r>
            <a:r>
              <a:rPr lang="es-MX" sz="1600" dirty="0" err="1" smtClean="0"/>
              <a:t>Fanta</a:t>
            </a:r>
            <a:r>
              <a:rPr lang="es-MX" sz="1600" dirty="0" smtClean="0"/>
              <a:t>, </a:t>
            </a:r>
            <a:r>
              <a:rPr lang="es-MX" sz="1600" dirty="0" err="1" smtClean="0"/>
              <a:t>Sprite</a:t>
            </a:r>
            <a:r>
              <a:rPr lang="es-MX" sz="1600" dirty="0" smtClean="0"/>
              <a:t>, </a:t>
            </a:r>
            <a:r>
              <a:rPr lang="es-MX" sz="1600" dirty="0" err="1" smtClean="0"/>
              <a:t>Diet</a:t>
            </a:r>
            <a:r>
              <a:rPr lang="es-MX" sz="1600" dirty="0" smtClean="0"/>
              <a:t> </a:t>
            </a:r>
            <a:r>
              <a:rPr lang="es-MX" sz="1600" dirty="0" err="1" smtClean="0"/>
              <a:t>Coke</a:t>
            </a:r>
            <a:r>
              <a:rPr lang="es-MX" sz="1600" dirty="0" smtClean="0"/>
              <a:t> / Coca-Cola Light, Coca-Cola Zero, Minute </a:t>
            </a:r>
            <a:r>
              <a:rPr lang="es-MX" sz="1600" dirty="0" err="1" smtClean="0"/>
              <a:t>Maid</a:t>
            </a:r>
            <a:r>
              <a:rPr lang="es-MX" sz="1600" dirty="0" smtClean="0"/>
              <a:t>, Georgia </a:t>
            </a:r>
            <a:r>
              <a:rPr lang="es-MX" sz="1600" dirty="0" err="1" smtClean="0"/>
              <a:t>Coffee</a:t>
            </a:r>
            <a:r>
              <a:rPr lang="es-MX" sz="1600" dirty="0" smtClean="0"/>
              <a:t>, </a:t>
            </a:r>
            <a:r>
              <a:rPr lang="es-MX" sz="1600" dirty="0" err="1" smtClean="0"/>
              <a:t>Powerade</a:t>
            </a:r>
            <a:r>
              <a:rPr lang="es-MX" sz="1600" dirty="0" smtClean="0"/>
              <a:t>, Del Valle, </a:t>
            </a:r>
            <a:r>
              <a:rPr lang="es-MX" sz="1600" dirty="0" err="1" smtClean="0"/>
              <a:t>Schweppes</a:t>
            </a:r>
            <a:r>
              <a:rPr lang="es-MX" sz="1600" dirty="0" smtClean="0"/>
              <a:t>, </a:t>
            </a:r>
            <a:r>
              <a:rPr lang="es-MX" sz="1600" dirty="0" err="1" smtClean="0"/>
              <a:t>Aquarius</a:t>
            </a:r>
            <a:r>
              <a:rPr lang="es-MX" sz="1600" dirty="0" smtClean="0"/>
              <a:t>, Minute </a:t>
            </a:r>
            <a:r>
              <a:rPr lang="es-MX" sz="1600" dirty="0" err="1" smtClean="0"/>
              <a:t>Maid</a:t>
            </a:r>
            <a:r>
              <a:rPr lang="es-MX" sz="1600" dirty="0" smtClean="0"/>
              <a:t> </a:t>
            </a:r>
            <a:r>
              <a:rPr lang="es-MX" sz="1600" dirty="0" err="1" smtClean="0"/>
              <a:t>Pulpy</a:t>
            </a:r>
            <a:r>
              <a:rPr lang="es-MX" sz="1600" dirty="0" smtClean="0"/>
              <a:t>, </a:t>
            </a:r>
            <a:r>
              <a:rPr lang="es-MX" sz="1600" dirty="0" err="1" smtClean="0"/>
              <a:t>Dasani</a:t>
            </a:r>
            <a:r>
              <a:rPr lang="es-MX" sz="1600" dirty="0" smtClean="0"/>
              <a:t>, </a:t>
            </a:r>
            <a:r>
              <a:rPr lang="es-MX" sz="1600" dirty="0" err="1" smtClean="0"/>
              <a:t>Simply</a:t>
            </a:r>
            <a:r>
              <a:rPr lang="es-MX" sz="1600" dirty="0" smtClean="0"/>
              <a:t>, </a:t>
            </a:r>
            <a:r>
              <a:rPr lang="es-MX" sz="1600" dirty="0" err="1" smtClean="0"/>
              <a:t>Vitaminwater</a:t>
            </a:r>
            <a:r>
              <a:rPr lang="es-MX" sz="1600" dirty="0" smtClean="0"/>
              <a:t>, Gold </a:t>
            </a:r>
            <a:r>
              <a:rPr lang="es-MX" sz="1600" dirty="0" err="1" smtClean="0"/>
              <a:t>Peak</a:t>
            </a:r>
            <a:r>
              <a:rPr lang="es-MX" sz="1600" dirty="0" smtClean="0"/>
              <a:t>, </a:t>
            </a:r>
            <a:r>
              <a:rPr lang="es-MX" sz="1600" dirty="0" err="1" smtClean="0"/>
              <a:t>Fuze</a:t>
            </a:r>
            <a:r>
              <a:rPr lang="es-MX" sz="1600" dirty="0" smtClean="0"/>
              <a:t> Tea, Ice </a:t>
            </a:r>
            <a:r>
              <a:rPr lang="es-MX" sz="1600" dirty="0" err="1" smtClean="0"/>
              <a:t>Dew</a:t>
            </a:r>
            <a:r>
              <a:rPr lang="es-MX" sz="1600" dirty="0" smtClean="0"/>
              <a:t>, </a:t>
            </a:r>
            <a:r>
              <a:rPr lang="es-MX" sz="1600" dirty="0" err="1" smtClean="0"/>
              <a:t>Smartwater</a:t>
            </a:r>
            <a:r>
              <a:rPr lang="es-MX" sz="1600" dirty="0" smtClean="0"/>
              <a:t>, I </a:t>
            </a:r>
            <a:r>
              <a:rPr lang="es-MX" sz="1600" dirty="0" err="1" smtClean="0"/>
              <a:t>Lohas</a:t>
            </a:r>
            <a:r>
              <a:rPr lang="es-MX" sz="1600" dirty="0" smtClean="0"/>
              <a:t>, </a:t>
            </a:r>
            <a:r>
              <a:rPr lang="es-MX" sz="1600" dirty="0" err="1" smtClean="0"/>
              <a:t>Ayataka</a:t>
            </a:r>
            <a:endParaRPr lang="es-MX" sz="1600" dirty="0" smtClean="0"/>
          </a:p>
          <a:p>
            <a:endParaRPr lang="es-MX" sz="1600" dirty="0"/>
          </a:p>
          <a:p>
            <a:endParaRPr lang="es-MX" sz="1600" dirty="0"/>
          </a:p>
          <a:p>
            <a:pPr lvl="1"/>
            <a:r>
              <a:rPr lang="es-MX" sz="1600" dirty="0"/>
              <a:t>Ninguna otra empresa en la industria de bebidas posee tantas marcas billonarias como </a:t>
            </a:r>
            <a:r>
              <a:rPr lang="es-MX" sz="1600" dirty="0" err="1"/>
              <a:t>The</a:t>
            </a:r>
            <a:r>
              <a:rPr lang="es-MX" sz="1600" dirty="0"/>
              <a:t> Coca-Cola Company.</a:t>
            </a:r>
          </a:p>
          <a:p>
            <a:pPr lvl="1"/>
            <a:endParaRPr lang="es-MX" sz="1600" dirty="0"/>
          </a:p>
          <a:p>
            <a:pPr lvl="1"/>
            <a:r>
              <a:rPr lang="es-MX" sz="1600" dirty="0"/>
              <a:t>¿Qué le provee a la empresa un portafolio de productos tan diversificado? En primer lugar, la compañía depende menos en una o dos de sus bebidas para generar la mayor parte de sus ingresos. En segundo lugar, con tantas bebidas en tantos sabores, la empresa puede satisfacer las necesidades y gustos de los consumidores. En tercer lugar, si la demanda de una de las bebidas de la compañía cae, la empresa puede depender en las otras bebidas para generar mayores ventas.</a:t>
            </a:r>
          </a:p>
          <a:p>
            <a:pPr lvl="1"/>
            <a:endParaRPr lang="es-MX" sz="1600" dirty="0"/>
          </a:p>
          <a:p>
            <a:pPr lvl="1"/>
            <a:r>
              <a:rPr lang="es-MX" sz="1600" dirty="0"/>
              <a:t>Pocos rivales de </a:t>
            </a:r>
            <a:r>
              <a:rPr lang="es-MX" sz="1600" dirty="0" err="1"/>
              <a:t>The</a:t>
            </a:r>
            <a:r>
              <a:rPr lang="es-MX" sz="1600" dirty="0"/>
              <a:t> Coca-Cola Company pueden disfrutar de un portafolio de marcas tan diversificado, lo que le da una gran ventaja competitiva sobre sus competidores.</a:t>
            </a:r>
          </a:p>
          <a:p>
            <a:endParaRPr lang="es-MX" dirty="0"/>
          </a:p>
          <a:p>
            <a:r>
              <a:rPr lang="es-MX" b="1" dirty="0" smtClean="0"/>
              <a:t>F3</a:t>
            </a:r>
            <a:r>
              <a:rPr lang="es-MX" b="1" dirty="0"/>
              <a:t>. Equidad de marca. </a:t>
            </a:r>
            <a:r>
              <a:rPr lang="es-MX" dirty="0" err="1"/>
              <a:t>Interbrand</a:t>
            </a:r>
            <a:r>
              <a:rPr lang="es-MX" dirty="0"/>
              <a:t> galardonó a Coca-Cola con el mayor premio a la equidad de marca. Gracias a su vasta presencia global e identidad de marca, la marca Coca-Cola es definitivamente una de las marcas más costos con la mayor equidad de marca.</a:t>
            </a:r>
          </a:p>
          <a:p>
            <a:endParaRPr lang="es-MX" dirty="0"/>
          </a:p>
        </p:txBody>
      </p:sp>
    </p:spTree>
    <p:extLst>
      <p:ext uri="{BB962C8B-B14F-4D97-AF65-F5344CB8AC3E}">
        <p14:creationId xmlns:p14="http://schemas.microsoft.com/office/powerpoint/2010/main" val="1121914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306263" y="304764"/>
            <a:ext cx="11609010" cy="6740307"/>
          </a:xfrm>
          <a:prstGeom prst="rect">
            <a:avLst/>
          </a:prstGeom>
        </p:spPr>
        <p:txBody>
          <a:bodyPr wrap="square">
            <a:spAutoFit/>
          </a:bodyPr>
          <a:lstStyle/>
          <a:p>
            <a:r>
              <a:rPr lang="es-MX" sz="2000" dirty="0"/>
              <a:t>I. Fortalezas en el FODA de Coca-Cola</a:t>
            </a:r>
          </a:p>
          <a:p>
            <a:endParaRPr lang="es-MX" dirty="0"/>
          </a:p>
          <a:p>
            <a:endParaRPr lang="es-MX" dirty="0"/>
          </a:p>
          <a:p>
            <a:r>
              <a:rPr lang="es-MX" b="1" dirty="0" smtClean="0"/>
              <a:t>F4</a:t>
            </a:r>
            <a:r>
              <a:rPr lang="es-MX" b="1" dirty="0"/>
              <a:t>. Valuación de la compañía. </a:t>
            </a:r>
            <a:r>
              <a:rPr lang="es-MX" dirty="0"/>
              <a:t>Coca-Cola es una de las compañías más valiosas del mundo, valorada en US $79.2 billones ($79,200 millones) de dólares. Esta valuación incluye el valor de la marca, numerosas fábricas y bienes repartidos en todo el mundo y la completa operación de costos y ganancias de Coca-Cola.</a:t>
            </a:r>
          </a:p>
          <a:p>
            <a:endParaRPr lang="es-MX" dirty="0"/>
          </a:p>
          <a:p>
            <a:r>
              <a:rPr lang="es-MX" b="1" dirty="0" smtClean="0"/>
              <a:t>F5</a:t>
            </a:r>
            <a:r>
              <a:rPr lang="es-MX" b="1" dirty="0"/>
              <a:t>. Vasta presencia global. </a:t>
            </a:r>
            <a:r>
              <a:rPr lang="es-MX" dirty="0"/>
              <a:t>Coca-Cola está presente en más de 200 países alrededor del mundo. Lo más probable es que en cualquier país a donde vayas, encontrarás a Coca-Cola presente en ese mercado. Esta vasta presencia global ha contribuido a hacer de la marca un verdadero gigante.</a:t>
            </a:r>
          </a:p>
          <a:p>
            <a:endParaRPr lang="es-MX" dirty="0"/>
          </a:p>
          <a:p>
            <a:r>
              <a:rPr lang="es-MX" b="1" dirty="0" smtClean="0"/>
              <a:t>F6</a:t>
            </a:r>
            <a:r>
              <a:rPr lang="es-MX" b="1" dirty="0"/>
              <a:t>. Fantásticas estrategias de mercadeo. </a:t>
            </a:r>
            <a:r>
              <a:rPr lang="es-MX" dirty="0"/>
              <a:t>A diferencia de Pepsi, Coca-Cola siempre intenta ganarse el corazón de las personas. Y mientras que el mercado objetivo de Pepsi cambia continuamente y se mercadea hacia un público joven, la publicidad de Coca-Cola está dirigida a gente de todas las edades. </a:t>
            </a:r>
          </a:p>
          <a:p>
            <a:endParaRPr lang="es-MX" dirty="0"/>
          </a:p>
          <a:p>
            <a:r>
              <a:rPr lang="es-MX" b="1" dirty="0" smtClean="0"/>
              <a:t>F7</a:t>
            </a:r>
            <a:r>
              <a:rPr lang="es-MX" b="1" dirty="0"/>
              <a:t>. Lealtad de los consumidores. </a:t>
            </a:r>
            <a:r>
              <a:rPr lang="es-MX" dirty="0"/>
              <a:t>Con productos tan fuertes, es natural que Coca-Cola cuente con gran lealtad por parte de sus consumidores. Productos como Coca-Cola, </a:t>
            </a:r>
            <a:r>
              <a:rPr lang="es-MX" dirty="0" err="1"/>
              <a:t>Fanta</a:t>
            </a:r>
            <a:r>
              <a:rPr lang="es-MX" dirty="0"/>
              <a:t> y </a:t>
            </a:r>
            <a:r>
              <a:rPr lang="es-MX" dirty="0" err="1"/>
              <a:t>Sprite</a:t>
            </a:r>
            <a:r>
              <a:rPr lang="es-MX" dirty="0"/>
              <a:t> tienen muchos seguidores y la gente prefiere estas bebidas a las alternativas. El buen sabor de sus productos hace que encontrar sustitutos sea difícil para los consumidores.</a:t>
            </a:r>
          </a:p>
          <a:p>
            <a:endParaRPr lang="es-MX" dirty="0"/>
          </a:p>
          <a:p>
            <a:r>
              <a:rPr lang="es-MX" b="1" dirty="0" smtClean="0"/>
              <a:t>F8</a:t>
            </a:r>
            <a:r>
              <a:rPr lang="es-MX" b="1" dirty="0"/>
              <a:t>. Red de distribución. </a:t>
            </a:r>
            <a:r>
              <a:rPr lang="es-MX" dirty="0"/>
              <a:t>Coca-Cola tiene la mayor red de distribución en el mundo debido a la demanda del mercado por sus productos. Y gracias a esta exitosa red de distribución, Coca-Cola ha sido capaz de liderar con una gran participación de mercado.</a:t>
            </a:r>
          </a:p>
          <a:p>
            <a:endParaRPr lang="es-MX" dirty="0"/>
          </a:p>
          <a:p>
            <a:endParaRPr lang="es-MX" dirty="0"/>
          </a:p>
        </p:txBody>
      </p:sp>
    </p:spTree>
    <p:extLst>
      <p:ext uri="{BB962C8B-B14F-4D97-AF65-F5344CB8AC3E}">
        <p14:creationId xmlns:p14="http://schemas.microsoft.com/office/powerpoint/2010/main" val="2768225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370432" y="898322"/>
            <a:ext cx="11609010" cy="5355312"/>
          </a:xfrm>
          <a:prstGeom prst="rect">
            <a:avLst/>
          </a:prstGeom>
        </p:spPr>
        <p:txBody>
          <a:bodyPr wrap="square">
            <a:spAutoFit/>
          </a:bodyPr>
          <a:lstStyle/>
          <a:p>
            <a:r>
              <a:rPr lang="es-MX" sz="2000" dirty="0" smtClean="0"/>
              <a:t>II</a:t>
            </a:r>
            <a:r>
              <a:rPr lang="es-MX" sz="2000" dirty="0"/>
              <a:t>. Debilidades en el FODA de Coca-Cola</a:t>
            </a:r>
          </a:p>
          <a:p>
            <a:endParaRPr lang="es-MX" dirty="0"/>
          </a:p>
          <a:p>
            <a:endParaRPr lang="es-MX" dirty="0"/>
          </a:p>
          <a:p>
            <a:r>
              <a:rPr lang="es-MX" b="1" dirty="0"/>
              <a:t>D</a:t>
            </a:r>
            <a:r>
              <a:rPr lang="es-MX" b="1" dirty="0" smtClean="0"/>
              <a:t>1</a:t>
            </a:r>
            <a:r>
              <a:rPr lang="es-MX" b="1" dirty="0"/>
              <a:t>. Pobre diversificación de productos. </a:t>
            </a:r>
            <a:r>
              <a:rPr lang="es-MX" dirty="0"/>
              <a:t>Mientras que Coca-Cola se ha enfocado en un gran portafolio de bebidas, Pepsi ha realizado una jugada inteligente y se ha diversificado entrando en el segmento de snacks, con productos como las marcas </a:t>
            </a:r>
            <a:r>
              <a:rPr lang="es-MX" dirty="0" err="1"/>
              <a:t>Lays</a:t>
            </a:r>
            <a:r>
              <a:rPr lang="es-MX" dirty="0"/>
              <a:t> y </a:t>
            </a:r>
            <a:r>
              <a:rPr lang="es-MX" dirty="0" err="1"/>
              <a:t>Kurkure</a:t>
            </a:r>
            <a:r>
              <a:rPr lang="es-MX" dirty="0"/>
              <a:t>. Esto significa que Pepsi obtiene un gran flujo de ingresos en un mercado en el que Coca-Cola no está presente.</a:t>
            </a:r>
          </a:p>
          <a:p>
            <a:endParaRPr lang="es-MX" dirty="0"/>
          </a:p>
          <a:p>
            <a:r>
              <a:rPr lang="es-MX" b="1" dirty="0" smtClean="0"/>
              <a:t>D2</a:t>
            </a:r>
            <a:r>
              <a:rPr lang="es-MX" b="1" dirty="0"/>
              <a:t>. Dependencia en bebidas poco saludables. </a:t>
            </a:r>
            <a:r>
              <a:rPr lang="es-MX" dirty="0"/>
              <a:t>Si usted mira las noticias, ya sabe que la obesidad es un gran problema que afecta a mucha gente en la actualidad. El entorno de negocios está cambiando y las personas están tomando medidas para luchar contra la obesidad. Las bebidas carbonatadas son una de las principales fuentes de ingesta de calorías y Coca-Cola es el fabricante más grande de bebidas carbonatadas. La inferencia es que el consumo de bebidas carbonatadas en los países desarrollados disminuirá porque las personas preferirán alternativas más saludables.</a:t>
            </a:r>
          </a:p>
          <a:p>
            <a:endParaRPr lang="es-MX" dirty="0"/>
          </a:p>
          <a:p>
            <a:r>
              <a:rPr lang="es-MX" b="1" dirty="0" smtClean="0"/>
              <a:t>D3</a:t>
            </a:r>
            <a:r>
              <a:rPr lang="es-MX" b="1" dirty="0"/>
              <a:t>. Mala administración de aguas. </a:t>
            </a:r>
            <a:r>
              <a:rPr lang="es-MX" dirty="0"/>
              <a:t>Coca-Cola ha tenido problemas en el pasado debido a problemas relacionados con la administración del agua. Varios grupos han demandado a la compañía por su gran consumo de agua incluso en regiones donde este vital líquido escasea. Al mismo tiempo, algunas personas han acusado a Coca-Cola de mezclar pesticidas en el agua para eliminar contaminantes. Por lo tanto, Coca-Cola debe mejorar sus políticas de administración de agua.</a:t>
            </a:r>
          </a:p>
          <a:p>
            <a:endParaRPr lang="es-MX" dirty="0"/>
          </a:p>
        </p:txBody>
      </p:sp>
    </p:spTree>
    <p:extLst>
      <p:ext uri="{BB962C8B-B14F-4D97-AF65-F5344CB8AC3E}">
        <p14:creationId xmlns:p14="http://schemas.microsoft.com/office/powerpoint/2010/main" val="2046751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333559" y="550423"/>
            <a:ext cx="11609010" cy="6186309"/>
          </a:xfrm>
          <a:prstGeom prst="rect">
            <a:avLst/>
          </a:prstGeom>
        </p:spPr>
        <p:txBody>
          <a:bodyPr wrap="square">
            <a:spAutoFit/>
          </a:bodyPr>
          <a:lstStyle/>
          <a:p>
            <a:r>
              <a:rPr lang="es-MX" sz="2000" dirty="0" smtClean="0"/>
              <a:t>III</a:t>
            </a:r>
            <a:r>
              <a:rPr lang="es-MX" sz="2000" dirty="0"/>
              <a:t>. Oportunidades en el FODA de Coca-Cola</a:t>
            </a:r>
          </a:p>
          <a:p>
            <a:endParaRPr lang="es-MX" dirty="0"/>
          </a:p>
          <a:p>
            <a:r>
              <a:rPr lang="es-MX" b="1" dirty="0" smtClean="0"/>
              <a:t>O1</a:t>
            </a:r>
            <a:r>
              <a:rPr lang="es-MX" b="1" dirty="0"/>
              <a:t>. Diversificación. </a:t>
            </a:r>
            <a:r>
              <a:rPr lang="es-MX" dirty="0"/>
              <a:t>La diversificación en los mercados de salud y comida mejorará la oferta de Coca-Cola. Esto además asegurará que la compañía obtenga mejores ingresos por parte de clientes existentes al realizar ventas cruzadas de sus productos. La cadena de suministros que distribuye sus bebidas también puede distribuir snacks, por lo que los costos de distribución podrían diluirse aún más.</a:t>
            </a:r>
          </a:p>
          <a:p>
            <a:endParaRPr lang="es-MX" dirty="0"/>
          </a:p>
          <a:p>
            <a:r>
              <a:rPr lang="es-MX" b="1" dirty="0" smtClean="0"/>
              <a:t>O2</a:t>
            </a:r>
            <a:r>
              <a:rPr lang="es-MX" b="1" dirty="0"/>
              <a:t>. Naciones en desarrollo. </a:t>
            </a:r>
            <a:r>
              <a:rPr lang="es-MX" dirty="0"/>
              <a:t>Aunque las naciones desarrolladas tienen una gran presencia de Coca-Cola, estos países están cambiando lentamente sus hábitos de consumo hacia bebidas más saludables. Sin embargo, muchos países en vías de desarrollo todavía se introducen en la delicia de las bebidas carbonatadas. En países </a:t>
            </a:r>
            <a:r>
              <a:rPr lang="es-MX" dirty="0" err="1"/>
              <a:t>super</a:t>
            </a:r>
            <a:r>
              <a:rPr lang="es-MX" dirty="0"/>
              <a:t> poblados como India que tienen un verano muy cálido, el consumo de bebidas frías se duplica durante el verano. Por lo tanto, el mayor consumo en los países en desarrollo puede ser una gran oportunidad para Coca-Cola.</a:t>
            </a:r>
          </a:p>
          <a:p>
            <a:endParaRPr lang="es-MX" dirty="0"/>
          </a:p>
          <a:p>
            <a:r>
              <a:rPr lang="es-MX" b="1" dirty="0" smtClean="0"/>
              <a:t>O3</a:t>
            </a:r>
            <a:r>
              <a:rPr lang="es-MX" b="1" dirty="0"/>
              <a:t>. Agua pura embotellada. </a:t>
            </a:r>
            <a:r>
              <a:rPr lang="es-MX" dirty="0"/>
              <a:t>Con la higiene convirtiéndose en un factor cada vez más importante en el consumo de agua, el agua embotellada ha encontrado la forma de entrar en la mente de los consumidores. Coca-Cola es uno de los líderes en el segmento de agua pura embotellada a través de sus marcas </a:t>
            </a:r>
            <a:r>
              <a:rPr lang="es-MX" dirty="0" err="1"/>
              <a:t>Dasani</a:t>
            </a:r>
            <a:r>
              <a:rPr lang="es-MX" dirty="0"/>
              <a:t> y </a:t>
            </a:r>
            <a:r>
              <a:rPr lang="es-MX" dirty="0" err="1"/>
              <a:t>Glaceau</a:t>
            </a:r>
            <a:r>
              <a:rPr lang="es-MX" dirty="0"/>
              <a:t>. En el 2017, </a:t>
            </a:r>
            <a:r>
              <a:rPr lang="es-MX" dirty="0" err="1"/>
              <a:t>Dasani</a:t>
            </a:r>
            <a:r>
              <a:rPr lang="es-MX" dirty="0"/>
              <a:t> fue la marca de agua pura más vendida en Estados Unidos con más de $1 billón, por encima de </a:t>
            </a:r>
            <a:r>
              <a:rPr lang="es-MX" dirty="0" err="1"/>
              <a:t>Aquafina</a:t>
            </a:r>
            <a:r>
              <a:rPr lang="es-MX" dirty="0"/>
              <a:t> de PepsiCo -que también sobrepasó el billón de dólares en ventas. Además, las otras marcas de agua pura de </a:t>
            </a:r>
            <a:r>
              <a:rPr lang="es-MX" dirty="0" err="1"/>
              <a:t>The</a:t>
            </a:r>
            <a:r>
              <a:rPr lang="es-MX" dirty="0"/>
              <a:t> Coca-Cola Company (</a:t>
            </a:r>
            <a:r>
              <a:rPr lang="es-MX" dirty="0" err="1"/>
              <a:t>Glaceau</a:t>
            </a:r>
            <a:r>
              <a:rPr lang="es-MX" dirty="0"/>
              <a:t> Smart </a:t>
            </a:r>
            <a:r>
              <a:rPr lang="es-MX" dirty="0" err="1"/>
              <a:t>Water</a:t>
            </a:r>
            <a:r>
              <a:rPr lang="es-MX" dirty="0"/>
              <a:t> y </a:t>
            </a:r>
            <a:r>
              <a:rPr lang="es-MX" dirty="0" err="1"/>
              <a:t>Glaceau</a:t>
            </a:r>
            <a:r>
              <a:rPr lang="es-MX" dirty="0"/>
              <a:t> </a:t>
            </a:r>
            <a:r>
              <a:rPr lang="es-MX" dirty="0" err="1"/>
              <a:t>Vitaminwater</a:t>
            </a:r>
            <a:r>
              <a:rPr lang="es-MX" dirty="0"/>
              <a:t>) sumaron más de $1.3 billones en ventas durante el 2017. </a:t>
            </a:r>
          </a:p>
          <a:p>
            <a:endParaRPr lang="es-MX" dirty="0"/>
          </a:p>
          <a:p>
            <a:endParaRPr lang="es-MX" dirty="0"/>
          </a:p>
          <a:p>
            <a:endParaRPr lang="es-MX" dirty="0"/>
          </a:p>
        </p:txBody>
      </p:sp>
    </p:spTree>
    <p:extLst>
      <p:ext uri="{BB962C8B-B14F-4D97-AF65-F5344CB8AC3E}">
        <p14:creationId xmlns:p14="http://schemas.microsoft.com/office/powerpoint/2010/main" val="1217871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319911" y="850674"/>
            <a:ext cx="11609010" cy="5078313"/>
          </a:xfrm>
          <a:prstGeom prst="rect">
            <a:avLst/>
          </a:prstGeom>
        </p:spPr>
        <p:txBody>
          <a:bodyPr wrap="square">
            <a:spAutoFit/>
          </a:bodyPr>
          <a:lstStyle/>
          <a:p>
            <a:r>
              <a:rPr lang="es-MX" sz="2000" dirty="0" smtClean="0"/>
              <a:t>IV</a:t>
            </a:r>
            <a:r>
              <a:rPr lang="es-MX" sz="2000" dirty="0"/>
              <a:t>. Amenazas en el FODA de Coca-Cola</a:t>
            </a:r>
          </a:p>
          <a:p>
            <a:endParaRPr lang="es-MX" dirty="0"/>
          </a:p>
          <a:p>
            <a:r>
              <a:rPr lang="es-MX" b="1" dirty="0" smtClean="0"/>
              <a:t>A1</a:t>
            </a:r>
            <a:r>
              <a:rPr lang="es-MX" b="1" dirty="0"/>
              <a:t>. Competencia con Pepsi. </a:t>
            </a:r>
            <a:r>
              <a:rPr lang="es-MX" dirty="0"/>
              <a:t>Pepsi es una espina en la piel de Coca-Cola. Coca-Cola podría haberse convertido en el único gran jugador y líder del mercado de no haber sido por Pepsi. La competencia entre estas dos marcas es inmensa y Pepsi no se dará por vencida fácilmente.</a:t>
            </a:r>
          </a:p>
          <a:p>
            <a:endParaRPr lang="es-MX" dirty="0"/>
          </a:p>
          <a:p>
            <a:r>
              <a:rPr lang="es-MX" b="1" dirty="0" smtClean="0"/>
              <a:t>A2</a:t>
            </a:r>
            <a:r>
              <a:rPr lang="es-MX" b="1" dirty="0"/>
              <a:t>. Competidores indirectos. </a:t>
            </a:r>
            <a:r>
              <a:rPr lang="es-MX" dirty="0"/>
              <a:t>Las cadenas de café como Starbucks, Tim </a:t>
            </a:r>
            <a:r>
              <a:rPr lang="es-MX" dirty="0" err="1"/>
              <a:t>Hortons</a:t>
            </a:r>
            <a:r>
              <a:rPr lang="es-MX" dirty="0"/>
              <a:t> y Costa </a:t>
            </a:r>
            <a:r>
              <a:rPr lang="es-MX" dirty="0" err="1"/>
              <a:t>Coffee</a:t>
            </a:r>
            <a:r>
              <a:rPr lang="es-MX" dirty="0"/>
              <a:t> están en ascenso. Estas cadenas ofrecen una competencia saludable a las bebidas carbonatadas de Coca-Cola. Quizás no representen gran competencia para Coca-Cola la bebida, pero sí que afectan a su mercado de bebidas. De la misma manera, bebidas saludables como los jugos Tropicana y Real y bebidas energéticas como Red Bull y </a:t>
            </a:r>
            <a:r>
              <a:rPr lang="es-MX" dirty="0" err="1"/>
              <a:t>Gatorade</a:t>
            </a:r>
            <a:r>
              <a:rPr lang="es-MX" dirty="0"/>
              <a:t> roban indirectamente una porción cada vez más grande del mercado.</a:t>
            </a:r>
          </a:p>
          <a:p>
            <a:endParaRPr lang="es-MX" b="1" dirty="0"/>
          </a:p>
          <a:p>
            <a:r>
              <a:rPr lang="es-MX" b="1" dirty="0" smtClean="0"/>
              <a:t>A3</a:t>
            </a:r>
            <a:r>
              <a:rPr lang="es-MX" b="1" dirty="0"/>
              <a:t>. Abastecimiento de materias primas. </a:t>
            </a:r>
            <a:r>
              <a:rPr lang="es-MX" dirty="0"/>
              <a:t>El agua es la única amenaza para Coca-Cola. Las debilidades de Coca-Cola fueron la sospecha de utilización de pesticidas o la gran cantidad de agua consumida por la compañía. Sin embargo, la amenaza latente es que el agua se está volviendo cada vez más escasa. Con el cambio climático, regiones enteras en varios países enfrentan escasez de agua, y tarde o temprano alguien señalará a las empresas productoras de bebidas. Por lo tanto, el abastecimiento de agua es un hacha que puede cortar en cualquier momento la cabeza de Coca-Cola.</a:t>
            </a:r>
          </a:p>
          <a:p>
            <a:endParaRPr lang="es-MX" dirty="0"/>
          </a:p>
        </p:txBody>
      </p:sp>
    </p:spTree>
    <p:extLst>
      <p:ext uri="{BB962C8B-B14F-4D97-AF65-F5344CB8AC3E}">
        <p14:creationId xmlns:p14="http://schemas.microsoft.com/office/powerpoint/2010/main" val="2770042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151466" y="1539501"/>
            <a:ext cx="10549467" cy="2031325"/>
          </a:xfrm>
          <a:prstGeom prst="rect">
            <a:avLst/>
          </a:prstGeom>
        </p:spPr>
        <p:txBody>
          <a:bodyPr wrap="square">
            <a:spAutoFit/>
          </a:bodyPr>
          <a:lstStyle/>
          <a:p>
            <a:pPr marL="285750" indent="-285750">
              <a:buFont typeface="Arial" panose="020B0604020202020204" pitchFamily="34" charset="0"/>
              <a:buChar char="•"/>
            </a:pPr>
            <a:r>
              <a:rPr lang="es-MX" dirty="0" smtClean="0">
                <a:hlinkClick r:id="rId2"/>
              </a:rPr>
              <a:t>Fuentes:</a:t>
            </a:r>
          </a:p>
          <a:p>
            <a:pPr marL="285750" indent="-285750">
              <a:buFont typeface="Arial" panose="020B0604020202020204" pitchFamily="34" charset="0"/>
              <a:buChar char="•"/>
            </a:pPr>
            <a:endParaRPr lang="es-MX" dirty="0" smtClean="0">
              <a:hlinkClick r:id="rId2"/>
            </a:endParaRPr>
          </a:p>
          <a:p>
            <a:pPr marL="285750" indent="-285750">
              <a:buFont typeface="Arial" panose="020B0604020202020204" pitchFamily="34" charset="0"/>
              <a:buChar char="•"/>
            </a:pPr>
            <a:r>
              <a:rPr lang="es-MX" dirty="0" smtClean="0">
                <a:hlinkClick r:id="rId2"/>
              </a:rPr>
              <a:t>https</a:t>
            </a:r>
            <a:r>
              <a:rPr lang="es-MX" dirty="0">
                <a:hlinkClick r:id="rId2"/>
              </a:rPr>
              <a:t>://</a:t>
            </a:r>
            <a:r>
              <a:rPr lang="es-MX" dirty="0" smtClean="0">
                <a:hlinkClick r:id="rId2"/>
              </a:rPr>
              <a:t>www.linkedin.com/pulse/coca-cola-swot-analysis-lauren-schurman</a:t>
            </a:r>
            <a:endParaRPr lang="es-MX" dirty="0" smtClean="0"/>
          </a:p>
          <a:p>
            <a:pPr marL="285750" indent="-285750">
              <a:buFont typeface="Arial" panose="020B0604020202020204" pitchFamily="34" charset="0"/>
              <a:buChar char="•"/>
            </a:pPr>
            <a:r>
              <a:rPr lang="es-MX" dirty="0">
                <a:hlinkClick r:id="rId3"/>
              </a:rPr>
              <a:t>https://prezi.com/ocr6eo_wgkl_/estrategias-de-la-empresa-coca-cola</a:t>
            </a:r>
            <a:r>
              <a:rPr lang="es-MX" dirty="0" smtClean="0">
                <a:hlinkClick r:id="rId3"/>
              </a:rPr>
              <a:t>/</a:t>
            </a:r>
            <a:endParaRPr lang="es-MX" dirty="0" smtClean="0"/>
          </a:p>
          <a:p>
            <a:pPr marL="285750" indent="-285750">
              <a:buFont typeface="Arial" panose="020B0604020202020204" pitchFamily="34" charset="0"/>
              <a:buChar char="•"/>
            </a:pPr>
            <a:r>
              <a:rPr lang="es-MX" dirty="0">
                <a:hlinkClick r:id="rId4"/>
              </a:rPr>
              <a:t>https://www.marketing91.com/swot-coca-cola/#</a:t>
            </a:r>
            <a:r>
              <a:rPr lang="es-MX" dirty="0" smtClean="0">
                <a:hlinkClick r:id="rId4"/>
              </a:rPr>
              <a:t>comment-144053</a:t>
            </a:r>
            <a:endParaRPr lang="es-MX" dirty="0" smtClean="0"/>
          </a:p>
          <a:p>
            <a:pPr marL="285750" indent="-285750">
              <a:buFont typeface="Arial" panose="020B0604020202020204" pitchFamily="34" charset="0"/>
              <a:buChar char="•"/>
            </a:pPr>
            <a:r>
              <a:rPr lang="es-MX" dirty="0">
                <a:hlinkClick r:id="rId5"/>
              </a:rPr>
              <a:t>http://</a:t>
            </a:r>
            <a:r>
              <a:rPr lang="es-MX" dirty="0" smtClean="0">
                <a:hlinkClick r:id="rId5"/>
              </a:rPr>
              <a:t>www.deguate.com/artman/publish/gestion_admin/Analisis-FODA-de-Coca-Cola.shtml</a:t>
            </a:r>
            <a:endParaRPr lang="es-MX" dirty="0" smtClean="0"/>
          </a:p>
          <a:p>
            <a:endParaRPr lang="es-MX" dirty="0"/>
          </a:p>
        </p:txBody>
      </p:sp>
    </p:spTree>
    <p:extLst>
      <p:ext uri="{BB962C8B-B14F-4D97-AF65-F5344CB8AC3E}">
        <p14:creationId xmlns:p14="http://schemas.microsoft.com/office/powerpoint/2010/main" val="2627313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a 8"/>
          <p:cNvGraphicFramePr>
            <a:graphicFrameLocks noGrp="1"/>
          </p:cNvGraphicFramePr>
          <p:nvPr>
            <p:extLst>
              <p:ext uri="{D42A27DB-BD31-4B8C-83A1-F6EECF244321}">
                <p14:modId xmlns:p14="http://schemas.microsoft.com/office/powerpoint/2010/main" val="3998596429"/>
              </p:ext>
            </p:extLst>
          </p:nvPr>
        </p:nvGraphicFramePr>
        <p:xfrm>
          <a:off x="536050" y="489701"/>
          <a:ext cx="11108267" cy="5470077"/>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623734"/>
                <a:gridCol w="3699934"/>
                <a:gridCol w="3784599"/>
              </a:tblGrid>
              <a:tr h="370840">
                <a:tc>
                  <a:txBody>
                    <a:bodyPr/>
                    <a:lstStyle/>
                    <a:p>
                      <a:pPr algn="ctr"/>
                      <a:endParaRPr lang="es-MX" sz="1100" dirty="0"/>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c>
                  <a:txBody>
                    <a:bodyPr/>
                    <a:lstStyle/>
                    <a:p>
                      <a:pPr algn="ctr"/>
                      <a:r>
                        <a:rPr lang="es-MX" sz="1400" dirty="0" smtClean="0"/>
                        <a:t>Oportunidades</a:t>
                      </a:r>
                      <a:endParaRPr lang="es-MX" sz="1400" dirty="0"/>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b="1" dirty="0" smtClean="0">
                          <a:solidFill>
                            <a:schemeClr val="bg1"/>
                          </a:solidFill>
                        </a:rPr>
                        <a:t>Amenazas</a:t>
                      </a:r>
                    </a:p>
                    <a:p>
                      <a:pPr algn="ctr"/>
                      <a:endParaRPr lang="es-MX" sz="1400" dirty="0"/>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r>
              <a:tr h="1284157">
                <a:tc>
                  <a:txBody>
                    <a:bodyPr/>
                    <a:lstStyle/>
                    <a:p>
                      <a:pPr marL="444500" marR="0" lvl="0" indent="-444500" algn="l" defTabSz="914400" rtl="0" eaLnBrk="0" fontAlgn="base" latinLnBrk="0" hangingPunct="0">
                        <a:lnSpc>
                          <a:spcPct val="100000"/>
                        </a:lnSpc>
                        <a:spcBef>
                          <a:spcPct val="0"/>
                        </a:spcBef>
                        <a:spcAft>
                          <a:spcPct val="0"/>
                        </a:spcAft>
                        <a:buClrTx/>
                        <a:buSzTx/>
                        <a:buFontTx/>
                        <a:buNone/>
                        <a:tabLst/>
                      </a:pPr>
                      <a:endParaRPr kumimoji="0" lang="es-MX" altLang="es-MX" sz="1000" b="0" i="0" u="none" strike="noStrike" cap="none" normalizeH="0" baseline="0" dirty="0" smtClean="0">
                        <a:ln>
                          <a:noFill/>
                        </a:ln>
                        <a:solidFill>
                          <a:srgbClr val="000000"/>
                        </a:solidFill>
                        <a:effectLst/>
                        <a:latin typeface="Arial" panose="020B0604020202020204" pitchFamily="34" charset="0"/>
                      </a:endParaRPr>
                    </a:p>
                  </a:txBody>
                  <a:tcPr>
                    <a:solidFill>
                      <a:schemeClr val="accent1">
                        <a:lumMod val="20000"/>
                        <a:lumOff val="80000"/>
                      </a:schemeClr>
                    </a:solidFill>
                  </a:tcPr>
                </a:tc>
                <a:tc>
                  <a:txBody>
                    <a:bodyPr/>
                    <a:lstStyle/>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rgbClr val="000000"/>
                          </a:solidFill>
                          <a:effectLst/>
                          <a:latin typeface="Arial" panose="020B0604020202020204" pitchFamily="34" charset="0"/>
                        </a:rPr>
                        <a:t>O1.- Diversificación del negocio</a:t>
                      </a:r>
                    </a:p>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rgbClr val="000000"/>
                          </a:solidFill>
                          <a:effectLst/>
                          <a:latin typeface="Arial" panose="020B0604020202020204" pitchFamily="34" charset="0"/>
                        </a:rPr>
                        <a:t>O2.- Innovación de productos</a:t>
                      </a:r>
                    </a:p>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rgbClr val="000000"/>
                          </a:solidFill>
                          <a:effectLst/>
                          <a:latin typeface="Arial" panose="020B0604020202020204" pitchFamily="34" charset="0"/>
                        </a:rPr>
                        <a:t>O3.- Facebook Marketplace</a:t>
                      </a:r>
                    </a:p>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rgbClr val="000000"/>
                          </a:solidFill>
                          <a:effectLst/>
                          <a:latin typeface="Arial" panose="020B0604020202020204" pitchFamily="34" charset="0"/>
                        </a:rPr>
                        <a:t>O4.- Penetración del mercado y desarrollo</a:t>
                      </a:r>
                    </a:p>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rgbClr val="000000"/>
                          </a:solidFill>
                          <a:effectLst/>
                          <a:latin typeface="Arial" panose="020B0604020202020204" pitchFamily="34" charset="0"/>
                        </a:rPr>
                        <a:t>O5.- Expansión a China</a:t>
                      </a:r>
                    </a:p>
                  </a:txBody>
                  <a:tcPr>
                    <a:solidFill>
                      <a:schemeClr val="accent1">
                        <a:lumMod val="20000"/>
                        <a:lumOff val="80000"/>
                      </a:schemeClr>
                    </a:solidFill>
                  </a:tcPr>
                </a:tc>
                <a:tc>
                  <a:txBody>
                    <a:bodyPr/>
                    <a:lstStyle/>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rgbClr val="000000"/>
                          </a:solidFill>
                          <a:effectLst/>
                          <a:latin typeface="Arial" panose="020B0604020202020204" pitchFamily="34" charset="0"/>
                        </a:rPr>
                        <a:t>A1.- Imitación</a:t>
                      </a:r>
                    </a:p>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rgbClr val="000000"/>
                          </a:solidFill>
                          <a:effectLst/>
                          <a:latin typeface="Arial" panose="020B0604020202020204" pitchFamily="34" charset="0"/>
                        </a:rPr>
                        <a:t>A2.- </a:t>
                      </a:r>
                      <a:r>
                        <a:rPr kumimoji="0" lang="es-MX" altLang="es-MX" sz="1000" b="0" i="0" u="none" strike="noStrike" cap="none" normalizeH="0" baseline="0" dirty="0" err="1" smtClean="0">
                          <a:ln>
                            <a:noFill/>
                          </a:ln>
                          <a:solidFill>
                            <a:srgbClr val="000000"/>
                          </a:solidFill>
                          <a:effectLst/>
                          <a:latin typeface="Arial" panose="020B0604020202020204" pitchFamily="34" charset="0"/>
                        </a:rPr>
                        <a:t>Cibercrimen</a:t>
                      </a:r>
                      <a:endParaRPr kumimoji="0" lang="es-MX" altLang="es-MX" sz="1000" b="0" i="0" u="none" strike="noStrike" cap="none" normalizeH="0" baseline="0" dirty="0" smtClean="0">
                        <a:ln>
                          <a:noFill/>
                        </a:ln>
                        <a:solidFill>
                          <a:srgbClr val="000000"/>
                        </a:solidFill>
                        <a:effectLst/>
                        <a:latin typeface="Arial" panose="020B0604020202020204" pitchFamily="34" charset="0"/>
                      </a:endParaRPr>
                    </a:p>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rgbClr val="000000"/>
                          </a:solidFill>
                          <a:effectLst/>
                          <a:latin typeface="Arial" panose="020B0604020202020204" pitchFamily="34" charset="0"/>
                        </a:rPr>
                        <a:t>A3.- Saturación del mercado</a:t>
                      </a:r>
                    </a:p>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rgbClr val="000000"/>
                          </a:solidFill>
                          <a:effectLst/>
                          <a:latin typeface="Arial" panose="020B0604020202020204" pitchFamily="34" charset="0"/>
                        </a:rPr>
                        <a:t>A4.- Bloqueadores de publicidad</a:t>
                      </a:r>
                    </a:p>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rgbClr val="000000"/>
                          </a:solidFill>
                          <a:effectLst/>
                          <a:latin typeface="Arial" panose="020B0604020202020204" pitchFamily="34" charset="0"/>
                        </a:rPr>
                        <a:t>A5.- Débil modelo de negocio</a:t>
                      </a:r>
                    </a:p>
                  </a:txBody>
                  <a:tcPr>
                    <a:solidFill>
                      <a:schemeClr val="accent1">
                        <a:lumMod val="20000"/>
                        <a:lumOff val="80000"/>
                      </a:schemeClr>
                    </a:solidFill>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b="1" dirty="0" smtClean="0">
                          <a:solidFill>
                            <a:schemeClr val="bg1"/>
                          </a:solidFill>
                        </a:rPr>
                        <a:t>Fortalezas</a:t>
                      </a: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c>
                  <a:txBody>
                    <a:bodyPr/>
                    <a:lstStyle/>
                    <a:p>
                      <a:pPr algn="ctr"/>
                      <a:r>
                        <a:rPr lang="es-MX" sz="1400" b="1" dirty="0" smtClean="0">
                          <a:solidFill>
                            <a:schemeClr val="bg1"/>
                          </a:solidFill>
                        </a:rPr>
                        <a:t>Estrategias FO</a:t>
                      </a:r>
                      <a:endParaRPr lang="es-MX" sz="1400" b="1" dirty="0">
                        <a:solidFill>
                          <a:schemeClr val="bg1"/>
                        </a:solidFill>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c>
                  <a:txBody>
                    <a:bodyPr/>
                    <a:lstStyle/>
                    <a:p>
                      <a:pPr algn="ctr"/>
                      <a:r>
                        <a:rPr lang="es-MX" sz="1400" b="1" dirty="0" smtClean="0">
                          <a:solidFill>
                            <a:schemeClr val="bg1"/>
                          </a:solidFill>
                        </a:rPr>
                        <a:t>Estrategias FA</a:t>
                      </a:r>
                      <a:endParaRPr lang="es-MX" sz="1400" b="1" dirty="0">
                        <a:solidFill>
                          <a:schemeClr val="bg1"/>
                        </a:solidFill>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r>
              <a:tr h="370840">
                <a:tc>
                  <a:txBody>
                    <a:bodyPr/>
                    <a:lstStyle/>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rgbClr val="000000"/>
                          </a:solidFill>
                          <a:effectLst/>
                          <a:latin typeface="Arial" panose="020B0604020202020204" pitchFamily="34" charset="0"/>
                        </a:rPr>
                        <a:t>F1.- Fuerte imagen de marca</a:t>
                      </a:r>
                    </a:p>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rgbClr val="000000"/>
                          </a:solidFill>
                          <a:effectLst/>
                          <a:latin typeface="Arial" panose="020B0604020202020204" pitchFamily="34" charset="0"/>
                        </a:rPr>
                        <a:t>F2.- Gran Base de consumidores con externalidades</a:t>
                      </a:r>
                    </a:p>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rgbClr val="000000"/>
                          </a:solidFill>
                          <a:effectLst/>
                          <a:latin typeface="Arial" panose="020B0604020202020204" pitchFamily="34" charset="0"/>
                        </a:rPr>
                        <a:t>F3.- Elevados ingresos</a:t>
                      </a:r>
                    </a:p>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rgbClr val="000000"/>
                          </a:solidFill>
                          <a:effectLst/>
                          <a:latin typeface="Arial" panose="020B0604020202020204" pitchFamily="34" charset="0"/>
                        </a:rPr>
                        <a:t>F4.- Integración con sitios web y aplicaciones</a:t>
                      </a:r>
                    </a:p>
                    <a:p>
                      <a:pPr marL="444500" marR="0" lvl="0" indent="-444500" algn="l" defTabSz="914400" rtl="0" eaLnBrk="0" fontAlgn="base" latinLnBrk="0" hangingPunct="0">
                        <a:lnSpc>
                          <a:spcPct val="100000"/>
                        </a:lnSpc>
                        <a:spcBef>
                          <a:spcPct val="0"/>
                        </a:spcBef>
                        <a:spcAft>
                          <a:spcPct val="0"/>
                        </a:spcAft>
                        <a:buClrTx/>
                        <a:buSzTx/>
                        <a:buFontTx/>
                        <a:buNone/>
                        <a:tabLst/>
                        <a:defRPr/>
                      </a:pPr>
                      <a:r>
                        <a:rPr kumimoji="0" lang="es-MX" altLang="es-MX" sz="1000" b="0" i="0" u="none" strike="noStrike" cap="none" normalizeH="0" baseline="0" dirty="0" smtClean="0">
                          <a:ln>
                            <a:noFill/>
                          </a:ln>
                          <a:solidFill>
                            <a:srgbClr val="000000"/>
                          </a:solidFill>
                          <a:effectLst/>
                          <a:latin typeface="Arial" panose="020B0604020202020204" pitchFamily="34" charset="0"/>
                        </a:rPr>
                        <a:t>F5.- Buena experiencia de usuarios</a:t>
                      </a:r>
                    </a:p>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rgbClr val="000000"/>
                          </a:solidFill>
                          <a:effectLst/>
                          <a:latin typeface="Arial" panose="020B0604020202020204" pitchFamily="34" charset="0"/>
                        </a:rPr>
                        <a:t>F6.- Entendimiento de las necesidades y comportamiento de los usuarios</a:t>
                      </a:r>
                    </a:p>
                  </a:txBody>
                  <a:tcPr>
                    <a:solidFill>
                      <a:schemeClr val="accent1">
                        <a:lumMod val="40000"/>
                        <a:lumOff val="60000"/>
                      </a:schemeClr>
                    </a:solidFill>
                  </a:tcPr>
                </a:tc>
                <a:tc>
                  <a:txBody>
                    <a:bodyPr/>
                    <a:lstStyle/>
                    <a:p>
                      <a:pPr marL="171450" indent="-171450" algn="l">
                        <a:buFont typeface="Arial" panose="020B0604020202020204" pitchFamily="34" charset="0"/>
                        <a:buChar char="•"/>
                      </a:pPr>
                      <a:r>
                        <a:rPr kumimoji="0" lang="es-MX" sz="1000" b="0" i="0" u="none" strike="noStrike" kern="1200" cap="none" normalizeH="0" baseline="0" dirty="0" smtClean="0">
                          <a:ln>
                            <a:noFill/>
                          </a:ln>
                          <a:solidFill>
                            <a:srgbClr val="000000"/>
                          </a:solidFill>
                          <a:effectLst/>
                          <a:latin typeface="Arial" panose="020B0604020202020204" pitchFamily="34" charset="0"/>
                          <a:ea typeface="+mn-ea"/>
                          <a:cs typeface="+mn-cs"/>
                        </a:rPr>
                        <a:t>Fortalecer la app de Facebook para los dispositivos </a:t>
                      </a:r>
                      <a:r>
                        <a:rPr kumimoji="0" lang="es-MX" sz="1000" b="0" i="0" u="none" strike="noStrike" kern="1200" cap="none" normalizeH="0" baseline="0" dirty="0" smtClean="0">
                          <a:ln>
                            <a:noFill/>
                          </a:ln>
                          <a:solidFill>
                            <a:srgbClr val="000000"/>
                          </a:solidFill>
                          <a:effectLst/>
                          <a:latin typeface="Arial" panose="020B0604020202020204" pitchFamily="34" charset="0"/>
                          <a:ea typeface="+mn-ea"/>
                          <a:cs typeface="+mn-cs"/>
                        </a:rPr>
                        <a:t>móviles (F1, F3, O1, O2, O3, O4)</a:t>
                      </a:r>
                      <a:endParaRPr kumimoji="0" lang="es-MX" sz="1000" b="0" i="0" u="none" strike="noStrike" kern="1200" cap="none" normalizeH="0" baseline="0" dirty="0" smtClean="0">
                        <a:ln>
                          <a:noFill/>
                        </a:ln>
                        <a:solidFill>
                          <a:srgbClr val="000000"/>
                        </a:solidFill>
                        <a:effectLst/>
                        <a:latin typeface="Arial" panose="020B0604020202020204" pitchFamily="34" charset="0"/>
                        <a:ea typeface="+mn-ea"/>
                        <a:cs typeface="+mn-cs"/>
                      </a:endParaRPr>
                    </a:p>
                    <a:p>
                      <a:pPr marL="171450" indent="-171450" algn="l">
                        <a:buFont typeface="Arial" panose="020B0604020202020204" pitchFamily="34" charset="0"/>
                        <a:buChar char="•"/>
                      </a:pPr>
                      <a:r>
                        <a:rPr kumimoji="0" lang="es-MX" sz="1000" b="0" i="0" u="none" strike="noStrike" kern="1200" cap="none" normalizeH="0" baseline="0" dirty="0" smtClean="0">
                          <a:ln>
                            <a:noFill/>
                          </a:ln>
                          <a:solidFill>
                            <a:srgbClr val="000000"/>
                          </a:solidFill>
                          <a:effectLst/>
                          <a:latin typeface="Arial" panose="020B0604020202020204" pitchFamily="34" charset="0"/>
                          <a:ea typeface="+mn-ea"/>
                          <a:cs typeface="+mn-cs"/>
                        </a:rPr>
                        <a:t>Ofrecer desarrollos innovadores constantemente para mantener cautivos a los </a:t>
                      </a:r>
                      <a:r>
                        <a:rPr kumimoji="0" lang="es-MX" sz="1000" b="0" i="0" u="none" strike="noStrike" kern="1200" cap="none" normalizeH="0" baseline="0" dirty="0" smtClean="0">
                          <a:ln>
                            <a:noFill/>
                          </a:ln>
                          <a:solidFill>
                            <a:srgbClr val="000000"/>
                          </a:solidFill>
                          <a:effectLst/>
                          <a:latin typeface="Arial" panose="020B0604020202020204" pitchFamily="34" charset="0"/>
                          <a:ea typeface="+mn-ea"/>
                          <a:cs typeface="+mn-cs"/>
                        </a:rPr>
                        <a:t>clientes (F2, F3, F5, O2, O3, O4)</a:t>
                      </a:r>
                      <a:endParaRPr kumimoji="0" lang="es-MX" sz="1000" b="0" i="0" u="none" strike="noStrike" kern="1200" cap="none" normalizeH="0" baseline="0" dirty="0" smtClean="0">
                        <a:ln>
                          <a:noFill/>
                        </a:ln>
                        <a:solidFill>
                          <a:srgbClr val="000000"/>
                        </a:solidFill>
                        <a:effectLst/>
                        <a:latin typeface="Arial" panose="020B0604020202020204" pitchFamily="34" charset="0"/>
                        <a:ea typeface="+mn-ea"/>
                        <a:cs typeface="+mn-cs"/>
                      </a:endParaRPr>
                    </a:p>
                    <a:p>
                      <a:pPr marL="171450" indent="-171450" algn="l">
                        <a:buFont typeface="Arial" panose="020B0604020202020204" pitchFamily="34" charset="0"/>
                        <a:buChar char="•"/>
                      </a:pPr>
                      <a:r>
                        <a:rPr kumimoji="0" lang="es-MX" sz="1000" b="0" i="0" u="none" strike="noStrike" kern="1200" cap="none" normalizeH="0" baseline="0" dirty="0" smtClean="0">
                          <a:ln>
                            <a:noFill/>
                          </a:ln>
                          <a:solidFill>
                            <a:srgbClr val="000000"/>
                          </a:solidFill>
                          <a:effectLst/>
                          <a:latin typeface="Arial" panose="020B0604020202020204" pitchFamily="34" charset="0"/>
                          <a:ea typeface="+mn-ea"/>
                          <a:cs typeface="+mn-cs"/>
                        </a:rPr>
                        <a:t>Explotar fuentes adicionales de </a:t>
                      </a:r>
                      <a:r>
                        <a:rPr kumimoji="0" lang="es-MX" sz="1000" b="0" i="0" u="none" strike="noStrike" kern="1200" cap="none" normalizeH="0" baseline="0" dirty="0" smtClean="0">
                          <a:ln>
                            <a:noFill/>
                          </a:ln>
                          <a:solidFill>
                            <a:srgbClr val="000000"/>
                          </a:solidFill>
                          <a:effectLst/>
                          <a:latin typeface="Arial" panose="020B0604020202020204" pitchFamily="34" charset="0"/>
                          <a:ea typeface="+mn-ea"/>
                          <a:cs typeface="+mn-cs"/>
                        </a:rPr>
                        <a:t>ingresos (F1, F3, F4, F6, O2, O5)</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altLang="es-MX" sz="1000" b="0" i="0" u="none" strike="noStrike" cap="none" normalizeH="0" baseline="0" dirty="0" smtClean="0">
                          <a:ln>
                            <a:noFill/>
                          </a:ln>
                          <a:solidFill>
                            <a:srgbClr val="000000"/>
                          </a:solidFill>
                          <a:effectLst/>
                          <a:latin typeface="Arial" panose="020B0604020202020204" pitchFamily="34" charset="0"/>
                        </a:rPr>
                        <a:t>Negociar con los gobiernos para abrir los mercados donde actualmente no cuenta con presencia o la misma es mínima. (F1, F3, F5, F6, O4, O5)</a:t>
                      </a:r>
                    </a:p>
                    <a:p>
                      <a:pPr marL="0" indent="0" algn="l">
                        <a:buFont typeface="Arial" panose="020B0604020202020204" pitchFamily="34" charset="0"/>
                        <a:buNone/>
                      </a:pPr>
                      <a:endParaRPr kumimoji="0" lang="es-MX" sz="1000" b="0" i="0" u="none" strike="noStrike" kern="1200" cap="none" normalizeH="0" baseline="0" dirty="0" smtClean="0">
                        <a:ln>
                          <a:noFill/>
                        </a:ln>
                        <a:solidFill>
                          <a:srgbClr val="000000"/>
                        </a:solidFill>
                        <a:effectLst/>
                        <a:latin typeface="Arial" panose="020B0604020202020204" pitchFamily="34" charset="0"/>
                        <a:ea typeface="+mn-ea"/>
                        <a:cs typeface="+mn-cs"/>
                      </a:endParaRPr>
                    </a:p>
                  </a:txBody>
                  <a:tcPr>
                    <a:solidFill>
                      <a:schemeClr val="accent1">
                        <a:lumMod val="40000"/>
                        <a:lumOff val="60000"/>
                      </a:schemeClr>
                    </a:solidFill>
                  </a:tcPr>
                </a:tc>
                <a:tc>
                  <a:txBody>
                    <a:bodyPr/>
                    <a:lstStyle/>
                    <a:p>
                      <a:pPr marL="171450" indent="-171450" algn="l">
                        <a:buFont typeface="Arial" panose="020B0604020202020204" pitchFamily="34" charset="0"/>
                        <a:buChar char="•"/>
                      </a:pPr>
                      <a:r>
                        <a:rPr lang="es-MX" sz="1100" b="0" dirty="0" smtClean="0">
                          <a:solidFill>
                            <a:schemeClr val="tx1"/>
                          </a:solidFill>
                        </a:rPr>
                        <a:t>Invertir en investigación y desarrollo </a:t>
                      </a:r>
                      <a:r>
                        <a:rPr lang="es-MX" sz="1100" b="0" dirty="0" smtClean="0">
                          <a:solidFill>
                            <a:schemeClr val="tx1"/>
                          </a:solidFill>
                        </a:rPr>
                        <a:t>para </a:t>
                      </a:r>
                      <a:r>
                        <a:rPr lang="es-MX" sz="1100" b="0" dirty="0" smtClean="0">
                          <a:solidFill>
                            <a:schemeClr val="tx1"/>
                          </a:solidFill>
                        </a:rPr>
                        <a:t>mejorar sus capacidades y contraatacar el </a:t>
                      </a:r>
                      <a:r>
                        <a:rPr lang="es-MX" sz="1100" b="0" dirty="0" err="1" smtClean="0">
                          <a:solidFill>
                            <a:schemeClr val="tx1"/>
                          </a:solidFill>
                        </a:rPr>
                        <a:t>cibercrimen</a:t>
                      </a:r>
                      <a:r>
                        <a:rPr lang="es-MX" sz="1100" b="0" dirty="0" smtClean="0">
                          <a:solidFill>
                            <a:schemeClr val="tx1"/>
                          </a:solidFill>
                        </a:rPr>
                        <a:t> (F3,</a:t>
                      </a:r>
                      <a:r>
                        <a:rPr lang="es-MX" sz="1100" b="0" baseline="0" dirty="0" smtClean="0">
                          <a:solidFill>
                            <a:schemeClr val="tx1"/>
                          </a:solidFill>
                        </a:rPr>
                        <a:t> F6, A1, </a:t>
                      </a:r>
                      <a:r>
                        <a:rPr lang="es-MX" sz="1100" b="0" dirty="0" smtClean="0">
                          <a:solidFill>
                            <a:schemeClr val="tx1"/>
                          </a:solidFill>
                        </a:rPr>
                        <a:t>A2, A4, A5)</a:t>
                      </a:r>
                      <a:endParaRPr lang="es-MX" sz="1100" b="0" dirty="0" smtClean="0">
                        <a:solidFill>
                          <a:schemeClr val="tx1"/>
                        </a:solidFill>
                      </a:endParaRPr>
                    </a:p>
                    <a:p>
                      <a:pPr marL="0" indent="0" algn="l">
                        <a:buFont typeface="Arial" panose="020B0604020202020204" pitchFamily="34" charset="0"/>
                        <a:buNone/>
                      </a:pPr>
                      <a:endParaRPr lang="es-MX" sz="1100" b="0" dirty="0" smtClean="0">
                        <a:solidFill>
                          <a:schemeClr val="tx1"/>
                        </a:solidFill>
                      </a:endParaRPr>
                    </a:p>
                  </a:txBody>
                  <a:tcPr>
                    <a:solidFill>
                      <a:schemeClr val="accent1">
                        <a:lumMod val="40000"/>
                        <a:lumOff val="60000"/>
                      </a:schemeClr>
                    </a:solidFill>
                  </a:tcPr>
                </a:tc>
              </a:tr>
              <a:tr h="370840">
                <a:tc>
                  <a:txBody>
                    <a:bodyPr/>
                    <a:lstStyle/>
                    <a:p>
                      <a:pPr algn="ctr"/>
                      <a:r>
                        <a:rPr lang="es-MX" sz="1400" b="1" dirty="0" smtClean="0">
                          <a:solidFill>
                            <a:schemeClr val="bg1"/>
                          </a:solidFill>
                        </a:rPr>
                        <a:t>Debilidades</a:t>
                      </a:r>
                      <a:endParaRPr lang="es-MX" sz="1400" b="1" dirty="0">
                        <a:solidFill>
                          <a:schemeClr val="bg1"/>
                        </a:solidFill>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c>
                  <a:txBody>
                    <a:bodyPr/>
                    <a:lstStyle/>
                    <a:p>
                      <a:pPr algn="ctr"/>
                      <a:r>
                        <a:rPr lang="es-MX" sz="1400" b="1" dirty="0" smtClean="0">
                          <a:solidFill>
                            <a:schemeClr val="bg1"/>
                          </a:solidFill>
                        </a:rPr>
                        <a:t>Estrategias DO</a:t>
                      </a:r>
                      <a:endParaRPr lang="es-MX" sz="1400" b="1" dirty="0">
                        <a:solidFill>
                          <a:schemeClr val="bg1"/>
                        </a:solidFill>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c>
                  <a:txBody>
                    <a:bodyPr/>
                    <a:lstStyle/>
                    <a:p>
                      <a:pPr algn="ctr"/>
                      <a:r>
                        <a:rPr lang="es-MX" sz="1400" b="1" dirty="0" smtClean="0">
                          <a:solidFill>
                            <a:schemeClr val="bg1"/>
                          </a:solidFill>
                        </a:rPr>
                        <a:t>Estrategias DA</a:t>
                      </a:r>
                      <a:endParaRPr lang="es-MX" sz="1400" b="1" dirty="0">
                        <a:solidFill>
                          <a:schemeClr val="bg1"/>
                        </a:solidFill>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r>
              <a:tr h="370840">
                <a:tc>
                  <a:txBody>
                    <a:bodyPr/>
                    <a:lstStyle/>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rgbClr val="000000"/>
                          </a:solidFill>
                          <a:effectLst/>
                          <a:latin typeface="Arial" panose="020B0604020202020204" pitchFamily="34" charset="0"/>
                        </a:rPr>
                        <a:t>D1.- Productos y servicios fáciles de imitar</a:t>
                      </a:r>
                    </a:p>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rgbClr val="000000"/>
                          </a:solidFill>
                          <a:effectLst/>
                          <a:latin typeface="Arial" panose="020B0604020202020204" pitchFamily="34" charset="0"/>
                        </a:rPr>
                        <a:t>D2.- Débil protección de la información de los usuarios</a:t>
                      </a:r>
                    </a:p>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rgbClr val="000000"/>
                          </a:solidFill>
                          <a:effectLst/>
                          <a:latin typeface="Arial" panose="020B0604020202020204" pitchFamily="34" charset="0"/>
                        </a:rPr>
                        <a:t>D3.- Impactos negativos de la publicidad online en la experiencia de los usuarios</a:t>
                      </a:r>
                    </a:p>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rgbClr val="000000"/>
                          </a:solidFill>
                          <a:effectLst/>
                          <a:latin typeface="Arial" panose="020B0604020202020204" pitchFamily="34" charset="0"/>
                        </a:rPr>
                        <a:t>D4.- Baja tasa de </a:t>
                      </a:r>
                      <a:r>
                        <a:rPr kumimoji="0" lang="es-MX" altLang="es-MX" sz="1000" b="0" i="0" u="none" strike="noStrike" cap="none" normalizeH="0" baseline="0" dirty="0" err="1" smtClean="0">
                          <a:ln>
                            <a:noFill/>
                          </a:ln>
                          <a:solidFill>
                            <a:srgbClr val="000000"/>
                          </a:solidFill>
                          <a:effectLst/>
                          <a:latin typeface="Arial" panose="020B0604020202020204" pitchFamily="34" charset="0"/>
                        </a:rPr>
                        <a:t>clicks</a:t>
                      </a:r>
                      <a:r>
                        <a:rPr kumimoji="0" lang="es-MX" altLang="es-MX" sz="1000" b="0" i="0" u="none" strike="noStrike" cap="none" normalizeH="0" baseline="0" dirty="0" smtClean="0">
                          <a:ln>
                            <a:noFill/>
                          </a:ln>
                          <a:solidFill>
                            <a:srgbClr val="000000"/>
                          </a:solidFill>
                          <a:effectLst/>
                          <a:latin typeface="Arial" panose="020B0604020202020204" pitchFamily="34" charset="0"/>
                        </a:rPr>
                        <a:t> de (CTR) de los anuncios</a:t>
                      </a:r>
                    </a:p>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rgbClr val="000000"/>
                          </a:solidFill>
                          <a:effectLst/>
                          <a:latin typeface="Arial" panose="020B0604020202020204" pitchFamily="34" charset="0"/>
                        </a:rPr>
                        <a:t>D5.- Poca diversificación del negocio</a:t>
                      </a:r>
                    </a:p>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rgbClr val="000000"/>
                          </a:solidFill>
                          <a:effectLst/>
                          <a:latin typeface="Arial" panose="020B0604020202020204" pitchFamily="34" charset="0"/>
                        </a:rPr>
                        <a:t>D6.- Actitud de la privacidad de los usuarios</a:t>
                      </a:r>
                    </a:p>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rgbClr val="000000"/>
                          </a:solidFill>
                          <a:effectLst/>
                          <a:latin typeface="Arial" panose="020B0604020202020204" pitchFamily="34" charset="0"/>
                        </a:rPr>
                        <a:t>D7.- Falta de personalización</a:t>
                      </a:r>
                    </a:p>
                  </a:txBody>
                  <a:tcPr>
                    <a:solidFill>
                      <a:schemeClr val="accent1">
                        <a:lumMod val="20000"/>
                        <a:lumOff val="80000"/>
                      </a:schemeClr>
                    </a:solidFill>
                  </a:tcPr>
                </a:tc>
                <a:tc>
                  <a:txBody>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MX" altLang="es-MX" sz="1000" b="0" i="0" u="none" strike="noStrike" cap="none" normalizeH="0" baseline="0" dirty="0" smtClean="0">
                          <a:ln>
                            <a:noFill/>
                          </a:ln>
                          <a:solidFill>
                            <a:srgbClr val="000000"/>
                          </a:solidFill>
                          <a:effectLst/>
                          <a:latin typeface="Arial" panose="020B0604020202020204" pitchFamily="34" charset="0"/>
                        </a:rPr>
                        <a:t>Expandir Facebook mediante la adquisición de nuevas empresas</a:t>
                      </a:r>
                      <a:r>
                        <a:rPr kumimoji="0" lang="es-MX" altLang="es-MX" sz="1000" b="0" i="0" u="none" strike="noStrike" cap="none" normalizeH="0" baseline="0" dirty="0" smtClean="0">
                          <a:ln>
                            <a:noFill/>
                          </a:ln>
                          <a:solidFill>
                            <a:srgbClr val="000000"/>
                          </a:solidFill>
                          <a:effectLst/>
                          <a:latin typeface="Arial" panose="020B0604020202020204" pitchFamily="34" charset="0"/>
                        </a:rPr>
                        <a:t>. (D1, D5, O1, O3)</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MX" altLang="es-MX" sz="1000" b="0" i="0" u="none" strike="noStrike" cap="none" normalizeH="0" baseline="0" dirty="0" smtClean="0">
                          <a:ln>
                            <a:noFill/>
                          </a:ln>
                          <a:solidFill>
                            <a:srgbClr val="000000"/>
                          </a:solidFill>
                          <a:effectLst/>
                          <a:latin typeface="Arial" panose="020B0604020202020204" pitchFamily="34" charset="0"/>
                        </a:rPr>
                        <a:t>Aumentar las capacidades de interacción, protección y personalización de la plataforma. (D2, D6, D7, O2)</a:t>
                      </a:r>
                      <a:endParaRPr kumimoji="0" lang="es-MX" altLang="es-MX" sz="1000" b="0" i="0" u="none" strike="noStrike" cap="none" normalizeH="0" baseline="0" dirty="0" smtClean="0">
                        <a:ln>
                          <a:noFill/>
                        </a:ln>
                        <a:solidFill>
                          <a:srgbClr val="000000"/>
                        </a:solidFill>
                        <a:effectLst/>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s-MX" altLang="es-MX" sz="1000" b="0" i="0" u="none" strike="noStrike" cap="none" normalizeH="0" baseline="0" dirty="0" smtClean="0">
                        <a:ln>
                          <a:noFill/>
                        </a:ln>
                        <a:solidFill>
                          <a:srgbClr val="000000"/>
                        </a:solidFill>
                        <a:effectLst/>
                        <a:latin typeface="Arial" panose="020B0604020202020204" pitchFamily="34" charset="0"/>
                      </a:endParaRPr>
                    </a:p>
                  </a:txBody>
                  <a:tcPr>
                    <a:solidFill>
                      <a:schemeClr val="accent1">
                        <a:lumMod val="20000"/>
                        <a:lumOff val="80000"/>
                      </a:schemeClr>
                    </a:solidFill>
                  </a:tcPr>
                </a:tc>
                <a:tc>
                  <a:txBody>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MX" altLang="es-MX" sz="1000" b="0" i="0" u="none" strike="noStrike" cap="none" normalizeH="0" baseline="0" dirty="0" smtClean="0">
                          <a:ln>
                            <a:noFill/>
                          </a:ln>
                          <a:solidFill>
                            <a:srgbClr val="000000"/>
                          </a:solidFill>
                          <a:effectLst/>
                          <a:latin typeface="Arial" panose="020B0604020202020204" pitchFamily="34" charset="0"/>
                        </a:rPr>
                        <a:t>Fortalecer los esquemas de márquetin tales como  el márquetin viral , Directo, Redes de publicidad, segmentación diferenciada etc</a:t>
                      </a:r>
                      <a:r>
                        <a:rPr kumimoji="0" lang="es-MX" altLang="es-MX" sz="1000" b="0" i="0" u="none" strike="noStrike" cap="none" normalizeH="0" baseline="0" dirty="0" smtClean="0">
                          <a:ln>
                            <a:noFill/>
                          </a:ln>
                          <a:solidFill>
                            <a:srgbClr val="000000"/>
                          </a:solidFill>
                          <a:effectLst/>
                          <a:latin typeface="Arial" panose="020B0604020202020204" pitchFamily="34" charset="0"/>
                        </a:rPr>
                        <a:t>. (D1, D4, D6, A3, A4, </a:t>
                      </a:r>
                      <a:endParaRPr kumimoji="0" lang="es-MX" altLang="es-MX" sz="1000" b="0" i="0" u="none" strike="noStrike" cap="none" normalizeH="0" baseline="0" dirty="0" smtClean="0">
                        <a:ln>
                          <a:noFill/>
                        </a:ln>
                        <a:solidFill>
                          <a:srgbClr val="000000"/>
                        </a:solidFill>
                        <a:effectLst/>
                        <a:latin typeface="Arial" panose="020B0604020202020204" pitchFamily="34" charset="0"/>
                      </a:endParaRPr>
                    </a:p>
                  </a:txBody>
                  <a:tcPr>
                    <a:solidFill>
                      <a:schemeClr val="accent1">
                        <a:lumMod val="20000"/>
                        <a:lumOff val="80000"/>
                      </a:schemeClr>
                    </a:solidFill>
                  </a:tcPr>
                </a:tc>
              </a:tr>
            </a:tbl>
          </a:graphicData>
        </a:graphic>
      </p:graphicFrame>
      <p:sp>
        <p:nvSpPr>
          <p:cNvPr id="10" name="CuadroTexto 9"/>
          <p:cNvSpPr txBox="1"/>
          <p:nvPr/>
        </p:nvSpPr>
        <p:spPr>
          <a:xfrm>
            <a:off x="1456709" y="1224511"/>
            <a:ext cx="1836913" cy="830997"/>
          </a:xfrm>
          <a:prstGeom prst="rect">
            <a:avLst/>
          </a:prstGeom>
          <a:noFill/>
        </p:spPr>
        <p:txBody>
          <a:bodyPr wrap="none" rtlCol="0">
            <a:spAutoFit/>
          </a:bodyPr>
          <a:lstStyle/>
          <a:p>
            <a:pPr algn="ctr"/>
            <a:r>
              <a:rPr lang="es-MX" sz="2400" dirty="0" smtClean="0"/>
              <a:t>Matriz FODA </a:t>
            </a:r>
          </a:p>
          <a:p>
            <a:pPr algn="ctr"/>
            <a:r>
              <a:rPr lang="es-MX" sz="2400" dirty="0" smtClean="0"/>
              <a:t>Facebook</a:t>
            </a:r>
            <a:endParaRPr lang="es-MX" sz="2400" dirty="0"/>
          </a:p>
        </p:txBody>
      </p:sp>
    </p:spTree>
    <p:extLst>
      <p:ext uri="{BB962C8B-B14F-4D97-AF65-F5344CB8AC3E}">
        <p14:creationId xmlns:p14="http://schemas.microsoft.com/office/powerpoint/2010/main" val="10860014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ángulo 17"/>
          <p:cNvSpPr/>
          <p:nvPr/>
        </p:nvSpPr>
        <p:spPr>
          <a:xfrm>
            <a:off x="878305" y="6278787"/>
            <a:ext cx="6096000" cy="261610"/>
          </a:xfrm>
          <a:prstGeom prst="rect">
            <a:avLst/>
          </a:prstGeom>
        </p:spPr>
        <p:txBody>
          <a:bodyPr>
            <a:spAutoFit/>
          </a:bodyPr>
          <a:lstStyle/>
          <a:p>
            <a:r>
              <a:rPr lang="es-MX" sz="1050" dirty="0" smtClean="0"/>
              <a:t>Fuente:  http://www.deguate.com/artman/publish/gestion_merca/ejemplos-analisis-foda-empresas.shtml</a:t>
            </a:r>
            <a:endParaRPr lang="es-MX" sz="1050" dirty="0"/>
          </a:p>
        </p:txBody>
      </p:sp>
      <p:sp>
        <p:nvSpPr>
          <p:cNvPr id="2" name="Rectángulo 1"/>
          <p:cNvSpPr/>
          <p:nvPr/>
        </p:nvSpPr>
        <p:spPr>
          <a:xfrm>
            <a:off x="444183" y="461231"/>
            <a:ext cx="11321716" cy="5693866"/>
          </a:xfrm>
          <a:prstGeom prst="rect">
            <a:avLst/>
          </a:prstGeom>
        </p:spPr>
        <p:txBody>
          <a:bodyPr wrap="square">
            <a:spAutoFit/>
          </a:bodyPr>
          <a:lstStyle/>
          <a:p>
            <a:r>
              <a:rPr lang="es-MX" sz="1600" dirty="0" smtClean="0"/>
              <a:t>Fortalezas de Facebook</a:t>
            </a:r>
          </a:p>
          <a:p>
            <a:endParaRPr lang="es-MX" sz="1200" dirty="0" smtClean="0"/>
          </a:p>
          <a:p>
            <a:r>
              <a:rPr lang="es-MX" sz="1200" dirty="0" smtClean="0"/>
              <a:t>Las fortalezas de Facebook Inc. soportan su posición como el jugador más grande en el mercado de redes sociales, y como uno de los principales jugadores en el mercado de la publicidad en línea. Los factores estratégicos internos que construyen la competitividad del negocio y constituyen las principales fortalezas de Facebook son:</a:t>
            </a:r>
          </a:p>
          <a:p>
            <a:endParaRPr lang="es-MX" sz="1200" dirty="0" smtClean="0"/>
          </a:p>
          <a:p>
            <a:pPr lvl="1"/>
            <a:r>
              <a:rPr lang="es-MX" sz="1200" b="1" dirty="0" smtClean="0"/>
              <a:t>F01. Fuerte imagen de marca. </a:t>
            </a:r>
            <a:r>
              <a:rPr lang="es-MX" sz="1200" dirty="0" smtClean="0"/>
              <a:t>La popularidad del sitio web Facebook llega a la par de una fuerte imagen de marca. La empresa ha desarrollado su negocio como un proveedor de servicio de una red social confiable.</a:t>
            </a:r>
          </a:p>
          <a:p>
            <a:pPr lvl="1"/>
            <a:endParaRPr lang="es-MX" sz="1200" dirty="0" smtClean="0"/>
          </a:p>
          <a:p>
            <a:pPr lvl="1"/>
            <a:r>
              <a:rPr lang="es-MX" sz="1200" b="1" dirty="0" smtClean="0"/>
              <a:t>F02. Gran base de consumidores con externalidades. </a:t>
            </a:r>
            <a:r>
              <a:rPr lang="es-MX" sz="1200" dirty="0" smtClean="0"/>
              <a:t>La gran base de consumidores de Facebook </a:t>
            </a:r>
            <a:r>
              <a:rPr lang="es-MX" sz="1200" dirty="0" err="1" smtClean="0"/>
              <a:t>Inc</a:t>
            </a:r>
            <a:r>
              <a:rPr lang="es-MX" sz="1200" dirty="0" smtClean="0"/>
              <a:t> es una fortaleza que trae consigo muchas externalidades beneficiosas: la enorme cantidad de usuarios o miembros del sitio hace que su red social sea más atractiva para nuevos miembros y anunciantes, al tiempo que hace más difícil que otras redes sociales -nuevas o existentes- compitan con Facebook.</a:t>
            </a:r>
          </a:p>
          <a:p>
            <a:pPr lvl="1"/>
            <a:endParaRPr lang="es-MX" sz="1200" dirty="0" smtClean="0"/>
          </a:p>
          <a:p>
            <a:pPr lvl="1"/>
            <a:r>
              <a:rPr lang="es-MX" sz="1200" b="1" dirty="0" smtClean="0"/>
              <a:t>F03. Elevados ingresos. </a:t>
            </a:r>
            <a:r>
              <a:rPr lang="es-MX" sz="1200" dirty="0" smtClean="0"/>
              <a:t>Los elevados ingresos de Facebook permiten que la compañía cuente con la capacidad financiera para investigación y desarrollo (I&amp;D) de nuevos productos, así como inversiones o adquisiciones de nuevas empresas.</a:t>
            </a:r>
          </a:p>
          <a:p>
            <a:pPr lvl="1"/>
            <a:endParaRPr lang="es-MX" sz="1200" dirty="0" smtClean="0"/>
          </a:p>
          <a:p>
            <a:pPr lvl="1"/>
            <a:r>
              <a:rPr lang="es-MX" sz="1200" b="1" dirty="0" smtClean="0"/>
              <a:t>F04. Integración con sitios web y aplicaciones. </a:t>
            </a:r>
            <a:r>
              <a:rPr lang="es-MX" sz="1200" dirty="0" smtClean="0"/>
              <a:t>Para enriquecer la experiencia de los usuarios y motivas a más usuarios a utilizar Facebook, la red social ha lanzado varias características que permiten una mayor integración con otros sitios web y programadores de aplicaciones que corren vía Facebook. La sencilla integración y uso de aplicaciones da como resultado una ventaja competitiva sobre otras redes sociales que tienen dificultades para intentar proveer el mismo nivel de servicio.</a:t>
            </a:r>
          </a:p>
          <a:p>
            <a:pPr lvl="1"/>
            <a:endParaRPr lang="es-MX" sz="1200" dirty="0" smtClean="0"/>
          </a:p>
          <a:p>
            <a:pPr lvl="1"/>
            <a:r>
              <a:rPr lang="es-MX" sz="1200" b="1" dirty="0" smtClean="0"/>
              <a:t>F05. Buena experiencia de usuarios. </a:t>
            </a:r>
            <a:r>
              <a:rPr lang="es-MX" sz="1200" dirty="0" smtClean="0"/>
              <a:t>Facebook tiene una interfaz fácil de usar, está integrada con muchos sitios web y puede conectar a las personas a través de sus computadoras o dispositivos móviles. Además, la red social ha sido traducida a más de 70 idiomas y tiene muchas más características adicionales que no están disponibles en otras redes sociales.</a:t>
            </a:r>
          </a:p>
          <a:p>
            <a:pPr lvl="1"/>
            <a:endParaRPr lang="es-MX" sz="1200" dirty="0" smtClean="0"/>
          </a:p>
          <a:p>
            <a:pPr lvl="1"/>
            <a:r>
              <a:rPr lang="es-MX" sz="1200" b="1" dirty="0" smtClean="0"/>
              <a:t>F06. Entendimiento de las necesidades y comportamiento de los usuarios. </a:t>
            </a:r>
            <a:r>
              <a:rPr lang="es-MX" sz="1200" dirty="0" smtClean="0"/>
              <a:t>Con excepción de Google, ninguna otra empresa tiene tantos datos recolectados sobre lo que a los usuarios les gusta, disgusta, necesitan y cómo se comportan en línea. Con tanta información, Facebook sabe exactamente lo que debe ofrecer a sus usuarios (características adicionales, publicidad dirigida) y como mejorar aún más su experiencia con Facebook.</a:t>
            </a:r>
          </a:p>
          <a:p>
            <a:endParaRPr lang="es-MX" sz="1200" dirty="0" smtClean="0"/>
          </a:p>
          <a:p>
            <a:r>
              <a:rPr lang="es-MX" sz="1200" dirty="0" smtClean="0"/>
              <a:t>Estos elementos del análisis FODA demuestran que Facebook </a:t>
            </a:r>
            <a:r>
              <a:rPr lang="es-MX" sz="1200" dirty="0" err="1" smtClean="0"/>
              <a:t>Inc</a:t>
            </a:r>
            <a:r>
              <a:rPr lang="es-MX" sz="1200" dirty="0" smtClean="0"/>
              <a:t> tiene las fortalezas necesarias para mantener su ventaja competitiva y continuar siendo atractiva en el mercadeo de la publicidad en línea.</a:t>
            </a:r>
          </a:p>
          <a:p>
            <a:endParaRPr lang="es-MX" sz="1200" dirty="0" smtClean="0"/>
          </a:p>
        </p:txBody>
      </p:sp>
    </p:spTree>
    <p:extLst>
      <p:ext uri="{BB962C8B-B14F-4D97-AF65-F5344CB8AC3E}">
        <p14:creationId xmlns:p14="http://schemas.microsoft.com/office/powerpoint/2010/main" val="20775815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ángulo 17"/>
          <p:cNvSpPr/>
          <p:nvPr/>
        </p:nvSpPr>
        <p:spPr>
          <a:xfrm>
            <a:off x="878305" y="6278787"/>
            <a:ext cx="6096000" cy="261610"/>
          </a:xfrm>
          <a:prstGeom prst="rect">
            <a:avLst/>
          </a:prstGeom>
        </p:spPr>
        <p:txBody>
          <a:bodyPr>
            <a:spAutoFit/>
          </a:bodyPr>
          <a:lstStyle/>
          <a:p>
            <a:r>
              <a:rPr lang="es-MX" sz="1050" dirty="0" smtClean="0"/>
              <a:t>Fuente:  http://www.deguate.com/artman/publish/gestion_merca/ejemplos-analisis-foda-empresas.shtml</a:t>
            </a:r>
            <a:endParaRPr lang="es-MX" sz="1050" dirty="0"/>
          </a:p>
        </p:txBody>
      </p:sp>
      <p:sp>
        <p:nvSpPr>
          <p:cNvPr id="2" name="Rectángulo 1"/>
          <p:cNvSpPr/>
          <p:nvPr/>
        </p:nvSpPr>
        <p:spPr>
          <a:xfrm>
            <a:off x="453236" y="995386"/>
            <a:ext cx="11321716" cy="4647426"/>
          </a:xfrm>
          <a:prstGeom prst="rect">
            <a:avLst/>
          </a:prstGeom>
        </p:spPr>
        <p:txBody>
          <a:bodyPr wrap="square">
            <a:spAutoFit/>
          </a:bodyPr>
          <a:lstStyle/>
          <a:p>
            <a:r>
              <a:rPr lang="es-MX" sz="1600" dirty="0" smtClean="0"/>
              <a:t>Oportunidades de Facebook</a:t>
            </a:r>
          </a:p>
          <a:p>
            <a:endParaRPr lang="es-MX" sz="1600" dirty="0" smtClean="0"/>
          </a:p>
          <a:p>
            <a:r>
              <a:rPr lang="es-MX" sz="1200" dirty="0" smtClean="0"/>
              <a:t>Existen numerosas oportunidades para que Facebook haga crecer su negocio de redes sociales a nivel internacional. Este elemento del análisis FODA enumera los factores estratégicos externos que la empresa puede explotar para mejorar la situación de su negocio. Las siguientes oportunidades son las más relevantes en el caso de Facebook:</a:t>
            </a:r>
          </a:p>
          <a:p>
            <a:endParaRPr lang="es-MX" sz="1200" dirty="0" smtClean="0"/>
          </a:p>
          <a:p>
            <a:pPr lvl="1"/>
            <a:r>
              <a:rPr lang="es-MX" sz="1200" b="1" dirty="0" smtClean="0"/>
              <a:t>O01. Diversificación del negocio</a:t>
            </a:r>
            <a:r>
              <a:rPr lang="es-MX" sz="1200" dirty="0" smtClean="0"/>
              <a:t>. Facebook </a:t>
            </a:r>
            <a:r>
              <a:rPr lang="es-MX" sz="1200" dirty="0" err="1" smtClean="0"/>
              <a:t>Inc</a:t>
            </a:r>
            <a:r>
              <a:rPr lang="es-MX" sz="1200" dirty="0" smtClean="0"/>
              <a:t> tiene la oportunidad de diversificar su oferta por fuera del núcleo de su negocio basado en la red social y la publicidad en línea. La compañía ya ha dado algunos pasos en esa dirección, como la compra de </a:t>
            </a:r>
            <a:r>
              <a:rPr lang="es-MX" sz="1200" dirty="0" err="1" smtClean="0"/>
              <a:t>Oculus</a:t>
            </a:r>
            <a:r>
              <a:rPr lang="es-MX" sz="1200" dirty="0" smtClean="0"/>
              <a:t> VR, que es un negocio de tecnología de Realidad Virtual que puede apoyar los servicios de </a:t>
            </a:r>
            <a:r>
              <a:rPr lang="es-MX" sz="1200" dirty="0" err="1" smtClean="0"/>
              <a:t>networking</a:t>
            </a:r>
            <a:r>
              <a:rPr lang="es-MX" sz="1200" dirty="0" smtClean="0"/>
              <a:t> de la empresa. Sin embargo, una mayor diversificación permitiría a Facebook reducir sus riesgos.</a:t>
            </a:r>
          </a:p>
          <a:p>
            <a:pPr lvl="1"/>
            <a:endParaRPr lang="es-MX" sz="1200" dirty="0" smtClean="0"/>
          </a:p>
          <a:p>
            <a:pPr lvl="1"/>
            <a:r>
              <a:rPr lang="es-MX" sz="1200" b="1" dirty="0" smtClean="0"/>
              <a:t>O02. Innovación de productos. </a:t>
            </a:r>
            <a:r>
              <a:rPr lang="es-MX" sz="1200" dirty="0" smtClean="0"/>
              <a:t>Otra oportunidad es que la compañía innove más productos que sean complementarios con su sitio web de red social y sus aplicaciones móviles.</a:t>
            </a:r>
          </a:p>
          <a:p>
            <a:pPr lvl="1"/>
            <a:endParaRPr lang="es-MX" sz="1200" dirty="0" smtClean="0"/>
          </a:p>
          <a:p>
            <a:pPr lvl="1"/>
            <a:r>
              <a:rPr lang="es-MX" sz="1200" b="1" dirty="0" smtClean="0"/>
              <a:t>O03. Facebook Marketplace. </a:t>
            </a:r>
            <a:r>
              <a:rPr lang="es-MX" sz="1200" dirty="0" smtClean="0"/>
              <a:t>Con tantos usuarios y su alcance mundial, Facebook está bien posicionado para abrir su plataforma de clasificados Facebook Marketplace. Si es exitosa, podría generar más ingresos que la publicidad, catapultando el crecimiento de la compañía.</a:t>
            </a:r>
          </a:p>
          <a:p>
            <a:pPr lvl="1"/>
            <a:endParaRPr lang="es-MX" sz="1200" dirty="0" smtClean="0"/>
          </a:p>
          <a:p>
            <a:pPr lvl="1"/>
            <a:r>
              <a:rPr lang="es-MX" sz="1200" b="1" dirty="0" smtClean="0"/>
              <a:t>O04. Penetración del mercado y desarrollo</a:t>
            </a:r>
            <a:r>
              <a:rPr lang="es-MX" sz="1200" dirty="0" smtClean="0"/>
              <a:t>. La penetración de mercadeo y el desarrollo con las estrategias genéricas e intensivas de crecimiento de Facebook pueden incrementar la cantidad de miembros en la red social y los ingresos de la firma.</a:t>
            </a:r>
          </a:p>
          <a:p>
            <a:pPr lvl="1"/>
            <a:endParaRPr lang="es-MX" sz="1200" dirty="0" smtClean="0"/>
          </a:p>
          <a:p>
            <a:pPr lvl="1"/>
            <a:r>
              <a:rPr lang="es-MX" sz="1200" b="1" dirty="0" smtClean="0"/>
              <a:t>O05. Expansión a China. </a:t>
            </a:r>
            <a:r>
              <a:rPr lang="es-MX" sz="1200" dirty="0" smtClean="0"/>
              <a:t>Regulaciones menos restrictivas y un nuevo gobierno podrían permitir a Facebook entrar al mercado chino. Mientras eso sucede, la empresa debe prepararse para ingresar al mercado con mayor cantidad de habitantes del mundo.</a:t>
            </a:r>
          </a:p>
          <a:p>
            <a:endParaRPr lang="es-MX" sz="1600" dirty="0" smtClean="0"/>
          </a:p>
          <a:p>
            <a:r>
              <a:rPr lang="es-MX" sz="1200" dirty="0" smtClean="0"/>
              <a:t>Como vemos, Facebook necesita reformar algunas de sus estrategias para asegurar el crecimiento continuo de la empresa.</a:t>
            </a:r>
          </a:p>
          <a:p>
            <a:endParaRPr lang="es-MX" sz="1600" dirty="0" smtClean="0"/>
          </a:p>
        </p:txBody>
      </p:sp>
    </p:spTree>
    <p:extLst>
      <p:ext uri="{BB962C8B-B14F-4D97-AF65-F5344CB8AC3E}">
        <p14:creationId xmlns:p14="http://schemas.microsoft.com/office/powerpoint/2010/main" val="26389359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ángulo 17"/>
          <p:cNvSpPr/>
          <p:nvPr/>
        </p:nvSpPr>
        <p:spPr>
          <a:xfrm>
            <a:off x="362701" y="6596390"/>
            <a:ext cx="6096000" cy="261610"/>
          </a:xfrm>
          <a:prstGeom prst="rect">
            <a:avLst/>
          </a:prstGeom>
        </p:spPr>
        <p:txBody>
          <a:bodyPr>
            <a:spAutoFit/>
          </a:bodyPr>
          <a:lstStyle/>
          <a:p>
            <a:r>
              <a:rPr lang="es-MX" sz="1050" dirty="0" smtClean="0"/>
              <a:t>Fuente:  http://www.deguate.com/artman/publish/gestion_merca/ejemplos-analisis-foda-empresas.shtml</a:t>
            </a:r>
            <a:endParaRPr lang="es-MX" sz="1050" dirty="0"/>
          </a:p>
        </p:txBody>
      </p:sp>
      <p:sp>
        <p:nvSpPr>
          <p:cNvPr id="2" name="Rectángulo 1"/>
          <p:cNvSpPr/>
          <p:nvPr/>
        </p:nvSpPr>
        <p:spPr>
          <a:xfrm>
            <a:off x="362701" y="298269"/>
            <a:ext cx="11321716" cy="5693866"/>
          </a:xfrm>
          <a:prstGeom prst="rect">
            <a:avLst/>
          </a:prstGeom>
        </p:spPr>
        <p:txBody>
          <a:bodyPr wrap="square">
            <a:spAutoFit/>
          </a:bodyPr>
          <a:lstStyle/>
          <a:p>
            <a:r>
              <a:rPr lang="es-MX" sz="1600" dirty="0" smtClean="0"/>
              <a:t>Debilidades de Facebook</a:t>
            </a:r>
          </a:p>
          <a:p>
            <a:endParaRPr lang="es-MX" sz="1200" dirty="0" smtClean="0"/>
          </a:p>
          <a:p>
            <a:r>
              <a:rPr lang="es-MX" sz="1200" dirty="0" smtClean="0"/>
              <a:t>Facebook sufre de algunas debilidades basadas en la naturaleza del negocio de las redes sociales. Este elemento del análisis FODA identifica los factores estratégicos internos que previenen o reducen el éxito de la compañía. En el caso de Facebook, estas son las debilidades más significativas:</a:t>
            </a:r>
          </a:p>
          <a:p>
            <a:endParaRPr lang="es-MX" sz="1200" dirty="0" smtClean="0"/>
          </a:p>
          <a:p>
            <a:pPr lvl="1"/>
            <a:r>
              <a:rPr lang="es-MX" sz="1200" b="1" dirty="0" smtClean="0"/>
              <a:t>D01. Productos y servicios fáciles de imitar. </a:t>
            </a:r>
            <a:r>
              <a:rPr lang="es-MX" sz="1200" dirty="0" smtClean="0"/>
              <a:t>El sitio web de Facebook y sus servicios relacionados son fácilmente imitables en términos de sus características básicas y funciones. Por ejemplo, otras empresas pueden desarrollar sus sitios de redes sociales para competir directamente con Facebook.</a:t>
            </a:r>
          </a:p>
          <a:p>
            <a:pPr lvl="1"/>
            <a:endParaRPr lang="es-MX" sz="1200" dirty="0" smtClean="0"/>
          </a:p>
          <a:p>
            <a:pPr lvl="1"/>
            <a:r>
              <a:rPr lang="es-MX" sz="1200" b="1" dirty="0" smtClean="0"/>
              <a:t>D02. Débil protección de la información de los usuarios. </a:t>
            </a:r>
            <a:r>
              <a:rPr lang="es-MX" sz="1200" dirty="0" smtClean="0"/>
              <a:t>Con tantos usuarios que publican su información personal en su red social, Facebook se ha convertido en el objetivo de muchos ataques que roban contraseñas y otros datos personales de lo usuarios. Estos ataques ocurren a diario y miles de contraseñas son sustraídas. Facebook no está haciendo lo suficiente para proteger a sus usuarios de estos ataques de identidad.</a:t>
            </a:r>
          </a:p>
          <a:p>
            <a:pPr lvl="1"/>
            <a:endParaRPr lang="es-MX" sz="1200" dirty="0" smtClean="0"/>
          </a:p>
          <a:p>
            <a:pPr lvl="1"/>
            <a:r>
              <a:rPr lang="es-MX" sz="1200" b="1" dirty="0" smtClean="0"/>
              <a:t>D03. Impactos negativos de la publicidad online en la experiencia de los usuarios. </a:t>
            </a:r>
            <a:r>
              <a:rPr lang="es-MX" sz="1200" dirty="0" smtClean="0"/>
              <a:t>Aunque la empresa gana a través de la publicidad en línea en su red social, el mecanismo tiene la debilidad de que muchos usuarios perciben dicha publicidad como algo molesto que afecta su experiencia en la red social.</a:t>
            </a:r>
          </a:p>
          <a:p>
            <a:pPr lvl="1"/>
            <a:endParaRPr lang="es-MX" sz="1200" dirty="0" smtClean="0"/>
          </a:p>
          <a:p>
            <a:pPr lvl="1"/>
            <a:r>
              <a:rPr lang="es-MX" sz="1200" b="1" dirty="0" smtClean="0"/>
              <a:t>D04. Bajo CTR de los anuncios. </a:t>
            </a:r>
            <a:r>
              <a:rPr lang="es-MX" sz="1200" dirty="0" smtClean="0"/>
              <a:t>Facebook tiene una tasa de </a:t>
            </a:r>
            <a:r>
              <a:rPr lang="es-MX" sz="1200" dirty="0" err="1" smtClean="0"/>
              <a:t>clicks</a:t>
            </a:r>
            <a:r>
              <a:rPr lang="es-MX" sz="1200" dirty="0" smtClean="0"/>
              <a:t> en sus anuncios (CTR) menor que un sitio web promedio, de tan solo 0.05% contra 4% respectivamente. Para obtener mejores ganancias publicitarias, Facebook debe cambiar la forma en la que muestra los anuncios, pero sin interferir con la experiencia de los usuarios (los anuncios en los muros tienen un CTR de 6%).</a:t>
            </a:r>
          </a:p>
          <a:p>
            <a:pPr lvl="1"/>
            <a:endParaRPr lang="es-MX" sz="1200" dirty="0" smtClean="0"/>
          </a:p>
          <a:p>
            <a:pPr lvl="1"/>
            <a:r>
              <a:rPr lang="es-MX" sz="1200" b="1" dirty="0" smtClean="0"/>
              <a:t>D05. Poca diversificación del negocio. </a:t>
            </a:r>
            <a:r>
              <a:rPr lang="es-MX" sz="1200" dirty="0" smtClean="0"/>
              <a:t>Facebook sufre de muy poca diversificación en su negocio, lo que maximiza la exposición a riesgos. Esto sucede porque la inmensa mayoría de los ingresos de la compañía se generan a través de su red social y las apps móviles relacionadas.</a:t>
            </a:r>
          </a:p>
          <a:p>
            <a:pPr lvl="1"/>
            <a:endParaRPr lang="es-MX" sz="1200" dirty="0" smtClean="0"/>
          </a:p>
          <a:p>
            <a:pPr lvl="1"/>
            <a:r>
              <a:rPr lang="es-MX" sz="1200" b="1" dirty="0" smtClean="0"/>
              <a:t>D06. Actitud frente a la privacidad de los usuarios</a:t>
            </a:r>
            <a:r>
              <a:rPr lang="es-MX" sz="1200" dirty="0" smtClean="0"/>
              <a:t>. Facebook recopila información privada de los usuarios y luego la almacena, utiliza para sus propios propósitos o vende. Tratar de esta manera la información privada de los usuarios genera una atención negativa y reduce su popularidad.</a:t>
            </a:r>
          </a:p>
          <a:p>
            <a:pPr lvl="1"/>
            <a:endParaRPr lang="es-MX" sz="1200" dirty="0" smtClean="0"/>
          </a:p>
          <a:p>
            <a:pPr lvl="1"/>
            <a:r>
              <a:rPr lang="es-MX" sz="1200" b="1" dirty="0" smtClean="0"/>
              <a:t>D07. Falta de personalización. </a:t>
            </a:r>
            <a:r>
              <a:rPr lang="es-MX" sz="1200" dirty="0" smtClean="0"/>
              <a:t>Muchos usuarios de Facebook pasan gran parte de su tiempo en la red social y quieren que el sitio refleje sus personalidades. Sin embargo, Facebook obliga a todos los usuarios a utilizar una plantilla uniforme en la cual lo único que pueden cambiar es la foto de portada y de perfil. En comparación, Google+ permite mucha más personalización de su red social.</a:t>
            </a:r>
          </a:p>
          <a:p>
            <a:endParaRPr lang="es-MX" sz="1200" dirty="0" smtClean="0"/>
          </a:p>
          <a:p>
            <a:r>
              <a:rPr lang="es-MX" sz="1200" dirty="0" smtClean="0"/>
              <a:t>Facebook debe prestar especial atención a las debilidades detectadas en su análisis FODA para reducir su exposición a riesgos e incrementar el potencial crecimiento de su negocio.</a:t>
            </a:r>
          </a:p>
        </p:txBody>
      </p:sp>
    </p:spTree>
    <p:extLst>
      <p:ext uri="{BB962C8B-B14F-4D97-AF65-F5344CB8AC3E}">
        <p14:creationId xmlns:p14="http://schemas.microsoft.com/office/powerpoint/2010/main" val="35770699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ángulo 17"/>
          <p:cNvSpPr/>
          <p:nvPr/>
        </p:nvSpPr>
        <p:spPr>
          <a:xfrm>
            <a:off x="362701" y="6596390"/>
            <a:ext cx="6096000" cy="261610"/>
          </a:xfrm>
          <a:prstGeom prst="rect">
            <a:avLst/>
          </a:prstGeom>
        </p:spPr>
        <p:txBody>
          <a:bodyPr>
            <a:spAutoFit/>
          </a:bodyPr>
          <a:lstStyle/>
          <a:p>
            <a:r>
              <a:rPr lang="es-MX" sz="1050" dirty="0" smtClean="0"/>
              <a:t>Fuente:  http://www.deguate.com/artman/publish/gestion_merca/ejemplos-analisis-foda-empresas.shtml</a:t>
            </a:r>
            <a:endParaRPr lang="es-MX" sz="1050" dirty="0"/>
          </a:p>
        </p:txBody>
      </p:sp>
      <p:sp>
        <p:nvSpPr>
          <p:cNvPr id="2" name="Rectángulo 1"/>
          <p:cNvSpPr/>
          <p:nvPr/>
        </p:nvSpPr>
        <p:spPr>
          <a:xfrm>
            <a:off x="362701" y="723782"/>
            <a:ext cx="11321716" cy="5078313"/>
          </a:xfrm>
          <a:prstGeom prst="rect">
            <a:avLst/>
          </a:prstGeom>
        </p:spPr>
        <p:txBody>
          <a:bodyPr wrap="square">
            <a:spAutoFit/>
          </a:bodyPr>
          <a:lstStyle/>
          <a:p>
            <a:r>
              <a:rPr lang="es-MX" sz="1600" dirty="0" smtClean="0"/>
              <a:t>Amenazas de Facebook</a:t>
            </a:r>
          </a:p>
          <a:p>
            <a:endParaRPr lang="es-MX" sz="1600" dirty="0" smtClean="0"/>
          </a:p>
          <a:p>
            <a:r>
              <a:rPr lang="es-MX" sz="1200" dirty="0" smtClean="0"/>
              <a:t>Facebook Inc. tiene riesgos potenciales y efectos negativos de amenazas en su entorno de negocios. Los factores estratégicos externos que previenen o impiden el desarrollo del negocio se enumeran en este elemento del análisis FODA. Facebook debe ocuparse de las siguientes amenazas contra su red social y su negocio de publicidad en línea:</a:t>
            </a:r>
          </a:p>
          <a:p>
            <a:endParaRPr lang="es-MX" sz="1200" dirty="0" smtClean="0"/>
          </a:p>
          <a:p>
            <a:pPr lvl="1"/>
            <a:r>
              <a:rPr lang="es-MX" sz="1200" b="1" dirty="0" smtClean="0"/>
              <a:t>A01. Imitación. </a:t>
            </a:r>
            <a:r>
              <a:rPr lang="es-MX" sz="1200" dirty="0" smtClean="0"/>
              <a:t>La imitación es una de las mayores amenazas para la compañía, considerando que otras empresas podría desarrollar sitios web de redes sociales y aplicaciones para móviles similares a las de Facebook.</a:t>
            </a:r>
          </a:p>
          <a:p>
            <a:pPr lvl="1"/>
            <a:endParaRPr lang="es-MX" sz="1200" dirty="0" smtClean="0"/>
          </a:p>
          <a:p>
            <a:pPr lvl="1"/>
            <a:r>
              <a:rPr lang="es-MX" sz="1200" b="1" dirty="0" smtClean="0"/>
              <a:t>A02. </a:t>
            </a:r>
            <a:r>
              <a:rPr lang="es-MX" sz="1200" b="1" dirty="0" err="1" smtClean="0"/>
              <a:t>Cibercrimen</a:t>
            </a:r>
            <a:r>
              <a:rPr lang="es-MX" sz="1200" b="1" dirty="0" smtClean="0"/>
              <a:t>. </a:t>
            </a:r>
            <a:r>
              <a:rPr lang="es-MX" sz="1200" dirty="0" smtClean="0"/>
              <a:t>Con tal cantidad de miembros (usuarios), Facebook experimenta en la actualidad grandes riesgos de </a:t>
            </a:r>
            <a:r>
              <a:rPr lang="es-MX" sz="1200" dirty="0" err="1" smtClean="0"/>
              <a:t>cibercrimen</a:t>
            </a:r>
            <a:r>
              <a:rPr lang="es-MX" sz="1200" dirty="0" smtClean="0"/>
              <a:t>, que amenazan con reducir el atractivo de los servicios de la red social de la compañía.</a:t>
            </a:r>
          </a:p>
          <a:p>
            <a:pPr lvl="1"/>
            <a:endParaRPr lang="es-MX" sz="1200" dirty="0" smtClean="0"/>
          </a:p>
          <a:p>
            <a:pPr lvl="1"/>
            <a:r>
              <a:rPr lang="es-MX" sz="1200" b="1" dirty="0" smtClean="0"/>
              <a:t>A03. Saturación del mercado. </a:t>
            </a:r>
            <a:r>
              <a:rPr lang="es-MX" sz="1200" dirty="0" smtClean="0"/>
              <a:t>A medida que Facebook se vuelve más popular, contribuye cada vez más a saturar el mercado, lo cual puede llevar a un estancamiento del negocio.</a:t>
            </a:r>
          </a:p>
          <a:p>
            <a:pPr lvl="1"/>
            <a:endParaRPr lang="es-MX" sz="1200" dirty="0" smtClean="0"/>
          </a:p>
          <a:p>
            <a:pPr lvl="1"/>
            <a:r>
              <a:rPr lang="es-MX" sz="1200" b="1" dirty="0" smtClean="0"/>
              <a:t>A04. Bloqueadores de publicidad. </a:t>
            </a:r>
            <a:r>
              <a:rPr lang="es-MX" sz="1200" dirty="0" smtClean="0"/>
              <a:t>En la actualidad (2017), aproximadamente un 40% de usuarios </a:t>
            </a:r>
            <a:r>
              <a:rPr lang="es-MX" sz="1200" dirty="0" err="1" smtClean="0"/>
              <a:t>usuarios</a:t>
            </a:r>
            <a:r>
              <a:rPr lang="es-MX" sz="1200" dirty="0" smtClean="0"/>
              <a:t> de Internet instalan extensiones en sus navegadores para bloquear la publicidad de los sitios web. El creciente número de instalaciones de este tipo de bloqueadores amenazan el modelo de negocio de Facebook, ya que la publicidad no aparece en los equipos de quienes tienen bloqueados los anuncios.</a:t>
            </a:r>
          </a:p>
          <a:p>
            <a:pPr lvl="1"/>
            <a:endParaRPr lang="es-MX" sz="1200" dirty="0" smtClean="0"/>
          </a:p>
          <a:p>
            <a:pPr lvl="1"/>
            <a:r>
              <a:rPr lang="es-MX" sz="1200" b="1" dirty="0" smtClean="0"/>
              <a:t>A05. Débil modelo de negocio. </a:t>
            </a:r>
            <a:r>
              <a:rPr lang="es-MX" sz="1200" dirty="0" smtClean="0"/>
              <a:t>El objetivo de Facebook es atraer usuarios para que utilicen su red social, y luego mostrarles publicidad que cobran a sus anunciantes. Aunque el modelo de negocio de Facebook funciona por el momento, la empresa puede afrontar dificultades severas si algunas condiciones que no están bajo su control cambian. Por ejemplo, la desaceleración en las ventas de publicidad en línea, incursión de nuevas redes sociales, empresas que deciden anunciarse en otros sitios web, o incapacidad para diversificar sus fuentes de ingresos.</a:t>
            </a:r>
          </a:p>
          <a:p>
            <a:endParaRPr lang="es-MX" sz="1200" dirty="0" smtClean="0"/>
          </a:p>
          <a:p>
            <a:r>
              <a:rPr lang="es-MX" sz="1200" dirty="0" smtClean="0"/>
              <a:t>Basados en este elemento del análisis FODA, podemos decir que para Facebook es crucial desarrollar nuevos productos y tecnologías relacionadas para ingresar en nuevos negocios.</a:t>
            </a:r>
          </a:p>
          <a:p>
            <a:endParaRPr lang="es-MX" sz="1600" dirty="0" smtClean="0"/>
          </a:p>
        </p:txBody>
      </p:sp>
    </p:spTree>
    <p:extLst>
      <p:ext uri="{BB962C8B-B14F-4D97-AF65-F5344CB8AC3E}">
        <p14:creationId xmlns:p14="http://schemas.microsoft.com/office/powerpoint/2010/main" val="35263448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482613" y="1624082"/>
            <a:ext cx="8840882" cy="1754326"/>
          </a:xfrm>
          <a:prstGeom prst="rect">
            <a:avLst/>
          </a:prstGeom>
        </p:spPr>
        <p:txBody>
          <a:bodyPr wrap="none">
            <a:spAutoFit/>
          </a:bodyPr>
          <a:lstStyle/>
          <a:p>
            <a:r>
              <a:rPr lang="es-MX" dirty="0" smtClean="0">
                <a:hlinkClick r:id="rId2"/>
              </a:rPr>
              <a:t>Fuentes:</a:t>
            </a:r>
          </a:p>
          <a:p>
            <a:endParaRPr lang="es-MX" dirty="0">
              <a:hlinkClick r:id="rId2"/>
            </a:endParaRPr>
          </a:p>
          <a:p>
            <a:r>
              <a:rPr lang="es-MX" dirty="0" smtClean="0">
                <a:hlinkClick r:id="rId2"/>
              </a:rPr>
              <a:t>https</a:t>
            </a:r>
            <a:r>
              <a:rPr lang="es-MX" dirty="0">
                <a:hlinkClick r:id="rId2"/>
              </a:rPr>
              <a:t>://www.marketing91.com/?</a:t>
            </a:r>
            <a:r>
              <a:rPr lang="es-MX" dirty="0" smtClean="0">
                <a:hlinkClick r:id="rId2"/>
              </a:rPr>
              <a:t>s=facebook</a:t>
            </a:r>
            <a:endParaRPr lang="es-MX" dirty="0" smtClean="0"/>
          </a:p>
          <a:p>
            <a:r>
              <a:rPr lang="es-MX" dirty="0">
                <a:hlinkClick r:id="rId3"/>
              </a:rPr>
              <a:t>http://</a:t>
            </a:r>
            <a:r>
              <a:rPr lang="es-MX" dirty="0" smtClean="0">
                <a:hlinkClick r:id="rId3"/>
              </a:rPr>
              <a:t>www.deguate.com/artman/publish/gestion_admin/Analisis-FODA-de-Facebook.shtml</a:t>
            </a:r>
            <a:endParaRPr lang="es-MX" dirty="0" smtClean="0"/>
          </a:p>
          <a:p>
            <a:r>
              <a:rPr lang="es-MX" dirty="0">
                <a:hlinkClick r:id="rId4"/>
              </a:rPr>
              <a:t>https://</a:t>
            </a:r>
            <a:r>
              <a:rPr lang="es-MX" dirty="0" smtClean="0">
                <a:hlinkClick r:id="rId4"/>
              </a:rPr>
              <a:t>www.strategicmanagementinsight.com/swot-analyses/facebook-swot-analysis.html</a:t>
            </a:r>
            <a:endParaRPr lang="es-MX" dirty="0" smtClean="0"/>
          </a:p>
          <a:p>
            <a:endParaRPr lang="es-MX" dirty="0" smtClean="0"/>
          </a:p>
        </p:txBody>
      </p:sp>
    </p:spTree>
    <p:extLst>
      <p:ext uri="{BB962C8B-B14F-4D97-AF65-F5344CB8AC3E}">
        <p14:creationId xmlns:p14="http://schemas.microsoft.com/office/powerpoint/2010/main" val="4228824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a 6"/>
          <p:cNvGraphicFramePr>
            <a:graphicFrameLocks noGrp="1"/>
          </p:cNvGraphicFramePr>
          <p:nvPr>
            <p:extLst>
              <p:ext uri="{D42A27DB-BD31-4B8C-83A1-F6EECF244321}">
                <p14:modId xmlns:p14="http://schemas.microsoft.com/office/powerpoint/2010/main" val="3209492656"/>
              </p:ext>
            </p:extLst>
          </p:nvPr>
        </p:nvGraphicFramePr>
        <p:xfrm>
          <a:off x="1925053" y="1453589"/>
          <a:ext cx="8386010" cy="43383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193005"/>
                <a:gridCol w="4193005"/>
              </a:tblGrid>
              <a:tr h="370840">
                <a:tc>
                  <a:txBody>
                    <a:bodyPr/>
                    <a:lstStyle/>
                    <a:p>
                      <a:pPr algn="ctr"/>
                      <a:r>
                        <a:rPr lang="es-MX" sz="1800" dirty="0" smtClean="0"/>
                        <a:t>Fortalezas</a:t>
                      </a:r>
                      <a:endParaRPr lang="es-MX" sz="1800" dirty="0"/>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c>
                  <a:txBody>
                    <a:bodyPr/>
                    <a:lstStyle/>
                    <a:p>
                      <a:pPr algn="ctr"/>
                      <a:r>
                        <a:rPr lang="es-MX" sz="1800" dirty="0" smtClean="0"/>
                        <a:t>Oportunidades</a:t>
                      </a:r>
                      <a:endParaRPr lang="es-MX" sz="1800" dirty="0"/>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r>
              <a:tr h="370840">
                <a:tc>
                  <a:txBody>
                    <a:bodyPr/>
                    <a:lstStyle/>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smtClean="0">
                          <a:ln>
                            <a:noFill/>
                          </a:ln>
                          <a:solidFill>
                            <a:srgbClr val="000000"/>
                          </a:solidFill>
                          <a:effectLst/>
                          <a:latin typeface="Arial" panose="020B0604020202020204" pitchFamily="34" charset="0"/>
                        </a:rPr>
                        <a:t>F1.- Mayor penetración de mercado en todo el mundo en el campo de las bebidas no alcohólicas</a:t>
                      </a:r>
                    </a:p>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smtClean="0">
                          <a:ln>
                            <a:noFill/>
                          </a:ln>
                          <a:solidFill>
                            <a:srgbClr val="000000"/>
                          </a:solidFill>
                          <a:effectLst/>
                          <a:latin typeface="Arial" panose="020B0604020202020204" pitchFamily="34" charset="0"/>
                        </a:rPr>
                        <a:t>F2.- Portafolio de bebidas no alcohólicas diversificado.</a:t>
                      </a:r>
                    </a:p>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smtClean="0">
                          <a:ln>
                            <a:noFill/>
                          </a:ln>
                          <a:solidFill>
                            <a:srgbClr val="000000"/>
                          </a:solidFill>
                          <a:effectLst/>
                          <a:latin typeface="Arial" panose="020B0604020202020204" pitchFamily="34" charset="0"/>
                        </a:rPr>
                        <a:t>F3.- Equidad de marca</a:t>
                      </a:r>
                    </a:p>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smtClean="0">
                          <a:ln>
                            <a:noFill/>
                          </a:ln>
                          <a:solidFill>
                            <a:srgbClr val="000000"/>
                          </a:solidFill>
                          <a:effectLst/>
                          <a:latin typeface="Arial" panose="020B0604020202020204" pitchFamily="34" charset="0"/>
                        </a:rPr>
                        <a:t>F4.- Valuación de la compañía</a:t>
                      </a:r>
                    </a:p>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smtClean="0">
                          <a:ln>
                            <a:noFill/>
                          </a:ln>
                          <a:solidFill>
                            <a:srgbClr val="000000"/>
                          </a:solidFill>
                          <a:effectLst/>
                          <a:latin typeface="Arial" panose="020B0604020202020204" pitchFamily="34" charset="0"/>
                        </a:rPr>
                        <a:t>F5.- Vasta presencia global</a:t>
                      </a:r>
                    </a:p>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smtClean="0">
                          <a:ln>
                            <a:noFill/>
                          </a:ln>
                          <a:solidFill>
                            <a:srgbClr val="000000"/>
                          </a:solidFill>
                          <a:effectLst/>
                          <a:latin typeface="Arial" panose="020B0604020202020204" pitchFamily="34" charset="0"/>
                        </a:rPr>
                        <a:t>F6.- Fantásticas estrategias de mercadeo</a:t>
                      </a:r>
                    </a:p>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smtClean="0">
                          <a:ln>
                            <a:noFill/>
                          </a:ln>
                          <a:solidFill>
                            <a:srgbClr val="000000"/>
                          </a:solidFill>
                          <a:effectLst/>
                          <a:latin typeface="Arial" panose="020B0604020202020204" pitchFamily="34" charset="0"/>
                        </a:rPr>
                        <a:t>F7.- Lealtad de los consumidores</a:t>
                      </a:r>
                    </a:p>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smtClean="0">
                          <a:ln>
                            <a:noFill/>
                          </a:ln>
                          <a:solidFill>
                            <a:srgbClr val="000000"/>
                          </a:solidFill>
                          <a:effectLst/>
                          <a:latin typeface="Arial" panose="020B0604020202020204" pitchFamily="34" charset="0"/>
                        </a:rPr>
                        <a:t>F8.- Red de distribución</a:t>
                      </a:r>
                    </a:p>
                  </a:txBody>
                  <a:tcPr>
                    <a:solidFill>
                      <a:schemeClr val="accent1">
                        <a:lumMod val="20000"/>
                        <a:lumOff val="80000"/>
                      </a:schemeClr>
                    </a:solidFill>
                  </a:tcPr>
                </a:tc>
                <a:tc>
                  <a:txBody>
                    <a:bodyPr/>
                    <a:lstStyle/>
                    <a:p>
                      <a:pPr marL="355600" marR="0" lvl="0" indent="-35560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smtClean="0">
                          <a:ln>
                            <a:noFill/>
                          </a:ln>
                          <a:solidFill>
                            <a:srgbClr val="000000"/>
                          </a:solidFill>
                          <a:effectLst/>
                          <a:latin typeface="Arial" panose="020B0604020202020204" pitchFamily="34" charset="0"/>
                        </a:rPr>
                        <a:t>O1.- Diversificación de los mercados de salud y comida</a:t>
                      </a:r>
                    </a:p>
                    <a:p>
                      <a:pPr marL="355600" marR="0" lvl="0" indent="-35560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smtClean="0">
                          <a:ln>
                            <a:noFill/>
                          </a:ln>
                          <a:solidFill>
                            <a:srgbClr val="000000"/>
                          </a:solidFill>
                          <a:effectLst/>
                          <a:latin typeface="Arial" panose="020B0604020202020204" pitchFamily="34" charset="0"/>
                        </a:rPr>
                        <a:t>O2.- Países en vías de desarrollo.</a:t>
                      </a:r>
                    </a:p>
                    <a:p>
                      <a:pPr marL="355600" marR="0" lvl="0" indent="-35560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smtClean="0">
                          <a:ln>
                            <a:noFill/>
                          </a:ln>
                          <a:solidFill>
                            <a:srgbClr val="000000"/>
                          </a:solidFill>
                          <a:effectLst/>
                          <a:latin typeface="Arial" panose="020B0604020202020204" pitchFamily="34" charset="0"/>
                        </a:rPr>
                        <a:t>O3.-Auge en el agua pura embotellada.</a:t>
                      </a:r>
                    </a:p>
                    <a:p>
                      <a:pPr marL="355600" marR="0" lvl="0" indent="-35560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smtClean="0">
                          <a:ln>
                            <a:noFill/>
                          </a:ln>
                          <a:solidFill>
                            <a:schemeClr val="tx1"/>
                          </a:solidFill>
                          <a:effectLst/>
                          <a:latin typeface="Arial" panose="020B0604020202020204" pitchFamily="34" charset="0"/>
                        </a:rPr>
                        <a:t>O4.- El uso del internet y TV cable esta en aumento y la empresa puede utilizar los dos medios para publicitar de manera mas fácil y mas completa</a:t>
                      </a:r>
                    </a:p>
                  </a:txBody>
                  <a:tcPr>
                    <a:solidFill>
                      <a:schemeClr val="accent1">
                        <a:lumMod val="20000"/>
                        <a:lumOff val="80000"/>
                      </a:schemeClr>
                    </a:solidFill>
                  </a:tcPr>
                </a:tc>
              </a:tr>
              <a:tr h="370840">
                <a:tc>
                  <a:txBody>
                    <a:bodyPr/>
                    <a:lstStyle/>
                    <a:p>
                      <a:pPr algn="ctr"/>
                      <a:r>
                        <a:rPr lang="es-MX" sz="1800" b="1" dirty="0" smtClean="0">
                          <a:solidFill>
                            <a:schemeClr val="bg1"/>
                          </a:solidFill>
                        </a:rPr>
                        <a:t>Debilidades</a:t>
                      </a:r>
                      <a:endParaRPr lang="es-MX" sz="1800" b="1" dirty="0">
                        <a:solidFill>
                          <a:schemeClr val="bg1"/>
                        </a:solidFill>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c>
                  <a:txBody>
                    <a:bodyPr/>
                    <a:lstStyle/>
                    <a:p>
                      <a:pPr algn="ctr"/>
                      <a:r>
                        <a:rPr lang="es-MX" sz="1800" b="1" dirty="0" smtClean="0">
                          <a:solidFill>
                            <a:schemeClr val="bg1"/>
                          </a:solidFill>
                        </a:rPr>
                        <a:t>Amenazas</a:t>
                      </a:r>
                      <a:endParaRPr lang="es-MX" sz="1800" b="1" dirty="0">
                        <a:solidFill>
                          <a:schemeClr val="bg1"/>
                        </a:solidFill>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r>
              <a:tr h="370840">
                <a:tc>
                  <a:txBody>
                    <a:bodyPr/>
                    <a:lstStyle/>
                    <a:p>
                      <a:pPr marL="271463" marR="0" lvl="0" indent="-271463"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smtClean="0">
                          <a:ln>
                            <a:noFill/>
                          </a:ln>
                          <a:solidFill>
                            <a:srgbClr val="000000"/>
                          </a:solidFill>
                          <a:effectLst/>
                          <a:latin typeface="Arial" panose="020B0604020202020204" pitchFamily="34" charset="0"/>
                        </a:rPr>
                        <a:t>D1.- Pobre diversificación de productos (Concentración en la producción de bebidas)</a:t>
                      </a:r>
                    </a:p>
                    <a:p>
                      <a:pPr marL="271463" marR="0" lvl="0" indent="-271463"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smtClean="0">
                          <a:ln>
                            <a:noFill/>
                          </a:ln>
                          <a:solidFill>
                            <a:srgbClr val="000000"/>
                          </a:solidFill>
                          <a:effectLst/>
                          <a:latin typeface="Arial" panose="020B0604020202020204" pitchFamily="34" charset="0"/>
                        </a:rPr>
                        <a:t>D2.- Dependencia en bebidas poco saludables</a:t>
                      </a:r>
                    </a:p>
                    <a:p>
                      <a:pPr marL="271463" marR="0" lvl="0" indent="-271463"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smtClean="0">
                          <a:ln>
                            <a:noFill/>
                          </a:ln>
                          <a:solidFill>
                            <a:srgbClr val="000000"/>
                          </a:solidFill>
                          <a:effectLst/>
                          <a:latin typeface="Arial" panose="020B0604020202020204" pitchFamily="34" charset="0"/>
                        </a:rPr>
                        <a:t>D4.- Mala administración de aguas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400" b="0" i="0" u="none" strike="noStrike" cap="none" normalizeH="0" baseline="0" dirty="0" smtClean="0">
                        <a:ln>
                          <a:noFill/>
                        </a:ln>
                        <a:solidFill>
                          <a:srgbClr val="000000"/>
                        </a:solidFill>
                        <a:effectLst/>
                        <a:latin typeface="Arial" panose="020B0604020202020204" pitchFamily="34" charset="0"/>
                      </a:endParaRPr>
                    </a:p>
                  </a:txBody>
                  <a:tcPr>
                    <a:solidFill>
                      <a:schemeClr val="accent1">
                        <a:lumMod val="20000"/>
                        <a:lumOff val="80000"/>
                      </a:schemeClr>
                    </a:solidFill>
                  </a:tcPr>
                </a:tc>
                <a:tc>
                  <a:txBody>
                    <a:bodyPr/>
                    <a:lstStyle/>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smtClean="0">
                          <a:ln>
                            <a:noFill/>
                          </a:ln>
                          <a:solidFill>
                            <a:srgbClr val="000000"/>
                          </a:solidFill>
                          <a:effectLst/>
                          <a:latin typeface="Arial" panose="020B0604020202020204" pitchFamily="34" charset="0"/>
                        </a:rPr>
                        <a:t>A1.- Competencia con Pepsi</a:t>
                      </a:r>
                    </a:p>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smtClean="0">
                          <a:ln>
                            <a:noFill/>
                          </a:ln>
                          <a:solidFill>
                            <a:srgbClr val="000000"/>
                          </a:solidFill>
                          <a:effectLst/>
                          <a:latin typeface="Arial" panose="020B0604020202020204" pitchFamily="34" charset="0"/>
                        </a:rPr>
                        <a:t>A2.- Competidores indirectos</a:t>
                      </a:r>
                    </a:p>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smtClean="0">
                          <a:ln>
                            <a:noFill/>
                          </a:ln>
                          <a:solidFill>
                            <a:srgbClr val="000000"/>
                          </a:solidFill>
                          <a:effectLst/>
                          <a:latin typeface="Arial" panose="020B0604020202020204" pitchFamily="34" charset="0"/>
                        </a:rPr>
                        <a:t>A3.- Abastecimiento de materias primas</a:t>
                      </a:r>
                    </a:p>
                  </a:txBody>
                  <a:tcPr>
                    <a:solidFill>
                      <a:schemeClr val="accent1">
                        <a:lumMod val="20000"/>
                        <a:lumOff val="80000"/>
                      </a:schemeClr>
                    </a:solidFill>
                  </a:tcPr>
                </a:tc>
              </a:tr>
            </a:tbl>
          </a:graphicData>
        </a:graphic>
      </p:graphicFrame>
      <p:sp>
        <p:nvSpPr>
          <p:cNvPr id="13" name="Rectángulo 12"/>
          <p:cNvSpPr/>
          <p:nvPr/>
        </p:nvSpPr>
        <p:spPr>
          <a:xfrm>
            <a:off x="1925053" y="998618"/>
            <a:ext cx="4193005" cy="310592"/>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b="1" dirty="0" smtClean="0">
                <a:effectLst>
                  <a:outerShdw blurRad="38100" dist="38100" dir="2700000" algn="tl">
                    <a:srgbClr val="000000">
                      <a:alpha val="43137"/>
                    </a:srgbClr>
                  </a:outerShdw>
                </a:effectLst>
              </a:rPr>
              <a:t>Elementos internos</a:t>
            </a:r>
            <a:endParaRPr lang="es-MX" sz="1100" b="1" dirty="0">
              <a:effectLst>
                <a:outerShdw blurRad="38100" dist="38100" dir="2700000" algn="tl">
                  <a:srgbClr val="000000">
                    <a:alpha val="43137"/>
                  </a:srgbClr>
                </a:outerShdw>
              </a:effectLst>
            </a:endParaRPr>
          </a:p>
        </p:txBody>
      </p:sp>
      <p:sp>
        <p:nvSpPr>
          <p:cNvPr id="14" name="Rectángulo 13"/>
          <p:cNvSpPr/>
          <p:nvPr/>
        </p:nvSpPr>
        <p:spPr>
          <a:xfrm>
            <a:off x="6118058" y="998618"/>
            <a:ext cx="4193005" cy="310592"/>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b="1" dirty="0" smtClean="0">
                <a:effectLst>
                  <a:outerShdw blurRad="38100" dist="38100" dir="2700000" algn="tl">
                    <a:srgbClr val="000000">
                      <a:alpha val="43137"/>
                    </a:srgbClr>
                  </a:outerShdw>
                </a:effectLst>
              </a:rPr>
              <a:t>Elementos externos</a:t>
            </a:r>
            <a:endParaRPr lang="es-MX" sz="1100" b="1" dirty="0">
              <a:effectLst>
                <a:outerShdw blurRad="38100" dist="38100" dir="2700000" algn="tl">
                  <a:srgbClr val="000000">
                    <a:alpha val="43137"/>
                  </a:srgbClr>
                </a:outerShdw>
              </a:effectLst>
            </a:endParaRPr>
          </a:p>
        </p:txBody>
      </p:sp>
      <p:sp>
        <p:nvSpPr>
          <p:cNvPr id="15" name="Rectángulo 14"/>
          <p:cNvSpPr/>
          <p:nvPr/>
        </p:nvSpPr>
        <p:spPr>
          <a:xfrm rot="16200000">
            <a:off x="228152" y="2713564"/>
            <a:ext cx="2830545" cy="310592"/>
          </a:xfrm>
          <a:prstGeom prst="rect">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smtClean="0">
                <a:effectLst>
                  <a:outerShdw blurRad="38100" dist="38100" dir="2700000" algn="tl">
                    <a:srgbClr val="000000">
                      <a:alpha val="43137"/>
                    </a:srgbClr>
                  </a:outerShdw>
                </a:effectLst>
              </a:rPr>
              <a:t>Elementos favorables</a:t>
            </a:r>
            <a:endParaRPr lang="es-MX" sz="1200" b="1" dirty="0">
              <a:effectLst>
                <a:outerShdw blurRad="38100" dist="38100" dir="2700000" algn="tl">
                  <a:srgbClr val="000000">
                    <a:alpha val="43137"/>
                  </a:srgbClr>
                </a:outerShdw>
              </a:effectLst>
            </a:endParaRPr>
          </a:p>
        </p:txBody>
      </p:sp>
      <p:sp>
        <p:nvSpPr>
          <p:cNvPr id="16" name="Rectángulo 15"/>
          <p:cNvSpPr/>
          <p:nvPr/>
        </p:nvSpPr>
        <p:spPr>
          <a:xfrm rot="16200000">
            <a:off x="889537" y="4882725"/>
            <a:ext cx="1507776" cy="310592"/>
          </a:xfrm>
          <a:prstGeom prst="rect">
            <a:avLst/>
          </a:prstGeom>
          <a:gradFill flip="none" rotWithShape="1">
            <a:gsLst>
              <a:gs pos="0">
                <a:srgbClr val="C00000"/>
              </a:gs>
              <a:gs pos="23000">
                <a:schemeClr val="accent2">
                  <a:lumMod val="89000"/>
                </a:schemeClr>
              </a:gs>
              <a:gs pos="69000">
                <a:schemeClr val="accent2">
                  <a:lumMod val="75000"/>
                </a:schemeClr>
              </a:gs>
              <a:gs pos="97000">
                <a:srgbClr val="C00000"/>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b="1" dirty="0" smtClean="0">
                <a:effectLst>
                  <a:outerShdw blurRad="38100" dist="38100" dir="2700000" algn="tl">
                    <a:srgbClr val="000000">
                      <a:alpha val="43137"/>
                    </a:srgbClr>
                  </a:outerShdw>
                </a:effectLst>
              </a:rPr>
              <a:t>Elementos desfavorables</a:t>
            </a:r>
          </a:p>
        </p:txBody>
      </p:sp>
      <p:sp>
        <p:nvSpPr>
          <p:cNvPr id="17" name="CuadroTexto 16"/>
          <p:cNvSpPr txBox="1"/>
          <p:nvPr/>
        </p:nvSpPr>
        <p:spPr>
          <a:xfrm>
            <a:off x="5191330" y="484907"/>
            <a:ext cx="1679306" cy="369332"/>
          </a:xfrm>
          <a:prstGeom prst="rect">
            <a:avLst/>
          </a:prstGeom>
          <a:noFill/>
        </p:spPr>
        <p:txBody>
          <a:bodyPr wrap="none" rtlCol="0">
            <a:spAutoFit/>
          </a:bodyPr>
          <a:lstStyle/>
          <a:p>
            <a:r>
              <a:rPr lang="es-MX" dirty="0" smtClean="0"/>
              <a:t>FODA Coca Cola</a:t>
            </a:r>
            <a:endParaRPr lang="es-MX" dirty="0"/>
          </a:p>
        </p:txBody>
      </p:sp>
    </p:spTree>
    <p:extLst>
      <p:ext uri="{BB962C8B-B14F-4D97-AF65-F5344CB8AC3E}">
        <p14:creationId xmlns:p14="http://schemas.microsoft.com/office/powerpoint/2010/main" val="20881127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a 6"/>
          <p:cNvGraphicFramePr>
            <a:graphicFrameLocks noGrp="1"/>
          </p:cNvGraphicFramePr>
          <p:nvPr>
            <p:extLst>
              <p:ext uri="{D42A27DB-BD31-4B8C-83A1-F6EECF244321}">
                <p14:modId xmlns:p14="http://schemas.microsoft.com/office/powerpoint/2010/main" val="581269383"/>
              </p:ext>
            </p:extLst>
          </p:nvPr>
        </p:nvGraphicFramePr>
        <p:xfrm>
          <a:off x="863599" y="1049256"/>
          <a:ext cx="11108267" cy="5637717"/>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623734"/>
                <a:gridCol w="3699934"/>
                <a:gridCol w="3784599"/>
              </a:tblGrid>
              <a:tr h="370840">
                <a:tc>
                  <a:txBody>
                    <a:bodyPr/>
                    <a:lstStyle/>
                    <a:p>
                      <a:pPr algn="ctr"/>
                      <a:endParaRPr lang="es-MX" sz="1100" dirty="0"/>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c>
                  <a:txBody>
                    <a:bodyPr/>
                    <a:lstStyle/>
                    <a:p>
                      <a:pPr algn="ctr"/>
                      <a:r>
                        <a:rPr lang="es-MX" sz="1400" dirty="0" smtClean="0"/>
                        <a:t>Oportunidades</a:t>
                      </a:r>
                      <a:endParaRPr lang="es-MX" sz="1400" dirty="0"/>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b="1" dirty="0" smtClean="0">
                          <a:solidFill>
                            <a:schemeClr val="bg1"/>
                          </a:solidFill>
                        </a:rPr>
                        <a:t>Amenazas</a:t>
                      </a:r>
                    </a:p>
                    <a:p>
                      <a:pPr algn="ctr"/>
                      <a:endParaRPr lang="es-MX" sz="1400" dirty="0"/>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r>
              <a:tr h="1284157">
                <a:tc>
                  <a:txBody>
                    <a:bodyPr/>
                    <a:lstStyle/>
                    <a:p>
                      <a:pPr marL="444500" marR="0" lvl="0" indent="-444500" algn="l" defTabSz="914400" rtl="0" eaLnBrk="0" fontAlgn="base" latinLnBrk="0" hangingPunct="0">
                        <a:lnSpc>
                          <a:spcPct val="100000"/>
                        </a:lnSpc>
                        <a:spcBef>
                          <a:spcPct val="0"/>
                        </a:spcBef>
                        <a:spcAft>
                          <a:spcPct val="0"/>
                        </a:spcAft>
                        <a:buClrTx/>
                        <a:buSzTx/>
                        <a:buFontTx/>
                        <a:buNone/>
                        <a:tabLst/>
                      </a:pPr>
                      <a:endParaRPr kumimoji="0" lang="es-MX" altLang="es-MX" sz="1000" b="0" i="0" u="none" strike="noStrike" cap="none" normalizeH="0" baseline="0" dirty="0" smtClean="0">
                        <a:ln>
                          <a:noFill/>
                        </a:ln>
                        <a:solidFill>
                          <a:srgbClr val="000000"/>
                        </a:solidFill>
                        <a:effectLst/>
                        <a:latin typeface="Arial" panose="020B0604020202020204" pitchFamily="34" charset="0"/>
                      </a:endParaRPr>
                    </a:p>
                  </a:txBody>
                  <a:tcPr>
                    <a:solidFill>
                      <a:schemeClr val="accent1">
                        <a:lumMod val="20000"/>
                        <a:lumOff val="80000"/>
                      </a:schemeClr>
                    </a:solidFill>
                  </a:tcPr>
                </a:tc>
                <a:tc>
                  <a:txBody>
                    <a:bodyPr/>
                    <a:lstStyle/>
                    <a:p>
                      <a:pPr marL="355600" marR="0" lvl="0" indent="-35560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rgbClr val="000000"/>
                          </a:solidFill>
                          <a:effectLst/>
                          <a:latin typeface="Arial" panose="020B0604020202020204" pitchFamily="34" charset="0"/>
                        </a:rPr>
                        <a:t>O1.- Diversificación de los mercados de salud y comida</a:t>
                      </a:r>
                    </a:p>
                    <a:p>
                      <a:pPr marL="355600" marR="0" lvl="0" indent="-35560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rgbClr val="000000"/>
                          </a:solidFill>
                          <a:effectLst/>
                          <a:latin typeface="Arial" panose="020B0604020202020204" pitchFamily="34" charset="0"/>
                        </a:rPr>
                        <a:t>O2.- Países en vías de desarrollo.</a:t>
                      </a:r>
                    </a:p>
                    <a:p>
                      <a:pPr marL="355600" marR="0" lvl="0" indent="-35560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rgbClr val="000000"/>
                          </a:solidFill>
                          <a:effectLst/>
                          <a:latin typeface="Arial" panose="020B0604020202020204" pitchFamily="34" charset="0"/>
                        </a:rPr>
                        <a:t>O3.-Auge en el agua pura embotellada.</a:t>
                      </a:r>
                    </a:p>
                    <a:p>
                      <a:pPr marL="355600" marR="0" lvl="0" indent="-35560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chemeClr val="tx1"/>
                          </a:solidFill>
                          <a:effectLst/>
                          <a:latin typeface="Arial" panose="020B0604020202020204" pitchFamily="34" charset="0"/>
                        </a:rPr>
                        <a:t>O4.- El uso del internet y TV cable esta en aumento y la empresa puede utilizar los dos medios para publicitar de manera mas fácil y mas completa</a:t>
                      </a:r>
                    </a:p>
                  </a:txBody>
                  <a:tcPr>
                    <a:solidFill>
                      <a:schemeClr val="accent1">
                        <a:lumMod val="20000"/>
                        <a:lumOff val="80000"/>
                      </a:schemeClr>
                    </a:solidFill>
                  </a:tcPr>
                </a:tc>
                <a:tc>
                  <a:txBody>
                    <a:bodyPr/>
                    <a:lstStyle/>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rgbClr val="000000"/>
                          </a:solidFill>
                          <a:effectLst/>
                          <a:latin typeface="Arial" panose="020B0604020202020204" pitchFamily="34" charset="0"/>
                        </a:rPr>
                        <a:t>A1.- Competencia con Pepsi</a:t>
                      </a:r>
                    </a:p>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rgbClr val="000000"/>
                          </a:solidFill>
                          <a:effectLst/>
                          <a:latin typeface="Arial" panose="020B0604020202020204" pitchFamily="34" charset="0"/>
                        </a:rPr>
                        <a:t>A2.- Competidores indirectos</a:t>
                      </a:r>
                    </a:p>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rgbClr val="000000"/>
                          </a:solidFill>
                          <a:effectLst/>
                          <a:latin typeface="Arial" panose="020B0604020202020204" pitchFamily="34" charset="0"/>
                        </a:rPr>
                        <a:t>A3.- Abastecimiento de materias primas</a:t>
                      </a:r>
                    </a:p>
                  </a:txBody>
                  <a:tcPr>
                    <a:solidFill>
                      <a:schemeClr val="accent1">
                        <a:lumMod val="20000"/>
                        <a:lumOff val="80000"/>
                      </a:schemeClr>
                    </a:solidFill>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b="1" dirty="0" smtClean="0">
                          <a:solidFill>
                            <a:schemeClr val="bg1"/>
                          </a:solidFill>
                        </a:rPr>
                        <a:t>Fortalezas</a:t>
                      </a: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c>
                  <a:txBody>
                    <a:bodyPr/>
                    <a:lstStyle/>
                    <a:p>
                      <a:pPr algn="ctr"/>
                      <a:r>
                        <a:rPr lang="es-MX" sz="1400" b="1" dirty="0" smtClean="0">
                          <a:solidFill>
                            <a:schemeClr val="bg1"/>
                          </a:solidFill>
                        </a:rPr>
                        <a:t>Estrategias FO</a:t>
                      </a:r>
                      <a:endParaRPr lang="es-MX" sz="1400" b="1" dirty="0">
                        <a:solidFill>
                          <a:schemeClr val="bg1"/>
                        </a:solidFill>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c>
                  <a:txBody>
                    <a:bodyPr/>
                    <a:lstStyle/>
                    <a:p>
                      <a:pPr algn="ctr"/>
                      <a:r>
                        <a:rPr lang="es-MX" sz="1400" b="1" dirty="0" smtClean="0">
                          <a:solidFill>
                            <a:schemeClr val="bg1"/>
                          </a:solidFill>
                        </a:rPr>
                        <a:t>Estrategias FA</a:t>
                      </a:r>
                      <a:endParaRPr lang="es-MX" sz="1400" b="1" dirty="0">
                        <a:solidFill>
                          <a:schemeClr val="bg1"/>
                        </a:solidFill>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r>
              <a:tr h="370840">
                <a:tc>
                  <a:txBody>
                    <a:bodyPr/>
                    <a:lstStyle/>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rgbClr val="000000"/>
                          </a:solidFill>
                          <a:effectLst/>
                          <a:latin typeface="Arial" panose="020B0604020202020204" pitchFamily="34" charset="0"/>
                        </a:rPr>
                        <a:t>F1.- Mayor penetración de mercado en todo el mundo en el campo de las bebidas no alcohólicas</a:t>
                      </a:r>
                    </a:p>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rgbClr val="000000"/>
                          </a:solidFill>
                          <a:effectLst/>
                          <a:latin typeface="Arial" panose="020B0604020202020204" pitchFamily="34" charset="0"/>
                        </a:rPr>
                        <a:t>F2.- Portafolio de bebidas no alcohólicas diversificado.</a:t>
                      </a:r>
                    </a:p>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rgbClr val="000000"/>
                          </a:solidFill>
                          <a:effectLst/>
                          <a:latin typeface="Arial" panose="020B0604020202020204" pitchFamily="34" charset="0"/>
                        </a:rPr>
                        <a:t>F3.- Equidad de marca</a:t>
                      </a:r>
                    </a:p>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rgbClr val="000000"/>
                          </a:solidFill>
                          <a:effectLst/>
                          <a:latin typeface="Arial" panose="020B0604020202020204" pitchFamily="34" charset="0"/>
                        </a:rPr>
                        <a:t>F4.- Valuación de la compañía</a:t>
                      </a:r>
                    </a:p>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rgbClr val="000000"/>
                          </a:solidFill>
                          <a:effectLst/>
                          <a:latin typeface="Arial" panose="020B0604020202020204" pitchFamily="34" charset="0"/>
                        </a:rPr>
                        <a:t>F5.- Vasta presencia global</a:t>
                      </a:r>
                    </a:p>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rgbClr val="000000"/>
                          </a:solidFill>
                          <a:effectLst/>
                          <a:latin typeface="Arial" panose="020B0604020202020204" pitchFamily="34" charset="0"/>
                        </a:rPr>
                        <a:t>F6.- Fantásticas estrategias de mercadeo</a:t>
                      </a:r>
                    </a:p>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rgbClr val="000000"/>
                          </a:solidFill>
                          <a:effectLst/>
                          <a:latin typeface="Arial" panose="020B0604020202020204" pitchFamily="34" charset="0"/>
                        </a:rPr>
                        <a:t>F7.- Lealtad de los consumidores</a:t>
                      </a:r>
                    </a:p>
                    <a:p>
                      <a:pPr marL="444500" marR="0" lvl="0" indent="-44450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rgbClr val="000000"/>
                          </a:solidFill>
                          <a:effectLst/>
                          <a:latin typeface="Arial" panose="020B0604020202020204" pitchFamily="34" charset="0"/>
                        </a:rPr>
                        <a:t>F8.- Red de distribución</a:t>
                      </a:r>
                    </a:p>
                  </a:txBody>
                  <a:tcPr>
                    <a:solidFill>
                      <a:schemeClr val="accent1">
                        <a:lumMod val="40000"/>
                        <a:lumOff val="60000"/>
                      </a:schemeClr>
                    </a:solidFill>
                  </a:tcPr>
                </a:tc>
                <a:tc>
                  <a:txBody>
                    <a:bodyPr/>
                    <a:lstStyle/>
                    <a:p>
                      <a:pPr marL="171450" indent="-171450" algn="l">
                        <a:buFont typeface="Arial" panose="020B0604020202020204" pitchFamily="34" charset="0"/>
                        <a:buChar char="•"/>
                      </a:pPr>
                      <a:r>
                        <a:rPr kumimoji="0" lang="es-MX" sz="1000" b="0" i="0" u="none" strike="noStrike" kern="1200" cap="none" normalizeH="0" baseline="0" dirty="0" smtClean="0">
                          <a:ln>
                            <a:noFill/>
                          </a:ln>
                          <a:solidFill>
                            <a:srgbClr val="000000"/>
                          </a:solidFill>
                          <a:effectLst/>
                          <a:latin typeface="Arial" panose="020B0604020202020204" pitchFamily="34" charset="0"/>
                          <a:ea typeface="+mn-ea"/>
                          <a:cs typeface="+mn-cs"/>
                        </a:rPr>
                        <a:t>Aprovechar la marca reconocida para poder posicionarse en la mente de los consumidores de todos los sectores. (F1,F2, F3, F5;O1,O2,O3,O4)</a:t>
                      </a:r>
                    </a:p>
                    <a:p>
                      <a:pPr marL="171450" indent="-171450" algn="l">
                        <a:buFont typeface="Arial" panose="020B0604020202020204" pitchFamily="34" charset="0"/>
                        <a:buChar char="•"/>
                      </a:pPr>
                      <a:r>
                        <a:rPr kumimoji="0" lang="es-MX" sz="1000" b="0" i="0" u="none" strike="noStrike" kern="1200" cap="none" normalizeH="0" baseline="0" dirty="0" smtClean="0">
                          <a:ln>
                            <a:noFill/>
                          </a:ln>
                          <a:solidFill>
                            <a:srgbClr val="000000"/>
                          </a:solidFill>
                          <a:effectLst/>
                          <a:latin typeface="Arial" panose="020B0604020202020204" pitchFamily="34" charset="0"/>
                          <a:ea typeface="+mn-ea"/>
                          <a:cs typeface="+mn-cs"/>
                        </a:rPr>
                        <a:t>Aprovechar la diversidad de productos para satisfacer las necesidades de los clientes manteniéndoles constantemente informados por los medios de comunicación(Internet, TV etc.) anunciando cada día nuestras innovaciones en productos, publicidad y ofertas.(F1,F2, F5;O2,O3, O4)</a:t>
                      </a:r>
                    </a:p>
                    <a:p>
                      <a:pPr marL="171450" indent="-171450" algn="l">
                        <a:buFont typeface="Arial" panose="020B0604020202020204" pitchFamily="34" charset="0"/>
                        <a:buChar char="•"/>
                      </a:pPr>
                      <a:r>
                        <a:rPr kumimoji="0" lang="es-MX" sz="1000" b="0" i="0" u="none" strike="noStrike" kern="1200" cap="none" normalizeH="0" baseline="0" dirty="0" smtClean="0">
                          <a:ln>
                            <a:noFill/>
                          </a:ln>
                          <a:solidFill>
                            <a:srgbClr val="000000"/>
                          </a:solidFill>
                          <a:effectLst/>
                          <a:latin typeface="Arial" panose="020B0604020202020204" pitchFamily="34" charset="0"/>
                          <a:ea typeface="+mn-ea"/>
                          <a:cs typeface="+mn-cs"/>
                        </a:rPr>
                        <a:t>Innovar cada día en nuestros sitios web, y permitir a nuestros consumidores interactuar con ellos. (F1, F2, F5 O1, O2, O4)</a:t>
                      </a:r>
                    </a:p>
                    <a:p>
                      <a:pPr marL="171450" indent="-171450" algn="l">
                        <a:buFont typeface="Arial" panose="020B0604020202020204" pitchFamily="34" charset="0"/>
                        <a:buChar char="•"/>
                      </a:pPr>
                      <a:r>
                        <a:rPr kumimoji="0" lang="es-MX" sz="1000" b="0" i="0" u="none" strike="noStrike" kern="1200" cap="none" normalizeH="0" baseline="0" dirty="0" smtClean="0">
                          <a:ln>
                            <a:noFill/>
                          </a:ln>
                          <a:solidFill>
                            <a:srgbClr val="000000"/>
                          </a:solidFill>
                          <a:effectLst/>
                          <a:latin typeface="Arial" panose="020B0604020202020204" pitchFamily="34" charset="0"/>
                          <a:ea typeface="+mn-ea"/>
                          <a:cs typeface="+mn-cs"/>
                        </a:rPr>
                        <a:t>Expandir la marca </a:t>
                      </a:r>
                      <a:r>
                        <a:rPr kumimoji="0" lang="es-MX" sz="1000" b="0" i="0" u="none" strike="noStrike" kern="1200" cap="none" normalizeH="0" baseline="0" dirty="0" err="1" smtClean="0">
                          <a:ln>
                            <a:noFill/>
                          </a:ln>
                          <a:solidFill>
                            <a:srgbClr val="000000"/>
                          </a:solidFill>
                          <a:effectLst/>
                          <a:latin typeface="Arial" panose="020B0604020202020204" pitchFamily="34" charset="0"/>
                          <a:ea typeface="+mn-ea"/>
                          <a:cs typeface="+mn-cs"/>
                        </a:rPr>
                        <a:t>Dasani</a:t>
                      </a:r>
                      <a:r>
                        <a:rPr kumimoji="0" lang="es-MX" sz="1000" b="0" i="0" u="none" strike="noStrike" kern="1200" cap="none" normalizeH="0" baseline="0" dirty="0" smtClean="0">
                          <a:ln>
                            <a:noFill/>
                          </a:ln>
                          <a:solidFill>
                            <a:srgbClr val="000000"/>
                          </a:solidFill>
                          <a:effectLst/>
                          <a:latin typeface="Arial" panose="020B0604020202020204" pitchFamily="34" charset="0"/>
                          <a:ea typeface="+mn-ea"/>
                          <a:cs typeface="+mn-cs"/>
                        </a:rPr>
                        <a:t> a nivel mundial (F1,F2, F5; O3)</a:t>
                      </a:r>
                    </a:p>
                    <a:p>
                      <a:pPr algn="ctr"/>
                      <a:endParaRPr lang="es-MX" sz="1100" b="1" dirty="0">
                        <a:solidFill>
                          <a:schemeClr val="bg1"/>
                        </a:solidFill>
                      </a:endParaRPr>
                    </a:p>
                  </a:txBody>
                  <a:tcPr>
                    <a:solidFill>
                      <a:schemeClr val="accent1">
                        <a:lumMod val="40000"/>
                        <a:lumOff val="60000"/>
                      </a:schemeClr>
                    </a:solidFill>
                  </a:tcPr>
                </a:tc>
                <a:tc>
                  <a:txBody>
                    <a:bodyPr/>
                    <a:lstStyle/>
                    <a:p>
                      <a:pPr marL="171450" indent="-171450" algn="l">
                        <a:buFont typeface="Arial" panose="020B0604020202020204" pitchFamily="34" charset="0"/>
                        <a:buChar char="•"/>
                      </a:pPr>
                      <a:r>
                        <a:rPr lang="es-MX" sz="1100" b="0" dirty="0" smtClean="0">
                          <a:solidFill>
                            <a:schemeClr val="tx1"/>
                          </a:solidFill>
                        </a:rPr>
                        <a:t>Realizar publicidad sobre la calidad de nuestros productos, su constante innovación y diversificación (F1, F5, F6,</a:t>
                      </a:r>
                      <a:r>
                        <a:rPr lang="es-MX" sz="1100" b="0" baseline="0" dirty="0" smtClean="0">
                          <a:solidFill>
                            <a:schemeClr val="tx1"/>
                          </a:solidFill>
                        </a:rPr>
                        <a:t> F8, A1, A2)</a:t>
                      </a:r>
                    </a:p>
                    <a:p>
                      <a:pPr marL="171450" indent="-171450" algn="l">
                        <a:buFont typeface="Arial" panose="020B0604020202020204" pitchFamily="34" charset="0"/>
                        <a:buChar char="•"/>
                      </a:pPr>
                      <a:r>
                        <a:rPr lang="es-ES" sz="1100" dirty="0" smtClean="0"/>
                        <a:t>Distribuir desde lugares con abundantes recursos hídricos (F4,</a:t>
                      </a:r>
                      <a:r>
                        <a:rPr lang="es-ES" sz="1100" baseline="0" dirty="0" smtClean="0"/>
                        <a:t> F8, A3)</a:t>
                      </a:r>
                      <a:endParaRPr lang="es-MX" sz="1100" b="0" dirty="0" smtClean="0">
                        <a:solidFill>
                          <a:schemeClr val="tx1"/>
                        </a:solidFill>
                      </a:endParaRPr>
                    </a:p>
                  </a:txBody>
                  <a:tcPr>
                    <a:solidFill>
                      <a:schemeClr val="accent1">
                        <a:lumMod val="40000"/>
                        <a:lumOff val="60000"/>
                      </a:schemeClr>
                    </a:solidFill>
                  </a:tcPr>
                </a:tc>
              </a:tr>
              <a:tr h="370840">
                <a:tc>
                  <a:txBody>
                    <a:bodyPr/>
                    <a:lstStyle/>
                    <a:p>
                      <a:pPr algn="ctr"/>
                      <a:r>
                        <a:rPr lang="es-MX" sz="1400" b="1" dirty="0" smtClean="0">
                          <a:solidFill>
                            <a:schemeClr val="bg1"/>
                          </a:solidFill>
                        </a:rPr>
                        <a:t>Debilidades</a:t>
                      </a:r>
                      <a:endParaRPr lang="es-MX" sz="1400" b="1" dirty="0">
                        <a:solidFill>
                          <a:schemeClr val="bg1"/>
                        </a:solidFill>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c>
                  <a:txBody>
                    <a:bodyPr/>
                    <a:lstStyle/>
                    <a:p>
                      <a:pPr algn="ctr"/>
                      <a:r>
                        <a:rPr lang="es-MX" sz="1400" b="1" dirty="0" smtClean="0">
                          <a:solidFill>
                            <a:schemeClr val="bg1"/>
                          </a:solidFill>
                        </a:rPr>
                        <a:t>Estrategias DO</a:t>
                      </a:r>
                      <a:endParaRPr lang="es-MX" sz="1400" b="1" dirty="0">
                        <a:solidFill>
                          <a:schemeClr val="bg1"/>
                        </a:solidFill>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c>
                  <a:txBody>
                    <a:bodyPr/>
                    <a:lstStyle/>
                    <a:p>
                      <a:pPr algn="ctr"/>
                      <a:r>
                        <a:rPr lang="es-MX" sz="1400" b="1" dirty="0" smtClean="0">
                          <a:solidFill>
                            <a:schemeClr val="bg1"/>
                          </a:solidFill>
                        </a:rPr>
                        <a:t>Estrategias DA</a:t>
                      </a:r>
                      <a:endParaRPr lang="es-MX" sz="1400" b="1" dirty="0">
                        <a:solidFill>
                          <a:schemeClr val="bg1"/>
                        </a:solidFill>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r>
              <a:tr h="370840">
                <a:tc>
                  <a:txBody>
                    <a:bodyPr/>
                    <a:lstStyle/>
                    <a:p>
                      <a:pPr marL="271463" marR="0" lvl="0" indent="-271463"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rgbClr val="000000"/>
                          </a:solidFill>
                          <a:effectLst/>
                          <a:latin typeface="Arial" panose="020B0604020202020204" pitchFamily="34" charset="0"/>
                        </a:rPr>
                        <a:t>D1.- Pobre diversificación de productos (Concentración en la producción de bebidas)</a:t>
                      </a:r>
                    </a:p>
                    <a:p>
                      <a:pPr marL="271463" marR="0" lvl="0" indent="-271463"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rgbClr val="000000"/>
                          </a:solidFill>
                          <a:effectLst/>
                          <a:latin typeface="Arial" panose="020B0604020202020204" pitchFamily="34" charset="0"/>
                        </a:rPr>
                        <a:t>D2.- Dependencia en bebidas poco saludables</a:t>
                      </a:r>
                    </a:p>
                    <a:p>
                      <a:pPr marL="271463" marR="0" lvl="0" indent="-271463"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rgbClr val="000000"/>
                          </a:solidFill>
                          <a:effectLst/>
                          <a:latin typeface="Arial" panose="020B0604020202020204" pitchFamily="34" charset="0"/>
                        </a:rPr>
                        <a:t>D4.- Mala administración de aguas</a:t>
                      </a:r>
                    </a:p>
                  </a:txBody>
                  <a:tcPr>
                    <a:solidFill>
                      <a:schemeClr val="accent1">
                        <a:lumMod val="20000"/>
                        <a:lumOff val="80000"/>
                      </a:schemeClr>
                    </a:solidFill>
                  </a:tcPr>
                </a:tc>
                <a:tc>
                  <a:txBody>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MX" altLang="es-MX" sz="1000" b="0" i="0" u="none" strike="noStrike" cap="none" normalizeH="0" baseline="0" dirty="0" smtClean="0">
                          <a:ln>
                            <a:noFill/>
                          </a:ln>
                          <a:solidFill>
                            <a:srgbClr val="000000"/>
                          </a:solidFill>
                          <a:effectLst/>
                          <a:latin typeface="Arial" panose="020B0604020202020204" pitchFamily="34" charset="0"/>
                        </a:rPr>
                        <a:t>Convertir las bebidas en saludables mediante el desarrollo del edulcorante </a:t>
                      </a:r>
                      <a:r>
                        <a:rPr kumimoji="0" lang="es-MX" altLang="es-MX" sz="1000" b="0" i="0" u="none" strike="noStrike" cap="none" normalizeH="0" baseline="0" dirty="0" err="1" smtClean="0">
                          <a:ln>
                            <a:noFill/>
                          </a:ln>
                          <a:solidFill>
                            <a:srgbClr val="000000"/>
                          </a:solidFill>
                          <a:effectLst/>
                          <a:latin typeface="Arial" panose="020B0604020202020204" pitchFamily="34" charset="0"/>
                        </a:rPr>
                        <a:t>Truvia</a:t>
                      </a:r>
                      <a:r>
                        <a:rPr kumimoji="0" lang="es-MX" altLang="es-MX" sz="1000" b="0" i="0" u="none" strike="noStrike" cap="none" normalizeH="0" baseline="0" dirty="0" smtClean="0">
                          <a:ln>
                            <a:noFill/>
                          </a:ln>
                          <a:solidFill>
                            <a:srgbClr val="000000"/>
                          </a:solidFill>
                          <a:effectLst/>
                          <a:latin typeface="Arial" panose="020B0604020202020204" pitchFamily="34" charset="0"/>
                        </a:rPr>
                        <a:t> basado en </a:t>
                      </a:r>
                      <a:r>
                        <a:rPr kumimoji="0" lang="es-MX" altLang="es-MX" sz="1000" b="0" i="0" u="none" strike="noStrike" cap="none" normalizeH="0" baseline="0" dirty="0" err="1" smtClean="0">
                          <a:ln>
                            <a:noFill/>
                          </a:ln>
                          <a:solidFill>
                            <a:srgbClr val="000000"/>
                          </a:solidFill>
                          <a:effectLst/>
                          <a:latin typeface="Arial" panose="020B0604020202020204" pitchFamily="34" charset="0"/>
                        </a:rPr>
                        <a:t>estevia</a:t>
                      </a:r>
                      <a:r>
                        <a:rPr kumimoji="0" lang="es-MX" altLang="es-MX" sz="1000" b="0" i="0" u="none" strike="noStrike" cap="none" normalizeH="0" baseline="0" dirty="0" smtClean="0">
                          <a:ln>
                            <a:noFill/>
                          </a:ln>
                          <a:solidFill>
                            <a:srgbClr val="000000"/>
                          </a:solidFill>
                          <a:effectLst/>
                          <a:latin typeface="Arial" panose="020B0604020202020204" pitchFamily="34" charset="0"/>
                        </a:rPr>
                        <a:t> que no tiene efectos negativos en la respuesta de la insulina ni en detrimento de otros aspectos de la salud. (D2, O1)</a:t>
                      </a:r>
                    </a:p>
                  </a:txBody>
                  <a:tcPr>
                    <a:solidFill>
                      <a:schemeClr val="accent1">
                        <a:lumMod val="20000"/>
                        <a:lumOff val="80000"/>
                      </a:schemeClr>
                    </a:solidFill>
                  </a:tcPr>
                </a:tc>
                <a:tc>
                  <a:txBody>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MX" altLang="es-MX" sz="1000" b="0" i="0" u="none" strike="noStrike" cap="none" normalizeH="0" baseline="0" dirty="0" smtClean="0">
                          <a:ln>
                            <a:noFill/>
                          </a:ln>
                          <a:solidFill>
                            <a:srgbClr val="000000"/>
                          </a:solidFill>
                          <a:effectLst/>
                          <a:latin typeface="Arial" panose="020B0604020202020204" pitchFamily="34" charset="0"/>
                        </a:rPr>
                        <a:t>Diversificar los productos incursionando al área de los snack (D1, F8, A1, A2)</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MX" altLang="es-MX" sz="1000" b="0" i="0" u="none" strike="noStrike" cap="none" normalizeH="0" baseline="0" dirty="0" smtClean="0">
                          <a:ln>
                            <a:noFill/>
                          </a:ln>
                          <a:solidFill>
                            <a:srgbClr val="000000"/>
                          </a:solidFill>
                          <a:effectLst/>
                          <a:latin typeface="Arial" panose="020B0604020202020204" pitchFamily="34" charset="0"/>
                        </a:rPr>
                        <a:t>Implementar procedimientos de purificación del agua en las comunidades donde se produce el producto (D4, A3)</a:t>
                      </a:r>
                    </a:p>
                    <a:p>
                      <a:pPr marL="444500" marR="0" lvl="0" indent="-444500" algn="l" defTabSz="914400" rtl="0" eaLnBrk="0" fontAlgn="base" latinLnBrk="0" hangingPunct="0">
                        <a:lnSpc>
                          <a:spcPct val="100000"/>
                        </a:lnSpc>
                        <a:spcBef>
                          <a:spcPct val="0"/>
                        </a:spcBef>
                        <a:spcAft>
                          <a:spcPct val="0"/>
                        </a:spcAft>
                        <a:buClrTx/>
                        <a:buSzTx/>
                        <a:buFontTx/>
                        <a:buNone/>
                        <a:tabLst/>
                      </a:pPr>
                      <a:endParaRPr kumimoji="0" lang="es-MX" altLang="es-MX" sz="1000" b="0" i="0" u="none" strike="noStrike" cap="none" normalizeH="0" baseline="0" dirty="0" smtClean="0">
                        <a:ln>
                          <a:noFill/>
                        </a:ln>
                        <a:solidFill>
                          <a:srgbClr val="000000"/>
                        </a:solidFill>
                        <a:effectLst/>
                        <a:latin typeface="Arial" panose="020B0604020202020204" pitchFamily="34" charset="0"/>
                      </a:endParaRPr>
                    </a:p>
                  </a:txBody>
                  <a:tcPr>
                    <a:solidFill>
                      <a:schemeClr val="accent1">
                        <a:lumMod val="20000"/>
                        <a:lumOff val="80000"/>
                      </a:schemeClr>
                    </a:solidFill>
                  </a:tcPr>
                </a:tc>
              </a:tr>
            </a:tbl>
          </a:graphicData>
        </a:graphic>
      </p:graphicFrame>
      <p:sp>
        <p:nvSpPr>
          <p:cNvPr id="17" name="CuadroTexto 16"/>
          <p:cNvSpPr txBox="1"/>
          <p:nvPr/>
        </p:nvSpPr>
        <p:spPr>
          <a:xfrm>
            <a:off x="1729666" y="1770419"/>
            <a:ext cx="1836913" cy="830997"/>
          </a:xfrm>
          <a:prstGeom prst="rect">
            <a:avLst/>
          </a:prstGeom>
          <a:noFill/>
        </p:spPr>
        <p:txBody>
          <a:bodyPr wrap="none" rtlCol="0">
            <a:spAutoFit/>
          </a:bodyPr>
          <a:lstStyle/>
          <a:p>
            <a:pPr algn="ctr"/>
            <a:r>
              <a:rPr lang="es-MX" sz="2400" dirty="0" smtClean="0"/>
              <a:t>Matriz FODA </a:t>
            </a:r>
          </a:p>
          <a:p>
            <a:pPr algn="ctr"/>
            <a:r>
              <a:rPr lang="es-MX" sz="2400" dirty="0" smtClean="0"/>
              <a:t>Coca Cola</a:t>
            </a:r>
            <a:endParaRPr lang="es-MX" sz="2400" dirty="0"/>
          </a:p>
        </p:txBody>
      </p:sp>
    </p:spTree>
    <p:extLst>
      <p:ext uri="{BB962C8B-B14F-4D97-AF65-F5344CB8AC3E}">
        <p14:creationId xmlns:p14="http://schemas.microsoft.com/office/powerpoint/2010/main" val="161613636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TotalTime>
  <Words>4695</Words>
  <Application>Microsoft Office PowerPoint</Application>
  <PresentationFormat>Panorámica</PresentationFormat>
  <Paragraphs>293</Paragraphs>
  <Slides>17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Roberto Moya Jiménez</dc:creator>
  <cp:lastModifiedBy>Carlos Roberto Moya Jiménez</cp:lastModifiedBy>
  <cp:revision>35</cp:revision>
  <dcterms:created xsi:type="dcterms:W3CDTF">2017-12-01T00:40:34Z</dcterms:created>
  <dcterms:modified xsi:type="dcterms:W3CDTF">2017-12-14T22:48:12Z</dcterms:modified>
</cp:coreProperties>
</file>