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33852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329344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1592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632613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5338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321010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423430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84884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404171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644038-D0C7-40B7-AA3C-7188F40B0C66}" type="datetimeFigureOut">
              <a:rPr lang="es-MX" smtClean="0"/>
              <a:t>13/04/2018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55442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644038-D0C7-40B7-AA3C-7188F40B0C66}" type="datetimeFigureOut">
              <a:rPr lang="es-MX" smtClean="0"/>
              <a:t>13/04/2018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106791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644038-D0C7-40B7-AA3C-7188F40B0C66}" type="datetimeFigureOut">
              <a:rPr lang="es-MX" smtClean="0"/>
              <a:t>13/04/2018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76795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644038-D0C7-40B7-AA3C-7188F40B0C66}" type="datetimeFigureOut">
              <a:rPr lang="es-MX" smtClean="0"/>
              <a:t>13/04/2018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4509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44038-D0C7-40B7-AA3C-7188F40B0C66}" type="datetimeFigureOut">
              <a:rPr lang="es-MX" smtClean="0"/>
              <a:t>13/04/2018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12278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644038-D0C7-40B7-AA3C-7188F40B0C66}" type="datetimeFigureOut">
              <a:rPr lang="es-MX" smtClean="0"/>
              <a:t>13/04/2018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01776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644038-D0C7-40B7-AA3C-7188F40B0C66}" type="datetimeFigureOut">
              <a:rPr lang="es-MX" smtClean="0"/>
              <a:t>13/04/2018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37183D-7B8D-4D54-BF2E-94DFEDD81579}" type="slidenum">
              <a:rPr lang="es-MX" smtClean="0"/>
              <a:t>‹Nº›</a:t>
            </a:fld>
            <a:endParaRPr lang="es-MX"/>
          </a:p>
        </p:txBody>
      </p:sp>
    </p:spTree>
    <p:extLst>
      <p:ext uri="{BB962C8B-B14F-4D97-AF65-F5344CB8AC3E}">
        <p14:creationId xmlns:p14="http://schemas.microsoft.com/office/powerpoint/2010/main" val="271941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644038-D0C7-40B7-AA3C-7188F40B0C66}" type="datetimeFigureOut">
              <a:rPr lang="es-MX" smtClean="0"/>
              <a:t>13/04/2018</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37183D-7B8D-4D54-BF2E-94DFEDD81579}" type="slidenum">
              <a:rPr lang="es-MX" smtClean="0"/>
              <a:t>‹Nº›</a:t>
            </a:fld>
            <a:endParaRPr lang="es-MX"/>
          </a:p>
        </p:txBody>
      </p:sp>
    </p:spTree>
    <p:extLst>
      <p:ext uri="{BB962C8B-B14F-4D97-AF65-F5344CB8AC3E}">
        <p14:creationId xmlns:p14="http://schemas.microsoft.com/office/powerpoint/2010/main" val="657105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91122EF-6856-461E-AE96-E11439D511B7}"/>
              </a:ext>
            </a:extLst>
          </p:cNvPr>
          <p:cNvSpPr>
            <a:spLocks noChangeArrowheads="1"/>
          </p:cNvSpPr>
          <p:nvPr/>
        </p:nvSpPr>
        <p:spPr bwMode="auto">
          <a:xfrm>
            <a:off x="1765300" y="254000"/>
            <a:ext cx="17526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200"/>
          </a:p>
          <a:p>
            <a:pPr eaLnBrk="1" hangingPunct="1">
              <a:spcBef>
                <a:spcPct val="0"/>
              </a:spcBef>
              <a:buFontTx/>
              <a:buNone/>
            </a:pPr>
            <a:endParaRPr lang="es-MX" altLang="es-MX" sz="1800">
              <a:latin typeface="Arial" panose="020B0604020202020204" pitchFamily="34" charset="0"/>
            </a:endParaRPr>
          </a:p>
        </p:txBody>
      </p:sp>
      <p:sp>
        <p:nvSpPr>
          <p:cNvPr id="2051" name="Rectangle 3">
            <a:extLst>
              <a:ext uri="{FF2B5EF4-FFF2-40B4-BE49-F238E27FC236}">
                <a16:creationId xmlns:a16="http://schemas.microsoft.com/office/drawing/2014/main" id="{36749141-705B-49B4-B1CF-BFF75C276125}"/>
              </a:ext>
            </a:extLst>
          </p:cNvPr>
          <p:cNvSpPr>
            <a:spLocks noChangeArrowheads="1"/>
          </p:cNvSpPr>
          <p:nvPr/>
        </p:nvSpPr>
        <p:spPr bwMode="auto">
          <a:xfrm>
            <a:off x="1524000" y="2298700"/>
            <a:ext cx="9182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200"/>
          </a:p>
          <a:p>
            <a:pPr eaLnBrk="1" hangingPunct="1">
              <a:spcBef>
                <a:spcPct val="0"/>
              </a:spcBef>
              <a:buFontTx/>
              <a:buNone/>
            </a:pPr>
            <a:endParaRPr lang="es-MX" altLang="es-MX" sz="1800">
              <a:latin typeface="Arial" panose="020B0604020202020204" pitchFamily="34" charset="0"/>
            </a:endParaRPr>
          </a:p>
        </p:txBody>
      </p:sp>
      <p:grpSp>
        <p:nvGrpSpPr>
          <p:cNvPr id="2052" name="10 Grupo">
            <a:extLst>
              <a:ext uri="{FF2B5EF4-FFF2-40B4-BE49-F238E27FC236}">
                <a16:creationId xmlns:a16="http://schemas.microsoft.com/office/drawing/2014/main" id="{8DF47CD1-EBD4-4CB9-8410-950398AB10FC}"/>
              </a:ext>
            </a:extLst>
          </p:cNvPr>
          <p:cNvGrpSpPr>
            <a:grpSpLocks/>
          </p:cNvGrpSpPr>
          <p:nvPr/>
        </p:nvGrpSpPr>
        <p:grpSpPr bwMode="auto">
          <a:xfrm>
            <a:off x="1524000" y="468397"/>
            <a:ext cx="9144000" cy="800016"/>
            <a:chOff x="0" y="468397"/>
            <a:chExt cx="9144000" cy="800016"/>
          </a:xfrm>
        </p:grpSpPr>
        <p:sp>
          <p:nvSpPr>
            <p:cNvPr id="2055" name="Rectangle 5">
              <a:extLst>
                <a:ext uri="{FF2B5EF4-FFF2-40B4-BE49-F238E27FC236}">
                  <a16:creationId xmlns:a16="http://schemas.microsoft.com/office/drawing/2014/main" id="{51D4A5E6-B901-418E-AA29-8C173DF7FAE8}"/>
                </a:ext>
              </a:extLst>
            </p:cNvPr>
            <p:cNvSpPr>
              <a:spLocks noChangeArrowheads="1"/>
            </p:cNvSpPr>
            <p:nvPr/>
          </p:nvSpPr>
          <p:spPr bwMode="auto">
            <a:xfrm>
              <a:off x="1835696" y="468397"/>
              <a:ext cx="730830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700" dirty="0">
                  <a:solidFill>
                    <a:srgbClr val="000000"/>
                  </a:solidFill>
                  <a:ea typeface="Times New Roman" panose="02020603050405020304" pitchFamily="18" charset="0"/>
                  <a:cs typeface="Calibri" panose="020F0502020204030204" pitchFamily="34" charset="0"/>
                </a:rPr>
                <a:t>Introducción a UML y Diagrama de clases</a:t>
              </a:r>
              <a:endParaRPr lang="es-MX" altLang="es-MX" sz="1800" dirty="0">
                <a:latin typeface="Arial" panose="020B0604020202020204" pitchFamily="34" charset="0"/>
              </a:endParaRPr>
            </a:p>
          </p:txBody>
        </p:sp>
        <p:cxnSp>
          <p:nvCxnSpPr>
            <p:cNvPr id="9" name="8 Conector recto">
              <a:extLst>
                <a:ext uri="{FF2B5EF4-FFF2-40B4-BE49-F238E27FC236}">
                  <a16:creationId xmlns:a16="http://schemas.microsoft.com/office/drawing/2014/main" id="{A36F51BD-BF62-4F0C-8277-3F02135CA6FE}"/>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2053" name="Rectangle 6">
            <a:extLst>
              <a:ext uri="{FF2B5EF4-FFF2-40B4-BE49-F238E27FC236}">
                <a16:creationId xmlns:a16="http://schemas.microsoft.com/office/drawing/2014/main" id="{0CB62CD6-9BEA-472D-9F4A-368E7C26D80D}"/>
              </a:ext>
            </a:extLst>
          </p:cNvPr>
          <p:cNvSpPr>
            <a:spLocks noChangeArrowheads="1"/>
          </p:cNvSpPr>
          <p:nvPr/>
        </p:nvSpPr>
        <p:spPr bwMode="auto">
          <a:xfrm>
            <a:off x="314008" y="5182548"/>
            <a:ext cx="756126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dirty="0">
                <a:ea typeface="Times New Roman" panose="02020603050405020304" pitchFamily="18" charset="0"/>
                <a:cs typeface="Calibri" panose="020F0502020204030204" pitchFamily="34" charset="0"/>
              </a:rPr>
              <a:t>AUTORA:  LOTZY B. FONSECA CHIU</a:t>
            </a:r>
          </a:p>
          <a:p>
            <a:pPr eaLnBrk="1" hangingPunct="1">
              <a:spcBef>
                <a:spcPct val="0"/>
              </a:spcBef>
              <a:buFontTx/>
              <a:buNone/>
            </a:pPr>
            <a:r>
              <a:rPr lang="es-MX" altLang="es-MX" dirty="0">
                <a:ea typeface="Times New Roman" panose="02020603050405020304" pitchFamily="18" charset="0"/>
                <a:cs typeface="Calibri" panose="020F0502020204030204" pitchFamily="34" charset="0"/>
              </a:rPr>
              <a:t>Fecha de elaboración 13-abril-2018</a:t>
            </a:r>
          </a:p>
          <a:p>
            <a:pPr>
              <a:spcBef>
                <a:spcPct val="0"/>
              </a:spcBef>
              <a:buFontTx/>
              <a:buNone/>
            </a:pPr>
            <a:endParaRPr lang="es-MX" altLang="es-MX" sz="1800" dirty="0">
              <a:latin typeface="Arial" panose="020B0604020202020204" pitchFamily="34" charset="0"/>
              <a:ea typeface="Times New Roman" panose="02020603050405020304" pitchFamily="18" charset="0"/>
            </a:endParaRPr>
          </a:p>
        </p:txBody>
      </p:sp>
      <p:pic>
        <p:nvPicPr>
          <p:cNvPr id="2" name="Imagen 1">
            <a:extLst>
              <a:ext uri="{FF2B5EF4-FFF2-40B4-BE49-F238E27FC236}">
                <a16:creationId xmlns:a16="http://schemas.microsoft.com/office/drawing/2014/main" id="{E9208F4C-844B-42F6-B955-8806D84E4428}"/>
              </a:ext>
            </a:extLst>
          </p:cNvPr>
          <p:cNvPicPr>
            <a:picLocks noChangeAspect="1"/>
          </p:cNvPicPr>
          <p:nvPr/>
        </p:nvPicPr>
        <p:blipFill>
          <a:blip r:embed="rId2"/>
          <a:stretch>
            <a:fillRect/>
          </a:stretch>
        </p:blipFill>
        <p:spPr>
          <a:xfrm>
            <a:off x="628650" y="1990641"/>
            <a:ext cx="4533900" cy="838200"/>
          </a:xfrm>
          <a:prstGeom prst="rect">
            <a:avLst/>
          </a:prstGeom>
        </p:spPr>
      </p:pic>
      <p:pic>
        <p:nvPicPr>
          <p:cNvPr id="3" name="Imagen 2">
            <a:extLst>
              <a:ext uri="{FF2B5EF4-FFF2-40B4-BE49-F238E27FC236}">
                <a16:creationId xmlns:a16="http://schemas.microsoft.com/office/drawing/2014/main" id="{96E81A78-7A08-4B72-9A42-ACD6C969E017}"/>
              </a:ext>
            </a:extLst>
          </p:cNvPr>
          <p:cNvPicPr>
            <a:picLocks noChangeAspect="1"/>
          </p:cNvPicPr>
          <p:nvPr/>
        </p:nvPicPr>
        <p:blipFill>
          <a:blip r:embed="rId3"/>
          <a:stretch>
            <a:fillRect/>
          </a:stretch>
        </p:blipFill>
        <p:spPr>
          <a:xfrm>
            <a:off x="3967162" y="3040380"/>
            <a:ext cx="4257675" cy="1295400"/>
          </a:xfrm>
          <a:prstGeom prst="rect">
            <a:avLst/>
          </a:prstGeom>
        </p:spPr>
      </p:pic>
    </p:spTree>
    <p:extLst>
      <p:ext uri="{BB962C8B-B14F-4D97-AF65-F5344CB8AC3E}">
        <p14:creationId xmlns:p14="http://schemas.microsoft.com/office/powerpoint/2010/main" val="329243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1 Grupo">
            <a:extLst>
              <a:ext uri="{FF2B5EF4-FFF2-40B4-BE49-F238E27FC236}">
                <a16:creationId xmlns:a16="http://schemas.microsoft.com/office/drawing/2014/main" id="{577A8290-37C2-4BCE-A459-6FE5333A555F}"/>
              </a:ext>
            </a:extLst>
          </p:cNvPr>
          <p:cNvGrpSpPr>
            <a:grpSpLocks/>
          </p:cNvGrpSpPr>
          <p:nvPr/>
        </p:nvGrpSpPr>
        <p:grpSpPr bwMode="auto">
          <a:xfrm>
            <a:off x="1524000" y="245259"/>
            <a:ext cx="9144000" cy="1023154"/>
            <a:chOff x="0" y="245259"/>
            <a:chExt cx="9144000" cy="1023154"/>
          </a:xfrm>
        </p:grpSpPr>
        <p:grpSp>
          <p:nvGrpSpPr>
            <p:cNvPr id="11268" name="1 Grupo">
              <a:extLst>
                <a:ext uri="{FF2B5EF4-FFF2-40B4-BE49-F238E27FC236}">
                  <a16:creationId xmlns:a16="http://schemas.microsoft.com/office/drawing/2014/main" id="{6487863D-3235-417F-9A30-100193EC4A0F}"/>
                </a:ext>
              </a:extLst>
            </p:cNvPr>
            <p:cNvGrpSpPr>
              <a:grpSpLocks/>
            </p:cNvGrpSpPr>
            <p:nvPr/>
          </p:nvGrpSpPr>
          <p:grpSpPr bwMode="auto">
            <a:xfrm>
              <a:off x="0" y="537647"/>
              <a:ext cx="9144000" cy="730766"/>
              <a:chOff x="0" y="537647"/>
              <a:chExt cx="9144000" cy="730766"/>
            </a:xfrm>
          </p:grpSpPr>
          <p:sp>
            <p:nvSpPr>
              <p:cNvPr id="11271" name="Rectangle 5">
                <a:extLst>
                  <a:ext uri="{FF2B5EF4-FFF2-40B4-BE49-F238E27FC236}">
                    <a16:creationId xmlns:a16="http://schemas.microsoft.com/office/drawing/2014/main" id="{EFE6B531-13A0-4928-AD9E-8CA5758CC51E}"/>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1B329B3E-6EA1-4193-AABA-9A00C12D34F1}"/>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1269" name="Rectangle 1">
              <a:extLst>
                <a:ext uri="{FF2B5EF4-FFF2-40B4-BE49-F238E27FC236}">
                  <a16:creationId xmlns:a16="http://schemas.microsoft.com/office/drawing/2014/main" id="{577E714D-C8F0-4EEF-B5FE-4301E4402D0D}"/>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11267" name="7 CuadroTexto">
            <a:extLst>
              <a:ext uri="{FF2B5EF4-FFF2-40B4-BE49-F238E27FC236}">
                <a16:creationId xmlns:a16="http://schemas.microsoft.com/office/drawing/2014/main" id="{72FBA8E4-E85F-4FCE-BB05-A0FEECF37F04}"/>
              </a:ext>
            </a:extLst>
          </p:cNvPr>
          <p:cNvSpPr txBox="1">
            <a:spLocks noChangeArrowheads="1"/>
          </p:cNvSpPr>
          <p:nvPr/>
        </p:nvSpPr>
        <p:spPr bwMode="auto">
          <a:xfrm>
            <a:off x="1847850" y="1557338"/>
            <a:ext cx="84963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a:t>Relaciones en UML. Hay cuatro tipos de relaciones en UML:</a:t>
            </a:r>
          </a:p>
          <a:p>
            <a:pPr eaLnBrk="1" hangingPunct="1">
              <a:spcBef>
                <a:spcPct val="0"/>
              </a:spcBef>
              <a:buFontTx/>
              <a:buNone/>
            </a:pPr>
            <a:r>
              <a:rPr lang="es-MX" altLang="es-MX" sz="1800"/>
              <a:t>1.-Dependencia</a:t>
            </a:r>
          </a:p>
          <a:p>
            <a:pPr eaLnBrk="1" hangingPunct="1">
              <a:spcBef>
                <a:spcPct val="0"/>
              </a:spcBef>
              <a:buFontTx/>
              <a:buNone/>
            </a:pPr>
            <a:r>
              <a:rPr lang="es-MX" altLang="es-MX" sz="1800"/>
              <a:t>2.-Asociación</a:t>
            </a:r>
          </a:p>
          <a:p>
            <a:pPr eaLnBrk="1" hangingPunct="1">
              <a:spcBef>
                <a:spcPct val="0"/>
              </a:spcBef>
              <a:buFontTx/>
              <a:buNone/>
            </a:pPr>
            <a:r>
              <a:rPr lang="es-MX" altLang="es-MX" sz="1800"/>
              <a:t>3.-Generalización</a:t>
            </a:r>
          </a:p>
          <a:p>
            <a:pPr eaLnBrk="1" hangingPunct="1">
              <a:spcBef>
                <a:spcPct val="0"/>
              </a:spcBef>
              <a:buFontTx/>
              <a:buNone/>
            </a:pPr>
            <a:r>
              <a:rPr lang="es-MX" altLang="es-MX" sz="1800"/>
              <a:t>4.-Realización</a:t>
            </a:r>
          </a:p>
          <a:p>
            <a:pPr eaLnBrk="1" hangingPunct="1">
              <a:spcBef>
                <a:spcPct val="0"/>
              </a:spcBef>
              <a:buFontTx/>
              <a:buNone/>
            </a:pPr>
            <a:r>
              <a:rPr lang="es-MX" altLang="es-MX" sz="1800"/>
              <a:t> </a:t>
            </a:r>
          </a:p>
          <a:p>
            <a:pPr eaLnBrk="1" hangingPunct="1">
              <a:spcBef>
                <a:spcPct val="0"/>
              </a:spcBef>
              <a:buFontTx/>
              <a:buNone/>
            </a:pPr>
            <a:r>
              <a:rPr lang="es-MX" altLang="es-MX" sz="1800"/>
              <a:t> </a:t>
            </a:r>
          </a:p>
          <a:p>
            <a:pPr eaLnBrk="1" hangingPunct="1">
              <a:spcBef>
                <a:spcPct val="0"/>
              </a:spcBef>
              <a:buFontTx/>
              <a:buNone/>
            </a:pPr>
            <a:r>
              <a:rPr lang="es-MX" altLang="es-MX" sz="1800" b="1"/>
              <a:t>Realización.-</a:t>
            </a:r>
            <a:r>
              <a:rPr lang="es-MX" altLang="es-MX" sz="1800"/>
              <a:t> es una relación semántica entre clasificadores, en donde un clasificador</a:t>
            </a:r>
          </a:p>
          <a:p>
            <a:pPr eaLnBrk="1" hangingPunct="1">
              <a:spcBef>
                <a:spcPct val="0"/>
              </a:spcBef>
              <a:buFontTx/>
              <a:buNone/>
            </a:pPr>
            <a:r>
              <a:rPr lang="es-MX" altLang="es-MX" sz="1800"/>
              <a:t>especifica un contrato que otro clasificador garantiza que cumplirá. Se pueden encontrar</a:t>
            </a:r>
          </a:p>
          <a:p>
            <a:pPr eaLnBrk="1" hangingPunct="1">
              <a:spcBef>
                <a:spcPct val="0"/>
              </a:spcBef>
              <a:buFontTx/>
              <a:buNone/>
            </a:pPr>
            <a:r>
              <a:rPr lang="es-MX" altLang="es-MX" sz="1800"/>
              <a:t>relaciones de realización en dos sitios: entre interfaces y las clases y los componentes que</a:t>
            </a:r>
          </a:p>
          <a:p>
            <a:pPr eaLnBrk="1" hangingPunct="1">
              <a:spcBef>
                <a:spcPct val="0"/>
              </a:spcBef>
              <a:buFontTx/>
              <a:buNone/>
            </a:pPr>
            <a:r>
              <a:rPr lang="es-MX" altLang="es-MX" sz="1800"/>
              <a:t>las realizan, y entre los casos de uso y las colaboraciones que realizan. Gráficamente, una</a:t>
            </a:r>
          </a:p>
          <a:p>
            <a:pPr eaLnBrk="1" hangingPunct="1">
              <a:spcBef>
                <a:spcPct val="0"/>
              </a:spcBef>
              <a:buFontTx/>
              <a:buNone/>
            </a:pPr>
            <a:r>
              <a:rPr lang="es-MX" altLang="es-MX" sz="1800"/>
              <a:t>relación de realización se representa como una mezcla entre generalización y una relación</a:t>
            </a:r>
          </a:p>
          <a:p>
            <a:pPr eaLnBrk="1" hangingPunct="1">
              <a:spcBef>
                <a:spcPct val="0"/>
              </a:spcBef>
              <a:buFontTx/>
              <a:buNone/>
            </a:pPr>
            <a:r>
              <a:rPr lang="es-MX" altLang="es-MX" sz="1800"/>
              <a:t>de dependencia.</a:t>
            </a:r>
          </a:p>
        </p:txBody>
      </p:sp>
    </p:spTree>
    <p:extLst>
      <p:ext uri="{BB962C8B-B14F-4D97-AF65-F5344CB8AC3E}">
        <p14:creationId xmlns:p14="http://schemas.microsoft.com/office/powerpoint/2010/main" val="269650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1 Grupo">
            <a:extLst>
              <a:ext uri="{FF2B5EF4-FFF2-40B4-BE49-F238E27FC236}">
                <a16:creationId xmlns:a16="http://schemas.microsoft.com/office/drawing/2014/main" id="{84C841E1-B40E-4ED6-B176-CFDFA6D99F1C}"/>
              </a:ext>
            </a:extLst>
          </p:cNvPr>
          <p:cNvGrpSpPr>
            <a:grpSpLocks/>
          </p:cNvGrpSpPr>
          <p:nvPr/>
        </p:nvGrpSpPr>
        <p:grpSpPr bwMode="auto">
          <a:xfrm>
            <a:off x="1524000" y="245259"/>
            <a:ext cx="9144000" cy="1023154"/>
            <a:chOff x="0" y="245259"/>
            <a:chExt cx="9144000" cy="1023154"/>
          </a:xfrm>
        </p:grpSpPr>
        <p:grpSp>
          <p:nvGrpSpPr>
            <p:cNvPr id="12292" name="1 Grupo">
              <a:extLst>
                <a:ext uri="{FF2B5EF4-FFF2-40B4-BE49-F238E27FC236}">
                  <a16:creationId xmlns:a16="http://schemas.microsoft.com/office/drawing/2014/main" id="{28469E01-D33A-4073-9319-8737BBCBC804}"/>
                </a:ext>
              </a:extLst>
            </p:cNvPr>
            <p:cNvGrpSpPr>
              <a:grpSpLocks/>
            </p:cNvGrpSpPr>
            <p:nvPr/>
          </p:nvGrpSpPr>
          <p:grpSpPr bwMode="auto">
            <a:xfrm>
              <a:off x="0" y="537647"/>
              <a:ext cx="9144000" cy="730766"/>
              <a:chOff x="0" y="537647"/>
              <a:chExt cx="9144000" cy="730766"/>
            </a:xfrm>
          </p:grpSpPr>
          <p:sp>
            <p:nvSpPr>
              <p:cNvPr id="12295" name="Rectangle 5">
                <a:extLst>
                  <a:ext uri="{FF2B5EF4-FFF2-40B4-BE49-F238E27FC236}">
                    <a16:creationId xmlns:a16="http://schemas.microsoft.com/office/drawing/2014/main" id="{91B42A49-1890-404A-803A-13E9400FABAA}"/>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C4D37A37-0983-4394-87EF-E6A135646E0A}"/>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2293" name="Rectangle 1">
              <a:extLst>
                <a:ext uri="{FF2B5EF4-FFF2-40B4-BE49-F238E27FC236}">
                  <a16:creationId xmlns:a16="http://schemas.microsoft.com/office/drawing/2014/main" id="{3DAB42F4-32A7-4524-B58B-5259B64853FC}"/>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12291" name="7 CuadroTexto">
            <a:extLst>
              <a:ext uri="{FF2B5EF4-FFF2-40B4-BE49-F238E27FC236}">
                <a16:creationId xmlns:a16="http://schemas.microsoft.com/office/drawing/2014/main" id="{DFF7E887-E4E4-4EA2-8327-E8BBC2DEA273}"/>
              </a:ext>
            </a:extLst>
          </p:cNvPr>
          <p:cNvSpPr txBox="1">
            <a:spLocks noChangeArrowheads="1"/>
          </p:cNvSpPr>
          <p:nvPr/>
        </p:nvSpPr>
        <p:spPr bwMode="auto">
          <a:xfrm>
            <a:off x="1703389" y="1484313"/>
            <a:ext cx="87137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b="1" dirty="0"/>
              <a:t>Un diagrama</a:t>
            </a:r>
            <a:r>
              <a:rPr lang="es-MX" altLang="es-MX" sz="1800" dirty="0"/>
              <a:t> es una representación gráfica de un conjunto de elementos, visualizando la</a:t>
            </a:r>
          </a:p>
          <a:p>
            <a:pPr eaLnBrk="1" hangingPunct="1">
              <a:spcBef>
                <a:spcPct val="0"/>
              </a:spcBef>
              <a:buFontTx/>
              <a:buNone/>
            </a:pPr>
            <a:r>
              <a:rPr lang="es-MX" altLang="es-MX" sz="1800" dirty="0"/>
              <a:t>mayoría de las veces como un grafo conexo de nodos(elementos) y arcos(relaciones). Los</a:t>
            </a:r>
          </a:p>
          <a:p>
            <a:pPr eaLnBrk="1" hangingPunct="1">
              <a:spcBef>
                <a:spcPct val="0"/>
              </a:spcBef>
              <a:buFontTx/>
              <a:buNone/>
            </a:pPr>
            <a:r>
              <a:rPr lang="es-MX" altLang="es-MX" sz="1800" dirty="0"/>
              <a:t>diagramas se utilizan para visualizar el sistema desde diferentes perspectivas, es una</a:t>
            </a:r>
          </a:p>
          <a:p>
            <a:pPr eaLnBrk="1" hangingPunct="1">
              <a:spcBef>
                <a:spcPct val="0"/>
              </a:spcBef>
              <a:buFontTx/>
              <a:buNone/>
            </a:pPr>
            <a:r>
              <a:rPr lang="es-MX" altLang="es-MX" sz="1800" dirty="0"/>
              <a:t>proyección de un sistema.</a:t>
            </a:r>
          </a:p>
          <a:p>
            <a:pPr eaLnBrk="1" hangingPunct="1">
              <a:spcBef>
                <a:spcPct val="0"/>
              </a:spcBef>
              <a:buFontTx/>
              <a:buNone/>
            </a:pPr>
            <a:r>
              <a:rPr lang="es-MX" altLang="es-MX" sz="1800" b="1" dirty="0"/>
              <a:t>UML incluye los siguientes diagramas.</a:t>
            </a:r>
            <a:endParaRPr lang="es-MX" altLang="es-MX" sz="1800" dirty="0"/>
          </a:p>
          <a:p>
            <a:pPr eaLnBrk="1" hangingPunct="1">
              <a:spcBef>
                <a:spcPct val="0"/>
              </a:spcBef>
              <a:buFontTx/>
              <a:buNone/>
            </a:pPr>
            <a:r>
              <a:rPr lang="es-MX" altLang="es-MX" sz="1800" dirty="0"/>
              <a:t>Diagrama de clases</a:t>
            </a:r>
          </a:p>
          <a:p>
            <a:pPr eaLnBrk="1" hangingPunct="1">
              <a:spcBef>
                <a:spcPct val="0"/>
              </a:spcBef>
              <a:buFontTx/>
              <a:buNone/>
            </a:pPr>
            <a:r>
              <a:rPr lang="es-MX" altLang="es-MX" sz="1800" dirty="0"/>
              <a:t>Diagrama de objetos</a:t>
            </a:r>
          </a:p>
          <a:p>
            <a:pPr eaLnBrk="1" hangingPunct="1">
              <a:spcBef>
                <a:spcPct val="0"/>
              </a:spcBef>
              <a:buFontTx/>
              <a:buNone/>
            </a:pPr>
            <a:r>
              <a:rPr lang="es-MX" altLang="es-MX" sz="1800" dirty="0"/>
              <a:t>Diagrama de componentes</a:t>
            </a:r>
          </a:p>
          <a:p>
            <a:pPr eaLnBrk="1" hangingPunct="1">
              <a:spcBef>
                <a:spcPct val="0"/>
              </a:spcBef>
              <a:buFontTx/>
              <a:buNone/>
            </a:pPr>
            <a:r>
              <a:rPr lang="es-MX" altLang="es-MX" sz="1800" dirty="0"/>
              <a:t>Diagrama de estructura compuesta</a:t>
            </a:r>
          </a:p>
          <a:p>
            <a:pPr eaLnBrk="1" hangingPunct="1">
              <a:spcBef>
                <a:spcPct val="0"/>
              </a:spcBef>
              <a:buFontTx/>
              <a:buNone/>
            </a:pPr>
            <a:r>
              <a:rPr lang="es-MX" altLang="es-MX" sz="1800" dirty="0"/>
              <a:t>Diagrama de casos de uso</a:t>
            </a:r>
          </a:p>
          <a:p>
            <a:pPr eaLnBrk="1" hangingPunct="1">
              <a:spcBef>
                <a:spcPct val="0"/>
              </a:spcBef>
              <a:buFontTx/>
              <a:buNone/>
            </a:pPr>
            <a:r>
              <a:rPr lang="es-MX" altLang="es-MX" sz="1800" dirty="0"/>
              <a:t>Diagrama de secuencia</a:t>
            </a:r>
          </a:p>
          <a:p>
            <a:pPr eaLnBrk="1" hangingPunct="1">
              <a:spcBef>
                <a:spcPct val="0"/>
              </a:spcBef>
              <a:buFontTx/>
              <a:buNone/>
            </a:pPr>
            <a:r>
              <a:rPr lang="es-MX" altLang="es-MX" sz="1800" dirty="0"/>
              <a:t>Diagrama de comunicación</a:t>
            </a:r>
          </a:p>
          <a:p>
            <a:pPr eaLnBrk="1" hangingPunct="1">
              <a:spcBef>
                <a:spcPct val="0"/>
              </a:spcBef>
              <a:buFontTx/>
              <a:buNone/>
            </a:pPr>
            <a:r>
              <a:rPr lang="es-MX" altLang="es-MX" sz="1800" dirty="0"/>
              <a:t>Diagrama de estados</a:t>
            </a:r>
          </a:p>
          <a:p>
            <a:pPr eaLnBrk="1" hangingPunct="1">
              <a:spcBef>
                <a:spcPct val="0"/>
              </a:spcBef>
              <a:buFontTx/>
              <a:buNone/>
            </a:pPr>
            <a:r>
              <a:rPr lang="es-MX" altLang="es-MX" sz="1800" dirty="0"/>
              <a:t>Diagrama de actividades</a:t>
            </a:r>
          </a:p>
          <a:p>
            <a:pPr eaLnBrk="1" hangingPunct="1">
              <a:spcBef>
                <a:spcPct val="0"/>
              </a:spcBef>
              <a:buFontTx/>
              <a:buNone/>
            </a:pPr>
            <a:r>
              <a:rPr lang="es-MX" altLang="es-MX" sz="1800" dirty="0"/>
              <a:t>Diagrama de despliegue</a:t>
            </a:r>
          </a:p>
          <a:p>
            <a:pPr eaLnBrk="1" hangingPunct="1">
              <a:spcBef>
                <a:spcPct val="0"/>
              </a:spcBef>
              <a:buFontTx/>
              <a:buNone/>
            </a:pPr>
            <a:r>
              <a:rPr lang="es-MX" altLang="es-MX" sz="1800" dirty="0"/>
              <a:t>Diagrama de paquetes</a:t>
            </a:r>
          </a:p>
          <a:p>
            <a:pPr eaLnBrk="1" hangingPunct="1">
              <a:spcBef>
                <a:spcPct val="0"/>
              </a:spcBef>
              <a:buFontTx/>
              <a:buNone/>
            </a:pPr>
            <a:r>
              <a:rPr lang="es-MX" altLang="es-MX" sz="1800" dirty="0"/>
              <a:t>Diagrama de tiempos</a:t>
            </a:r>
          </a:p>
          <a:p>
            <a:pPr eaLnBrk="1" hangingPunct="1">
              <a:spcBef>
                <a:spcPct val="0"/>
              </a:spcBef>
              <a:buFontTx/>
              <a:buNone/>
            </a:pPr>
            <a:r>
              <a:rPr lang="es-MX" altLang="es-MX" sz="1800" dirty="0"/>
              <a:t>Diagrama de visión global de interacciones</a:t>
            </a:r>
          </a:p>
        </p:txBody>
      </p:sp>
    </p:spTree>
    <p:extLst>
      <p:ext uri="{BB962C8B-B14F-4D97-AF65-F5344CB8AC3E}">
        <p14:creationId xmlns:p14="http://schemas.microsoft.com/office/powerpoint/2010/main" val="380088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1 Grupo">
            <a:extLst>
              <a:ext uri="{FF2B5EF4-FFF2-40B4-BE49-F238E27FC236}">
                <a16:creationId xmlns:a16="http://schemas.microsoft.com/office/drawing/2014/main" id="{2FC934D8-EBAF-4BC7-AA76-8220576D6E06}"/>
              </a:ext>
            </a:extLst>
          </p:cNvPr>
          <p:cNvGrpSpPr>
            <a:grpSpLocks/>
          </p:cNvGrpSpPr>
          <p:nvPr/>
        </p:nvGrpSpPr>
        <p:grpSpPr bwMode="auto">
          <a:xfrm>
            <a:off x="1524000" y="460702"/>
            <a:ext cx="9144000" cy="807711"/>
            <a:chOff x="0" y="460702"/>
            <a:chExt cx="9144000" cy="807711"/>
          </a:xfrm>
        </p:grpSpPr>
        <p:grpSp>
          <p:nvGrpSpPr>
            <p:cNvPr id="13316" name="1 Grupo">
              <a:extLst>
                <a:ext uri="{FF2B5EF4-FFF2-40B4-BE49-F238E27FC236}">
                  <a16:creationId xmlns:a16="http://schemas.microsoft.com/office/drawing/2014/main" id="{EBE0CEA7-DEF5-4140-9D2D-708FF5647136}"/>
                </a:ext>
              </a:extLst>
            </p:cNvPr>
            <p:cNvGrpSpPr>
              <a:grpSpLocks/>
            </p:cNvGrpSpPr>
            <p:nvPr/>
          </p:nvGrpSpPr>
          <p:grpSpPr bwMode="auto">
            <a:xfrm>
              <a:off x="0" y="537647"/>
              <a:ext cx="9144000" cy="730766"/>
              <a:chOff x="0" y="537647"/>
              <a:chExt cx="9144000" cy="730766"/>
            </a:xfrm>
          </p:grpSpPr>
          <p:sp>
            <p:nvSpPr>
              <p:cNvPr id="13319" name="Rectangle 5">
                <a:extLst>
                  <a:ext uri="{FF2B5EF4-FFF2-40B4-BE49-F238E27FC236}">
                    <a16:creationId xmlns:a16="http://schemas.microsoft.com/office/drawing/2014/main" id="{958E546F-B239-4CD5-8000-C7B4C15C1F58}"/>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578AADAA-F81A-4CF9-8DBD-AC3F541F0C08}"/>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3317" name="Rectangle 1">
              <a:extLst>
                <a:ext uri="{FF2B5EF4-FFF2-40B4-BE49-F238E27FC236}">
                  <a16:creationId xmlns:a16="http://schemas.microsoft.com/office/drawing/2014/main" id="{9F115B2D-F9B6-4D8B-A4F2-98DB8F5E86B2}"/>
                </a:ext>
              </a:extLst>
            </p:cNvPr>
            <p:cNvSpPr>
              <a:spLocks noChangeArrowheads="1"/>
            </p:cNvSpPr>
            <p:nvPr/>
          </p:nvSpPr>
          <p:spPr bwMode="auto">
            <a:xfrm>
              <a:off x="5004048" y="460702"/>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Diagrama de Clases</a:t>
              </a:r>
            </a:p>
          </p:txBody>
        </p:sp>
      </p:grpSp>
      <p:sp>
        <p:nvSpPr>
          <p:cNvPr id="13315" name="7 CuadroTexto">
            <a:extLst>
              <a:ext uri="{FF2B5EF4-FFF2-40B4-BE49-F238E27FC236}">
                <a16:creationId xmlns:a16="http://schemas.microsoft.com/office/drawing/2014/main" id="{52186108-C502-40A8-9EC5-65DD09CFF255}"/>
              </a:ext>
            </a:extLst>
          </p:cNvPr>
          <p:cNvSpPr txBox="1">
            <a:spLocks noChangeArrowheads="1"/>
          </p:cNvSpPr>
          <p:nvPr/>
        </p:nvSpPr>
        <p:spPr bwMode="auto">
          <a:xfrm>
            <a:off x="1774825" y="1412876"/>
            <a:ext cx="864235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b="1"/>
              <a:t>Un diagrama de clases</a:t>
            </a:r>
            <a:r>
              <a:rPr lang="es-MX" altLang="es-MX" sz="1800"/>
              <a:t> muestra un conjunto de clases, interfaces y colaboraciones, así</a:t>
            </a:r>
          </a:p>
          <a:p>
            <a:pPr eaLnBrk="1" hangingPunct="1">
              <a:spcBef>
                <a:spcPct val="0"/>
              </a:spcBef>
              <a:buFontTx/>
              <a:buNone/>
            </a:pPr>
            <a:r>
              <a:rPr lang="es-MX" altLang="es-MX" sz="1800"/>
              <a:t>como sus relaciones. Abarcan la vista de diseño estática de un sistema.</a:t>
            </a:r>
          </a:p>
          <a:p>
            <a:pPr eaLnBrk="1" hangingPunct="1">
              <a:spcBef>
                <a:spcPct val="0"/>
              </a:spcBef>
              <a:buFontTx/>
              <a:buNone/>
            </a:pPr>
            <a:r>
              <a:rPr lang="es-MX" altLang="es-MX" sz="1800"/>
              <a:t>Los diagramas de clases representan un conjunto de elementos del modelo que son</a:t>
            </a:r>
          </a:p>
          <a:p>
            <a:pPr eaLnBrk="1" hangingPunct="1">
              <a:spcBef>
                <a:spcPct val="0"/>
              </a:spcBef>
              <a:buFontTx/>
              <a:buNone/>
            </a:pPr>
            <a:r>
              <a:rPr lang="es-MX" altLang="es-MX" sz="1800"/>
              <a:t>estáticos, como las clases y los tipos, sus contenidos y las relaciones que se establecen</a:t>
            </a:r>
          </a:p>
          <a:p>
            <a:pPr eaLnBrk="1" hangingPunct="1">
              <a:spcBef>
                <a:spcPct val="0"/>
              </a:spcBef>
              <a:buFontTx/>
              <a:buNone/>
            </a:pPr>
            <a:r>
              <a:rPr lang="es-MX" altLang="es-MX" sz="1800"/>
              <a:t>entre ellos.</a:t>
            </a:r>
          </a:p>
          <a:p>
            <a:pPr eaLnBrk="1" hangingPunct="1">
              <a:spcBef>
                <a:spcPct val="0"/>
              </a:spcBef>
              <a:buFontTx/>
              <a:buNone/>
            </a:pPr>
            <a:r>
              <a:rPr lang="es-MX" altLang="es-MX" sz="1800"/>
              <a:t>UML</a:t>
            </a:r>
          </a:p>
          <a:p>
            <a:pPr eaLnBrk="1" hangingPunct="1">
              <a:spcBef>
                <a:spcPct val="0"/>
              </a:spcBef>
              <a:buFontTx/>
              <a:buNone/>
            </a:pPr>
            <a:r>
              <a:rPr lang="es-MX" altLang="es-MX" sz="1800"/>
              <a:t>Diagrama de Clases y sus partes</a:t>
            </a:r>
          </a:p>
          <a:p>
            <a:pPr eaLnBrk="1" hangingPunct="1">
              <a:spcBef>
                <a:spcPct val="0"/>
              </a:spcBef>
              <a:buFontTx/>
              <a:buNone/>
            </a:pPr>
            <a:r>
              <a:rPr lang="es-MX" altLang="es-MX" sz="1800" b="1"/>
              <a:t>Clase</a:t>
            </a:r>
            <a:r>
              <a:rPr lang="es-MX" altLang="es-MX" sz="1800"/>
              <a:t> es una descripción de un conjunto de objetos que compartes los mismos atributos,</a:t>
            </a:r>
          </a:p>
          <a:p>
            <a:pPr eaLnBrk="1" hangingPunct="1">
              <a:spcBef>
                <a:spcPct val="0"/>
              </a:spcBef>
              <a:buFontTx/>
              <a:buNone/>
            </a:pPr>
            <a:r>
              <a:rPr lang="es-MX" altLang="es-MX" sz="1800"/>
              <a:t>operaciones, relaciones y semántica. Gráficamente se representa como un rectángulo.</a:t>
            </a:r>
          </a:p>
          <a:p>
            <a:pPr eaLnBrk="1" hangingPunct="1">
              <a:spcBef>
                <a:spcPct val="0"/>
              </a:spcBef>
              <a:buFontTx/>
              <a:buNone/>
            </a:pPr>
            <a:r>
              <a:rPr lang="es-MX" altLang="es-MX" sz="1800"/>
              <a:t>Una</a:t>
            </a:r>
            <a:r>
              <a:rPr lang="es-MX" altLang="es-MX" sz="1800" b="1"/>
              <a:t> clase</a:t>
            </a:r>
            <a:r>
              <a:rPr lang="es-MX" altLang="es-MX" sz="1800"/>
              <a:t> consta de</a:t>
            </a:r>
            <a:r>
              <a:rPr lang="es-MX" altLang="es-MX" sz="1800" b="1"/>
              <a:t> Un nombre.</a:t>
            </a:r>
            <a:endParaRPr lang="es-MX" altLang="es-MX" sz="1800"/>
          </a:p>
          <a:p>
            <a:pPr eaLnBrk="1" hangingPunct="1">
              <a:spcBef>
                <a:spcPct val="0"/>
              </a:spcBef>
              <a:buFontTx/>
              <a:buNone/>
            </a:pPr>
            <a:r>
              <a:rPr lang="es-MX" altLang="es-MX" sz="1800" b="1"/>
              <a:t>Atributos .-</a:t>
            </a:r>
            <a:r>
              <a:rPr lang="es-MX" altLang="es-MX" sz="1800"/>
              <a:t> Es una propiedad de una clase identificada con un nombre, que describe un</a:t>
            </a:r>
          </a:p>
          <a:p>
            <a:pPr eaLnBrk="1" hangingPunct="1">
              <a:spcBef>
                <a:spcPct val="0"/>
              </a:spcBef>
              <a:buFontTx/>
              <a:buNone/>
            </a:pPr>
            <a:r>
              <a:rPr lang="es-MX" altLang="es-MX" sz="1800"/>
              <a:t>rango de valores que pueden tomar las instancias de la propiedad. Una clase puede tener</a:t>
            </a:r>
          </a:p>
          <a:p>
            <a:pPr eaLnBrk="1" hangingPunct="1">
              <a:spcBef>
                <a:spcPct val="0"/>
              </a:spcBef>
              <a:buFontTx/>
              <a:buNone/>
            </a:pPr>
            <a:r>
              <a:rPr lang="es-MX" altLang="es-MX" sz="1800"/>
              <a:t>cualquier número de atributos o no tener ninguno. Ejemplo. Un alumno tiene un código,</a:t>
            </a:r>
          </a:p>
          <a:p>
            <a:pPr eaLnBrk="1" hangingPunct="1">
              <a:spcBef>
                <a:spcPct val="0"/>
              </a:spcBef>
              <a:buFontTx/>
              <a:buNone/>
            </a:pPr>
            <a:r>
              <a:rPr lang="es-MX" altLang="es-MX" sz="1800"/>
              <a:t>nombre, apellido paterno, apellido materno, etc…</a:t>
            </a:r>
          </a:p>
          <a:p>
            <a:pPr eaLnBrk="1" hangingPunct="1">
              <a:spcBef>
                <a:spcPct val="0"/>
              </a:spcBef>
              <a:buFontTx/>
              <a:buNone/>
            </a:pPr>
            <a:r>
              <a:rPr lang="es-MX" altLang="es-MX" sz="1800"/>
              <a:t>Un atributo se puede especificar aún más indicando su clase y quizás un valor inicial.</a:t>
            </a:r>
          </a:p>
        </p:txBody>
      </p:sp>
    </p:spTree>
    <p:extLst>
      <p:ext uri="{BB962C8B-B14F-4D97-AF65-F5344CB8AC3E}">
        <p14:creationId xmlns:p14="http://schemas.microsoft.com/office/powerpoint/2010/main" val="310727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1 Grupo">
            <a:extLst>
              <a:ext uri="{FF2B5EF4-FFF2-40B4-BE49-F238E27FC236}">
                <a16:creationId xmlns:a16="http://schemas.microsoft.com/office/drawing/2014/main" id="{FAEBD798-90BD-4E59-B4CA-C7E4DCDFAA84}"/>
              </a:ext>
            </a:extLst>
          </p:cNvPr>
          <p:cNvGrpSpPr>
            <a:grpSpLocks/>
          </p:cNvGrpSpPr>
          <p:nvPr/>
        </p:nvGrpSpPr>
        <p:grpSpPr bwMode="auto">
          <a:xfrm>
            <a:off x="1524000" y="460702"/>
            <a:ext cx="9144000" cy="807711"/>
            <a:chOff x="0" y="460702"/>
            <a:chExt cx="9144000" cy="807711"/>
          </a:xfrm>
        </p:grpSpPr>
        <p:grpSp>
          <p:nvGrpSpPr>
            <p:cNvPr id="14360" name="1 Grupo">
              <a:extLst>
                <a:ext uri="{FF2B5EF4-FFF2-40B4-BE49-F238E27FC236}">
                  <a16:creationId xmlns:a16="http://schemas.microsoft.com/office/drawing/2014/main" id="{3BF85F21-6367-4CD9-9D7D-4690224F546D}"/>
                </a:ext>
              </a:extLst>
            </p:cNvPr>
            <p:cNvGrpSpPr>
              <a:grpSpLocks/>
            </p:cNvGrpSpPr>
            <p:nvPr/>
          </p:nvGrpSpPr>
          <p:grpSpPr bwMode="auto">
            <a:xfrm>
              <a:off x="0" y="537647"/>
              <a:ext cx="9144000" cy="730766"/>
              <a:chOff x="0" y="537647"/>
              <a:chExt cx="9144000" cy="730766"/>
            </a:xfrm>
          </p:grpSpPr>
          <p:sp>
            <p:nvSpPr>
              <p:cNvPr id="14363" name="Rectangle 5">
                <a:extLst>
                  <a:ext uri="{FF2B5EF4-FFF2-40B4-BE49-F238E27FC236}">
                    <a16:creationId xmlns:a16="http://schemas.microsoft.com/office/drawing/2014/main" id="{87EB9D22-1894-49AD-92DB-BA433C734001}"/>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5F9E8447-ACFB-41DA-A8BD-FBA0F6B85992}"/>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361" name="Rectangle 1">
              <a:extLst>
                <a:ext uri="{FF2B5EF4-FFF2-40B4-BE49-F238E27FC236}">
                  <a16:creationId xmlns:a16="http://schemas.microsoft.com/office/drawing/2014/main" id="{4FA4C3AA-B2D3-421F-BEA3-1C60957F338A}"/>
                </a:ext>
              </a:extLst>
            </p:cNvPr>
            <p:cNvSpPr>
              <a:spLocks noChangeArrowheads="1"/>
            </p:cNvSpPr>
            <p:nvPr/>
          </p:nvSpPr>
          <p:spPr bwMode="auto">
            <a:xfrm>
              <a:off x="5004048" y="460702"/>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Diagrama de Clases</a:t>
              </a:r>
            </a:p>
          </p:txBody>
        </p:sp>
      </p:grpSp>
      <p:sp>
        <p:nvSpPr>
          <p:cNvPr id="14339" name="8 CuadroTexto">
            <a:extLst>
              <a:ext uri="{FF2B5EF4-FFF2-40B4-BE49-F238E27FC236}">
                <a16:creationId xmlns:a16="http://schemas.microsoft.com/office/drawing/2014/main" id="{22659218-2EF1-40FF-A0D9-EC0219394777}"/>
              </a:ext>
            </a:extLst>
          </p:cNvPr>
          <p:cNvSpPr txBox="1">
            <a:spLocks noChangeArrowheads="1"/>
          </p:cNvSpPr>
          <p:nvPr/>
        </p:nvSpPr>
        <p:spPr bwMode="auto">
          <a:xfrm>
            <a:off x="1595438" y="1412875"/>
            <a:ext cx="89646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b="1"/>
              <a:t>Clase.</a:t>
            </a:r>
            <a:r>
              <a:rPr lang="es-MX" altLang="es-MX" sz="1800"/>
              <a:t> Representada por un rectángulo con tres divisiones, una clase escribe un</a:t>
            </a:r>
          </a:p>
          <a:p>
            <a:pPr eaLnBrk="1" hangingPunct="1">
              <a:spcBef>
                <a:spcPct val="0"/>
              </a:spcBef>
              <a:buFontTx/>
              <a:buNone/>
            </a:pPr>
            <a:r>
              <a:rPr lang="es-MX" altLang="es-MX" sz="1800"/>
              <a:t>conjunto de objetos con características y comportamiento idéntico.</a:t>
            </a:r>
          </a:p>
          <a:p>
            <a:pPr eaLnBrk="1" hangingPunct="1">
              <a:spcBef>
                <a:spcPct val="0"/>
              </a:spcBef>
              <a:buFontTx/>
              <a:buNone/>
            </a:pPr>
            <a:br>
              <a:rPr lang="es-MX" altLang="es-MX" sz="1800"/>
            </a:br>
            <a:endParaRPr lang="es-MX" altLang="es-MX" sz="1800"/>
          </a:p>
        </p:txBody>
      </p:sp>
      <p:grpSp>
        <p:nvGrpSpPr>
          <p:cNvPr id="14340" name="18 Grupo">
            <a:extLst>
              <a:ext uri="{FF2B5EF4-FFF2-40B4-BE49-F238E27FC236}">
                <a16:creationId xmlns:a16="http://schemas.microsoft.com/office/drawing/2014/main" id="{C8DFF097-5C9C-45D7-9C24-CBE21DC44906}"/>
              </a:ext>
            </a:extLst>
          </p:cNvPr>
          <p:cNvGrpSpPr>
            <a:grpSpLocks/>
          </p:cNvGrpSpPr>
          <p:nvPr/>
        </p:nvGrpSpPr>
        <p:grpSpPr bwMode="auto">
          <a:xfrm>
            <a:off x="1919289" y="2103439"/>
            <a:ext cx="1506537" cy="801687"/>
            <a:chOff x="395536" y="2103512"/>
            <a:chExt cx="1506537" cy="801687"/>
          </a:xfrm>
        </p:grpSpPr>
        <p:sp>
          <p:nvSpPr>
            <p:cNvPr id="14351" name="Freeform 1">
              <a:extLst>
                <a:ext uri="{FF2B5EF4-FFF2-40B4-BE49-F238E27FC236}">
                  <a16:creationId xmlns:a16="http://schemas.microsoft.com/office/drawing/2014/main" id="{A4F4AA8C-B4A1-49A0-88AF-89C724EF548C}"/>
                </a:ext>
              </a:extLst>
            </p:cNvPr>
            <p:cNvSpPr>
              <a:spLocks/>
            </p:cNvSpPr>
            <p:nvPr/>
          </p:nvSpPr>
          <p:spPr bwMode="auto">
            <a:xfrm>
              <a:off x="395536" y="2103512"/>
              <a:ext cx="887412" cy="266700"/>
            </a:xfrm>
            <a:custGeom>
              <a:avLst/>
              <a:gdLst>
                <a:gd name="T0" fmla="*/ 0 w 1396"/>
                <a:gd name="T1" fmla="*/ 0 h 421"/>
                <a:gd name="T2" fmla="*/ 887412 w 1396"/>
                <a:gd name="T3" fmla="*/ 0 h 421"/>
                <a:gd name="T4" fmla="*/ 887412 w 1396"/>
                <a:gd name="T5" fmla="*/ 266700 h 421"/>
                <a:gd name="T6" fmla="*/ 0 w 1396"/>
                <a:gd name="T7" fmla="*/ 266700 h 421"/>
                <a:gd name="T8" fmla="*/ 0 w 1396"/>
                <a:gd name="T9" fmla="*/ 0 h 421"/>
                <a:gd name="T10" fmla="*/ 0 60000 65536"/>
                <a:gd name="T11" fmla="*/ 0 60000 65536"/>
                <a:gd name="T12" fmla="*/ 0 60000 65536"/>
                <a:gd name="T13" fmla="*/ 0 60000 65536"/>
                <a:gd name="T14" fmla="*/ 0 60000 65536"/>
                <a:gd name="T15" fmla="*/ 0 w 1396"/>
                <a:gd name="T16" fmla="*/ 0 h 421"/>
                <a:gd name="T17" fmla="*/ 1396 w 1396"/>
                <a:gd name="T18" fmla="*/ 421 h 421"/>
              </a:gdLst>
              <a:ahLst/>
              <a:cxnLst>
                <a:cxn ang="T10">
                  <a:pos x="T0" y="T1"/>
                </a:cxn>
                <a:cxn ang="T11">
                  <a:pos x="T2" y="T3"/>
                </a:cxn>
                <a:cxn ang="T12">
                  <a:pos x="T4" y="T5"/>
                </a:cxn>
                <a:cxn ang="T13">
                  <a:pos x="T6" y="T7"/>
                </a:cxn>
                <a:cxn ang="T14">
                  <a:pos x="T8" y="T9"/>
                </a:cxn>
              </a:cxnLst>
              <a:rect l="T15" t="T16" r="T17" b="T18"/>
              <a:pathLst>
                <a:path w="1396" h="421">
                  <a:moveTo>
                    <a:pt x="0" y="0"/>
                  </a:moveTo>
                  <a:lnTo>
                    <a:pt x="1396" y="0"/>
                  </a:lnTo>
                  <a:lnTo>
                    <a:pt x="1396" y="421"/>
                  </a:lnTo>
                  <a:lnTo>
                    <a:pt x="0" y="421"/>
                  </a:lnTo>
                  <a:lnTo>
                    <a:pt x="0" y="0"/>
                  </a:lnTo>
                  <a:close/>
                </a:path>
              </a:pathLst>
            </a:custGeom>
            <a:solidFill>
              <a:srgbClr val="FFFFFF"/>
            </a:solidFill>
            <a:ln w="12700">
              <a:solidFill>
                <a:srgbClr val="000000"/>
              </a:solidFill>
              <a:round/>
              <a:headEnd/>
              <a:tailEnd/>
            </a:ln>
          </p:spPr>
          <p:txBody>
            <a:bodyPr/>
            <a:lstStyle/>
            <a:p>
              <a:endParaRPr lang="es-MX"/>
            </a:p>
          </p:txBody>
        </p:sp>
        <p:sp>
          <p:nvSpPr>
            <p:cNvPr id="14352" name="Freeform 2">
              <a:extLst>
                <a:ext uri="{FF2B5EF4-FFF2-40B4-BE49-F238E27FC236}">
                  <a16:creationId xmlns:a16="http://schemas.microsoft.com/office/drawing/2014/main" id="{EEB9406C-71ED-49C8-AF59-0069FC3B5FCD}"/>
                </a:ext>
              </a:extLst>
            </p:cNvPr>
            <p:cNvSpPr>
              <a:spLocks/>
            </p:cNvSpPr>
            <p:nvPr/>
          </p:nvSpPr>
          <p:spPr bwMode="auto">
            <a:xfrm>
              <a:off x="395536" y="2371799"/>
              <a:ext cx="887412" cy="266700"/>
            </a:xfrm>
            <a:custGeom>
              <a:avLst/>
              <a:gdLst>
                <a:gd name="T0" fmla="*/ 0 w 1396"/>
                <a:gd name="T1" fmla="*/ 0 h 421"/>
                <a:gd name="T2" fmla="*/ 887412 w 1396"/>
                <a:gd name="T3" fmla="*/ 0 h 421"/>
                <a:gd name="T4" fmla="*/ 887412 w 1396"/>
                <a:gd name="T5" fmla="*/ 266700 h 421"/>
                <a:gd name="T6" fmla="*/ 0 w 1396"/>
                <a:gd name="T7" fmla="*/ 266700 h 421"/>
                <a:gd name="T8" fmla="*/ 0 w 1396"/>
                <a:gd name="T9" fmla="*/ 0 h 421"/>
                <a:gd name="T10" fmla="*/ 0 60000 65536"/>
                <a:gd name="T11" fmla="*/ 0 60000 65536"/>
                <a:gd name="T12" fmla="*/ 0 60000 65536"/>
                <a:gd name="T13" fmla="*/ 0 60000 65536"/>
                <a:gd name="T14" fmla="*/ 0 60000 65536"/>
                <a:gd name="T15" fmla="*/ 0 w 1396"/>
                <a:gd name="T16" fmla="*/ 0 h 421"/>
                <a:gd name="T17" fmla="*/ 1396 w 1396"/>
                <a:gd name="T18" fmla="*/ 421 h 421"/>
              </a:gdLst>
              <a:ahLst/>
              <a:cxnLst>
                <a:cxn ang="T10">
                  <a:pos x="T0" y="T1"/>
                </a:cxn>
                <a:cxn ang="T11">
                  <a:pos x="T2" y="T3"/>
                </a:cxn>
                <a:cxn ang="T12">
                  <a:pos x="T4" y="T5"/>
                </a:cxn>
                <a:cxn ang="T13">
                  <a:pos x="T6" y="T7"/>
                </a:cxn>
                <a:cxn ang="T14">
                  <a:pos x="T8" y="T9"/>
                </a:cxn>
              </a:cxnLst>
              <a:rect l="T15" t="T16" r="T17" b="T18"/>
              <a:pathLst>
                <a:path w="1396" h="421">
                  <a:moveTo>
                    <a:pt x="0" y="0"/>
                  </a:moveTo>
                  <a:lnTo>
                    <a:pt x="1396" y="0"/>
                  </a:lnTo>
                  <a:lnTo>
                    <a:pt x="1396" y="421"/>
                  </a:lnTo>
                  <a:lnTo>
                    <a:pt x="0" y="421"/>
                  </a:lnTo>
                  <a:lnTo>
                    <a:pt x="0" y="0"/>
                  </a:lnTo>
                  <a:close/>
                </a:path>
              </a:pathLst>
            </a:custGeom>
            <a:solidFill>
              <a:srgbClr val="FFFFFF"/>
            </a:solidFill>
            <a:ln w="12700">
              <a:solidFill>
                <a:srgbClr val="000000"/>
              </a:solidFill>
              <a:round/>
              <a:headEnd/>
              <a:tailEnd/>
            </a:ln>
          </p:spPr>
          <p:txBody>
            <a:bodyPr/>
            <a:lstStyle/>
            <a:p>
              <a:endParaRPr lang="es-MX"/>
            </a:p>
          </p:txBody>
        </p:sp>
        <p:sp>
          <p:nvSpPr>
            <p:cNvPr id="14353" name="Freeform 3">
              <a:extLst>
                <a:ext uri="{FF2B5EF4-FFF2-40B4-BE49-F238E27FC236}">
                  <a16:creationId xmlns:a16="http://schemas.microsoft.com/office/drawing/2014/main" id="{4A0EB692-5DE6-4039-A957-B2FDB9FFD73E}"/>
                </a:ext>
              </a:extLst>
            </p:cNvPr>
            <p:cNvSpPr>
              <a:spLocks/>
            </p:cNvSpPr>
            <p:nvPr/>
          </p:nvSpPr>
          <p:spPr bwMode="auto">
            <a:xfrm>
              <a:off x="395536" y="2636912"/>
              <a:ext cx="887412" cy="268287"/>
            </a:xfrm>
            <a:custGeom>
              <a:avLst/>
              <a:gdLst>
                <a:gd name="T0" fmla="*/ 0 w 1396"/>
                <a:gd name="T1" fmla="*/ 0 h 421"/>
                <a:gd name="T2" fmla="*/ 887412 w 1396"/>
                <a:gd name="T3" fmla="*/ 0 h 421"/>
                <a:gd name="T4" fmla="*/ 887412 w 1396"/>
                <a:gd name="T5" fmla="*/ 268287 h 421"/>
                <a:gd name="T6" fmla="*/ 0 w 1396"/>
                <a:gd name="T7" fmla="*/ 268287 h 421"/>
                <a:gd name="T8" fmla="*/ 0 w 1396"/>
                <a:gd name="T9" fmla="*/ 0 h 421"/>
                <a:gd name="T10" fmla="*/ 0 60000 65536"/>
                <a:gd name="T11" fmla="*/ 0 60000 65536"/>
                <a:gd name="T12" fmla="*/ 0 60000 65536"/>
                <a:gd name="T13" fmla="*/ 0 60000 65536"/>
                <a:gd name="T14" fmla="*/ 0 60000 65536"/>
                <a:gd name="T15" fmla="*/ 0 w 1396"/>
                <a:gd name="T16" fmla="*/ 0 h 421"/>
                <a:gd name="T17" fmla="*/ 1396 w 1396"/>
                <a:gd name="T18" fmla="*/ 421 h 421"/>
              </a:gdLst>
              <a:ahLst/>
              <a:cxnLst>
                <a:cxn ang="T10">
                  <a:pos x="T0" y="T1"/>
                </a:cxn>
                <a:cxn ang="T11">
                  <a:pos x="T2" y="T3"/>
                </a:cxn>
                <a:cxn ang="T12">
                  <a:pos x="T4" y="T5"/>
                </a:cxn>
                <a:cxn ang="T13">
                  <a:pos x="T6" y="T7"/>
                </a:cxn>
                <a:cxn ang="T14">
                  <a:pos x="T8" y="T9"/>
                </a:cxn>
              </a:cxnLst>
              <a:rect l="T15" t="T16" r="T17" b="T18"/>
              <a:pathLst>
                <a:path w="1396" h="421">
                  <a:moveTo>
                    <a:pt x="0" y="0"/>
                  </a:moveTo>
                  <a:lnTo>
                    <a:pt x="1396" y="0"/>
                  </a:lnTo>
                  <a:lnTo>
                    <a:pt x="1396" y="421"/>
                  </a:lnTo>
                  <a:lnTo>
                    <a:pt x="0" y="421"/>
                  </a:lnTo>
                  <a:lnTo>
                    <a:pt x="0" y="0"/>
                  </a:lnTo>
                  <a:close/>
                </a:path>
              </a:pathLst>
            </a:custGeom>
            <a:solidFill>
              <a:srgbClr val="FFFFFF"/>
            </a:solidFill>
            <a:ln w="12700">
              <a:solidFill>
                <a:srgbClr val="000000"/>
              </a:solidFill>
              <a:round/>
              <a:headEnd/>
              <a:tailEnd/>
            </a:ln>
          </p:spPr>
          <p:txBody>
            <a:bodyPr/>
            <a:lstStyle/>
            <a:p>
              <a:endParaRPr lang="es-MX"/>
            </a:p>
          </p:txBody>
        </p:sp>
        <p:sp>
          <p:nvSpPr>
            <p:cNvPr id="14354" name="Line 4">
              <a:extLst>
                <a:ext uri="{FF2B5EF4-FFF2-40B4-BE49-F238E27FC236}">
                  <a16:creationId xmlns:a16="http://schemas.microsoft.com/office/drawing/2014/main" id="{70686509-EB80-44F6-9B11-A5DB8318FB3E}"/>
                </a:ext>
              </a:extLst>
            </p:cNvPr>
            <p:cNvSpPr>
              <a:spLocks noChangeShapeType="1"/>
            </p:cNvSpPr>
            <p:nvPr/>
          </p:nvSpPr>
          <p:spPr bwMode="auto">
            <a:xfrm>
              <a:off x="1282948" y="2238449"/>
              <a:ext cx="5556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55" name="Freeform 5">
              <a:extLst>
                <a:ext uri="{FF2B5EF4-FFF2-40B4-BE49-F238E27FC236}">
                  <a16:creationId xmlns:a16="http://schemas.microsoft.com/office/drawing/2014/main" id="{56BABB66-D0D6-4FD4-B3F1-817138D149C5}"/>
                </a:ext>
              </a:extLst>
            </p:cNvPr>
            <p:cNvSpPr>
              <a:spLocks/>
            </p:cNvSpPr>
            <p:nvPr/>
          </p:nvSpPr>
          <p:spPr bwMode="auto">
            <a:xfrm>
              <a:off x="1825873" y="2200349"/>
              <a:ext cx="76200" cy="76200"/>
            </a:xfrm>
            <a:custGeom>
              <a:avLst/>
              <a:gdLst>
                <a:gd name="T0" fmla="*/ 0 w 120"/>
                <a:gd name="T1" fmla="*/ 0 h 120"/>
                <a:gd name="T2" fmla="*/ 76200 w 120"/>
                <a:gd name="T3" fmla="*/ 38100 h 120"/>
                <a:gd name="T4" fmla="*/ 0 w 120"/>
                <a:gd name="T5" fmla="*/ 76200 h 120"/>
                <a:gd name="T6" fmla="*/ 0 w 120"/>
                <a:gd name="T7" fmla="*/ 0 h 120"/>
                <a:gd name="T8" fmla="*/ 0 60000 65536"/>
                <a:gd name="T9" fmla="*/ 0 60000 65536"/>
                <a:gd name="T10" fmla="*/ 0 60000 65536"/>
                <a:gd name="T11" fmla="*/ 0 60000 65536"/>
                <a:gd name="T12" fmla="*/ 0 w 120"/>
                <a:gd name="T13" fmla="*/ 0 h 120"/>
                <a:gd name="T14" fmla="*/ 120 w 120"/>
                <a:gd name="T15" fmla="*/ 120 h 120"/>
              </a:gdLst>
              <a:ahLst/>
              <a:cxnLst>
                <a:cxn ang="T8">
                  <a:pos x="T0" y="T1"/>
                </a:cxn>
                <a:cxn ang="T9">
                  <a:pos x="T2" y="T3"/>
                </a:cxn>
                <a:cxn ang="T10">
                  <a:pos x="T4" y="T5"/>
                </a:cxn>
                <a:cxn ang="T11">
                  <a:pos x="T6" y="T7"/>
                </a:cxn>
              </a:cxnLst>
              <a:rect l="T12" t="T13" r="T14" b="T15"/>
              <a:pathLst>
                <a:path w="120" h="120">
                  <a:moveTo>
                    <a:pt x="0" y="0"/>
                  </a:moveTo>
                  <a:lnTo>
                    <a:pt x="120" y="60"/>
                  </a:lnTo>
                  <a:lnTo>
                    <a:pt x="0" y="120"/>
                  </a:lnTo>
                  <a:lnTo>
                    <a:pt x="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s-MX"/>
            </a:p>
          </p:txBody>
        </p:sp>
        <p:sp>
          <p:nvSpPr>
            <p:cNvPr id="14356" name="Line 6">
              <a:extLst>
                <a:ext uri="{FF2B5EF4-FFF2-40B4-BE49-F238E27FC236}">
                  <a16:creationId xmlns:a16="http://schemas.microsoft.com/office/drawing/2014/main" id="{7926519B-A70E-47B9-ADB1-85C0FA5FF78C}"/>
                </a:ext>
              </a:extLst>
            </p:cNvPr>
            <p:cNvSpPr>
              <a:spLocks noChangeShapeType="1"/>
            </p:cNvSpPr>
            <p:nvPr/>
          </p:nvSpPr>
          <p:spPr bwMode="auto">
            <a:xfrm>
              <a:off x="1282948" y="2503562"/>
              <a:ext cx="5556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57" name="Freeform 7">
              <a:extLst>
                <a:ext uri="{FF2B5EF4-FFF2-40B4-BE49-F238E27FC236}">
                  <a16:creationId xmlns:a16="http://schemas.microsoft.com/office/drawing/2014/main" id="{092362DC-94AF-4088-BEDE-E060BE696F15}"/>
                </a:ext>
              </a:extLst>
            </p:cNvPr>
            <p:cNvSpPr>
              <a:spLocks/>
            </p:cNvSpPr>
            <p:nvPr/>
          </p:nvSpPr>
          <p:spPr bwMode="auto">
            <a:xfrm>
              <a:off x="1825873" y="2465462"/>
              <a:ext cx="76200" cy="76200"/>
            </a:xfrm>
            <a:custGeom>
              <a:avLst/>
              <a:gdLst>
                <a:gd name="T0" fmla="*/ 0 w 120"/>
                <a:gd name="T1" fmla="*/ 0 h 120"/>
                <a:gd name="T2" fmla="*/ 76200 w 120"/>
                <a:gd name="T3" fmla="*/ 38100 h 120"/>
                <a:gd name="T4" fmla="*/ 0 w 120"/>
                <a:gd name="T5" fmla="*/ 76200 h 120"/>
                <a:gd name="T6" fmla="*/ 0 w 120"/>
                <a:gd name="T7" fmla="*/ 0 h 120"/>
                <a:gd name="T8" fmla="*/ 0 60000 65536"/>
                <a:gd name="T9" fmla="*/ 0 60000 65536"/>
                <a:gd name="T10" fmla="*/ 0 60000 65536"/>
                <a:gd name="T11" fmla="*/ 0 60000 65536"/>
                <a:gd name="T12" fmla="*/ 0 w 120"/>
                <a:gd name="T13" fmla="*/ 0 h 120"/>
                <a:gd name="T14" fmla="*/ 120 w 120"/>
                <a:gd name="T15" fmla="*/ 120 h 120"/>
              </a:gdLst>
              <a:ahLst/>
              <a:cxnLst>
                <a:cxn ang="T8">
                  <a:pos x="T0" y="T1"/>
                </a:cxn>
                <a:cxn ang="T9">
                  <a:pos x="T2" y="T3"/>
                </a:cxn>
                <a:cxn ang="T10">
                  <a:pos x="T4" y="T5"/>
                </a:cxn>
                <a:cxn ang="T11">
                  <a:pos x="T6" y="T7"/>
                </a:cxn>
              </a:cxnLst>
              <a:rect l="T12" t="T13" r="T14" b="T15"/>
              <a:pathLst>
                <a:path w="120" h="120">
                  <a:moveTo>
                    <a:pt x="0" y="0"/>
                  </a:moveTo>
                  <a:lnTo>
                    <a:pt x="120" y="60"/>
                  </a:lnTo>
                  <a:lnTo>
                    <a:pt x="0" y="120"/>
                  </a:lnTo>
                  <a:lnTo>
                    <a:pt x="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s-MX"/>
            </a:p>
          </p:txBody>
        </p:sp>
        <p:sp>
          <p:nvSpPr>
            <p:cNvPr id="14358" name="Line 8">
              <a:extLst>
                <a:ext uri="{FF2B5EF4-FFF2-40B4-BE49-F238E27FC236}">
                  <a16:creationId xmlns:a16="http://schemas.microsoft.com/office/drawing/2014/main" id="{6CBA6057-F13E-4C9A-A2C5-BBE40CF99536}"/>
                </a:ext>
              </a:extLst>
            </p:cNvPr>
            <p:cNvSpPr>
              <a:spLocks noChangeShapeType="1"/>
            </p:cNvSpPr>
            <p:nvPr/>
          </p:nvSpPr>
          <p:spPr bwMode="auto">
            <a:xfrm>
              <a:off x="1282948" y="2771849"/>
              <a:ext cx="5556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59" name="Freeform 9">
              <a:extLst>
                <a:ext uri="{FF2B5EF4-FFF2-40B4-BE49-F238E27FC236}">
                  <a16:creationId xmlns:a16="http://schemas.microsoft.com/office/drawing/2014/main" id="{51C16DF4-A23E-430F-B632-88DB24A6293E}"/>
                </a:ext>
              </a:extLst>
            </p:cNvPr>
            <p:cNvSpPr>
              <a:spLocks/>
            </p:cNvSpPr>
            <p:nvPr/>
          </p:nvSpPr>
          <p:spPr bwMode="auto">
            <a:xfrm>
              <a:off x="1825873" y="2733749"/>
              <a:ext cx="76200" cy="76200"/>
            </a:xfrm>
            <a:custGeom>
              <a:avLst/>
              <a:gdLst>
                <a:gd name="T0" fmla="*/ 0 w 120"/>
                <a:gd name="T1" fmla="*/ 0 h 120"/>
                <a:gd name="T2" fmla="*/ 76200 w 120"/>
                <a:gd name="T3" fmla="*/ 38100 h 120"/>
                <a:gd name="T4" fmla="*/ 0 w 120"/>
                <a:gd name="T5" fmla="*/ 76200 h 120"/>
                <a:gd name="T6" fmla="*/ 0 w 120"/>
                <a:gd name="T7" fmla="*/ 0 h 120"/>
                <a:gd name="T8" fmla="*/ 0 60000 65536"/>
                <a:gd name="T9" fmla="*/ 0 60000 65536"/>
                <a:gd name="T10" fmla="*/ 0 60000 65536"/>
                <a:gd name="T11" fmla="*/ 0 60000 65536"/>
                <a:gd name="T12" fmla="*/ 0 w 120"/>
                <a:gd name="T13" fmla="*/ 0 h 120"/>
                <a:gd name="T14" fmla="*/ 120 w 120"/>
                <a:gd name="T15" fmla="*/ 120 h 120"/>
              </a:gdLst>
              <a:ahLst/>
              <a:cxnLst>
                <a:cxn ang="T8">
                  <a:pos x="T0" y="T1"/>
                </a:cxn>
                <a:cxn ang="T9">
                  <a:pos x="T2" y="T3"/>
                </a:cxn>
                <a:cxn ang="T10">
                  <a:pos x="T4" y="T5"/>
                </a:cxn>
                <a:cxn ang="T11">
                  <a:pos x="T6" y="T7"/>
                </a:cxn>
              </a:cxnLst>
              <a:rect l="T12" t="T13" r="T14" b="T15"/>
              <a:pathLst>
                <a:path w="120" h="120">
                  <a:moveTo>
                    <a:pt x="0" y="0"/>
                  </a:moveTo>
                  <a:lnTo>
                    <a:pt x="120" y="60"/>
                  </a:lnTo>
                  <a:lnTo>
                    <a:pt x="0" y="120"/>
                  </a:lnTo>
                  <a:lnTo>
                    <a:pt x="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s-MX"/>
            </a:p>
          </p:txBody>
        </p:sp>
      </p:grpSp>
      <p:sp>
        <p:nvSpPr>
          <p:cNvPr id="14341" name="Rectangle 10">
            <a:extLst>
              <a:ext uri="{FF2B5EF4-FFF2-40B4-BE49-F238E27FC236}">
                <a16:creationId xmlns:a16="http://schemas.microsoft.com/office/drawing/2014/main" id="{2755EA52-4C7B-4A47-8D2B-C1113FD35F62}"/>
              </a:ext>
            </a:extLst>
          </p:cNvPr>
          <p:cNvSpPr>
            <a:spLocks noChangeArrowheads="1"/>
          </p:cNvSpPr>
          <p:nvPr/>
        </p:nvSpPr>
        <p:spPr bwMode="auto">
          <a:xfrm>
            <a:off x="3503614" y="2133600"/>
            <a:ext cx="53292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MX" altLang="es-MX" sz="1400">
                <a:solidFill>
                  <a:srgbClr val="000000"/>
                </a:solidFill>
                <a:latin typeface="Tahoma" panose="020B0604030504040204" pitchFamily="34" charset="0"/>
                <a:ea typeface="Times New Roman" panose="02020603050405020304" pitchFamily="18" charset="0"/>
                <a:cs typeface="Tahoma" panose="020B0604030504040204" pitchFamily="34" charset="0"/>
              </a:rPr>
              <a:t>Nombre   </a:t>
            </a:r>
            <a:r>
              <a:rPr lang="es-MX" altLang="es-MX" sz="1000">
                <a:solidFill>
                  <a:srgbClr val="000000"/>
                </a:solidFill>
                <a:latin typeface="Tahoma" panose="020B0604030504040204" pitchFamily="34" charset="0"/>
                <a:ea typeface="Times New Roman" panose="02020603050405020304" pitchFamily="18" charset="0"/>
                <a:cs typeface="Tahoma" panose="020B0604030504040204" pitchFamily="34" charset="0"/>
              </a:rPr>
              <a:t>(Entidad)</a:t>
            </a:r>
            <a:endParaRPr lang="es-MX" altLang="es-MX" sz="1000">
              <a:latin typeface="Arial" panose="020B0604020202020204" pitchFamily="34" charset="0"/>
              <a:ea typeface="Times New Roman" panose="02020603050405020304" pitchFamily="18" charset="0"/>
            </a:endParaRPr>
          </a:p>
          <a:p>
            <a:pPr>
              <a:spcBef>
                <a:spcPct val="0"/>
              </a:spcBef>
              <a:buFontTx/>
              <a:buNone/>
            </a:pPr>
            <a:r>
              <a:rPr lang="es-MX" altLang="es-MX" sz="1400">
                <a:solidFill>
                  <a:srgbClr val="000000"/>
                </a:solidFill>
                <a:latin typeface="Tahoma" panose="020B0604030504040204" pitchFamily="34" charset="0"/>
                <a:ea typeface="Times New Roman" panose="02020603050405020304" pitchFamily="18" charset="0"/>
                <a:cs typeface="Tahoma" panose="020B0604030504040204" pitchFamily="34" charset="0"/>
              </a:rPr>
              <a:t>Propiedades   (</a:t>
            </a:r>
            <a:r>
              <a:rPr lang="es-MX" altLang="es-MX" sz="1000">
                <a:solidFill>
                  <a:srgbClr val="000000"/>
                </a:solidFill>
                <a:latin typeface="Tahoma" panose="020B0604030504040204" pitchFamily="34" charset="0"/>
                <a:ea typeface="Times New Roman" panose="02020603050405020304" pitchFamily="18" charset="0"/>
                <a:cs typeface="Tahoma" panose="020B0604030504040204" pitchFamily="34" charset="0"/>
              </a:rPr>
              <a:t>Atributo)</a:t>
            </a:r>
            <a:endParaRPr lang="es-MX" altLang="es-MX" sz="900">
              <a:latin typeface="Arial" panose="020B0604020202020204" pitchFamily="34" charset="0"/>
            </a:endParaRPr>
          </a:p>
          <a:p>
            <a:pPr>
              <a:spcBef>
                <a:spcPct val="0"/>
              </a:spcBef>
              <a:buFontTx/>
              <a:buNone/>
            </a:pPr>
            <a:r>
              <a:rPr lang="es-MX" altLang="es-MX" sz="1400">
                <a:solidFill>
                  <a:srgbClr val="000000"/>
                </a:solidFill>
                <a:latin typeface="Tahoma" panose="020B0604030504040204" pitchFamily="34" charset="0"/>
                <a:cs typeface="Times New Roman" panose="02020603050405020304" pitchFamily="18" charset="0"/>
              </a:rPr>
              <a:t>M</a:t>
            </a:r>
            <a:r>
              <a:rPr lang="es-MX" altLang="es-MX" sz="1400">
                <a:solidFill>
                  <a:srgbClr val="000000"/>
                </a:solidFill>
                <a:cs typeface="Times New Roman" panose="02020603050405020304" pitchFamily="18" charset="0"/>
              </a:rPr>
              <a:t>é</a:t>
            </a:r>
            <a:r>
              <a:rPr lang="es-MX" altLang="es-MX" sz="1400">
                <a:solidFill>
                  <a:srgbClr val="000000"/>
                </a:solidFill>
                <a:latin typeface="Tahoma" panose="020B0604030504040204" pitchFamily="34" charset="0"/>
                <a:cs typeface="Times New Roman" panose="02020603050405020304" pitchFamily="18" charset="0"/>
              </a:rPr>
              <a:t>todos  (Operaci</a:t>
            </a:r>
            <a:r>
              <a:rPr lang="es-MX" altLang="es-MX" sz="1400">
                <a:solidFill>
                  <a:srgbClr val="000000"/>
                </a:solidFill>
                <a:cs typeface="Times New Roman" panose="02020603050405020304" pitchFamily="18" charset="0"/>
              </a:rPr>
              <a:t>ó</a:t>
            </a:r>
            <a:r>
              <a:rPr lang="es-MX" altLang="es-MX" sz="1400">
                <a:solidFill>
                  <a:srgbClr val="000000"/>
                </a:solidFill>
                <a:latin typeface="Tahoma" panose="020B0604030504040204" pitchFamily="34" charset="0"/>
                <a:cs typeface="Times New Roman" panose="02020603050405020304" pitchFamily="18" charset="0"/>
              </a:rPr>
              <a:t>n)</a:t>
            </a:r>
            <a:endParaRPr lang="es-MX" altLang="es-MX" sz="1400">
              <a:latin typeface="Arial" panose="020B0604020202020204" pitchFamily="34" charset="0"/>
            </a:endParaRPr>
          </a:p>
        </p:txBody>
      </p:sp>
      <p:sp>
        <p:nvSpPr>
          <p:cNvPr id="14342" name="20 CuadroTexto">
            <a:extLst>
              <a:ext uri="{FF2B5EF4-FFF2-40B4-BE49-F238E27FC236}">
                <a16:creationId xmlns:a16="http://schemas.microsoft.com/office/drawing/2014/main" id="{13B2651E-01EB-405B-94C9-7D6B35719AF7}"/>
              </a:ext>
            </a:extLst>
          </p:cNvPr>
          <p:cNvSpPr txBox="1">
            <a:spLocks noChangeArrowheads="1"/>
          </p:cNvSpPr>
          <p:nvPr/>
        </p:nvSpPr>
        <p:spPr bwMode="auto">
          <a:xfrm>
            <a:off x="1774826" y="3068638"/>
            <a:ext cx="84248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b="1"/>
              <a:t>Atributo.</a:t>
            </a:r>
            <a:r>
              <a:rPr lang="es-MX" altLang="es-MX" sz="1800"/>
              <a:t> Identifican las características propias de una clase</a:t>
            </a:r>
          </a:p>
          <a:p>
            <a:pPr eaLnBrk="1" hangingPunct="1">
              <a:spcBef>
                <a:spcPct val="0"/>
              </a:spcBef>
              <a:buFontTx/>
              <a:buNone/>
            </a:pPr>
            <a:r>
              <a:rPr lang="es-MX" altLang="es-MX" sz="1800" b="1"/>
              <a:t>Sintaxis:</a:t>
            </a:r>
            <a:endParaRPr lang="es-MX" altLang="es-MX" sz="1800"/>
          </a:p>
          <a:p>
            <a:pPr eaLnBrk="1" hangingPunct="1">
              <a:spcBef>
                <a:spcPct val="0"/>
              </a:spcBef>
              <a:buFontTx/>
              <a:buNone/>
            </a:pPr>
            <a:r>
              <a:rPr lang="es-MX" altLang="es-MX" sz="1800"/>
              <a:t>Visibilidad Nombre: Tipo </a:t>
            </a:r>
          </a:p>
          <a:p>
            <a:pPr eaLnBrk="1" hangingPunct="1">
              <a:spcBef>
                <a:spcPct val="0"/>
              </a:spcBef>
              <a:buFontTx/>
              <a:buNone/>
            </a:pPr>
            <a:r>
              <a:rPr lang="es-MX" altLang="es-MX" sz="1800"/>
              <a:t> </a:t>
            </a:r>
          </a:p>
          <a:p>
            <a:pPr eaLnBrk="1" hangingPunct="1">
              <a:spcBef>
                <a:spcPct val="0"/>
              </a:spcBef>
              <a:buFontTx/>
              <a:buNone/>
            </a:pPr>
            <a:r>
              <a:rPr lang="es-MX" altLang="es-MX" sz="1800" b="1"/>
              <a:t>Visibilidad</a:t>
            </a:r>
            <a:endParaRPr lang="es-MX" altLang="es-MX" sz="1800"/>
          </a:p>
          <a:p>
            <a:pPr eaLnBrk="1" hangingPunct="1">
              <a:spcBef>
                <a:spcPct val="0"/>
              </a:spcBef>
              <a:buFontTx/>
              <a:buNone/>
            </a:pPr>
            <a:r>
              <a:rPr lang="es-MX" altLang="es-MX" sz="1800"/>
              <a:t> </a:t>
            </a:r>
          </a:p>
          <a:p>
            <a:pPr eaLnBrk="1" hangingPunct="1">
              <a:spcBef>
                <a:spcPct val="0"/>
              </a:spcBef>
              <a:buFontTx/>
              <a:buNone/>
            </a:pPr>
            <a:r>
              <a:rPr lang="es-MX" altLang="es-MX" sz="1800"/>
              <a:t># Protected</a:t>
            </a:r>
          </a:p>
          <a:p>
            <a:pPr eaLnBrk="1" hangingPunct="1">
              <a:spcBef>
                <a:spcPct val="0"/>
              </a:spcBef>
              <a:buFontTx/>
              <a:buNone/>
            </a:pPr>
            <a:r>
              <a:rPr lang="es-MX" altLang="es-MX" sz="1800"/>
              <a:t> </a:t>
            </a:r>
          </a:p>
          <a:p>
            <a:pPr eaLnBrk="1" hangingPunct="1">
              <a:spcBef>
                <a:spcPct val="0"/>
              </a:spcBef>
              <a:buFontTx/>
              <a:buNone/>
            </a:pPr>
            <a:r>
              <a:rPr lang="en-US" altLang="es-MX" sz="1800"/>
              <a:t>- Private</a:t>
            </a:r>
            <a:endParaRPr lang="es-MX" altLang="es-MX" sz="1800"/>
          </a:p>
          <a:p>
            <a:pPr eaLnBrk="1" hangingPunct="1">
              <a:spcBef>
                <a:spcPct val="0"/>
              </a:spcBef>
              <a:buFontTx/>
              <a:buNone/>
            </a:pPr>
            <a:r>
              <a:rPr lang="en-US" altLang="es-MX" sz="1800"/>
              <a:t> </a:t>
            </a:r>
            <a:endParaRPr lang="es-MX" altLang="es-MX" sz="1800"/>
          </a:p>
          <a:p>
            <a:pPr eaLnBrk="1" hangingPunct="1">
              <a:spcBef>
                <a:spcPct val="0"/>
              </a:spcBef>
              <a:buFontTx/>
              <a:buNone/>
            </a:pPr>
            <a:r>
              <a:rPr lang="en-US" altLang="es-MX" sz="1800"/>
              <a:t>+ Public</a:t>
            </a:r>
            <a:endParaRPr lang="es-MX" altLang="es-MX" sz="1800"/>
          </a:p>
          <a:p>
            <a:pPr eaLnBrk="1" hangingPunct="1">
              <a:spcBef>
                <a:spcPct val="0"/>
              </a:spcBef>
              <a:buFontTx/>
              <a:buNone/>
            </a:pPr>
            <a:endParaRPr lang="es-MX" altLang="es-MX" sz="1800"/>
          </a:p>
        </p:txBody>
      </p:sp>
      <p:sp>
        <p:nvSpPr>
          <p:cNvPr id="14343" name="Line 11">
            <a:extLst>
              <a:ext uri="{FF2B5EF4-FFF2-40B4-BE49-F238E27FC236}">
                <a16:creationId xmlns:a16="http://schemas.microsoft.com/office/drawing/2014/main" id="{E37C1B14-E325-4FB2-A5D8-EF471490CC5E}"/>
              </a:ext>
            </a:extLst>
          </p:cNvPr>
          <p:cNvSpPr>
            <a:spLocks noChangeShapeType="1"/>
          </p:cNvSpPr>
          <p:nvPr/>
        </p:nvSpPr>
        <p:spPr bwMode="auto">
          <a:xfrm>
            <a:off x="5153025" y="4291013"/>
            <a:ext cx="1633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4" name="Line 12">
            <a:extLst>
              <a:ext uri="{FF2B5EF4-FFF2-40B4-BE49-F238E27FC236}">
                <a16:creationId xmlns:a16="http://schemas.microsoft.com/office/drawing/2014/main" id="{EB0EC940-1C48-44B5-852D-50D055667977}"/>
              </a:ext>
            </a:extLst>
          </p:cNvPr>
          <p:cNvSpPr>
            <a:spLocks noChangeShapeType="1"/>
          </p:cNvSpPr>
          <p:nvPr/>
        </p:nvSpPr>
        <p:spPr bwMode="auto">
          <a:xfrm>
            <a:off x="5153025" y="4778375"/>
            <a:ext cx="1633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5" name="Line 13">
            <a:extLst>
              <a:ext uri="{FF2B5EF4-FFF2-40B4-BE49-F238E27FC236}">
                <a16:creationId xmlns:a16="http://schemas.microsoft.com/office/drawing/2014/main" id="{B594DA9D-47B0-40A4-BAAD-160690EF0C6A}"/>
              </a:ext>
            </a:extLst>
          </p:cNvPr>
          <p:cNvSpPr>
            <a:spLocks noChangeShapeType="1"/>
          </p:cNvSpPr>
          <p:nvPr/>
        </p:nvSpPr>
        <p:spPr bwMode="auto">
          <a:xfrm>
            <a:off x="5153025" y="5265738"/>
            <a:ext cx="1633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6" name="Line 14">
            <a:extLst>
              <a:ext uri="{FF2B5EF4-FFF2-40B4-BE49-F238E27FC236}">
                <a16:creationId xmlns:a16="http://schemas.microsoft.com/office/drawing/2014/main" id="{4A09A58C-B559-4A01-B201-A5413299E6EE}"/>
              </a:ext>
            </a:extLst>
          </p:cNvPr>
          <p:cNvSpPr>
            <a:spLocks noChangeShapeType="1"/>
          </p:cNvSpPr>
          <p:nvPr/>
        </p:nvSpPr>
        <p:spPr bwMode="auto">
          <a:xfrm>
            <a:off x="5159375" y="4070350"/>
            <a:ext cx="0" cy="1689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7" name="Line 15">
            <a:extLst>
              <a:ext uri="{FF2B5EF4-FFF2-40B4-BE49-F238E27FC236}">
                <a16:creationId xmlns:a16="http://schemas.microsoft.com/office/drawing/2014/main" id="{8A94DCC6-D2AF-4F12-8E9E-8F3F5FC06535}"/>
              </a:ext>
            </a:extLst>
          </p:cNvPr>
          <p:cNvSpPr>
            <a:spLocks noChangeShapeType="1"/>
          </p:cNvSpPr>
          <p:nvPr/>
        </p:nvSpPr>
        <p:spPr bwMode="auto">
          <a:xfrm>
            <a:off x="6780213" y="4070350"/>
            <a:ext cx="0" cy="1689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8" name="Line 16">
            <a:extLst>
              <a:ext uri="{FF2B5EF4-FFF2-40B4-BE49-F238E27FC236}">
                <a16:creationId xmlns:a16="http://schemas.microsoft.com/office/drawing/2014/main" id="{49FD6A53-9E7D-48C4-AB4C-835DB068D86C}"/>
              </a:ext>
            </a:extLst>
          </p:cNvPr>
          <p:cNvSpPr>
            <a:spLocks noChangeShapeType="1"/>
          </p:cNvSpPr>
          <p:nvPr/>
        </p:nvSpPr>
        <p:spPr bwMode="auto">
          <a:xfrm>
            <a:off x="5153025" y="4076700"/>
            <a:ext cx="1633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49" name="Line 17">
            <a:extLst>
              <a:ext uri="{FF2B5EF4-FFF2-40B4-BE49-F238E27FC236}">
                <a16:creationId xmlns:a16="http://schemas.microsoft.com/office/drawing/2014/main" id="{AB7953C4-96E5-449C-A0B1-DE9DF2FB63A0}"/>
              </a:ext>
            </a:extLst>
          </p:cNvPr>
          <p:cNvSpPr>
            <a:spLocks noChangeShapeType="1"/>
          </p:cNvSpPr>
          <p:nvPr/>
        </p:nvSpPr>
        <p:spPr bwMode="auto">
          <a:xfrm>
            <a:off x="5153025" y="5753100"/>
            <a:ext cx="1633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350" name="Rectangle 18">
            <a:extLst>
              <a:ext uri="{FF2B5EF4-FFF2-40B4-BE49-F238E27FC236}">
                <a16:creationId xmlns:a16="http://schemas.microsoft.com/office/drawing/2014/main" id="{295F2BEE-2925-4516-AF5E-29F0CFA8580B}"/>
              </a:ext>
            </a:extLst>
          </p:cNvPr>
          <p:cNvSpPr>
            <a:spLocks noChangeArrowheads="1"/>
          </p:cNvSpPr>
          <p:nvPr/>
        </p:nvSpPr>
        <p:spPr bwMode="auto">
          <a:xfrm>
            <a:off x="5159375" y="4005263"/>
            <a:ext cx="118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MX" sz="1400" b="1">
                <a:solidFill>
                  <a:srgbClr val="000000"/>
                </a:solidFill>
                <a:ea typeface="Times New Roman" panose="02020603050405020304" pitchFamily="18" charset="0"/>
                <a:cs typeface="Calibri" panose="020F0502020204030204" pitchFamily="34" charset="0"/>
              </a:rPr>
              <a:t>Visibilidad</a:t>
            </a:r>
            <a:endParaRPr lang="es-MX" altLang="es-MX" sz="900">
              <a:latin typeface="Arial" panose="020B0604020202020204" pitchFamily="34" charset="0"/>
              <a:ea typeface="Times New Roman" panose="02020603050405020304" pitchFamily="18" charset="0"/>
            </a:endParaRPr>
          </a:p>
          <a:p>
            <a:pPr>
              <a:spcBef>
                <a:spcPct val="0"/>
              </a:spcBef>
              <a:buFontTx/>
              <a:buNone/>
            </a:pPr>
            <a:endParaRPr lang="en-US" altLang="es-MX" sz="1500">
              <a:solidFill>
                <a:srgbClr val="000000"/>
              </a:solidFill>
              <a:latin typeface="Tahoma" panose="020B0604030504040204" pitchFamily="34" charset="0"/>
              <a:ea typeface="Times New Roman" panose="02020603050405020304" pitchFamily="18" charset="0"/>
              <a:cs typeface="Tahoma" panose="020B0604030504040204" pitchFamily="34" charset="0"/>
            </a:endParaRPr>
          </a:p>
          <a:p>
            <a:pPr>
              <a:spcBef>
                <a:spcPct val="0"/>
              </a:spcBef>
              <a:buFontTx/>
              <a:buNone/>
            </a:pPr>
            <a:r>
              <a:rPr lang="en-US" altLang="es-MX" sz="1500">
                <a:solidFill>
                  <a:srgbClr val="000000"/>
                </a:solidFill>
                <a:latin typeface="Tahoma" panose="020B0604030504040204" pitchFamily="34" charset="0"/>
                <a:ea typeface="Times New Roman" panose="02020603050405020304" pitchFamily="18" charset="0"/>
                <a:cs typeface="Tahoma" panose="020B0604030504040204" pitchFamily="34" charset="0"/>
              </a:rPr>
              <a:t># Protected</a:t>
            </a:r>
          </a:p>
          <a:p>
            <a:pPr>
              <a:spcBef>
                <a:spcPct val="0"/>
              </a:spcBef>
              <a:buFontTx/>
              <a:buNone/>
            </a:pPr>
            <a:endParaRPr lang="es-MX" altLang="es-MX" sz="900">
              <a:latin typeface="Arial" panose="020B0604020202020204" pitchFamily="34" charset="0"/>
            </a:endParaRPr>
          </a:p>
          <a:p>
            <a:pPr>
              <a:spcBef>
                <a:spcPct val="0"/>
              </a:spcBef>
              <a:buFontTx/>
              <a:buNone/>
            </a:pPr>
            <a:r>
              <a:rPr lang="en-US" altLang="es-MX" sz="1500">
                <a:solidFill>
                  <a:srgbClr val="000000"/>
                </a:solidFill>
                <a:latin typeface="Tahoma" panose="020B0604030504040204" pitchFamily="34" charset="0"/>
                <a:cs typeface="Times New Roman" panose="02020603050405020304" pitchFamily="18" charset="0"/>
              </a:rPr>
              <a:t>- Private</a:t>
            </a:r>
            <a:endParaRPr lang="es-MX" altLang="es-MX" sz="900">
              <a:latin typeface="Arial" panose="020B0604020202020204" pitchFamily="34" charset="0"/>
            </a:endParaRPr>
          </a:p>
          <a:p>
            <a:pPr>
              <a:spcBef>
                <a:spcPct val="0"/>
              </a:spcBef>
              <a:buFontTx/>
              <a:buNone/>
            </a:pPr>
            <a:endParaRPr lang="en-US" altLang="es-MX" sz="1500">
              <a:solidFill>
                <a:srgbClr val="000000"/>
              </a:solidFill>
              <a:latin typeface="Tahoma" panose="020B0604030504040204" pitchFamily="34" charset="0"/>
              <a:cs typeface="Times New Roman" panose="02020603050405020304" pitchFamily="18" charset="0"/>
            </a:endParaRPr>
          </a:p>
          <a:p>
            <a:pPr>
              <a:spcBef>
                <a:spcPct val="0"/>
              </a:spcBef>
              <a:buFontTx/>
              <a:buNone/>
            </a:pPr>
            <a:r>
              <a:rPr lang="en-US" altLang="es-MX" sz="1500">
                <a:solidFill>
                  <a:srgbClr val="000000"/>
                </a:solidFill>
                <a:latin typeface="Tahoma" panose="020B0604030504040204" pitchFamily="34" charset="0"/>
                <a:cs typeface="Times New Roman" panose="02020603050405020304" pitchFamily="18" charset="0"/>
              </a:rPr>
              <a:t>+ Public</a:t>
            </a:r>
            <a:r>
              <a:rPr lang="es-MX" altLang="es-MX" sz="900">
                <a:latin typeface="Arial" panose="020B0604020202020204" pitchFamily="34" charset="0"/>
              </a:rPr>
              <a:t> </a:t>
            </a:r>
            <a:endParaRPr lang="es-MX" altLang="es-MX" sz="1800">
              <a:latin typeface="Arial" panose="020B0604020202020204" pitchFamily="34" charset="0"/>
            </a:endParaRPr>
          </a:p>
        </p:txBody>
      </p:sp>
    </p:spTree>
    <p:extLst>
      <p:ext uri="{BB962C8B-B14F-4D97-AF65-F5344CB8AC3E}">
        <p14:creationId xmlns:p14="http://schemas.microsoft.com/office/powerpoint/2010/main" val="202884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1 Grupo">
            <a:extLst>
              <a:ext uri="{FF2B5EF4-FFF2-40B4-BE49-F238E27FC236}">
                <a16:creationId xmlns:a16="http://schemas.microsoft.com/office/drawing/2014/main" id="{1D891EA5-5992-42B5-BA87-5C64514021F9}"/>
              </a:ext>
            </a:extLst>
          </p:cNvPr>
          <p:cNvGrpSpPr>
            <a:grpSpLocks/>
          </p:cNvGrpSpPr>
          <p:nvPr/>
        </p:nvGrpSpPr>
        <p:grpSpPr bwMode="auto">
          <a:xfrm>
            <a:off x="1524000" y="245259"/>
            <a:ext cx="9144000" cy="1023154"/>
            <a:chOff x="0" y="245259"/>
            <a:chExt cx="9144000" cy="1023154"/>
          </a:xfrm>
        </p:grpSpPr>
        <p:grpSp>
          <p:nvGrpSpPr>
            <p:cNvPr id="15365" name="1 Grupo">
              <a:extLst>
                <a:ext uri="{FF2B5EF4-FFF2-40B4-BE49-F238E27FC236}">
                  <a16:creationId xmlns:a16="http://schemas.microsoft.com/office/drawing/2014/main" id="{C305C343-9273-46EC-B1F1-0A054C9039BD}"/>
                </a:ext>
              </a:extLst>
            </p:cNvPr>
            <p:cNvGrpSpPr>
              <a:grpSpLocks/>
            </p:cNvGrpSpPr>
            <p:nvPr/>
          </p:nvGrpSpPr>
          <p:grpSpPr bwMode="auto">
            <a:xfrm>
              <a:off x="0" y="537647"/>
              <a:ext cx="9144000" cy="730766"/>
              <a:chOff x="0" y="537647"/>
              <a:chExt cx="9144000" cy="730766"/>
            </a:xfrm>
          </p:grpSpPr>
          <p:sp>
            <p:nvSpPr>
              <p:cNvPr id="15368" name="Rectangle 5">
                <a:extLst>
                  <a:ext uri="{FF2B5EF4-FFF2-40B4-BE49-F238E27FC236}">
                    <a16:creationId xmlns:a16="http://schemas.microsoft.com/office/drawing/2014/main" id="{FD14CFBF-24A6-4B02-91B9-9CF555C17543}"/>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D341D8AE-BC0C-4A97-BBAB-E657B3A9B7ED}"/>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5366" name="Rectangle 1">
              <a:extLst>
                <a:ext uri="{FF2B5EF4-FFF2-40B4-BE49-F238E27FC236}">
                  <a16:creationId xmlns:a16="http://schemas.microsoft.com/office/drawing/2014/main" id="{3923C084-14E7-4A32-BA8E-A06A555E3B93}"/>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Diagrama de Clases y sus partes</a:t>
              </a:r>
            </a:p>
          </p:txBody>
        </p:sp>
      </p:grpSp>
      <p:sp>
        <p:nvSpPr>
          <p:cNvPr id="15363" name="13 CuadroTexto">
            <a:extLst>
              <a:ext uri="{FF2B5EF4-FFF2-40B4-BE49-F238E27FC236}">
                <a16:creationId xmlns:a16="http://schemas.microsoft.com/office/drawing/2014/main" id="{9534E5AD-A69E-48CE-B2D4-115B3F471E31}"/>
              </a:ext>
            </a:extLst>
          </p:cNvPr>
          <p:cNvSpPr txBox="1">
            <a:spLocks noChangeArrowheads="1"/>
          </p:cNvSpPr>
          <p:nvPr/>
        </p:nvSpPr>
        <p:spPr bwMode="auto">
          <a:xfrm>
            <a:off x="1703388" y="1484314"/>
            <a:ext cx="86407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b="1"/>
              <a:t>Operación.</a:t>
            </a:r>
            <a:r>
              <a:rPr lang="es-MX" altLang="es-MX" sz="1800"/>
              <a:t> Describe el comportamiento de los objetos de una clase.</a:t>
            </a:r>
          </a:p>
          <a:p>
            <a:pPr eaLnBrk="1" hangingPunct="1">
              <a:spcBef>
                <a:spcPct val="0"/>
              </a:spcBef>
              <a:buFontTx/>
              <a:buNone/>
            </a:pPr>
            <a:r>
              <a:rPr lang="es-MX" altLang="es-MX" sz="1800" b="1"/>
              <a:t>Sintaxis:</a:t>
            </a:r>
            <a:endParaRPr lang="es-MX" altLang="es-MX" sz="1800"/>
          </a:p>
          <a:p>
            <a:pPr eaLnBrk="1" hangingPunct="1">
              <a:spcBef>
                <a:spcPct val="0"/>
              </a:spcBef>
              <a:buFontTx/>
              <a:buNone/>
            </a:pPr>
            <a:r>
              <a:rPr lang="es-MX" altLang="es-MX" sz="1800"/>
              <a:t>Visibilidad Nombre (Parámetro): Tipo</a:t>
            </a:r>
          </a:p>
        </p:txBody>
      </p:sp>
      <p:sp>
        <p:nvSpPr>
          <p:cNvPr id="15364" name="14 CuadroTexto">
            <a:extLst>
              <a:ext uri="{FF2B5EF4-FFF2-40B4-BE49-F238E27FC236}">
                <a16:creationId xmlns:a16="http://schemas.microsoft.com/office/drawing/2014/main" id="{CAE2469A-2974-4960-80D6-5B31C05D5C02}"/>
              </a:ext>
            </a:extLst>
          </p:cNvPr>
          <p:cNvSpPr txBox="1">
            <a:spLocks noChangeArrowheads="1"/>
          </p:cNvSpPr>
          <p:nvPr/>
        </p:nvSpPr>
        <p:spPr bwMode="auto">
          <a:xfrm>
            <a:off x="1774826" y="2492376"/>
            <a:ext cx="8353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a:t>Operación.-</a:t>
            </a:r>
            <a:r>
              <a:rPr lang="es-MX" altLang="es-MX" sz="1800"/>
              <a:t> Es una implementación de un servicio que puede ser requerido a cualquier objeto de la clase para que muestre un comportamiento. Una operación es una abstracción de algo que se puede hacer a un objeto y que es compartido por todos los objetos de la clase. Una clase puede tener cualquier número de operaciones o ninguna. Ejemplo. Los datos de un Alumno pueden darse de Alta, Baja, se puede realizar una consulta , modificarse, etcc.. Una operación es un verbo corto o una expresión verbal que representa un comportamiento de la clase que lo contiene. Ejemplo mover.</a:t>
            </a:r>
          </a:p>
          <a:p>
            <a:pPr algn="just" eaLnBrk="1" hangingPunct="1">
              <a:spcBef>
                <a:spcPct val="0"/>
              </a:spcBef>
              <a:buFontTx/>
              <a:buNone/>
            </a:pPr>
            <a:r>
              <a:rPr lang="es-MX" altLang="es-MX" sz="1800"/>
              <a:t>En una operación se puede especificar los parámetros que reciben.</a:t>
            </a:r>
          </a:p>
        </p:txBody>
      </p:sp>
    </p:spTree>
    <p:extLst>
      <p:ext uri="{BB962C8B-B14F-4D97-AF65-F5344CB8AC3E}">
        <p14:creationId xmlns:p14="http://schemas.microsoft.com/office/powerpoint/2010/main" val="167554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1 Grupo">
            <a:extLst>
              <a:ext uri="{FF2B5EF4-FFF2-40B4-BE49-F238E27FC236}">
                <a16:creationId xmlns:a16="http://schemas.microsoft.com/office/drawing/2014/main" id="{6F28BD17-2795-4636-971C-A9C4DDB03DC7}"/>
              </a:ext>
            </a:extLst>
          </p:cNvPr>
          <p:cNvGrpSpPr>
            <a:grpSpLocks/>
          </p:cNvGrpSpPr>
          <p:nvPr/>
        </p:nvGrpSpPr>
        <p:grpSpPr bwMode="auto">
          <a:xfrm>
            <a:off x="1524000" y="460702"/>
            <a:ext cx="9144000" cy="807711"/>
            <a:chOff x="0" y="460702"/>
            <a:chExt cx="9144000" cy="807711"/>
          </a:xfrm>
        </p:grpSpPr>
        <p:grpSp>
          <p:nvGrpSpPr>
            <p:cNvPr id="16388" name="1 Grupo">
              <a:extLst>
                <a:ext uri="{FF2B5EF4-FFF2-40B4-BE49-F238E27FC236}">
                  <a16:creationId xmlns:a16="http://schemas.microsoft.com/office/drawing/2014/main" id="{955E4AAF-6B32-4417-A328-AABB05A2320F}"/>
                </a:ext>
              </a:extLst>
            </p:cNvPr>
            <p:cNvGrpSpPr>
              <a:grpSpLocks/>
            </p:cNvGrpSpPr>
            <p:nvPr/>
          </p:nvGrpSpPr>
          <p:grpSpPr bwMode="auto">
            <a:xfrm>
              <a:off x="0" y="537647"/>
              <a:ext cx="9144000" cy="730766"/>
              <a:chOff x="0" y="537647"/>
              <a:chExt cx="9144000" cy="730766"/>
            </a:xfrm>
          </p:grpSpPr>
          <p:sp>
            <p:nvSpPr>
              <p:cNvPr id="16391" name="Rectangle 5">
                <a:extLst>
                  <a:ext uri="{FF2B5EF4-FFF2-40B4-BE49-F238E27FC236}">
                    <a16:creationId xmlns:a16="http://schemas.microsoft.com/office/drawing/2014/main" id="{FED05021-8A89-4790-8672-C0C358940729}"/>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FD243919-6E17-4A29-9899-AA4F0D4CEEC4}"/>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6389" name="Rectangle 1">
              <a:extLst>
                <a:ext uri="{FF2B5EF4-FFF2-40B4-BE49-F238E27FC236}">
                  <a16:creationId xmlns:a16="http://schemas.microsoft.com/office/drawing/2014/main" id="{8A05B2A3-C901-4C98-B8B0-4FC0F21AB18F}"/>
                </a:ext>
              </a:extLst>
            </p:cNvPr>
            <p:cNvSpPr>
              <a:spLocks noChangeArrowheads="1"/>
            </p:cNvSpPr>
            <p:nvPr/>
          </p:nvSpPr>
          <p:spPr bwMode="auto">
            <a:xfrm>
              <a:off x="5004048" y="460702"/>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Relaciones</a:t>
              </a:r>
            </a:p>
          </p:txBody>
        </p:sp>
      </p:grpSp>
      <p:sp>
        <p:nvSpPr>
          <p:cNvPr id="16387" name="7 CuadroTexto">
            <a:extLst>
              <a:ext uri="{FF2B5EF4-FFF2-40B4-BE49-F238E27FC236}">
                <a16:creationId xmlns:a16="http://schemas.microsoft.com/office/drawing/2014/main" id="{67E2C9C5-E09E-419B-9E32-2509117F8A5E}"/>
              </a:ext>
            </a:extLst>
          </p:cNvPr>
          <p:cNvSpPr txBox="1">
            <a:spLocks noChangeArrowheads="1"/>
          </p:cNvSpPr>
          <p:nvPr/>
        </p:nvSpPr>
        <p:spPr bwMode="auto">
          <a:xfrm>
            <a:off x="1847851" y="1412875"/>
            <a:ext cx="8424863"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600"/>
              <a:t>Una relación es una conexión entre elementos. En el modelado O.O, los cuatro tipos de</a:t>
            </a:r>
          </a:p>
          <a:p>
            <a:pPr eaLnBrk="1" hangingPunct="1">
              <a:spcBef>
                <a:spcPct val="0"/>
              </a:spcBef>
              <a:buFontTx/>
              <a:buNone/>
            </a:pPr>
            <a:r>
              <a:rPr lang="es-MX" altLang="es-MX" sz="1600"/>
              <a:t>relaciones son.</a:t>
            </a:r>
          </a:p>
          <a:p>
            <a:pPr eaLnBrk="1" hangingPunct="1">
              <a:spcBef>
                <a:spcPct val="0"/>
              </a:spcBef>
              <a:buFontTx/>
              <a:buNone/>
            </a:pPr>
            <a:r>
              <a:rPr lang="es-MX" altLang="es-MX" sz="1600"/>
              <a:t>Relaciones entre clases:</a:t>
            </a:r>
          </a:p>
          <a:p>
            <a:pPr eaLnBrk="1" hangingPunct="1">
              <a:spcBef>
                <a:spcPct val="0"/>
              </a:spcBef>
              <a:buFontTx/>
              <a:buNone/>
            </a:pPr>
            <a:r>
              <a:rPr lang="es-MX" altLang="es-MX" sz="1600"/>
              <a:t>1.-Dependencia</a:t>
            </a:r>
          </a:p>
          <a:p>
            <a:pPr eaLnBrk="1" hangingPunct="1">
              <a:spcBef>
                <a:spcPct val="0"/>
              </a:spcBef>
              <a:buFontTx/>
              <a:buNone/>
            </a:pPr>
            <a:r>
              <a:rPr lang="es-MX" altLang="es-MX" sz="1600"/>
              <a:t>2.-Asociación</a:t>
            </a:r>
          </a:p>
          <a:p>
            <a:pPr eaLnBrk="1" hangingPunct="1">
              <a:spcBef>
                <a:spcPct val="0"/>
              </a:spcBef>
              <a:buFontTx/>
              <a:buNone/>
            </a:pPr>
            <a:r>
              <a:rPr lang="es-MX" altLang="es-MX" sz="1600"/>
              <a:t>3.-Generalización</a:t>
            </a:r>
          </a:p>
          <a:p>
            <a:pPr eaLnBrk="1" hangingPunct="1">
              <a:spcBef>
                <a:spcPct val="0"/>
              </a:spcBef>
              <a:buFontTx/>
              <a:buNone/>
            </a:pPr>
            <a:r>
              <a:rPr lang="es-MX" altLang="es-MX" sz="1600"/>
              <a:t>4.-Realización</a:t>
            </a:r>
          </a:p>
          <a:p>
            <a:pPr eaLnBrk="1" hangingPunct="1">
              <a:spcBef>
                <a:spcPct val="0"/>
              </a:spcBef>
              <a:buFontTx/>
              <a:buNone/>
            </a:pPr>
            <a:r>
              <a:rPr lang="es-MX" altLang="es-MX" sz="1600" b="1"/>
              <a:t>Dependencia.-</a:t>
            </a:r>
            <a:r>
              <a:rPr lang="es-MX" altLang="es-MX" sz="1600"/>
              <a:t> es una relación semántica entres dos elementos, en el cual un cambio en</a:t>
            </a:r>
          </a:p>
          <a:p>
            <a:pPr eaLnBrk="1" hangingPunct="1">
              <a:spcBef>
                <a:spcPct val="0"/>
              </a:spcBef>
              <a:buFontTx/>
              <a:buNone/>
            </a:pPr>
            <a:r>
              <a:rPr lang="es-MX" altLang="es-MX" sz="1600"/>
              <a:t>un elemento(el elemento independiente) puede afectar la semántica del otro</a:t>
            </a:r>
          </a:p>
          <a:p>
            <a:pPr eaLnBrk="1" hangingPunct="1">
              <a:spcBef>
                <a:spcPct val="0"/>
              </a:spcBef>
              <a:buFontTx/>
              <a:buNone/>
            </a:pPr>
            <a:r>
              <a:rPr lang="es-MX" altLang="es-MX" sz="1600"/>
              <a:t>elemento(elemento dependiente). Gráficamente se representa como una línea</a:t>
            </a:r>
          </a:p>
          <a:p>
            <a:pPr eaLnBrk="1" hangingPunct="1">
              <a:spcBef>
                <a:spcPct val="0"/>
              </a:spcBef>
              <a:buFontTx/>
              <a:buNone/>
            </a:pPr>
            <a:r>
              <a:rPr lang="es-MX" altLang="es-MX" sz="1600"/>
              <a:t>discontinua.</a:t>
            </a:r>
          </a:p>
          <a:p>
            <a:pPr eaLnBrk="1" hangingPunct="1">
              <a:spcBef>
                <a:spcPct val="0"/>
              </a:spcBef>
              <a:buFontTx/>
              <a:buNone/>
            </a:pPr>
            <a:r>
              <a:rPr lang="es-MX" altLang="es-MX" sz="1600"/>
              <a:t>  </a:t>
            </a:r>
          </a:p>
          <a:p>
            <a:pPr eaLnBrk="1" hangingPunct="1">
              <a:spcBef>
                <a:spcPct val="0"/>
              </a:spcBef>
              <a:buFontTx/>
              <a:buNone/>
            </a:pPr>
            <a:r>
              <a:rPr lang="es-MX" altLang="es-MX" sz="1600" b="1"/>
              <a:t>Asociación.-</a:t>
            </a:r>
            <a:r>
              <a:rPr lang="es-MX" altLang="es-MX" sz="1600"/>
              <a:t> es una relación estructural entre clases que describe un conjunto de enlaces,</a:t>
            </a:r>
          </a:p>
          <a:p>
            <a:pPr eaLnBrk="1" hangingPunct="1">
              <a:spcBef>
                <a:spcPct val="0"/>
              </a:spcBef>
              <a:buFontTx/>
              <a:buNone/>
            </a:pPr>
            <a:r>
              <a:rPr lang="es-MX" altLang="es-MX" sz="1600"/>
              <a:t>los cuales son conexiones entre objetos que son instancias de clases</a:t>
            </a:r>
            <a:r>
              <a:rPr lang="es-MX" altLang="es-MX" sz="1600" b="1"/>
              <a:t>. La agregación es un</a:t>
            </a:r>
            <a:endParaRPr lang="es-MX" altLang="es-MX" sz="1600"/>
          </a:p>
          <a:p>
            <a:pPr eaLnBrk="1" hangingPunct="1">
              <a:spcBef>
                <a:spcPct val="0"/>
              </a:spcBef>
              <a:buFontTx/>
              <a:buNone/>
            </a:pPr>
            <a:r>
              <a:rPr lang="es-MX" altLang="es-MX" sz="1600" b="1"/>
              <a:t>tipo especial de asociación, que representa una relación estructural del todo a sus partes.</a:t>
            </a:r>
            <a:endParaRPr lang="es-MX" altLang="es-MX" sz="1600"/>
          </a:p>
          <a:p>
            <a:pPr eaLnBrk="1" hangingPunct="1">
              <a:spcBef>
                <a:spcPct val="0"/>
              </a:spcBef>
              <a:buFontTx/>
              <a:buNone/>
            </a:pPr>
            <a:r>
              <a:rPr lang="es-MX" altLang="es-MX" sz="1600"/>
              <a:t>Gráficamente , una asociación se representa como una línea continúa, posiblemente</a:t>
            </a:r>
          </a:p>
          <a:p>
            <a:pPr eaLnBrk="1" hangingPunct="1">
              <a:spcBef>
                <a:spcPct val="0"/>
              </a:spcBef>
              <a:buFontTx/>
              <a:buNone/>
            </a:pPr>
            <a:r>
              <a:rPr lang="es-MX" altLang="es-MX" sz="1600"/>
              <a:t>dirigida, a veces incluye una etiqueta, y a menudo incluye otros adornos, como la</a:t>
            </a:r>
          </a:p>
          <a:p>
            <a:pPr eaLnBrk="1" hangingPunct="1">
              <a:spcBef>
                <a:spcPct val="0"/>
              </a:spcBef>
              <a:buFontTx/>
              <a:buNone/>
            </a:pPr>
            <a:r>
              <a:rPr lang="es-MX" altLang="es-MX" sz="1600"/>
              <a:t>multiplicidad y los nombres del rol.</a:t>
            </a:r>
          </a:p>
        </p:txBody>
      </p:sp>
    </p:spTree>
    <p:extLst>
      <p:ext uri="{BB962C8B-B14F-4D97-AF65-F5344CB8AC3E}">
        <p14:creationId xmlns:p14="http://schemas.microsoft.com/office/powerpoint/2010/main" val="620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1 Grupo">
            <a:extLst>
              <a:ext uri="{FF2B5EF4-FFF2-40B4-BE49-F238E27FC236}">
                <a16:creationId xmlns:a16="http://schemas.microsoft.com/office/drawing/2014/main" id="{95B7F688-5B83-4CAE-A5F5-C33B8FCD5AB2}"/>
              </a:ext>
            </a:extLst>
          </p:cNvPr>
          <p:cNvGrpSpPr>
            <a:grpSpLocks/>
          </p:cNvGrpSpPr>
          <p:nvPr/>
        </p:nvGrpSpPr>
        <p:grpSpPr bwMode="auto">
          <a:xfrm>
            <a:off x="1524000" y="460702"/>
            <a:ext cx="9144000" cy="807711"/>
            <a:chOff x="0" y="460702"/>
            <a:chExt cx="9144000" cy="807711"/>
          </a:xfrm>
        </p:grpSpPr>
        <p:grpSp>
          <p:nvGrpSpPr>
            <p:cNvPr id="17413" name="1 Grupo">
              <a:extLst>
                <a:ext uri="{FF2B5EF4-FFF2-40B4-BE49-F238E27FC236}">
                  <a16:creationId xmlns:a16="http://schemas.microsoft.com/office/drawing/2014/main" id="{B111037C-A8DF-4625-A0A5-F2FC1904F81C}"/>
                </a:ext>
              </a:extLst>
            </p:cNvPr>
            <p:cNvGrpSpPr>
              <a:grpSpLocks/>
            </p:cNvGrpSpPr>
            <p:nvPr/>
          </p:nvGrpSpPr>
          <p:grpSpPr bwMode="auto">
            <a:xfrm>
              <a:off x="0" y="537647"/>
              <a:ext cx="9144000" cy="730766"/>
              <a:chOff x="0" y="537647"/>
              <a:chExt cx="9144000" cy="730766"/>
            </a:xfrm>
          </p:grpSpPr>
          <p:sp>
            <p:nvSpPr>
              <p:cNvPr id="17416" name="Rectangle 5">
                <a:extLst>
                  <a:ext uri="{FF2B5EF4-FFF2-40B4-BE49-F238E27FC236}">
                    <a16:creationId xmlns:a16="http://schemas.microsoft.com/office/drawing/2014/main" id="{D783228C-337D-4074-9D63-C0EC6BDEA424}"/>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95CB1296-62FC-445B-BA03-D8DAAAB474C7}"/>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7414" name="Rectangle 1">
              <a:extLst>
                <a:ext uri="{FF2B5EF4-FFF2-40B4-BE49-F238E27FC236}">
                  <a16:creationId xmlns:a16="http://schemas.microsoft.com/office/drawing/2014/main" id="{94E43A73-07F8-4635-9C83-19D4331E410A}"/>
                </a:ext>
              </a:extLst>
            </p:cNvPr>
            <p:cNvSpPr>
              <a:spLocks noChangeArrowheads="1"/>
            </p:cNvSpPr>
            <p:nvPr/>
          </p:nvSpPr>
          <p:spPr bwMode="auto">
            <a:xfrm>
              <a:off x="5004048" y="460702"/>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Relaciones</a:t>
              </a:r>
            </a:p>
          </p:txBody>
        </p:sp>
      </p:grpSp>
      <p:sp>
        <p:nvSpPr>
          <p:cNvPr id="17411" name="7 CuadroTexto">
            <a:extLst>
              <a:ext uri="{FF2B5EF4-FFF2-40B4-BE49-F238E27FC236}">
                <a16:creationId xmlns:a16="http://schemas.microsoft.com/office/drawing/2014/main" id="{CE5A3284-F682-4042-8E87-6F7F2727F94E}"/>
              </a:ext>
            </a:extLst>
          </p:cNvPr>
          <p:cNvSpPr txBox="1">
            <a:spLocks noChangeArrowheads="1"/>
          </p:cNvSpPr>
          <p:nvPr/>
        </p:nvSpPr>
        <p:spPr bwMode="auto">
          <a:xfrm>
            <a:off x="1524001" y="1484314"/>
            <a:ext cx="87487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dirty="0"/>
              <a:t>Generalización.-</a:t>
            </a:r>
            <a:r>
              <a:rPr lang="es-MX" altLang="es-MX" sz="1800" dirty="0"/>
              <a:t> es una relación de especialización/generalización en la cual el elemento</a:t>
            </a:r>
          </a:p>
          <a:p>
            <a:pPr algn="just" eaLnBrk="1" hangingPunct="1">
              <a:spcBef>
                <a:spcPct val="0"/>
              </a:spcBef>
              <a:buFontTx/>
              <a:buNone/>
            </a:pPr>
            <a:r>
              <a:rPr lang="es-MX" altLang="es-MX" sz="1800" dirty="0"/>
              <a:t>especializado(el hijo) se basa en la especificación del elemento generalizado( el padre). El</a:t>
            </a:r>
          </a:p>
          <a:p>
            <a:pPr algn="just" eaLnBrk="1" hangingPunct="1">
              <a:spcBef>
                <a:spcPct val="0"/>
              </a:spcBef>
              <a:buFontTx/>
              <a:buNone/>
            </a:pPr>
            <a:r>
              <a:rPr lang="es-MX" altLang="es-MX" sz="1800" dirty="0"/>
              <a:t>hijo comparte la estructura y el comportamiento del padre. Gráficamente una relación de</a:t>
            </a:r>
          </a:p>
          <a:p>
            <a:pPr algn="just" eaLnBrk="1" hangingPunct="1">
              <a:spcBef>
                <a:spcPct val="0"/>
              </a:spcBef>
              <a:buFontTx/>
              <a:buNone/>
            </a:pPr>
            <a:r>
              <a:rPr lang="es-MX" altLang="es-MX" sz="1800" dirty="0"/>
              <a:t>generalización se representa como una línea continua con la punta de flecha vacía</a:t>
            </a:r>
          </a:p>
          <a:p>
            <a:pPr algn="just" eaLnBrk="1" hangingPunct="1">
              <a:spcBef>
                <a:spcPct val="0"/>
              </a:spcBef>
              <a:buFontTx/>
              <a:buNone/>
            </a:pPr>
            <a:r>
              <a:rPr lang="es-MX" altLang="es-MX" sz="1800" dirty="0"/>
              <a:t>apuntando al padre.</a:t>
            </a:r>
          </a:p>
          <a:p>
            <a:pPr algn="just" eaLnBrk="1" hangingPunct="1">
              <a:spcBef>
                <a:spcPct val="0"/>
              </a:spcBef>
              <a:buFontTx/>
              <a:buNone/>
            </a:pPr>
            <a:endParaRPr lang="es-MX" altLang="es-MX" sz="1800" dirty="0"/>
          </a:p>
        </p:txBody>
      </p:sp>
      <p:sp>
        <p:nvSpPr>
          <p:cNvPr id="17412" name="8 CuadroTexto">
            <a:extLst>
              <a:ext uri="{FF2B5EF4-FFF2-40B4-BE49-F238E27FC236}">
                <a16:creationId xmlns:a16="http://schemas.microsoft.com/office/drawing/2014/main" id="{ACC6C579-4641-49C3-9B0B-4AC5A6961303}"/>
              </a:ext>
            </a:extLst>
          </p:cNvPr>
          <p:cNvSpPr txBox="1">
            <a:spLocks noChangeArrowheads="1"/>
          </p:cNvSpPr>
          <p:nvPr/>
        </p:nvSpPr>
        <p:spPr bwMode="auto">
          <a:xfrm>
            <a:off x="1524000" y="3068639"/>
            <a:ext cx="86756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dirty="0"/>
              <a:t>Realización.-</a:t>
            </a:r>
            <a:r>
              <a:rPr lang="es-MX" altLang="es-MX" sz="1800" dirty="0"/>
              <a:t> es una relación semántica entre clasificadores, en donde un clasificador</a:t>
            </a:r>
          </a:p>
          <a:p>
            <a:pPr algn="just" eaLnBrk="1" hangingPunct="1">
              <a:spcBef>
                <a:spcPct val="0"/>
              </a:spcBef>
              <a:buFontTx/>
              <a:buNone/>
            </a:pPr>
            <a:r>
              <a:rPr lang="es-MX" altLang="es-MX" sz="1800" dirty="0"/>
              <a:t>especifica un contrato que otro clasificador garantiza que cumplirá. Se pueden encontrar</a:t>
            </a:r>
          </a:p>
          <a:p>
            <a:pPr algn="just" eaLnBrk="1" hangingPunct="1">
              <a:spcBef>
                <a:spcPct val="0"/>
              </a:spcBef>
              <a:buFontTx/>
              <a:buNone/>
            </a:pPr>
            <a:r>
              <a:rPr lang="es-MX" altLang="es-MX" sz="1800" dirty="0"/>
              <a:t>relaciones de realización en dos sitios: entre interfaces y las clases y los componentes que</a:t>
            </a:r>
          </a:p>
          <a:p>
            <a:pPr algn="just" eaLnBrk="1" hangingPunct="1">
              <a:spcBef>
                <a:spcPct val="0"/>
              </a:spcBef>
              <a:buFontTx/>
              <a:buNone/>
            </a:pPr>
            <a:r>
              <a:rPr lang="es-MX" altLang="es-MX" sz="1800" dirty="0"/>
              <a:t>las realizan, y entre los casos de uso y las colaboraciones que realizan. Gráficamente, una</a:t>
            </a:r>
          </a:p>
          <a:p>
            <a:pPr algn="just" eaLnBrk="1" hangingPunct="1">
              <a:spcBef>
                <a:spcPct val="0"/>
              </a:spcBef>
              <a:buFontTx/>
              <a:buNone/>
            </a:pPr>
            <a:r>
              <a:rPr lang="es-MX" altLang="es-MX" sz="1800" dirty="0"/>
              <a:t>relación de realización se representa como una mezcla entre generalización y una relación</a:t>
            </a:r>
          </a:p>
          <a:p>
            <a:pPr algn="just" eaLnBrk="1" hangingPunct="1">
              <a:spcBef>
                <a:spcPct val="0"/>
              </a:spcBef>
              <a:buFontTx/>
              <a:buNone/>
            </a:pPr>
            <a:r>
              <a:rPr lang="es-MX" altLang="es-MX" sz="1800" dirty="0"/>
              <a:t>de dependencia.</a:t>
            </a:r>
          </a:p>
        </p:txBody>
      </p:sp>
    </p:spTree>
    <p:extLst>
      <p:ext uri="{BB962C8B-B14F-4D97-AF65-F5344CB8AC3E}">
        <p14:creationId xmlns:p14="http://schemas.microsoft.com/office/powerpoint/2010/main" val="343135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1 Grupo">
            <a:extLst>
              <a:ext uri="{FF2B5EF4-FFF2-40B4-BE49-F238E27FC236}">
                <a16:creationId xmlns:a16="http://schemas.microsoft.com/office/drawing/2014/main" id="{371C950A-9E57-4FC8-8E66-EFC117F1D48D}"/>
              </a:ext>
            </a:extLst>
          </p:cNvPr>
          <p:cNvGrpSpPr>
            <a:grpSpLocks/>
          </p:cNvGrpSpPr>
          <p:nvPr/>
        </p:nvGrpSpPr>
        <p:grpSpPr bwMode="auto">
          <a:xfrm>
            <a:off x="1524000" y="218271"/>
            <a:ext cx="9144000" cy="1023154"/>
            <a:chOff x="0" y="245259"/>
            <a:chExt cx="9144000" cy="1023153"/>
          </a:xfrm>
        </p:grpSpPr>
        <p:grpSp>
          <p:nvGrpSpPr>
            <p:cNvPr id="18436" name="1 Grupo">
              <a:extLst>
                <a:ext uri="{FF2B5EF4-FFF2-40B4-BE49-F238E27FC236}">
                  <a16:creationId xmlns:a16="http://schemas.microsoft.com/office/drawing/2014/main" id="{51B92D5E-A087-4E96-8A98-7681FB3C9060}"/>
                </a:ext>
              </a:extLst>
            </p:cNvPr>
            <p:cNvGrpSpPr>
              <a:grpSpLocks/>
            </p:cNvGrpSpPr>
            <p:nvPr/>
          </p:nvGrpSpPr>
          <p:grpSpPr bwMode="auto">
            <a:xfrm>
              <a:off x="0" y="537647"/>
              <a:ext cx="9144000" cy="730765"/>
              <a:chOff x="0" y="537647"/>
              <a:chExt cx="9144000" cy="730765"/>
            </a:xfrm>
          </p:grpSpPr>
          <p:sp>
            <p:nvSpPr>
              <p:cNvPr id="18439" name="Rectangle 5">
                <a:extLst>
                  <a:ext uri="{FF2B5EF4-FFF2-40B4-BE49-F238E27FC236}">
                    <a16:creationId xmlns:a16="http://schemas.microsoft.com/office/drawing/2014/main" id="{CEF77574-88C6-48E8-8C0C-384FC4A1E25F}"/>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2ECE5C16-AC7D-445B-8610-074553FF5215}"/>
                  </a:ext>
                </a:extLst>
              </p:cNvPr>
              <p:cNvCxnSpPr/>
              <p:nvPr/>
            </p:nvCxnSpPr>
            <p:spPr>
              <a:xfrm>
                <a:off x="0" y="1268412"/>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8437" name="Rectangle 1">
              <a:extLst>
                <a:ext uri="{FF2B5EF4-FFF2-40B4-BE49-F238E27FC236}">
                  <a16:creationId xmlns:a16="http://schemas.microsoft.com/office/drawing/2014/main" id="{8FA3AD32-9036-4C97-A767-1D95C6052FDE}"/>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Ejemplo Diagrama de Clases</a:t>
              </a:r>
            </a:p>
          </p:txBody>
        </p:sp>
      </p:grpSp>
      <p:pic>
        <p:nvPicPr>
          <p:cNvPr id="9" name="Picture 2">
            <a:extLst>
              <a:ext uri="{FF2B5EF4-FFF2-40B4-BE49-F238E27FC236}">
                <a16:creationId xmlns:a16="http://schemas.microsoft.com/office/drawing/2014/main" id="{31AC5FA1-A8E5-4D62-A138-0B2DF6B10F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2910890" y="1788056"/>
            <a:ext cx="6034940" cy="44198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49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1 Grupo">
            <a:extLst>
              <a:ext uri="{FF2B5EF4-FFF2-40B4-BE49-F238E27FC236}">
                <a16:creationId xmlns:a16="http://schemas.microsoft.com/office/drawing/2014/main" id="{371C950A-9E57-4FC8-8E66-EFC117F1D48D}"/>
              </a:ext>
            </a:extLst>
          </p:cNvPr>
          <p:cNvGrpSpPr>
            <a:grpSpLocks/>
          </p:cNvGrpSpPr>
          <p:nvPr/>
        </p:nvGrpSpPr>
        <p:grpSpPr bwMode="auto">
          <a:xfrm>
            <a:off x="1524000" y="433715"/>
            <a:ext cx="9144000" cy="807710"/>
            <a:chOff x="0" y="460703"/>
            <a:chExt cx="9144000" cy="807709"/>
          </a:xfrm>
        </p:grpSpPr>
        <p:grpSp>
          <p:nvGrpSpPr>
            <p:cNvPr id="18436" name="1 Grupo">
              <a:extLst>
                <a:ext uri="{FF2B5EF4-FFF2-40B4-BE49-F238E27FC236}">
                  <a16:creationId xmlns:a16="http://schemas.microsoft.com/office/drawing/2014/main" id="{51B92D5E-A087-4E96-8A98-7681FB3C9060}"/>
                </a:ext>
              </a:extLst>
            </p:cNvPr>
            <p:cNvGrpSpPr>
              <a:grpSpLocks/>
            </p:cNvGrpSpPr>
            <p:nvPr/>
          </p:nvGrpSpPr>
          <p:grpSpPr bwMode="auto">
            <a:xfrm>
              <a:off x="0" y="537647"/>
              <a:ext cx="9144000" cy="730765"/>
              <a:chOff x="0" y="537647"/>
              <a:chExt cx="9144000" cy="730765"/>
            </a:xfrm>
          </p:grpSpPr>
          <p:sp>
            <p:nvSpPr>
              <p:cNvPr id="18439" name="Rectangle 5">
                <a:extLst>
                  <a:ext uri="{FF2B5EF4-FFF2-40B4-BE49-F238E27FC236}">
                    <a16:creationId xmlns:a16="http://schemas.microsoft.com/office/drawing/2014/main" id="{CEF77574-88C6-48E8-8C0C-384FC4A1E25F}"/>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2ECE5C16-AC7D-445B-8610-074553FF5215}"/>
                  </a:ext>
                </a:extLst>
              </p:cNvPr>
              <p:cNvCxnSpPr/>
              <p:nvPr/>
            </p:nvCxnSpPr>
            <p:spPr>
              <a:xfrm>
                <a:off x="0" y="1268412"/>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8437" name="Rectangle 1">
              <a:extLst>
                <a:ext uri="{FF2B5EF4-FFF2-40B4-BE49-F238E27FC236}">
                  <a16:creationId xmlns:a16="http://schemas.microsoft.com/office/drawing/2014/main" id="{8FA3AD32-9036-4C97-A767-1D95C6052FDE}"/>
                </a:ext>
              </a:extLst>
            </p:cNvPr>
            <p:cNvSpPr>
              <a:spLocks noChangeArrowheads="1"/>
            </p:cNvSpPr>
            <p:nvPr/>
          </p:nvSpPr>
          <p:spPr bwMode="auto">
            <a:xfrm>
              <a:off x="5004048" y="460703"/>
              <a:ext cx="3456384"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dirty="0"/>
                <a:t>BIBLIOGRAFIA</a:t>
              </a:r>
            </a:p>
          </p:txBody>
        </p:sp>
      </p:grpSp>
      <p:sp>
        <p:nvSpPr>
          <p:cNvPr id="2" name="CuadroTexto 1">
            <a:extLst>
              <a:ext uri="{FF2B5EF4-FFF2-40B4-BE49-F238E27FC236}">
                <a16:creationId xmlns:a16="http://schemas.microsoft.com/office/drawing/2014/main" id="{715B2593-A93F-46AA-8CEC-2B4A0D433F19}"/>
              </a:ext>
            </a:extLst>
          </p:cNvPr>
          <p:cNvSpPr txBox="1"/>
          <p:nvPr/>
        </p:nvSpPr>
        <p:spPr>
          <a:xfrm>
            <a:off x="1409700" y="1602859"/>
            <a:ext cx="10957560" cy="1754326"/>
          </a:xfrm>
          <a:prstGeom prst="rect">
            <a:avLst/>
          </a:prstGeom>
          <a:noFill/>
        </p:spPr>
        <p:txBody>
          <a:bodyPr wrap="square" rtlCol="0">
            <a:spAutoFit/>
          </a:bodyPr>
          <a:lstStyle/>
          <a:p>
            <a:pPr marL="285750" indent="-285750">
              <a:buFont typeface="Arial" panose="020B0604020202020204" pitchFamily="34" charset="0"/>
              <a:buChar char="•"/>
            </a:pPr>
            <a:r>
              <a:rPr lang="es-MX" dirty="0"/>
              <a:t>El Lenguaje Unificado de Modelado</a:t>
            </a:r>
          </a:p>
          <a:p>
            <a:r>
              <a:rPr lang="es-MX" dirty="0"/>
              <a:t>Manual de Referencia</a:t>
            </a:r>
          </a:p>
          <a:p>
            <a:r>
              <a:rPr lang="es-MX" dirty="0"/>
              <a:t>James Rumbaugh</a:t>
            </a:r>
          </a:p>
          <a:p>
            <a:r>
              <a:rPr lang="es-MX" dirty="0"/>
              <a:t>Ivar Jacobson</a:t>
            </a:r>
          </a:p>
          <a:p>
            <a:r>
              <a:rPr lang="es-MX" dirty="0"/>
              <a:t>Grady Booch</a:t>
            </a:r>
          </a:p>
          <a:p>
            <a:r>
              <a:rPr lang="es-MX" dirty="0"/>
              <a:t>Addison Wesley</a:t>
            </a:r>
          </a:p>
        </p:txBody>
      </p:sp>
    </p:spTree>
    <p:extLst>
      <p:ext uri="{BB962C8B-B14F-4D97-AF65-F5344CB8AC3E}">
        <p14:creationId xmlns:p14="http://schemas.microsoft.com/office/powerpoint/2010/main" val="284268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5">
            <a:extLst>
              <a:ext uri="{FF2B5EF4-FFF2-40B4-BE49-F238E27FC236}">
                <a16:creationId xmlns:a16="http://schemas.microsoft.com/office/drawing/2014/main" id="{63B8CB4C-0347-48EE-9BD6-790ED6B3C370}"/>
              </a:ext>
            </a:extLst>
          </p:cNvPr>
          <p:cNvSpPr>
            <a:spLocks noChangeArrowheads="1"/>
          </p:cNvSpPr>
          <p:nvPr/>
        </p:nvSpPr>
        <p:spPr bwMode="auto">
          <a:xfrm>
            <a:off x="3359696" y="260648"/>
            <a:ext cx="7308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700">
                <a:solidFill>
                  <a:srgbClr val="000000"/>
                </a:solidFill>
                <a:ea typeface="Times New Roman" panose="02020603050405020304" pitchFamily="18" charset="0"/>
                <a:cs typeface="Calibri" panose="020F0502020204030204" pitchFamily="34" charset="0"/>
              </a:rPr>
              <a:t>Manual</a:t>
            </a:r>
            <a:endParaRPr lang="es-MX" altLang="es-MX" sz="900">
              <a:latin typeface="Arial" panose="020B0604020202020204" pitchFamily="34" charset="0"/>
              <a:ea typeface="Times New Roman" panose="02020603050405020304" pitchFamily="18" charset="0"/>
            </a:endParaRPr>
          </a:p>
          <a:p>
            <a:pPr>
              <a:spcBef>
                <a:spcPct val="0"/>
              </a:spcBef>
              <a:buFontTx/>
              <a:buNone/>
            </a:pPr>
            <a:r>
              <a:rPr lang="es-MX" altLang="es-MX" sz="2700">
                <a:solidFill>
                  <a:srgbClr val="000000"/>
                </a:solidFill>
                <a:ea typeface="Times New Roman" panose="02020603050405020304" pitchFamily="18" charset="0"/>
                <a:cs typeface="Calibri" panose="020F0502020204030204" pitchFamily="34" charset="0"/>
              </a:rPr>
              <a:t>SINTESIS UML</a:t>
            </a:r>
            <a:endParaRPr lang="es-MX" altLang="es-MX" sz="1800">
              <a:latin typeface="Arial" panose="020B0604020202020204" pitchFamily="34" charset="0"/>
            </a:endParaRPr>
          </a:p>
        </p:txBody>
      </p:sp>
      <p:cxnSp>
        <p:nvCxnSpPr>
          <p:cNvPr id="5" name="4 Conector recto">
            <a:extLst>
              <a:ext uri="{FF2B5EF4-FFF2-40B4-BE49-F238E27FC236}">
                <a16:creationId xmlns:a16="http://schemas.microsoft.com/office/drawing/2014/main" id="{B7043A15-CA12-41BE-AE0D-0B55D0CB9477}"/>
              </a:ext>
            </a:extLst>
          </p:cNvPr>
          <p:cNvCxnSpPr/>
          <p:nvPr/>
        </p:nvCxnSpPr>
        <p:spPr bwMode="auto">
          <a:xfrm>
            <a:off x="152400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3075" name="Rectangle 1">
            <a:extLst>
              <a:ext uri="{FF2B5EF4-FFF2-40B4-BE49-F238E27FC236}">
                <a16:creationId xmlns:a16="http://schemas.microsoft.com/office/drawing/2014/main" id="{FC8FF5CB-8DC7-4772-83C0-7E75C9D0A837}"/>
              </a:ext>
            </a:extLst>
          </p:cNvPr>
          <p:cNvSpPr>
            <a:spLocks noChangeArrowheads="1"/>
          </p:cNvSpPr>
          <p:nvPr/>
        </p:nvSpPr>
        <p:spPr bwMode="auto">
          <a:xfrm>
            <a:off x="6527800" y="260351"/>
            <a:ext cx="208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700">
                <a:solidFill>
                  <a:srgbClr val="000000"/>
                </a:solidFill>
                <a:ea typeface="Times New Roman" panose="02020603050405020304" pitchFamily="18" charset="0"/>
                <a:cs typeface="Calibri" panose="020F0502020204030204" pitchFamily="34" charset="0"/>
              </a:rPr>
              <a:t>UML</a:t>
            </a:r>
            <a:endParaRPr lang="es-MX" altLang="es-MX" sz="900">
              <a:latin typeface="Arial" panose="020B0604020202020204" pitchFamily="34" charset="0"/>
              <a:ea typeface="Times New Roman" panose="02020603050405020304" pitchFamily="18" charset="0"/>
            </a:endParaRPr>
          </a:p>
          <a:p>
            <a:pPr>
              <a:spcBef>
                <a:spcPct val="0"/>
              </a:spcBef>
              <a:buFontTx/>
              <a:buNone/>
            </a:pPr>
            <a:r>
              <a:rPr lang="es-MX" altLang="es-MX" sz="2700">
                <a:solidFill>
                  <a:srgbClr val="000000"/>
                </a:solidFill>
                <a:ea typeface="Times New Roman" panose="02020603050405020304" pitchFamily="18" charset="0"/>
                <a:cs typeface="Calibri" panose="020F0502020204030204" pitchFamily="34" charset="0"/>
              </a:rPr>
              <a:t>Historia</a:t>
            </a:r>
            <a:endParaRPr lang="es-MX" altLang="es-MX" sz="1800">
              <a:latin typeface="Arial" panose="020B0604020202020204" pitchFamily="34" charset="0"/>
            </a:endParaRPr>
          </a:p>
        </p:txBody>
      </p:sp>
      <p:sp>
        <p:nvSpPr>
          <p:cNvPr id="3076" name="6 CuadroTexto">
            <a:extLst>
              <a:ext uri="{FF2B5EF4-FFF2-40B4-BE49-F238E27FC236}">
                <a16:creationId xmlns:a16="http://schemas.microsoft.com/office/drawing/2014/main" id="{0F2FDD96-86D3-4D51-AAF3-1ADFFD389504}"/>
              </a:ext>
            </a:extLst>
          </p:cNvPr>
          <p:cNvSpPr txBox="1">
            <a:spLocks noChangeArrowheads="1"/>
          </p:cNvSpPr>
          <p:nvPr/>
        </p:nvSpPr>
        <p:spPr bwMode="auto">
          <a:xfrm>
            <a:off x="1847851" y="1412875"/>
            <a:ext cx="7993063"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600" dirty="0"/>
              <a:t>A partir del año 1994,</a:t>
            </a:r>
            <a:r>
              <a:rPr lang="es-MX" altLang="es-MX" sz="1600" u="sng" dirty="0"/>
              <a:t> Grady Booch</a:t>
            </a:r>
            <a:r>
              <a:rPr lang="es-MX" altLang="es-MX" sz="1600" dirty="0"/>
              <a:t> [Booch96](precursor de Booch '93) y Jim Rumbaugh (creador de OMT) se unen en una empresa común,</a:t>
            </a:r>
            <a:r>
              <a:rPr lang="es-MX" altLang="es-MX" sz="1600" i="1" u="sng" dirty="0"/>
              <a:t> </a:t>
            </a:r>
            <a:r>
              <a:rPr lang="es-MX" altLang="es-MX" sz="1600" i="1" u="sng" dirty="0" err="1"/>
              <a:t>Rational</a:t>
            </a:r>
            <a:r>
              <a:rPr lang="es-MX" altLang="es-MX" sz="1600" i="1" u="sng" dirty="0"/>
              <a:t> Software </a:t>
            </a:r>
            <a:r>
              <a:rPr lang="es-MX" altLang="es-MX" sz="1600" i="1" u="sng" dirty="0" err="1"/>
              <a:t>Corporation</a:t>
            </a:r>
            <a:r>
              <a:rPr lang="es-MX" altLang="es-MX" sz="1600" dirty="0"/>
              <a:t>, y comienzan a unificar sus dos métodos. Un año más tarde, en octubre de 1995, aparece UML (</a:t>
            </a:r>
            <a:r>
              <a:rPr lang="es-MX" altLang="es-MX" sz="1600" i="1" dirty="0" err="1"/>
              <a:t>Unified</a:t>
            </a:r>
            <a:r>
              <a:rPr lang="es-MX" altLang="es-MX" sz="1600" i="1" dirty="0"/>
              <a:t> </a:t>
            </a:r>
            <a:r>
              <a:rPr lang="es-MX" altLang="es-MX" sz="1600" i="1" dirty="0" err="1"/>
              <a:t>Modeling</a:t>
            </a:r>
            <a:r>
              <a:rPr lang="es-MX" altLang="es-MX" sz="1600" i="1" dirty="0"/>
              <a:t> </a:t>
            </a:r>
            <a:r>
              <a:rPr lang="es-MX" altLang="es-MX" sz="1600" i="1" dirty="0" err="1"/>
              <a:t>Language</a:t>
            </a:r>
            <a:r>
              <a:rPr lang="es-MX" altLang="es-MX" sz="1600" dirty="0"/>
              <a:t>) 0.8, la que se considera como la primera versión del UML. A finales de ese mismo año, Ivar Jacobson, creador de OOSE (</a:t>
            </a:r>
            <a:r>
              <a:rPr lang="es-MX" altLang="es-MX" sz="1600" i="1" dirty="0" err="1"/>
              <a:t>Object</a:t>
            </a:r>
            <a:r>
              <a:rPr lang="es-MX" altLang="es-MX" sz="1600" i="1" dirty="0"/>
              <a:t> </a:t>
            </a:r>
            <a:r>
              <a:rPr lang="es-MX" altLang="es-MX" sz="1600" i="1" dirty="0" err="1"/>
              <a:t>Oriented</a:t>
            </a:r>
            <a:r>
              <a:rPr lang="es-MX" altLang="es-MX" sz="1600" i="1" dirty="0"/>
              <a:t> Software </a:t>
            </a:r>
            <a:r>
              <a:rPr lang="es-MX" altLang="es-MX" sz="1600" i="1" dirty="0" err="1"/>
              <a:t>Engineer</a:t>
            </a:r>
            <a:r>
              <a:rPr lang="es-MX" altLang="es-MX" sz="1600" dirty="0"/>
              <a:t>) se añade al grupo. Como objetivos principales de la consecución de un nuevo método que aunara los mejores aspectos de sus predecesores, sus protagonistas se propusieron lo siguiente:</a:t>
            </a:r>
          </a:p>
          <a:p>
            <a:pPr algn="just" eaLnBrk="1" hangingPunct="1">
              <a:spcBef>
                <a:spcPct val="0"/>
              </a:spcBef>
              <a:buFontTx/>
              <a:buNone/>
            </a:pPr>
            <a:r>
              <a:rPr lang="es-MX" altLang="es-MX" sz="1600" dirty="0"/>
              <a:t>El método debía ser capaz de modelar no sólo sistemas de software sino otro tipo de sistemas reales de la empresa, siempre utilizando los conceptos de la orientación a objetos (OO).</a:t>
            </a:r>
          </a:p>
          <a:p>
            <a:pPr algn="just" eaLnBrk="1" hangingPunct="1">
              <a:spcBef>
                <a:spcPct val="0"/>
              </a:spcBef>
              <a:buFontTx/>
              <a:buNone/>
            </a:pPr>
            <a:r>
              <a:rPr lang="es-MX" altLang="es-MX" sz="1600" dirty="0"/>
              <a:t>Crear un lenguaje para modelado utilizable a la vez por máquinas y por personas.</a:t>
            </a:r>
          </a:p>
          <a:p>
            <a:pPr algn="just" eaLnBrk="1" hangingPunct="1">
              <a:spcBef>
                <a:spcPct val="0"/>
              </a:spcBef>
              <a:buFontTx/>
              <a:buNone/>
            </a:pPr>
            <a:r>
              <a:rPr lang="es-MX" altLang="es-MX" sz="1600" dirty="0"/>
              <a:t>Establecer un acoplamiento explícito de los conceptos y los</a:t>
            </a:r>
            <a:r>
              <a:rPr lang="es-MX" altLang="es-MX" sz="1600" i="1" dirty="0"/>
              <a:t> artefactos</a:t>
            </a:r>
            <a:r>
              <a:rPr lang="es-MX" altLang="es-MX" sz="1600" dirty="0"/>
              <a:t> ejecutables.</a:t>
            </a:r>
          </a:p>
          <a:p>
            <a:pPr algn="just" eaLnBrk="1" hangingPunct="1">
              <a:spcBef>
                <a:spcPct val="0"/>
              </a:spcBef>
              <a:buFontTx/>
              <a:buNone/>
            </a:pPr>
            <a:r>
              <a:rPr lang="es-MX" altLang="es-MX" sz="1600" dirty="0"/>
              <a:t>Manejar los problemas típicos de los sistemas complejos de misión crítica.</a:t>
            </a:r>
          </a:p>
          <a:p>
            <a:pPr algn="just" eaLnBrk="1" hangingPunct="1">
              <a:spcBef>
                <a:spcPct val="0"/>
              </a:spcBef>
              <a:buFontTx/>
              <a:buNone/>
            </a:pPr>
            <a:endParaRPr lang="es-MX" altLang="es-MX" sz="1600" dirty="0"/>
          </a:p>
          <a:p>
            <a:pPr algn="just" eaLnBrk="1" hangingPunct="1">
              <a:spcBef>
                <a:spcPct val="0"/>
              </a:spcBef>
              <a:buFontTx/>
              <a:buNone/>
            </a:pPr>
            <a:r>
              <a:rPr lang="es-MX" altLang="es-MX" sz="1600" dirty="0"/>
              <a:t>Lo que se intenta es lograr con esto es que los lenguajes que se aplican siguiendo los métodos más utilizados sigan evolucionando en conjunto y no por separado. Y además, unificar las perspectivas entre diferentes tipos de sistemas (no sólo software, sino también en el ámbito de los negocios), al aclarar las fases de desarrollo, los requerimientos de análisis, el diseño, la implementación y los conceptos internos de la OO.</a:t>
            </a:r>
          </a:p>
        </p:txBody>
      </p:sp>
    </p:spTree>
    <p:extLst>
      <p:ext uri="{BB962C8B-B14F-4D97-AF65-F5344CB8AC3E}">
        <p14:creationId xmlns:p14="http://schemas.microsoft.com/office/powerpoint/2010/main" val="173373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6 Grupo">
            <a:extLst>
              <a:ext uri="{FF2B5EF4-FFF2-40B4-BE49-F238E27FC236}">
                <a16:creationId xmlns:a16="http://schemas.microsoft.com/office/drawing/2014/main" id="{4F20DD2E-1EDA-49A4-95AF-21DE1803F7E5}"/>
              </a:ext>
            </a:extLst>
          </p:cNvPr>
          <p:cNvGrpSpPr>
            <a:grpSpLocks/>
          </p:cNvGrpSpPr>
          <p:nvPr/>
        </p:nvGrpSpPr>
        <p:grpSpPr bwMode="auto">
          <a:xfrm>
            <a:off x="1524000" y="245259"/>
            <a:ext cx="9144000" cy="1023154"/>
            <a:chOff x="0" y="245259"/>
            <a:chExt cx="9144000" cy="1023154"/>
          </a:xfrm>
        </p:grpSpPr>
        <p:grpSp>
          <p:nvGrpSpPr>
            <p:cNvPr id="4100" name="1 Grupo">
              <a:extLst>
                <a:ext uri="{FF2B5EF4-FFF2-40B4-BE49-F238E27FC236}">
                  <a16:creationId xmlns:a16="http://schemas.microsoft.com/office/drawing/2014/main" id="{555B835E-3C14-40A4-B2DD-9B9F68862C03}"/>
                </a:ext>
              </a:extLst>
            </p:cNvPr>
            <p:cNvGrpSpPr>
              <a:grpSpLocks/>
            </p:cNvGrpSpPr>
            <p:nvPr/>
          </p:nvGrpSpPr>
          <p:grpSpPr bwMode="auto">
            <a:xfrm>
              <a:off x="0" y="537647"/>
              <a:ext cx="9144000" cy="730766"/>
              <a:chOff x="0" y="537647"/>
              <a:chExt cx="9144000" cy="730766"/>
            </a:xfrm>
          </p:grpSpPr>
          <p:sp>
            <p:nvSpPr>
              <p:cNvPr id="4103" name="Rectangle 5">
                <a:extLst>
                  <a:ext uri="{FF2B5EF4-FFF2-40B4-BE49-F238E27FC236}">
                    <a16:creationId xmlns:a16="http://schemas.microsoft.com/office/drawing/2014/main" id="{014D96F6-37D2-40E9-AB1D-73966DBCE425}"/>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5" name="4 Conector recto">
                <a:extLst>
                  <a:ext uri="{FF2B5EF4-FFF2-40B4-BE49-F238E27FC236}">
                    <a16:creationId xmlns:a16="http://schemas.microsoft.com/office/drawing/2014/main" id="{05B8D098-730E-498D-AAE7-7847E6E38AB4}"/>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4101" name="Rectangle 1">
              <a:extLst>
                <a:ext uri="{FF2B5EF4-FFF2-40B4-BE49-F238E27FC236}">
                  <a16:creationId xmlns:a16="http://schemas.microsoft.com/office/drawing/2014/main" id="{291F860C-F817-443F-B576-682BA670E948}"/>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4099" name="7 CuadroTexto">
            <a:extLst>
              <a:ext uri="{FF2B5EF4-FFF2-40B4-BE49-F238E27FC236}">
                <a16:creationId xmlns:a16="http://schemas.microsoft.com/office/drawing/2014/main" id="{F2551D21-CEE5-4D82-8D92-60CCEDE1D51F}"/>
              </a:ext>
            </a:extLst>
          </p:cNvPr>
          <p:cNvSpPr txBox="1">
            <a:spLocks noChangeArrowheads="1"/>
          </p:cNvSpPr>
          <p:nvPr/>
        </p:nvSpPr>
        <p:spPr bwMode="auto">
          <a:xfrm>
            <a:off x="1703389" y="1484314"/>
            <a:ext cx="8713787"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a:t>Qué es UML?</a:t>
            </a:r>
            <a:endParaRPr lang="es-MX" altLang="es-MX" sz="1800"/>
          </a:p>
          <a:p>
            <a:pPr algn="just" eaLnBrk="1" hangingPunct="1">
              <a:spcBef>
                <a:spcPct val="0"/>
              </a:spcBef>
              <a:buFontTx/>
              <a:buNone/>
            </a:pPr>
            <a:r>
              <a:rPr lang="es-MX" altLang="es-MX" sz="1800" b="1"/>
              <a:t>El LENGUAJE UNIFICADO DE MODELADO</a:t>
            </a:r>
            <a:r>
              <a:rPr lang="es-MX" altLang="es-MX" sz="1800"/>
              <a:t> es un lenguaje estándar para escribir planos de</a:t>
            </a:r>
          </a:p>
          <a:p>
            <a:pPr algn="just" eaLnBrk="1" hangingPunct="1">
              <a:spcBef>
                <a:spcPct val="0"/>
              </a:spcBef>
              <a:buFontTx/>
              <a:buNone/>
            </a:pPr>
            <a:r>
              <a:rPr lang="es-MX" altLang="es-MX" sz="1800"/>
              <a:t>software.</a:t>
            </a:r>
          </a:p>
          <a:p>
            <a:pPr algn="just" eaLnBrk="1" hangingPunct="1">
              <a:spcBef>
                <a:spcPct val="0"/>
              </a:spcBef>
              <a:buFontTx/>
              <a:buNone/>
            </a:pPr>
            <a:r>
              <a:rPr lang="es-MX" altLang="es-MX" sz="1800" b="1"/>
              <a:t>UML</a:t>
            </a:r>
            <a:r>
              <a:rPr lang="es-MX" altLang="es-MX" sz="1800"/>
              <a:t> pude utilizarse para visualizar, especificar, construir y documentar artefactos de un</a:t>
            </a:r>
          </a:p>
          <a:p>
            <a:pPr algn="just" eaLnBrk="1" hangingPunct="1">
              <a:spcBef>
                <a:spcPct val="0"/>
              </a:spcBef>
              <a:buFontTx/>
              <a:buNone/>
            </a:pPr>
            <a:r>
              <a:rPr lang="es-MX" altLang="es-MX" sz="1800"/>
              <a:t>sistema que involucre una gran cantidad de software.</a:t>
            </a:r>
          </a:p>
          <a:p>
            <a:pPr algn="just" eaLnBrk="1" hangingPunct="1">
              <a:spcBef>
                <a:spcPct val="0"/>
              </a:spcBef>
              <a:buFontTx/>
              <a:buNone/>
            </a:pPr>
            <a:r>
              <a:rPr lang="es-MX" altLang="es-MX" sz="1800" b="1"/>
              <a:t>UML</a:t>
            </a:r>
            <a:r>
              <a:rPr lang="es-MX" altLang="es-MX" sz="1800"/>
              <a:t> es apropiado para modelar desde sistemas de información empresariales hasta aplicaciones distribuidas basadas en la Web, e incluso para sistemas embebidos de tiempo real muy exigentes. El modelado proporciona una compresión de un sistema. Nunca es suficiente un único modelo.</a:t>
            </a:r>
          </a:p>
          <a:p>
            <a:pPr algn="just" eaLnBrk="1" hangingPunct="1">
              <a:spcBef>
                <a:spcPct val="0"/>
              </a:spcBef>
              <a:buFontTx/>
              <a:buNone/>
            </a:pPr>
            <a:r>
              <a:rPr lang="es-MX" altLang="es-MX" sz="1800" b="1"/>
              <a:t>UML ES UN LENGUAJE PARA VISUALIZAR, ESPECIFICAR, CONSTRUIR Y DOCUMENTAR</a:t>
            </a:r>
            <a:r>
              <a:rPr lang="es-MX" altLang="es-MX" sz="1800"/>
              <a:t>.</a:t>
            </a:r>
          </a:p>
          <a:p>
            <a:pPr algn="just" eaLnBrk="1" hangingPunct="1">
              <a:spcBef>
                <a:spcPct val="0"/>
              </a:spcBef>
              <a:buFontTx/>
              <a:buNone/>
            </a:pPr>
            <a:r>
              <a:rPr lang="es-MX" altLang="es-MX" sz="1800" b="1"/>
              <a:t>Dónde se puede utilizar UML?</a:t>
            </a:r>
            <a:endParaRPr lang="es-MX" altLang="es-MX" sz="1800"/>
          </a:p>
          <a:p>
            <a:pPr algn="just" eaLnBrk="1" hangingPunct="1">
              <a:spcBef>
                <a:spcPct val="0"/>
              </a:spcBef>
              <a:buFontTx/>
              <a:buNone/>
            </a:pPr>
            <a:r>
              <a:rPr lang="es-MX" altLang="es-MX" sz="1800"/>
              <a:t>Sistemas de información empresariales</a:t>
            </a:r>
          </a:p>
          <a:p>
            <a:pPr algn="just" eaLnBrk="1" hangingPunct="1">
              <a:spcBef>
                <a:spcPct val="0"/>
              </a:spcBef>
              <a:buFontTx/>
              <a:buNone/>
            </a:pPr>
            <a:r>
              <a:rPr lang="es-MX" altLang="es-MX" sz="1800"/>
              <a:t>Bancos y servicios financieros</a:t>
            </a:r>
          </a:p>
          <a:p>
            <a:pPr algn="just" eaLnBrk="1" hangingPunct="1">
              <a:spcBef>
                <a:spcPct val="0"/>
              </a:spcBef>
              <a:buFontTx/>
              <a:buNone/>
            </a:pPr>
            <a:r>
              <a:rPr lang="es-MX" altLang="es-MX" sz="1800"/>
              <a:t>Telecomunicaciones</a:t>
            </a:r>
          </a:p>
          <a:p>
            <a:pPr algn="just" eaLnBrk="1" hangingPunct="1">
              <a:spcBef>
                <a:spcPct val="0"/>
              </a:spcBef>
              <a:buFontTx/>
              <a:buNone/>
            </a:pPr>
            <a:r>
              <a:rPr lang="es-MX" altLang="es-MX" sz="1800"/>
              <a:t>Transporte ,Defensa/industria aeroespacial</a:t>
            </a:r>
          </a:p>
          <a:p>
            <a:pPr algn="just" eaLnBrk="1" hangingPunct="1">
              <a:spcBef>
                <a:spcPct val="0"/>
              </a:spcBef>
              <a:buFontTx/>
              <a:buNone/>
            </a:pPr>
            <a:r>
              <a:rPr lang="es-MX" altLang="es-MX" sz="1800"/>
              <a:t>Comercio, Electrónica Médica</a:t>
            </a:r>
          </a:p>
          <a:p>
            <a:pPr algn="just" eaLnBrk="1" hangingPunct="1">
              <a:spcBef>
                <a:spcPct val="0"/>
              </a:spcBef>
              <a:buFontTx/>
              <a:buNone/>
            </a:pPr>
            <a:r>
              <a:rPr lang="es-MX" altLang="es-MX" sz="1800"/>
              <a:t>Ámbito científico, Servicios distribuidos basados en la web.</a:t>
            </a:r>
          </a:p>
        </p:txBody>
      </p:sp>
    </p:spTree>
    <p:extLst>
      <p:ext uri="{BB962C8B-B14F-4D97-AF65-F5344CB8AC3E}">
        <p14:creationId xmlns:p14="http://schemas.microsoft.com/office/powerpoint/2010/main" val="249914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2 Grupo">
            <a:extLst>
              <a:ext uri="{FF2B5EF4-FFF2-40B4-BE49-F238E27FC236}">
                <a16:creationId xmlns:a16="http://schemas.microsoft.com/office/drawing/2014/main" id="{D79FB3CA-06F9-456F-9A36-5EC29560E23E}"/>
              </a:ext>
            </a:extLst>
          </p:cNvPr>
          <p:cNvGrpSpPr>
            <a:grpSpLocks/>
          </p:cNvGrpSpPr>
          <p:nvPr/>
        </p:nvGrpSpPr>
        <p:grpSpPr bwMode="auto">
          <a:xfrm>
            <a:off x="1524000" y="218271"/>
            <a:ext cx="9144000" cy="1023154"/>
            <a:chOff x="0" y="245259"/>
            <a:chExt cx="9144000" cy="1023153"/>
          </a:xfrm>
        </p:grpSpPr>
        <p:grpSp>
          <p:nvGrpSpPr>
            <p:cNvPr id="5124" name="1 Grupo">
              <a:extLst>
                <a:ext uri="{FF2B5EF4-FFF2-40B4-BE49-F238E27FC236}">
                  <a16:creationId xmlns:a16="http://schemas.microsoft.com/office/drawing/2014/main" id="{80256DDF-03FE-45C9-BDFC-EEF8410C3102}"/>
                </a:ext>
              </a:extLst>
            </p:cNvPr>
            <p:cNvGrpSpPr>
              <a:grpSpLocks/>
            </p:cNvGrpSpPr>
            <p:nvPr/>
          </p:nvGrpSpPr>
          <p:grpSpPr bwMode="auto">
            <a:xfrm>
              <a:off x="0" y="537647"/>
              <a:ext cx="9144000" cy="730765"/>
              <a:chOff x="0" y="537647"/>
              <a:chExt cx="9144000" cy="730765"/>
            </a:xfrm>
          </p:grpSpPr>
          <p:sp>
            <p:nvSpPr>
              <p:cNvPr id="5127" name="Rectangle 5">
                <a:extLst>
                  <a:ext uri="{FF2B5EF4-FFF2-40B4-BE49-F238E27FC236}">
                    <a16:creationId xmlns:a16="http://schemas.microsoft.com/office/drawing/2014/main" id="{EF692374-7550-4D1B-833D-76D224C223BA}"/>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8" name="7 Conector recto">
                <a:extLst>
                  <a:ext uri="{FF2B5EF4-FFF2-40B4-BE49-F238E27FC236}">
                    <a16:creationId xmlns:a16="http://schemas.microsoft.com/office/drawing/2014/main" id="{792796A3-CEE9-406A-B883-8C84CEE7F545}"/>
                  </a:ext>
                </a:extLst>
              </p:cNvPr>
              <p:cNvCxnSpPr/>
              <p:nvPr/>
            </p:nvCxnSpPr>
            <p:spPr>
              <a:xfrm>
                <a:off x="0" y="1268412"/>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5125" name="Rectangle 1">
              <a:extLst>
                <a:ext uri="{FF2B5EF4-FFF2-40B4-BE49-F238E27FC236}">
                  <a16:creationId xmlns:a16="http://schemas.microsoft.com/office/drawing/2014/main" id="{47B467DB-9A4D-47E2-B896-F06C0476E5F9}"/>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5123" name="8 CuadroTexto">
            <a:extLst>
              <a:ext uri="{FF2B5EF4-FFF2-40B4-BE49-F238E27FC236}">
                <a16:creationId xmlns:a16="http://schemas.microsoft.com/office/drawing/2014/main" id="{AD5CD043-F467-41C8-B2FF-B46BEE37DCF5}"/>
              </a:ext>
            </a:extLst>
          </p:cNvPr>
          <p:cNvSpPr txBox="1">
            <a:spLocks noChangeArrowheads="1"/>
          </p:cNvSpPr>
          <p:nvPr/>
        </p:nvSpPr>
        <p:spPr bwMode="auto">
          <a:xfrm>
            <a:off x="1774825" y="1412876"/>
            <a:ext cx="87137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a:t>Bloques básicos de UML</a:t>
            </a:r>
          </a:p>
          <a:p>
            <a:pPr eaLnBrk="1" hangingPunct="1">
              <a:spcBef>
                <a:spcPct val="0"/>
              </a:spcBef>
              <a:buFontTx/>
              <a:buNone/>
            </a:pPr>
            <a:r>
              <a:rPr lang="es-MX" altLang="es-MX" sz="1800"/>
              <a:t>El vocabulario de UML incluye</a:t>
            </a:r>
            <a:r>
              <a:rPr lang="es-MX" altLang="es-MX" sz="1800" b="1"/>
              <a:t> tres clases de bloques básicos:</a:t>
            </a:r>
            <a:endParaRPr lang="es-MX" altLang="es-MX" sz="1800"/>
          </a:p>
          <a:p>
            <a:pPr eaLnBrk="1" hangingPunct="1">
              <a:spcBef>
                <a:spcPct val="0"/>
              </a:spcBef>
              <a:buFontTx/>
              <a:buNone/>
            </a:pPr>
            <a:r>
              <a:rPr lang="es-MX" altLang="es-MX" sz="1800" b="1"/>
              <a:t>-Elementos, Relaciones y diagramas.</a:t>
            </a:r>
            <a:endParaRPr lang="es-MX" altLang="es-MX" sz="1800"/>
          </a:p>
          <a:p>
            <a:pPr eaLnBrk="1" hangingPunct="1">
              <a:spcBef>
                <a:spcPct val="0"/>
              </a:spcBef>
              <a:buFontTx/>
              <a:buNone/>
            </a:pPr>
            <a:r>
              <a:rPr lang="es-MX" altLang="es-MX" sz="1800"/>
              <a:t> </a:t>
            </a:r>
          </a:p>
          <a:p>
            <a:pPr eaLnBrk="1" hangingPunct="1">
              <a:spcBef>
                <a:spcPct val="0"/>
              </a:spcBef>
              <a:buFontTx/>
              <a:buNone/>
            </a:pPr>
            <a:r>
              <a:rPr lang="es-MX" altLang="es-MX" sz="1800" b="1"/>
              <a:t>Elementos en UML.</a:t>
            </a:r>
            <a:r>
              <a:rPr lang="es-MX" altLang="es-MX" sz="1800"/>
              <a:t> Hay cuatro tipos de elementos en UML:</a:t>
            </a:r>
          </a:p>
          <a:p>
            <a:pPr eaLnBrk="1" hangingPunct="1">
              <a:spcBef>
                <a:spcPct val="0"/>
              </a:spcBef>
              <a:buFontTx/>
              <a:buNone/>
            </a:pPr>
            <a:r>
              <a:rPr lang="es-MX" altLang="es-MX" sz="1800" b="1"/>
              <a:t>Elementos estructurales, Elementos de comportamiento, elementos de anotación.</a:t>
            </a:r>
            <a:endParaRPr lang="es-MX" altLang="es-MX" sz="1800"/>
          </a:p>
          <a:p>
            <a:pPr eaLnBrk="1" hangingPunct="1">
              <a:spcBef>
                <a:spcPct val="0"/>
              </a:spcBef>
              <a:buFontTx/>
              <a:buNone/>
            </a:pPr>
            <a:r>
              <a:rPr lang="es-MX" altLang="es-MX" sz="1800" b="1"/>
              <a:t>Elementos Estructurales.</a:t>
            </a:r>
            <a:endParaRPr lang="es-MX" altLang="es-MX" sz="1800"/>
          </a:p>
          <a:p>
            <a:pPr eaLnBrk="1" hangingPunct="1">
              <a:spcBef>
                <a:spcPct val="0"/>
              </a:spcBef>
              <a:buFontTx/>
              <a:buNone/>
            </a:pPr>
            <a:r>
              <a:rPr lang="es-MX" altLang="es-MX" sz="1800"/>
              <a:t>En su mayoría son las partes estáticas de un modelo, y representan conceptos o cosas materiales. Colectivamente, los elementos estructurales</a:t>
            </a:r>
          </a:p>
          <a:p>
            <a:pPr eaLnBrk="1" hangingPunct="1">
              <a:spcBef>
                <a:spcPct val="0"/>
              </a:spcBef>
              <a:buFontTx/>
              <a:buNone/>
            </a:pPr>
            <a:r>
              <a:rPr lang="es-MX" altLang="es-MX" sz="1800"/>
              <a:t>se denominan clasificadores.</a:t>
            </a:r>
          </a:p>
          <a:p>
            <a:pPr eaLnBrk="1" hangingPunct="1">
              <a:spcBef>
                <a:spcPct val="0"/>
              </a:spcBef>
              <a:buFontTx/>
              <a:buNone/>
            </a:pPr>
            <a:r>
              <a:rPr lang="es-MX" altLang="es-MX" sz="1800" b="1"/>
              <a:t>Elementos de Comportamiento.</a:t>
            </a:r>
            <a:r>
              <a:rPr lang="es-MX" altLang="es-MX" sz="1800"/>
              <a:t> Los elementos de comportamiento son las partes</a:t>
            </a:r>
          </a:p>
          <a:p>
            <a:pPr eaLnBrk="1" hangingPunct="1">
              <a:spcBef>
                <a:spcPct val="0"/>
              </a:spcBef>
              <a:buFontTx/>
              <a:buNone/>
            </a:pPr>
            <a:r>
              <a:rPr lang="es-MX" altLang="es-MX" sz="1800"/>
              <a:t>dinámicas de los modelos UML. Estos son los verbos de un modelo, y representan</a:t>
            </a:r>
          </a:p>
          <a:p>
            <a:pPr eaLnBrk="1" hangingPunct="1">
              <a:spcBef>
                <a:spcPct val="0"/>
              </a:spcBef>
              <a:buFontTx/>
              <a:buNone/>
            </a:pPr>
            <a:r>
              <a:rPr lang="es-MX" altLang="es-MX" sz="1800"/>
              <a:t>comportamientos en el tiempo y el espacio. En total</a:t>
            </a:r>
            <a:r>
              <a:rPr lang="es-MX" altLang="es-MX" sz="1800" b="1"/>
              <a:t> hay tres tipos principales de</a:t>
            </a:r>
            <a:endParaRPr lang="es-MX" altLang="es-MX" sz="1800"/>
          </a:p>
          <a:p>
            <a:pPr eaLnBrk="1" hangingPunct="1">
              <a:spcBef>
                <a:spcPct val="0"/>
              </a:spcBef>
              <a:buFontTx/>
              <a:buNone/>
            </a:pPr>
            <a:r>
              <a:rPr lang="es-MX" altLang="es-MX" sz="1800" b="1"/>
              <a:t>elementos de comportamiento:</a:t>
            </a:r>
            <a:endParaRPr lang="es-MX" altLang="es-MX" sz="1800"/>
          </a:p>
          <a:p>
            <a:pPr eaLnBrk="1" hangingPunct="1">
              <a:spcBef>
                <a:spcPct val="0"/>
              </a:spcBef>
              <a:buFontTx/>
              <a:buNone/>
            </a:pPr>
            <a:r>
              <a:rPr lang="es-MX" altLang="es-MX" sz="1800" b="1"/>
              <a:t>Interacción.</a:t>
            </a:r>
            <a:r>
              <a:rPr lang="es-MX" altLang="es-MX" sz="1800"/>
              <a:t> Es un comportamiento que comprende un conjunto de mensajes</a:t>
            </a:r>
          </a:p>
          <a:p>
            <a:pPr eaLnBrk="1" hangingPunct="1">
              <a:spcBef>
                <a:spcPct val="0"/>
              </a:spcBef>
              <a:buFontTx/>
              <a:buNone/>
            </a:pPr>
            <a:r>
              <a:rPr lang="es-MX" altLang="es-MX" sz="1800"/>
              <a:t>intercambiados entre un conjunto de objetos, dentro de un contexto en particular, para</a:t>
            </a:r>
          </a:p>
          <a:p>
            <a:pPr eaLnBrk="1" hangingPunct="1">
              <a:spcBef>
                <a:spcPct val="0"/>
              </a:spcBef>
              <a:buFontTx/>
              <a:buNone/>
            </a:pPr>
            <a:r>
              <a:rPr lang="es-MX" altLang="es-MX" sz="1800"/>
              <a:t>alcanzar un propósito específico.</a:t>
            </a:r>
          </a:p>
          <a:p>
            <a:pPr eaLnBrk="1" hangingPunct="1">
              <a:spcBef>
                <a:spcPct val="0"/>
              </a:spcBef>
              <a:buFontTx/>
              <a:buNone/>
            </a:pPr>
            <a:r>
              <a:rPr lang="es-MX" altLang="es-MX" sz="1800"/>
              <a:t>Una interacción involucra a muchos otros elementos como mensajes, acciones y enlaces.</a:t>
            </a:r>
          </a:p>
        </p:txBody>
      </p:sp>
    </p:spTree>
    <p:extLst>
      <p:ext uri="{BB962C8B-B14F-4D97-AF65-F5344CB8AC3E}">
        <p14:creationId xmlns:p14="http://schemas.microsoft.com/office/powerpoint/2010/main" val="6339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1 Grupo">
            <a:extLst>
              <a:ext uri="{FF2B5EF4-FFF2-40B4-BE49-F238E27FC236}">
                <a16:creationId xmlns:a16="http://schemas.microsoft.com/office/drawing/2014/main" id="{816FBA99-7AF2-4A80-972F-81BB8DD5AE2B}"/>
              </a:ext>
            </a:extLst>
          </p:cNvPr>
          <p:cNvGrpSpPr>
            <a:grpSpLocks/>
          </p:cNvGrpSpPr>
          <p:nvPr/>
        </p:nvGrpSpPr>
        <p:grpSpPr bwMode="auto">
          <a:xfrm>
            <a:off x="1524000" y="245259"/>
            <a:ext cx="9144000" cy="1023154"/>
            <a:chOff x="0" y="245259"/>
            <a:chExt cx="9144000" cy="1023154"/>
          </a:xfrm>
        </p:grpSpPr>
        <p:grpSp>
          <p:nvGrpSpPr>
            <p:cNvPr id="6148" name="1 Grupo">
              <a:extLst>
                <a:ext uri="{FF2B5EF4-FFF2-40B4-BE49-F238E27FC236}">
                  <a16:creationId xmlns:a16="http://schemas.microsoft.com/office/drawing/2014/main" id="{A7E1BF4A-303D-41B3-9C2A-9FC8359E4C04}"/>
                </a:ext>
              </a:extLst>
            </p:cNvPr>
            <p:cNvGrpSpPr>
              <a:grpSpLocks/>
            </p:cNvGrpSpPr>
            <p:nvPr/>
          </p:nvGrpSpPr>
          <p:grpSpPr bwMode="auto">
            <a:xfrm>
              <a:off x="0" y="537647"/>
              <a:ext cx="9144000" cy="730766"/>
              <a:chOff x="0" y="537647"/>
              <a:chExt cx="9144000" cy="730766"/>
            </a:xfrm>
          </p:grpSpPr>
          <p:sp>
            <p:nvSpPr>
              <p:cNvPr id="6151" name="Rectangle 5">
                <a:extLst>
                  <a:ext uri="{FF2B5EF4-FFF2-40B4-BE49-F238E27FC236}">
                    <a16:creationId xmlns:a16="http://schemas.microsoft.com/office/drawing/2014/main" id="{8B099380-6A8B-4D3F-A7DD-0FC627FD285A}"/>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F60B9293-6849-4B35-8B5A-8CE7F8B5F241}"/>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6149" name="Rectangle 1">
              <a:extLst>
                <a:ext uri="{FF2B5EF4-FFF2-40B4-BE49-F238E27FC236}">
                  <a16:creationId xmlns:a16="http://schemas.microsoft.com/office/drawing/2014/main" id="{61CF03A7-DC19-47DC-9460-EFFEDE1D150E}"/>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6147" name="7 CuadroTexto">
            <a:extLst>
              <a:ext uri="{FF2B5EF4-FFF2-40B4-BE49-F238E27FC236}">
                <a16:creationId xmlns:a16="http://schemas.microsoft.com/office/drawing/2014/main" id="{8890E155-A189-4E32-847E-33A6970ED86C}"/>
              </a:ext>
            </a:extLst>
          </p:cNvPr>
          <p:cNvSpPr txBox="1">
            <a:spLocks noChangeArrowheads="1"/>
          </p:cNvSpPr>
          <p:nvPr/>
        </p:nvSpPr>
        <p:spPr bwMode="auto">
          <a:xfrm>
            <a:off x="1847850" y="1314450"/>
            <a:ext cx="84963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a:t>Máquina de estados.</a:t>
            </a:r>
            <a:r>
              <a:rPr lang="es-MX" altLang="es-MX" sz="1800"/>
              <a:t> Es un comportamiento que específica las secuencias de estados por las que pasa un objeto o una interacción durante su vida en respuesta a eventos, junto con sus reacciones a estos eventos.</a:t>
            </a:r>
          </a:p>
          <a:p>
            <a:pPr algn="just" eaLnBrk="1" hangingPunct="1">
              <a:spcBef>
                <a:spcPct val="0"/>
              </a:spcBef>
              <a:buFontTx/>
              <a:buNone/>
            </a:pPr>
            <a:r>
              <a:rPr lang="es-MX" altLang="es-MX" sz="1800" b="1"/>
              <a:t>Actividad.</a:t>
            </a:r>
            <a:r>
              <a:rPr lang="es-MX" altLang="es-MX" sz="1800"/>
              <a:t> Es un comportamiento que específica la secuencia de pasos que ejecuta un proceso computacional. Es una interacción, el énfasis se pone en el conjunto de objetos que interactúan. En una máquina de estados, el énfasis se pone en el ciclo de vida de un objeto cada vez. En una actividad, el énfasis se pone en los flujos entre los pasos, sin mirar qué objeto ejecuta cada paso. Un paso de una actividad se denomina acción. Gráficamente, una acción se representa como un rectángulo con las esquinas redondeadas, con un nombre que indica su propósito. Los estados y las acciones se distinguen por sus diferentes contextos. Estos tres elementos(interacciones, máquinas de estados y actividades son los elementos básicos de comportamiento que se pueden incluir en un modelo UML.</a:t>
            </a:r>
          </a:p>
          <a:p>
            <a:pPr algn="just" eaLnBrk="1" hangingPunct="1">
              <a:spcBef>
                <a:spcPct val="0"/>
              </a:spcBef>
              <a:buFontTx/>
              <a:buNone/>
            </a:pPr>
            <a:r>
              <a:rPr lang="es-MX" altLang="es-MX" sz="1800" b="1"/>
              <a:t>Elementos de agrupación.</a:t>
            </a:r>
            <a:r>
              <a:rPr lang="es-MX" altLang="es-MX" sz="1800"/>
              <a:t> Los elementos de agrupación son las partes organizativas de los modelos UML. Estos son las cajas en las que se puede descomponer un modelo. Hay un tipo principal de elementos de agrupación. Los paquetes.</a:t>
            </a:r>
          </a:p>
          <a:p>
            <a:pPr algn="just" eaLnBrk="1" hangingPunct="1">
              <a:spcBef>
                <a:spcPct val="0"/>
              </a:spcBef>
              <a:buFontTx/>
              <a:buNone/>
            </a:pPr>
            <a:r>
              <a:rPr lang="es-MX" altLang="es-MX" sz="1800"/>
              <a:t>Un paquete es un mecanismo de propósito general para organizar el propio diseño.</a:t>
            </a:r>
          </a:p>
          <a:p>
            <a:pPr algn="just" eaLnBrk="1" hangingPunct="1">
              <a:spcBef>
                <a:spcPct val="0"/>
              </a:spcBef>
              <a:buFontTx/>
              <a:buNone/>
            </a:pPr>
            <a:r>
              <a:rPr lang="es-MX" altLang="es-MX" sz="1800"/>
              <a:t>Gráficamente , un paquete se visualiza como una carpeta, normalmente incluye su nombre, y su contenido.</a:t>
            </a:r>
          </a:p>
        </p:txBody>
      </p:sp>
    </p:spTree>
    <p:extLst>
      <p:ext uri="{BB962C8B-B14F-4D97-AF65-F5344CB8AC3E}">
        <p14:creationId xmlns:p14="http://schemas.microsoft.com/office/powerpoint/2010/main" val="183916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1 Grupo">
            <a:extLst>
              <a:ext uri="{FF2B5EF4-FFF2-40B4-BE49-F238E27FC236}">
                <a16:creationId xmlns:a16="http://schemas.microsoft.com/office/drawing/2014/main" id="{C25D7A3F-6562-4697-B35E-631AEFFB72E0}"/>
              </a:ext>
            </a:extLst>
          </p:cNvPr>
          <p:cNvGrpSpPr>
            <a:grpSpLocks/>
          </p:cNvGrpSpPr>
          <p:nvPr/>
        </p:nvGrpSpPr>
        <p:grpSpPr bwMode="auto">
          <a:xfrm>
            <a:off x="1524000" y="245259"/>
            <a:ext cx="9144000" cy="1023154"/>
            <a:chOff x="0" y="245259"/>
            <a:chExt cx="9144000" cy="1023154"/>
          </a:xfrm>
        </p:grpSpPr>
        <p:grpSp>
          <p:nvGrpSpPr>
            <p:cNvPr id="7172" name="1 Grupo">
              <a:extLst>
                <a:ext uri="{FF2B5EF4-FFF2-40B4-BE49-F238E27FC236}">
                  <a16:creationId xmlns:a16="http://schemas.microsoft.com/office/drawing/2014/main" id="{EA59AFBF-B998-4305-9527-7C76C1F36192}"/>
                </a:ext>
              </a:extLst>
            </p:cNvPr>
            <p:cNvGrpSpPr>
              <a:grpSpLocks/>
            </p:cNvGrpSpPr>
            <p:nvPr/>
          </p:nvGrpSpPr>
          <p:grpSpPr bwMode="auto">
            <a:xfrm>
              <a:off x="0" y="537647"/>
              <a:ext cx="9144000" cy="730766"/>
              <a:chOff x="0" y="537647"/>
              <a:chExt cx="9144000" cy="730766"/>
            </a:xfrm>
          </p:grpSpPr>
          <p:sp>
            <p:nvSpPr>
              <p:cNvPr id="7175" name="Rectangle 5">
                <a:extLst>
                  <a:ext uri="{FF2B5EF4-FFF2-40B4-BE49-F238E27FC236}">
                    <a16:creationId xmlns:a16="http://schemas.microsoft.com/office/drawing/2014/main" id="{E2A89916-01E5-4013-86E8-E5A1D08086A7}"/>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D5ACE834-98F5-4B79-95FD-E66160039585}"/>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7173" name="Rectangle 1">
              <a:extLst>
                <a:ext uri="{FF2B5EF4-FFF2-40B4-BE49-F238E27FC236}">
                  <a16:creationId xmlns:a16="http://schemas.microsoft.com/office/drawing/2014/main" id="{42DC0740-9BB3-43B1-BF08-79E2654EEA33}"/>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7171" name="7 CuadroTexto">
            <a:extLst>
              <a:ext uri="{FF2B5EF4-FFF2-40B4-BE49-F238E27FC236}">
                <a16:creationId xmlns:a16="http://schemas.microsoft.com/office/drawing/2014/main" id="{703D1239-5149-4DB8-9719-714A319E6716}"/>
              </a:ext>
            </a:extLst>
          </p:cNvPr>
          <p:cNvSpPr txBox="1">
            <a:spLocks noChangeArrowheads="1"/>
          </p:cNvSpPr>
          <p:nvPr/>
        </p:nvSpPr>
        <p:spPr bwMode="auto">
          <a:xfrm>
            <a:off x="1703389" y="1484313"/>
            <a:ext cx="8569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MX" altLang="es-MX" sz="1800" b="1"/>
              <a:t>Elementos de anotación:</a:t>
            </a:r>
            <a:endParaRPr lang="es-MX" altLang="es-MX" sz="1800"/>
          </a:p>
          <a:p>
            <a:pPr algn="just" eaLnBrk="1" hangingPunct="1">
              <a:spcBef>
                <a:spcPct val="0"/>
              </a:spcBef>
              <a:buFontTx/>
              <a:buNone/>
            </a:pPr>
            <a:r>
              <a:rPr lang="es-MX" altLang="es-MX" sz="1800"/>
              <a:t>Los elementos de anotación son las partes explicativas de los modelos UML. Son comentarios que se pueden aplicar para describir, clarificar y hacer observaciones sobre cualquier elemento de un modelo. Hay un tipo principal de elemento de anotación llamado nota. Una nota es un simple símbolo para mostrar restricciones del sistema, y comentarios de los elementos.</a:t>
            </a:r>
          </a:p>
          <a:p>
            <a:pPr algn="just" eaLnBrk="1" hangingPunct="1">
              <a:spcBef>
                <a:spcPct val="0"/>
              </a:spcBef>
              <a:buFontTx/>
              <a:buNone/>
            </a:pPr>
            <a:r>
              <a:rPr lang="es-MX" altLang="es-MX" sz="1800"/>
              <a:t>Gráficamente, una nota se representa como un rectángulo con una esquina doblada.</a:t>
            </a:r>
          </a:p>
          <a:p>
            <a:pPr algn="just" eaLnBrk="1" hangingPunct="1">
              <a:spcBef>
                <a:spcPct val="0"/>
              </a:spcBef>
              <a:buFontTx/>
              <a:buNone/>
            </a:pPr>
            <a:r>
              <a:rPr lang="es-MX" altLang="es-MX" sz="1800"/>
              <a:t>Las notas se utilizarán para adornar los diagramas con restricciones del sistema, comentarios que se expresen mejor en texto informal o formal. También hay variaciones sobre este elemento, tales como los requisitos (que especificaciones se tienen sobre algún comportamiento deseado desde la perspectiva externa del modelo). Esto es alguna especificación del cliente..</a:t>
            </a:r>
          </a:p>
        </p:txBody>
      </p:sp>
    </p:spTree>
    <p:extLst>
      <p:ext uri="{BB962C8B-B14F-4D97-AF65-F5344CB8AC3E}">
        <p14:creationId xmlns:p14="http://schemas.microsoft.com/office/powerpoint/2010/main" val="256052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1 Grupo">
            <a:extLst>
              <a:ext uri="{FF2B5EF4-FFF2-40B4-BE49-F238E27FC236}">
                <a16:creationId xmlns:a16="http://schemas.microsoft.com/office/drawing/2014/main" id="{B9D460EF-42E7-4866-A43E-66C1DD86C8D9}"/>
              </a:ext>
            </a:extLst>
          </p:cNvPr>
          <p:cNvGrpSpPr>
            <a:grpSpLocks/>
          </p:cNvGrpSpPr>
          <p:nvPr/>
        </p:nvGrpSpPr>
        <p:grpSpPr bwMode="auto">
          <a:xfrm>
            <a:off x="1524000" y="245259"/>
            <a:ext cx="9144000" cy="1023154"/>
            <a:chOff x="0" y="245259"/>
            <a:chExt cx="9144000" cy="1023154"/>
          </a:xfrm>
        </p:grpSpPr>
        <p:grpSp>
          <p:nvGrpSpPr>
            <p:cNvPr id="8196" name="1 Grupo">
              <a:extLst>
                <a:ext uri="{FF2B5EF4-FFF2-40B4-BE49-F238E27FC236}">
                  <a16:creationId xmlns:a16="http://schemas.microsoft.com/office/drawing/2014/main" id="{CC8833DE-B41F-42B7-A736-907A7757E7FA}"/>
                </a:ext>
              </a:extLst>
            </p:cNvPr>
            <p:cNvGrpSpPr>
              <a:grpSpLocks/>
            </p:cNvGrpSpPr>
            <p:nvPr/>
          </p:nvGrpSpPr>
          <p:grpSpPr bwMode="auto">
            <a:xfrm>
              <a:off x="0" y="537647"/>
              <a:ext cx="9144000" cy="730766"/>
              <a:chOff x="0" y="537647"/>
              <a:chExt cx="9144000" cy="730766"/>
            </a:xfrm>
          </p:grpSpPr>
          <p:sp>
            <p:nvSpPr>
              <p:cNvPr id="8199" name="Rectangle 5">
                <a:extLst>
                  <a:ext uri="{FF2B5EF4-FFF2-40B4-BE49-F238E27FC236}">
                    <a16:creationId xmlns:a16="http://schemas.microsoft.com/office/drawing/2014/main" id="{D15B382B-411B-4BA4-B72A-4277786EAAE5}"/>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03AC9521-8F9F-4AB0-B565-0315D57E3F7E}"/>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8197" name="Rectangle 1">
              <a:extLst>
                <a:ext uri="{FF2B5EF4-FFF2-40B4-BE49-F238E27FC236}">
                  <a16:creationId xmlns:a16="http://schemas.microsoft.com/office/drawing/2014/main" id="{F721EB2B-EDFF-4BA4-8024-BC0B0B550CC2}"/>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8195" name="7 CuadroTexto">
            <a:extLst>
              <a:ext uri="{FF2B5EF4-FFF2-40B4-BE49-F238E27FC236}">
                <a16:creationId xmlns:a16="http://schemas.microsoft.com/office/drawing/2014/main" id="{921F80B3-E7DD-4175-9007-AF13020D6A29}"/>
              </a:ext>
            </a:extLst>
          </p:cNvPr>
          <p:cNvSpPr txBox="1">
            <a:spLocks noChangeArrowheads="1"/>
          </p:cNvSpPr>
          <p:nvPr/>
        </p:nvSpPr>
        <p:spPr bwMode="auto">
          <a:xfrm>
            <a:off x="1703388" y="1484314"/>
            <a:ext cx="86407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a:t>Relaciones en UML. Hay cuatro tipos de relaciones en UML:</a:t>
            </a:r>
          </a:p>
          <a:p>
            <a:pPr eaLnBrk="1" hangingPunct="1">
              <a:spcBef>
                <a:spcPct val="0"/>
              </a:spcBef>
              <a:buFontTx/>
              <a:buNone/>
            </a:pPr>
            <a:r>
              <a:rPr lang="es-MX" altLang="es-MX" sz="1800"/>
              <a:t>1.-Dependencia</a:t>
            </a:r>
          </a:p>
          <a:p>
            <a:pPr eaLnBrk="1" hangingPunct="1">
              <a:spcBef>
                <a:spcPct val="0"/>
              </a:spcBef>
              <a:buFontTx/>
              <a:buNone/>
            </a:pPr>
            <a:r>
              <a:rPr lang="es-MX" altLang="es-MX" sz="1800"/>
              <a:t>2.-Asociación</a:t>
            </a:r>
          </a:p>
          <a:p>
            <a:pPr eaLnBrk="1" hangingPunct="1">
              <a:spcBef>
                <a:spcPct val="0"/>
              </a:spcBef>
              <a:buFontTx/>
              <a:buNone/>
            </a:pPr>
            <a:r>
              <a:rPr lang="es-MX" altLang="es-MX" sz="1800"/>
              <a:t>3.-Generalización</a:t>
            </a:r>
          </a:p>
          <a:p>
            <a:pPr eaLnBrk="1" hangingPunct="1">
              <a:spcBef>
                <a:spcPct val="0"/>
              </a:spcBef>
              <a:buFontTx/>
              <a:buNone/>
            </a:pPr>
            <a:r>
              <a:rPr lang="es-MX" altLang="es-MX" sz="1800"/>
              <a:t>4.-Realización</a:t>
            </a:r>
          </a:p>
          <a:p>
            <a:pPr eaLnBrk="1" hangingPunct="1">
              <a:spcBef>
                <a:spcPct val="0"/>
              </a:spcBef>
              <a:buFontTx/>
              <a:buNone/>
            </a:pPr>
            <a:r>
              <a:rPr lang="es-MX" altLang="es-MX" sz="1800"/>
              <a:t> </a:t>
            </a:r>
          </a:p>
          <a:p>
            <a:pPr eaLnBrk="1" hangingPunct="1">
              <a:spcBef>
                <a:spcPct val="0"/>
              </a:spcBef>
              <a:buFontTx/>
              <a:buNone/>
            </a:pPr>
            <a:r>
              <a:rPr lang="es-MX" altLang="es-MX" sz="1800"/>
              <a:t> </a:t>
            </a:r>
          </a:p>
          <a:p>
            <a:pPr eaLnBrk="1" hangingPunct="1">
              <a:spcBef>
                <a:spcPct val="0"/>
              </a:spcBef>
              <a:buFontTx/>
              <a:buNone/>
            </a:pPr>
            <a:r>
              <a:rPr lang="es-MX" altLang="es-MX" sz="1800" b="1"/>
              <a:t>Dependencia.-</a:t>
            </a:r>
            <a:r>
              <a:rPr lang="es-MX" altLang="es-MX" sz="1800"/>
              <a:t> es una relación semántica entres dos elementos, en el cual un cambio en un elemento(el elemento independiente) puede afectar la semántica del otro elemento(elemento dependiente). Gráficamente se representa como una línea discontinua.</a:t>
            </a:r>
          </a:p>
        </p:txBody>
      </p:sp>
    </p:spTree>
    <p:extLst>
      <p:ext uri="{BB962C8B-B14F-4D97-AF65-F5344CB8AC3E}">
        <p14:creationId xmlns:p14="http://schemas.microsoft.com/office/powerpoint/2010/main" val="382723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1 Grupo">
            <a:extLst>
              <a:ext uri="{FF2B5EF4-FFF2-40B4-BE49-F238E27FC236}">
                <a16:creationId xmlns:a16="http://schemas.microsoft.com/office/drawing/2014/main" id="{4A7EB91D-9E83-4050-B115-563206A31C01}"/>
              </a:ext>
            </a:extLst>
          </p:cNvPr>
          <p:cNvGrpSpPr>
            <a:grpSpLocks/>
          </p:cNvGrpSpPr>
          <p:nvPr/>
        </p:nvGrpSpPr>
        <p:grpSpPr bwMode="auto">
          <a:xfrm>
            <a:off x="1524000" y="245259"/>
            <a:ext cx="9144000" cy="1023154"/>
            <a:chOff x="0" y="245259"/>
            <a:chExt cx="9144000" cy="1023154"/>
          </a:xfrm>
        </p:grpSpPr>
        <p:grpSp>
          <p:nvGrpSpPr>
            <p:cNvPr id="9220" name="1 Grupo">
              <a:extLst>
                <a:ext uri="{FF2B5EF4-FFF2-40B4-BE49-F238E27FC236}">
                  <a16:creationId xmlns:a16="http://schemas.microsoft.com/office/drawing/2014/main" id="{1B3CCC2F-4162-4641-834F-A5FD200CE055}"/>
                </a:ext>
              </a:extLst>
            </p:cNvPr>
            <p:cNvGrpSpPr>
              <a:grpSpLocks/>
            </p:cNvGrpSpPr>
            <p:nvPr/>
          </p:nvGrpSpPr>
          <p:grpSpPr bwMode="auto">
            <a:xfrm>
              <a:off x="0" y="537647"/>
              <a:ext cx="9144000" cy="730766"/>
              <a:chOff x="0" y="537647"/>
              <a:chExt cx="9144000" cy="730766"/>
            </a:xfrm>
          </p:grpSpPr>
          <p:sp>
            <p:nvSpPr>
              <p:cNvPr id="9223" name="Rectangle 5">
                <a:extLst>
                  <a:ext uri="{FF2B5EF4-FFF2-40B4-BE49-F238E27FC236}">
                    <a16:creationId xmlns:a16="http://schemas.microsoft.com/office/drawing/2014/main" id="{C11DDB6E-64BF-4F1A-AD11-F2DDD691DB14}"/>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C404C4AF-CD29-444B-9726-0188DA8215E0}"/>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9221" name="Rectangle 1">
              <a:extLst>
                <a:ext uri="{FF2B5EF4-FFF2-40B4-BE49-F238E27FC236}">
                  <a16:creationId xmlns:a16="http://schemas.microsoft.com/office/drawing/2014/main" id="{9F1A9051-1F54-446E-AABF-C5C76E290971}"/>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9219" name="7 CuadroTexto">
            <a:extLst>
              <a:ext uri="{FF2B5EF4-FFF2-40B4-BE49-F238E27FC236}">
                <a16:creationId xmlns:a16="http://schemas.microsoft.com/office/drawing/2014/main" id="{195F55AE-F97E-4A55-B9AA-261AA62C5FC5}"/>
              </a:ext>
            </a:extLst>
          </p:cNvPr>
          <p:cNvSpPr txBox="1">
            <a:spLocks noChangeArrowheads="1"/>
          </p:cNvSpPr>
          <p:nvPr/>
        </p:nvSpPr>
        <p:spPr bwMode="auto">
          <a:xfrm>
            <a:off x="1847850" y="1412875"/>
            <a:ext cx="84963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a:t>Relaciones en UML. Hay cuatro tipos de relaciones en UML:</a:t>
            </a:r>
          </a:p>
          <a:p>
            <a:pPr eaLnBrk="1" hangingPunct="1">
              <a:spcBef>
                <a:spcPct val="0"/>
              </a:spcBef>
              <a:buFontTx/>
              <a:buNone/>
            </a:pPr>
            <a:r>
              <a:rPr lang="es-MX" altLang="es-MX" sz="1800"/>
              <a:t>1.-Dependencia</a:t>
            </a:r>
          </a:p>
          <a:p>
            <a:pPr eaLnBrk="1" hangingPunct="1">
              <a:spcBef>
                <a:spcPct val="0"/>
              </a:spcBef>
              <a:buFontTx/>
              <a:buNone/>
            </a:pPr>
            <a:r>
              <a:rPr lang="es-MX" altLang="es-MX" sz="1800"/>
              <a:t>2.-Asociación</a:t>
            </a:r>
          </a:p>
          <a:p>
            <a:pPr eaLnBrk="1" hangingPunct="1">
              <a:spcBef>
                <a:spcPct val="0"/>
              </a:spcBef>
              <a:buFontTx/>
              <a:buNone/>
            </a:pPr>
            <a:r>
              <a:rPr lang="es-MX" altLang="es-MX" sz="1800"/>
              <a:t>3.-Generalización</a:t>
            </a:r>
          </a:p>
          <a:p>
            <a:pPr eaLnBrk="1" hangingPunct="1">
              <a:spcBef>
                <a:spcPct val="0"/>
              </a:spcBef>
              <a:buFontTx/>
              <a:buNone/>
            </a:pPr>
            <a:r>
              <a:rPr lang="es-MX" altLang="es-MX" sz="1800"/>
              <a:t>4.-Realización</a:t>
            </a:r>
          </a:p>
          <a:p>
            <a:pPr eaLnBrk="1" hangingPunct="1">
              <a:spcBef>
                <a:spcPct val="0"/>
              </a:spcBef>
              <a:buFontTx/>
              <a:buNone/>
            </a:pPr>
            <a:r>
              <a:rPr lang="es-MX" altLang="es-MX" sz="1800"/>
              <a:t> </a:t>
            </a:r>
          </a:p>
          <a:p>
            <a:pPr eaLnBrk="1" hangingPunct="1">
              <a:spcBef>
                <a:spcPct val="0"/>
              </a:spcBef>
              <a:buFontTx/>
              <a:buNone/>
            </a:pPr>
            <a:r>
              <a:rPr lang="es-MX" altLang="es-MX" sz="1800"/>
              <a:t> </a:t>
            </a:r>
          </a:p>
          <a:p>
            <a:pPr eaLnBrk="1" hangingPunct="1">
              <a:spcBef>
                <a:spcPct val="0"/>
              </a:spcBef>
              <a:buFontTx/>
              <a:buNone/>
            </a:pPr>
            <a:r>
              <a:rPr lang="es-MX" altLang="es-MX" sz="1800" b="1"/>
              <a:t>Asociación.-</a:t>
            </a:r>
            <a:r>
              <a:rPr lang="es-MX" altLang="es-MX" sz="1800"/>
              <a:t> es una relación estructural entre clases que describe un conjunto de enlaces, los cuales son conexiones entre objetos que son instancias de clases</a:t>
            </a:r>
            <a:r>
              <a:rPr lang="es-MX" altLang="es-MX" sz="1800" b="1"/>
              <a:t>. La agregación es un</a:t>
            </a:r>
            <a:r>
              <a:rPr lang="es-MX" altLang="es-MX" sz="1800"/>
              <a:t> </a:t>
            </a:r>
            <a:r>
              <a:rPr lang="es-MX" altLang="es-MX" sz="1800" b="1"/>
              <a:t>tipo especial de asociación, que representa una relación estructural del todo a sus partes.</a:t>
            </a:r>
            <a:endParaRPr lang="es-MX" altLang="es-MX" sz="1800"/>
          </a:p>
          <a:p>
            <a:pPr eaLnBrk="1" hangingPunct="1">
              <a:spcBef>
                <a:spcPct val="0"/>
              </a:spcBef>
              <a:buFontTx/>
              <a:buNone/>
            </a:pPr>
            <a:r>
              <a:rPr lang="es-MX" altLang="es-MX" sz="1800"/>
              <a:t>Gráficamente , una asociación se representa como una línea continúa, posiblemente dirigida, a veces incluye una etiqueta, y a menudo incluye otros adornos, como la multiplicidad y los nombres del rol.</a:t>
            </a:r>
          </a:p>
        </p:txBody>
      </p:sp>
    </p:spTree>
    <p:extLst>
      <p:ext uri="{BB962C8B-B14F-4D97-AF65-F5344CB8AC3E}">
        <p14:creationId xmlns:p14="http://schemas.microsoft.com/office/powerpoint/2010/main" val="235217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1 Grupo">
            <a:extLst>
              <a:ext uri="{FF2B5EF4-FFF2-40B4-BE49-F238E27FC236}">
                <a16:creationId xmlns:a16="http://schemas.microsoft.com/office/drawing/2014/main" id="{6E24FB46-12BE-4CEB-BA59-376A9C2DDAE5}"/>
              </a:ext>
            </a:extLst>
          </p:cNvPr>
          <p:cNvGrpSpPr>
            <a:grpSpLocks/>
          </p:cNvGrpSpPr>
          <p:nvPr/>
        </p:nvGrpSpPr>
        <p:grpSpPr bwMode="auto">
          <a:xfrm>
            <a:off x="1524000" y="245259"/>
            <a:ext cx="9144000" cy="1023154"/>
            <a:chOff x="0" y="245259"/>
            <a:chExt cx="9144000" cy="1023154"/>
          </a:xfrm>
        </p:grpSpPr>
        <p:grpSp>
          <p:nvGrpSpPr>
            <p:cNvPr id="10244" name="1 Grupo">
              <a:extLst>
                <a:ext uri="{FF2B5EF4-FFF2-40B4-BE49-F238E27FC236}">
                  <a16:creationId xmlns:a16="http://schemas.microsoft.com/office/drawing/2014/main" id="{B84670DC-7D78-46EF-99C4-245111D5D2BA}"/>
                </a:ext>
              </a:extLst>
            </p:cNvPr>
            <p:cNvGrpSpPr>
              <a:grpSpLocks/>
            </p:cNvGrpSpPr>
            <p:nvPr/>
          </p:nvGrpSpPr>
          <p:grpSpPr bwMode="auto">
            <a:xfrm>
              <a:off x="0" y="537647"/>
              <a:ext cx="9144000" cy="730766"/>
              <a:chOff x="0" y="537647"/>
              <a:chExt cx="9144000" cy="730766"/>
            </a:xfrm>
          </p:grpSpPr>
          <p:sp>
            <p:nvSpPr>
              <p:cNvPr id="10247" name="Rectangle 5">
                <a:extLst>
                  <a:ext uri="{FF2B5EF4-FFF2-40B4-BE49-F238E27FC236}">
                    <a16:creationId xmlns:a16="http://schemas.microsoft.com/office/drawing/2014/main" id="{88721033-3677-43E1-A2B8-5E0C9906131A}"/>
                  </a:ext>
                </a:extLst>
              </p:cNvPr>
              <p:cNvSpPr>
                <a:spLocks noChangeArrowheads="1"/>
              </p:cNvSpPr>
              <p:nvPr/>
            </p:nvSpPr>
            <p:spPr bwMode="auto">
              <a:xfrm>
                <a:off x="1835696" y="537647"/>
                <a:ext cx="7308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MX" altLang="es-MX" sz="1800" dirty="0">
                  <a:latin typeface="Arial" panose="020B0604020202020204" pitchFamily="34" charset="0"/>
                </a:endParaRPr>
              </a:p>
            </p:txBody>
          </p:sp>
          <p:cxnSp>
            <p:nvCxnSpPr>
              <p:cNvPr id="7" name="6 Conector recto">
                <a:extLst>
                  <a:ext uri="{FF2B5EF4-FFF2-40B4-BE49-F238E27FC236}">
                    <a16:creationId xmlns:a16="http://schemas.microsoft.com/office/drawing/2014/main" id="{140D5FB9-8A68-4D87-B7A3-0353215A731E}"/>
                  </a:ext>
                </a:extLst>
              </p:cNvPr>
              <p:cNvCxnSpPr/>
              <p:nvPr/>
            </p:nvCxnSpPr>
            <p:spPr>
              <a:xfrm>
                <a:off x="0" y="1268413"/>
                <a:ext cx="9144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245" name="Rectangle 1">
              <a:extLst>
                <a:ext uri="{FF2B5EF4-FFF2-40B4-BE49-F238E27FC236}">
                  <a16:creationId xmlns:a16="http://schemas.microsoft.com/office/drawing/2014/main" id="{A09A4EC1-5385-4B88-AE6E-DE6CDC839286}"/>
                </a:ext>
              </a:extLst>
            </p:cNvPr>
            <p:cNvSpPr>
              <a:spLocks noChangeArrowheads="1"/>
            </p:cNvSpPr>
            <p:nvPr/>
          </p:nvSpPr>
          <p:spPr bwMode="auto">
            <a:xfrm>
              <a:off x="5004048" y="245259"/>
              <a:ext cx="34563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2800"/>
                <a:t>UML</a:t>
              </a:r>
            </a:p>
            <a:p>
              <a:pPr eaLnBrk="1" hangingPunct="1">
                <a:spcBef>
                  <a:spcPct val="0"/>
                </a:spcBef>
                <a:buFontTx/>
                <a:buNone/>
              </a:pPr>
              <a:r>
                <a:rPr lang="es-MX" altLang="es-MX" sz="2800"/>
                <a:t>INTRODUCCIÓN</a:t>
              </a:r>
            </a:p>
          </p:txBody>
        </p:sp>
      </p:grpSp>
      <p:sp>
        <p:nvSpPr>
          <p:cNvPr id="10243" name="7 CuadroTexto">
            <a:extLst>
              <a:ext uri="{FF2B5EF4-FFF2-40B4-BE49-F238E27FC236}">
                <a16:creationId xmlns:a16="http://schemas.microsoft.com/office/drawing/2014/main" id="{F6441271-AF29-4F0D-A450-C25B55886D39}"/>
              </a:ext>
            </a:extLst>
          </p:cNvPr>
          <p:cNvSpPr txBox="1">
            <a:spLocks noChangeArrowheads="1"/>
          </p:cNvSpPr>
          <p:nvPr/>
        </p:nvSpPr>
        <p:spPr bwMode="auto">
          <a:xfrm>
            <a:off x="1703389" y="1412875"/>
            <a:ext cx="8785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800"/>
              <a:t>Relaciones en UML. Hay cuatro tipos de relaciones en UML:</a:t>
            </a:r>
          </a:p>
          <a:p>
            <a:pPr eaLnBrk="1" hangingPunct="1">
              <a:spcBef>
                <a:spcPct val="0"/>
              </a:spcBef>
              <a:buFontTx/>
              <a:buNone/>
            </a:pPr>
            <a:r>
              <a:rPr lang="es-MX" altLang="es-MX" sz="1800"/>
              <a:t>1.-Dependencia</a:t>
            </a:r>
          </a:p>
          <a:p>
            <a:pPr eaLnBrk="1" hangingPunct="1">
              <a:spcBef>
                <a:spcPct val="0"/>
              </a:spcBef>
              <a:buFontTx/>
              <a:buNone/>
            </a:pPr>
            <a:r>
              <a:rPr lang="es-MX" altLang="es-MX" sz="1800"/>
              <a:t>2.-Asociación</a:t>
            </a:r>
          </a:p>
          <a:p>
            <a:pPr eaLnBrk="1" hangingPunct="1">
              <a:spcBef>
                <a:spcPct val="0"/>
              </a:spcBef>
              <a:buFontTx/>
              <a:buNone/>
            </a:pPr>
            <a:r>
              <a:rPr lang="es-MX" altLang="es-MX" sz="1800"/>
              <a:t>3.-Generalización</a:t>
            </a:r>
          </a:p>
          <a:p>
            <a:pPr eaLnBrk="1" hangingPunct="1">
              <a:spcBef>
                <a:spcPct val="0"/>
              </a:spcBef>
              <a:buFontTx/>
              <a:buNone/>
            </a:pPr>
            <a:r>
              <a:rPr lang="es-MX" altLang="es-MX" sz="1800"/>
              <a:t>4.-Realización</a:t>
            </a:r>
          </a:p>
          <a:p>
            <a:pPr eaLnBrk="1" hangingPunct="1">
              <a:spcBef>
                <a:spcPct val="0"/>
              </a:spcBef>
              <a:buFontTx/>
              <a:buNone/>
            </a:pPr>
            <a:r>
              <a:rPr lang="es-MX" altLang="es-MX" sz="1800"/>
              <a:t> </a:t>
            </a:r>
          </a:p>
          <a:p>
            <a:pPr eaLnBrk="1" hangingPunct="1">
              <a:spcBef>
                <a:spcPct val="0"/>
              </a:spcBef>
              <a:buFontTx/>
              <a:buNone/>
            </a:pPr>
            <a:r>
              <a:rPr lang="es-MX" altLang="es-MX" sz="1800"/>
              <a:t> </a:t>
            </a:r>
          </a:p>
          <a:p>
            <a:pPr eaLnBrk="1" hangingPunct="1">
              <a:spcBef>
                <a:spcPct val="0"/>
              </a:spcBef>
              <a:buFontTx/>
              <a:buNone/>
            </a:pPr>
            <a:r>
              <a:rPr lang="es-MX" altLang="es-MX" sz="1800" b="1"/>
              <a:t>Generalización.-</a:t>
            </a:r>
            <a:r>
              <a:rPr lang="es-MX" altLang="es-MX" sz="1800"/>
              <a:t> es una relación de especialización/generalización en la cual el elemento</a:t>
            </a:r>
          </a:p>
          <a:p>
            <a:pPr eaLnBrk="1" hangingPunct="1">
              <a:spcBef>
                <a:spcPct val="0"/>
              </a:spcBef>
              <a:buFontTx/>
              <a:buNone/>
            </a:pPr>
            <a:r>
              <a:rPr lang="es-MX" altLang="es-MX" sz="1800"/>
              <a:t>especializado(el hijo) se basa en la especificación del elemento generalizado( el padre). El</a:t>
            </a:r>
          </a:p>
          <a:p>
            <a:pPr eaLnBrk="1" hangingPunct="1">
              <a:spcBef>
                <a:spcPct val="0"/>
              </a:spcBef>
              <a:buFontTx/>
              <a:buNone/>
            </a:pPr>
            <a:r>
              <a:rPr lang="es-MX" altLang="es-MX" sz="1800"/>
              <a:t>hijo comparte la estructura y el comportamiento del padre. Gráficamente una relación de</a:t>
            </a:r>
          </a:p>
          <a:p>
            <a:pPr eaLnBrk="1" hangingPunct="1">
              <a:spcBef>
                <a:spcPct val="0"/>
              </a:spcBef>
              <a:buFontTx/>
              <a:buNone/>
            </a:pPr>
            <a:r>
              <a:rPr lang="es-MX" altLang="es-MX" sz="1800"/>
              <a:t>generalización se representa como una línea continua con la punta de flecha vacía</a:t>
            </a:r>
          </a:p>
          <a:p>
            <a:pPr eaLnBrk="1" hangingPunct="1">
              <a:spcBef>
                <a:spcPct val="0"/>
              </a:spcBef>
              <a:buFontTx/>
              <a:buNone/>
            </a:pPr>
            <a:r>
              <a:rPr lang="es-MX" altLang="es-MX" sz="1800"/>
              <a:t>apuntando al padre.</a:t>
            </a:r>
          </a:p>
        </p:txBody>
      </p:sp>
    </p:spTree>
    <p:extLst>
      <p:ext uri="{BB962C8B-B14F-4D97-AF65-F5344CB8AC3E}">
        <p14:creationId xmlns:p14="http://schemas.microsoft.com/office/powerpoint/2010/main" val="183523348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1698</Words>
  <Application>Microsoft Office PowerPoint</Application>
  <PresentationFormat>Panorámica</PresentationFormat>
  <Paragraphs>218</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Tahoma</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Dell  2</dc:creator>
  <cp:lastModifiedBy>Dell  2</cp:lastModifiedBy>
  <cp:revision>6</cp:revision>
  <dcterms:created xsi:type="dcterms:W3CDTF">2018-04-14T03:53:23Z</dcterms:created>
  <dcterms:modified xsi:type="dcterms:W3CDTF">2018-04-14T04:03:43Z</dcterms:modified>
</cp:coreProperties>
</file>