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oldenVan" charset="1" panose="00000000000000000000"/>
      <p:regular r:id="rId10"/>
    </p:embeddedFont>
    <p:embeddedFont>
      <p:font typeface="Baloo 2" charset="1" panose="00000000000000000000"/>
      <p:regular r:id="rId11"/>
    </p:embeddedFont>
    <p:embeddedFont>
      <p:font typeface="Bitter" charset="1" panose="00000000000000000000"/>
      <p:regular r:id="rId12"/>
    </p:embeddedFont>
    <p:embeddedFont>
      <p:font typeface="Arial" charset="1" panose="020B070402020202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jpeg" Type="http://schemas.openxmlformats.org/officeDocument/2006/relationships/image"/><Relationship Id="rId4" Target="../media/VAFstDPE4uk.mp4" Type="http://schemas.openxmlformats.org/officeDocument/2006/relationships/video"/><Relationship Id="rId5" Target="../media/VAFstDPE4uk.mp4" Type="http://schemas.microsoft.com/office/2007/relationships/media"/></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16" y="0"/>
            <a:ext cx="18294032" cy="10287000"/>
          </a:xfrm>
          <a:custGeom>
            <a:avLst/>
            <a:gdLst/>
            <a:ahLst/>
            <a:cxnLst/>
            <a:rect r="r" b="b" t="t" l="l"/>
            <a:pathLst>
              <a:path h="10287000" w="18294032">
                <a:moveTo>
                  <a:pt x="0" y="0"/>
                </a:moveTo>
                <a:lnTo>
                  <a:pt x="18294032" y="0"/>
                </a:lnTo>
                <a:lnTo>
                  <a:pt x="18294032" y="10287000"/>
                </a:lnTo>
                <a:lnTo>
                  <a:pt x="0" y="10287000"/>
                </a:lnTo>
                <a:lnTo>
                  <a:pt x="0" y="0"/>
                </a:lnTo>
                <a:close/>
              </a:path>
            </a:pathLst>
          </a:custGeom>
          <a:blipFill>
            <a:blip r:embed="rId2"/>
            <a:stretch>
              <a:fillRect l="-13141" t="-12739" r="-15579" b="-15981"/>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696"/>
            <a:ext cx="18288000" cy="10283608"/>
          </a:xfrm>
          <a:custGeom>
            <a:avLst/>
            <a:gdLst/>
            <a:ahLst/>
            <a:cxnLst/>
            <a:rect r="r" b="b" t="t" l="l"/>
            <a:pathLst>
              <a:path h="10283608" w="18288000">
                <a:moveTo>
                  <a:pt x="0" y="0"/>
                </a:moveTo>
                <a:lnTo>
                  <a:pt x="18288000" y="0"/>
                </a:lnTo>
                <a:lnTo>
                  <a:pt x="18288000" y="10283608"/>
                </a:lnTo>
                <a:lnTo>
                  <a:pt x="0" y="10283608"/>
                </a:lnTo>
                <a:lnTo>
                  <a:pt x="0" y="0"/>
                </a:lnTo>
                <a:close/>
              </a:path>
            </a:pathLst>
          </a:custGeom>
          <a:blipFill>
            <a:blip r:embed="rId2">
              <a:alphaModFix amt="42000"/>
            </a:blip>
            <a:stretch>
              <a:fillRect l="0" t="0" r="0" b="0"/>
            </a:stretch>
          </a:blipFill>
        </p:spPr>
      </p:sp>
      <p:pic>
        <p:nvPicPr>
          <p:cNvPr name="Picture 3" id="3">
            <a:hlinkClick action="ppaction://media"/>
          </p:cNvPr>
          <p:cNvPicPr>
            <a:picLocks noChangeAspect="true"/>
          </p:cNvPicPr>
          <p:nvPr>
            <a:videoFile r:link="rId4"/>
            <p:extLst>
              <p:ext uri="{DAA4B4D4-6D71-4841-9C94-3DE7FCFB9230}">
                <p14:media xmlns:p14="http://schemas.microsoft.com/office/powerpoint/2010/main" r:embed="rId5"/>
              </p:ext>
            </p:extLst>
          </p:nvPr>
        </p:nvPicPr>
        <p:blipFill>
          <a:blip r:embed="rId3"/>
          <a:srcRect l="334" t="0" r="334" b="685"/>
          <a:stretch>
            <a:fillRect/>
          </a:stretch>
        </p:blipFill>
        <p:spPr>
          <a:xfrm flipH="false" flipV="false" rot="0">
            <a:off x="0" y="1696"/>
            <a:ext cx="18284985" cy="10283608"/>
          </a:xfrm>
          <a:prstGeom prst="rect">
            <a:avLst/>
          </a:prstGeom>
        </p:spPr>
      </p:pic>
    </p:spTree>
  </p:cSld>
  <p:clrMapOvr>
    <a:masterClrMapping/>
  </p:clrMapOvr>
  <p:timing>
    <p:tnLst>
      <p:par>
        <p:cTn dur="indefinite" restart="never" nodeType="tmRoot">
          <p:childTnLst>
            <p:video>
              <p:cMediaNode vol="100000">
                <p:cTn fill="hold" display="false">
                  <p:stCondLst>
                    <p:cond delay="indefinite"/>
                  </p:stCondLst>
                </p:cTn>
                <p:tgtEl>
                  <p:spTgt spid="3"/>
                </p:tgtEl>
              </p:cMediaNode>
            </p:video>
          </p:childTnLst>
        </p:cTn>
      </p:par>
    </p:tnLst>
  </p:timing>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696"/>
            <a:ext cx="18288000" cy="10283608"/>
          </a:xfrm>
          <a:custGeom>
            <a:avLst/>
            <a:gdLst/>
            <a:ahLst/>
            <a:cxnLst/>
            <a:rect r="r" b="b" t="t" l="l"/>
            <a:pathLst>
              <a:path h="10283608" w="18288000">
                <a:moveTo>
                  <a:pt x="0" y="0"/>
                </a:moveTo>
                <a:lnTo>
                  <a:pt x="18288000" y="0"/>
                </a:lnTo>
                <a:lnTo>
                  <a:pt x="18288000" y="10283608"/>
                </a:lnTo>
                <a:lnTo>
                  <a:pt x="0" y="10283608"/>
                </a:lnTo>
                <a:lnTo>
                  <a:pt x="0" y="0"/>
                </a:lnTo>
                <a:close/>
              </a:path>
            </a:pathLst>
          </a:custGeom>
          <a:blipFill>
            <a:blip r:embed="rId2">
              <a:alphaModFix amt="42000"/>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58128"/>
          </a:xfrm>
          <a:custGeom>
            <a:avLst/>
            <a:gdLst/>
            <a:ahLst/>
            <a:cxnLst/>
            <a:rect r="r" b="b" t="t" l="l"/>
            <a:pathLst>
              <a:path h="10258128" w="18288000">
                <a:moveTo>
                  <a:pt x="0" y="0"/>
                </a:moveTo>
                <a:lnTo>
                  <a:pt x="18288000" y="0"/>
                </a:lnTo>
                <a:lnTo>
                  <a:pt x="18288000" y="10258128"/>
                </a:lnTo>
                <a:lnTo>
                  <a:pt x="0" y="10258128"/>
                </a:lnTo>
                <a:lnTo>
                  <a:pt x="0" y="0"/>
                </a:lnTo>
                <a:close/>
              </a:path>
            </a:pathLst>
          </a:custGeom>
          <a:blipFill>
            <a:blip r:embed="rId2"/>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623666" cy="10372675"/>
          </a:xfrm>
          <a:custGeom>
            <a:avLst/>
            <a:gdLst/>
            <a:ahLst/>
            <a:cxnLst/>
            <a:rect r="r" b="b" t="t" l="l"/>
            <a:pathLst>
              <a:path h="10372675" w="18623666">
                <a:moveTo>
                  <a:pt x="0" y="0"/>
                </a:moveTo>
                <a:lnTo>
                  <a:pt x="18623666" y="0"/>
                </a:lnTo>
                <a:lnTo>
                  <a:pt x="18623666" y="10372675"/>
                </a:lnTo>
                <a:lnTo>
                  <a:pt x="0" y="10372675"/>
                </a:lnTo>
                <a:lnTo>
                  <a:pt x="0" y="0"/>
                </a:lnTo>
                <a:close/>
              </a:path>
            </a:pathLst>
          </a:custGeom>
          <a:blipFill>
            <a:blip r:embed="rId2"/>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401845" cy="10287000"/>
          </a:xfrm>
          <a:custGeom>
            <a:avLst/>
            <a:gdLst/>
            <a:ahLst/>
            <a:cxnLst/>
            <a:rect r="r" b="b" t="t" l="l"/>
            <a:pathLst>
              <a:path h="10287000" w="18401845">
                <a:moveTo>
                  <a:pt x="0" y="0"/>
                </a:moveTo>
                <a:lnTo>
                  <a:pt x="18401845" y="0"/>
                </a:lnTo>
                <a:lnTo>
                  <a:pt x="18401845"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817095" y="3765906"/>
            <a:ext cx="2280744" cy="1960014"/>
            <a:chOff x="0" y="0"/>
            <a:chExt cx="812800" cy="698500"/>
          </a:xfrm>
        </p:grpSpPr>
        <p:sp>
          <p:nvSpPr>
            <p:cNvPr name="Freeform 4" id="4"/>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path>
              </a:pathLst>
            </a:custGeom>
            <a:solidFill>
              <a:srgbClr val="1E5839"/>
            </a:solidFill>
          </p:spPr>
        </p:sp>
        <p:sp>
          <p:nvSpPr>
            <p:cNvPr name="TextBox 5" id="5"/>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2232419" y="4020865"/>
            <a:ext cx="1450095" cy="1450095"/>
          </a:xfrm>
          <a:custGeom>
            <a:avLst/>
            <a:gdLst/>
            <a:ahLst/>
            <a:cxnLst/>
            <a:rect r="r" b="b" t="t" l="l"/>
            <a:pathLst>
              <a:path h="1450095" w="1450095">
                <a:moveTo>
                  <a:pt x="0" y="0"/>
                </a:moveTo>
                <a:lnTo>
                  <a:pt x="1450095" y="0"/>
                </a:lnTo>
                <a:lnTo>
                  <a:pt x="1450095" y="1450096"/>
                </a:lnTo>
                <a:lnTo>
                  <a:pt x="0" y="14500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412636" cy="10287000"/>
          </a:xfrm>
          <a:custGeom>
            <a:avLst/>
            <a:gdLst/>
            <a:ahLst/>
            <a:cxnLst/>
            <a:rect r="r" b="b" t="t" l="l"/>
            <a:pathLst>
              <a:path h="10287000" w="18412636">
                <a:moveTo>
                  <a:pt x="0" y="0"/>
                </a:moveTo>
                <a:lnTo>
                  <a:pt x="18412636" y="0"/>
                </a:lnTo>
                <a:lnTo>
                  <a:pt x="18412636" y="10287000"/>
                </a:lnTo>
                <a:lnTo>
                  <a:pt x="0" y="10287000"/>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330559" cy="10287000"/>
          </a:xfrm>
          <a:custGeom>
            <a:avLst/>
            <a:gdLst/>
            <a:ahLst/>
            <a:cxnLst/>
            <a:rect r="r" b="b" t="t" l="l"/>
            <a:pathLst>
              <a:path h="10287000" w="18330559">
                <a:moveTo>
                  <a:pt x="0" y="0"/>
                </a:moveTo>
                <a:lnTo>
                  <a:pt x="18330559" y="0"/>
                </a:lnTo>
                <a:lnTo>
                  <a:pt x="18330559"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3338111"/>
            <a:ext cx="5936714" cy="1805389"/>
            <a:chOff x="0" y="0"/>
            <a:chExt cx="1563579" cy="475493"/>
          </a:xfrm>
        </p:grpSpPr>
        <p:sp>
          <p:nvSpPr>
            <p:cNvPr name="Freeform 4" id="4"/>
            <p:cNvSpPr/>
            <p:nvPr/>
          </p:nvSpPr>
          <p:spPr>
            <a:xfrm flipH="false" flipV="false" rot="0">
              <a:off x="0" y="0"/>
              <a:ext cx="1563579" cy="475493"/>
            </a:xfrm>
            <a:custGeom>
              <a:avLst/>
              <a:gdLst/>
              <a:ahLst/>
              <a:cxnLst/>
              <a:rect r="r" b="b" t="t" l="l"/>
              <a:pathLst>
                <a:path h="475493" w="1563579">
                  <a:moveTo>
                    <a:pt x="0" y="0"/>
                  </a:moveTo>
                  <a:lnTo>
                    <a:pt x="1563579" y="0"/>
                  </a:lnTo>
                  <a:lnTo>
                    <a:pt x="1563579" y="475493"/>
                  </a:lnTo>
                  <a:lnTo>
                    <a:pt x="0" y="475493"/>
                  </a:lnTo>
                  <a:lnTo>
                    <a:pt x="0" y="0"/>
                  </a:lnTo>
                </a:path>
              </a:pathLst>
            </a:custGeom>
            <a:solidFill>
              <a:srgbClr val="C5E6C9"/>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277829" y="3338111"/>
            <a:ext cx="5647522" cy="1805389"/>
            <a:chOff x="0" y="0"/>
            <a:chExt cx="1487413" cy="475493"/>
          </a:xfrm>
        </p:grpSpPr>
        <p:sp>
          <p:nvSpPr>
            <p:cNvPr name="Freeform 7" id="7"/>
            <p:cNvSpPr/>
            <p:nvPr/>
          </p:nvSpPr>
          <p:spPr>
            <a:xfrm flipH="false" flipV="false" rot="0">
              <a:off x="0" y="0"/>
              <a:ext cx="1487413" cy="475493"/>
            </a:xfrm>
            <a:custGeom>
              <a:avLst/>
              <a:gdLst/>
              <a:ahLst/>
              <a:cxnLst/>
              <a:rect r="r" b="b" t="t" l="l"/>
              <a:pathLst>
                <a:path h="475493" w="1487413">
                  <a:moveTo>
                    <a:pt x="0" y="0"/>
                  </a:moveTo>
                  <a:lnTo>
                    <a:pt x="1487413" y="0"/>
                  </a:lnTo>
                  <a:lnTo>
                    <a:pt x="1487413" y="475493"/>
                  </a:lnTo>
                  <a:lnTo>
                    <a:pt x="0" y="475493"/>
                  </a:lnTo>
                  <a:lnTo>
                    <a:pt x="0" y="0"/>
                  </a:lnTo>
                </a:path>
              </a:pathLst>
            </a:custGeom>
            <a:solidFill>
              <a:srgbClr val="C5E6C9"/>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429172" y="3483316"/>
            <a:ext cx="5135770" cy="1410203"/>
          </a:xfrm>
          <a:prstGeom prst="rect">
            <a:avLst/>
          </a:prstGeom>
        </p:spPr>
        <p:txBody>
          <a:bodyPr anchor="t" rtlCol="false" tIns="0" lIns="0" bIns="0" rIns="0">
            <a:spAutoFit/>
          </a:bodyPr>
          <a:lstStyle/>
          <a:p>
            <a:pPr algn="ctr">
              <a:lnSpc>
                <a:spcPts val="5554"/>
              </a:lnSpc>
              <a:spcBef>
                <a:spcPct val="0"/>
              </a:spcBef>
            </a:pPr>
            <a:r>
              <a:rPr lang="en-US" sz="3967">
                <a:solidFill>
                  <a:srgbClr val="000000"/>
                </a:solidFill>
                <a:latin typeface="Arial"/>
              </a:rPr>
              <a:t>SUBCRIPTION MODEL</a:t>
            </a:r>
          </a:p>
        </p:txBody>
      </p:sp>
      <p:sp>
        <p:nvSpPr>
          <p:cNvPr name="TextBox 10" id="10"/>
          <p:cNvSpPr txBox="true"/>
          <p:nvPr/>
        </p:nvSpPr>
        <p:spPr>
          <a:xfrm rot="0">
            <a:off x="11277829" y="3921718"/>
            <a:ext cx="5647522" cy="681991"/>
          </a:xfrm>
          <a:prstGeom prst="rect">
            <a:avLst/>
          </a:prstGeom>
        </p:spPr>
        <p:txBody>
          <a:bodyPr anchor="t" rtlCol="false" tIns="0" lIns="0" bIns="0" rIns="0">
            <a:spAutoFit/>
          </a:bodyPr>
          <a:lstStyle/>
          <a:p>
            <a:pPr algn="ctr">
              <a:lnSpc>
                <a:spcPts val="5459"/>
              </a:lnSpc>
              <a:spcBef>
                <a:spcPct val="0"/>
              </a:spcBef>
            </a:pPr>
            <a:r>
              <a:rPr lang="en-US" sz="3899">
                <a:solidFill>
                  <a:srgbClr val="000000"/>
                </a:solidFill>
                <a:latin typeface="Arial"/>
              </a:rPr>
              <a:t>TRANSACTION FEES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696"/>
            <a:ext cx="18288000" cy="10283608"/>
          </a:xfrm>
          <a:custGeom>
            <a:avLst/>
            <a:gdLst/>
            <a:ahLst/>
            <a:cxnLst/>
            <a:rect r="r" b="b" t="t" l="l"/>
            <a:pathLst>
              <a:path h="10283608" w="18288000">
                <a:moveTo>
                  <a:pt x="0" y="0"/>
                </a:moveTo>
                <a:lnTo>
                  <a:pt x="18288000" y="0"/>
                </a:lnTo>
                <a:lnTo>
                  <a:pt x="18288000" y="10283608"/>
                </a:lnTo>
                <a:lnTo>
                  <a:pt x="0" y="10283608"/>
                </a:lnTo>
                <a:lnTo>
                  <a:pt x="0" y="0"/>
                </a:lnTo>
                <a:close/>
              </a:path>
            </a:pathLst>
          </a:custGeom>
          <a:blipFill>
            <a:blip r:embed="rId2">
              <a:alphaModFix amt="42000"/>
            </a:blip>
            <a:stretch>
              <a:fillRect l="0" t="0" r="0" b="0"/>
            </a:stretch>
          </a:blipFill>
        </p:spPr>
      </p:sp>
      <p:sp>
        <p:nvSpPr>
          <p:cNvPr name="TextBox 3" id="3"/>
          <p:cNvSpPr txBox="true"/>
          <p:nvPr/>
        </p:nvSpPr>
        <p:spPr>
          <a:xfrm rot="0">
            <a:off x="2811782" y="2710679"/>
            <a:ext cx="12185890" cy="1636388"/>
          </a:xfrm>
          <a:prstGeom prst="rect">
            <a:avLst/>
          </a:prstGeom>
        </p:spPr>
        <p:txBody>
          <a:bodyPr anchor="t" rtlCol="false" tIns="0" lIns="0" bIns="0" rIns="0">
            <a:spAutoFit/>
          </a:bodyPr>
          <a:lstStyle/>
          <a:p>
            <a:pPr>
              <a:lnSpc>
                <a:spcPts val="4305"/>
              </a:lnSpc>
              <a:spcBef>
                <a:spcPct val="0"/>
              </a:spcBef>
            </a:pPr>
            <a:r>
              <a:rPr lang="en-US" sz="3075">
                <a:solidFill>
                  <a:srgbClr val="000000"/>
                </a:solidFill>
                <a:latin typeface="Arial"/>
              </a:rPr>
              <a:t> HTML,PYTHON,CSS AND SQL WE HAVE DEVELOPED A WEB APP AND DBMS THAT SMOOTHLY AND EFFICIENTLY CONNECT THE DIFFERENT STAGES OF SUPPLY CHAIN NETWORK.</a:t>
            </a:r>
          </a:p>
        </p:txBody>
      </p:sp>
      <p:sp>
        <p:nvSpPr>
          <p:cNvPr name="TextBox 4" id="4"/>
          <p:cNvSpPr txBox="true"/>
          <p:nvPr/>
        </p:nvSpPr>
        <p:spPr>
          <a:xfrm rot="0">
            <a:off x="-1278230" y="1701661"/>
            <a:ext cx="12664437" cy="1094743"/>
          </a:xfrm>
          <a:prstGeom prst="rect">
            <a:avLst/>
          </a:prstGeom>
        </p:spPr>
        <p:txBody>
          <a:bodyPr anchor="t" rtlCol="false" tIns="0" lIns="0" bIns="0" rIns="0">
            <a:spAutoFit/>
          </a:bodyPr>
          <a:lstStyle/>
          <a:p>
            <a:pPr algn="ctr">
              <a:lnSpc>
                <a:spcPts val="8959"/>
              </a:lnSpc>
              <a:spcBef>
                <a:spcPct val="0"/>
              </a:spcBef>
            </a:pPr>
            <a:r>
              <a:rPr lang="en-US" sz="6399">
                <a:solidFill>
                  <a:srgbClr val="000000"/>
                </a:solidFill>
                <a:latin typeface="Baloo 2"/>
              </a:rPr>
              <a:t>TOOLS USED :</a:t>
            </a:r>
          </a:p>
        </p:txBody>
      </p:sp>
      <p:sp>
        <p:nvSpPr>
          <p:cNvPr name="TextBox 5" id="5"/>
          <p:cNvSpPr txBox="true"/>
          <p:nvPr/>
        </p:nvSpPr>
        <p:spPr>
          <a:xfrm rot="0">
            <a:off x="-451965" y="5715000"/>
            <a:ext cx="12664437" cy="1012193"/>
          </a:xfrm>
          <a:prstGeom prst="rect">
            <a:avLst/>
          </a:prstGeom>
        </p:spPr>
        <p:txBody>
          <a:bodyPr anchor="t" rtlCol="false" tIns="0" lIns="0" bIns="0" rIns="0">
            <a:spAutoFit/>
          </a:bodyPr>
          <a:lstStyle/>
          <a:p>
            <a:pPr algn="ctr">
              <a:lnSpc>
                <a:spcPts val="8259"/>
              </a:lnSpc>
              <a:spcBef>
                <a:spcPct val="0"/>
              </a:spcBef>
            </a:pPr>
            <a:r>
              <a:rPr lang="en-US" sz="5899">
                <a:solidFill>
                  <a:srgbClr val="000000"/>
                </a:solidFill>
                <a:latin typeface="Baloo 2"/>
              </a:rPr>
              <a:t>THOUGHT PROCESS:</a:t>
            </a:r>
          </a:p>
        </p:txBody>
      </p:sp>
      <p:sp>
        <p:nvSpPr>
          <p:cNvPr name="TextBox 6" id="6"/>
          <p:cNvSpPr txBox="true"/>
          <p:nvPr/>
        </p:nvSpPr>
        <p:spPr>
          <a:xfrm rot="0">
            <a:off x="2811782" y="6650993"/>
            <a:ext cx="13245205" cy="2573550"/>
          </a:xfrm>
          <a:prstGeom prst="rect">
            <a:avLst/>
          </a:prstGeom>
        </p:spPr>
        <p:txBody>
          <a:bodyPr anchor="t" rtlCol="false" tIns="0" lIns="0" bIns="0" rIns="0">
            <a:spAutoFit/>
          </a:bodyPr>
          <a:lstStyle/>
          <a:p>
            <a:pPr>
              <a:lnSpc>
                <a:spcPts val="4100"/>
              </a:lnSpc>
              <a:spcBef>
                <a:spcPct val="0"/>
              </a:spcBef>
            </a:pPr>
            <a:r>
              <a:rPr lang="en-US" sz="2929">
                <a:solidFill>
                  <a:srgbClr val="000000"/>
                </a:solidFill>
                <a:latin typeface="Arial"/>
              </a:rPr>
              <a:t>WE WANTED TO UNIFY THE DISCRETE SUPPLY CHAIN OF PHARMASUTICLES. WE WANTED TO REDUCE THE CHANCES OF STOCKOUT AND LOSSED OPPORTUNITY CHANCES. WE WANTED TO MITIGATE THE OFFLINE ORDER VERIFICATION SYSTEM CURRENTLY IN PLACE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696"/>
            <a:ext cx="18288000" cy="10283608"/>
          </a:xfrm>
          <a:custGeom>
            <a:avLst/>
            <a:gdLst/>
            <a:ahLst/>
            <a:cxnLst/>
            <a:rect r="r" b="b" t="t" l="l"/>
            <a:pathLst>
              <a:path h="10283608" w="18288000">
                <a:moveTo>
                  <a:pt x="0" y="0"/>
                </a:moveTo>
                <a:lnTo>
                  <a:pt x="18288000" y="0"/>
                </a:lnTo>
                <a:lnTo>
                  <a:pt x="18288000" y="10283608"/>
                </a:lnTo>
                <a:lnTo>
                  <a:pt x="0" y="10283608"/>
                </a:lnTo>
                <a:lnTo>
                  <a:pt x="0" y="0"/>
                </a:lnTo>
                <a:close/>
              </a:path>
            </a:pathLst>
          </a:custGeom>
          <a:blipFill>
            <a:blip r:embed="rId2">
              <a:alphaModFix amt="42000"/>
            </a:blip>
            <a:stretch>
              <a:fillRect l="0" t="0" r="0" b="0"/>
            </a:stretch>
          </a:blipFill>
        </p:spPr>
      </p:sp>
      <p:sp>
        <p:nvSpPr>
          <p:cNvPr name="TextBox 3" id="3"/>
          <p:cNvSpPr txBox="true"/>
          <p:nvPr/>
        </p:nvSpPr>
        <p:spPr>
          <a:xfrm rot="0">
            <a:off x="4207881" y="387031"/>
            <a:ext cx="9045972" cy="1159512"/>
          </a:xfrm>
          <a:prstGeom prst="rect">
            <a:avLst/>
          </a:prstGeom>
        </p:spPr>
        <p:txBody>
          <a:bodyPr anchor="t" rtlCol="false" tIns="0" lIns="0" bIns="0" rIns="0">
            <a:spAutoFit/>
          </a:bodyPr>
          <a:lstStyle/>
          <a:p>
            <a:pPr algn="ctr">
              <a:lnSpc>
                <a:spcPts val="9589"/>
              </a:lnSpc>
            </a:pPr>
            <a:r>
              <a:rPr lang="en-US" sz="6849">
                <a:solidFill>
                  <a:srgbClr val="000000"/>
                </a:solidFill>
                <a:latin typeface="Bitter"/>
              </a:rPr>
              <a:t>REAL WORLD IMPACT</a:t>
            </a:r>
          </a:p>
        </p:txBody>
      </p:sp>
      <p:sp>
        <p:nvSpPr>
          <p:cNvPr name="TextBox 4" id="4"/>
          <p:cNvSpPr txBox="true"/>
          <p:nvPr/>
        </p:nvSpPr>
        <p:spPr>
          <a:xfrm rot="0">
            <a:off x="4207881" y="1508444"/>
            <a:ext cx="9045972" cy="306705"/>
          </a:xfrm>
          <a:prstGeom prst="rect">
            <a:avLst/>
          </a:prstGeom>
        </p:spPr>
        <p:txBody>
          <a:bodyPr anchor="t" rtlCol="false" tIns="0" lIns="0" bIns="0" rIns="0">
            <a:spAutoFit/>
          </a:bodyPr>
          <a:lstStyle/>
          <a:p>
            <a:pPr algn="ctr">
              <a:lnSpc>
                <a:spcPts val="2520"/>
              </a:lnSpc>
            </a:pPr>
          </a:p>
        </p:txBody>
      </p:sp>
      <p:sp>
        <p:nvSpPr>
          <p:cNvPr name="TextBox 5" id="5"/>
          <p:cNvSpPr txBox="true"/>
          <p:nvPr/>
        </p:nvSpPr>
        <p:spPr>
          <a:xfrm rot="0">
            <a:off x="2811782" y="2574739"/>
            <a:ext cx="10745986" cy="514351"/>
          </a:xfrm>
          <a:prstGeom prst="rect">
            <a:avLst/>
          </a:prstGeom>
        </p:spPr>
        <p:txBody>
          <a:bodyPr anchor="t" rtlCol="false" tIns="0" lIns="0" bIns="0" rIns="0">
            <a:spAutoFit/>
          </a:bodyPr>
          <a:lstStyle/>
          <a:p>
            <a:pPr>
              <a:lnSpc>
                <a:spcPts val="4199"/>
              </a:lnSpc>
              <a:spcBef>
                <a:spcPct val="0"/>
              </a:spcBef>
            </a:pPr>
            <a:r>
              <a:rPr lang="en-US" sz="2999">
                <a:solidFill>
                  <a:srgbClr val="000000"/>
                </a:solidFill>
                <a:latin typeface="Arial"/>
              </a:rPr>
              <a:t>REPLACEMENT TO CURRENT OFFLINE BILLING SYSTEM</a:t>
            </a:r>
          </a:p>
        </p:txBody>
      </p:sp>
      <p:sp>
        <p:nvSpPr>
          <p:cNvPr name="TextBox 6" id="6"/>
          <p:cNvSpPr txBox="true"/>
          <p:nvPr/>
        </p:nvSpPr>
        <p:spPr>
          <a:xfrm rot="0">
            <a:off x="2811782" y="3794574"/>
            <a:ext cx="10745986" cy="1038226"/>
          </a:xfrm>
          <a:prstGeom prst="rect">
            <a:avLst/>
          </a:prstGeom>
        </p:spPr>
        <p:txBody>
          <a:bodyPr anchor="t" rtlCol="false" tIns="0" lIns="0" bIns="0" rIns="0">
            <a:spAutoFit/>
          </a:bodyPr>
          <a:lstStyle/>
          <a:p>
            <a:pPr>
              <a:lnSpc>
                <a:spcPts val="4199"/>
              </a:lnSpc>
              <a:spcBef>
                <a:spcPct val="0"/>
              </a:spcBef>
            </a:pPr>
            <a:r>
              <a:rPr lang="en-US" sz="2999">
                <a:solidFill>
                  <a:srgbClr val="000000"/>
                </a:solidFill>
                <a:latin typeface="Arial"/>
              </a:rPr>
              <a:t>SEAMLESS CONNECTION BETWEEN CFA TO RETAILER IN THE SUPPLY CHAIN</a:t>
            </a:r>
          </a:p>
        </p:txBody>
      </p:sp>
      <p:sp>
        <p:nvSpPr>
          <p:cNvPr name="TextBox 7" id="7"/>
          <p:cNvSpPr txBox="true"/>
          <p:nvPr/>
        </p:nvSpPr>
        <p:spPr>
          <a:xfrm rot="0">
            <a:off x="2811782" y="5321873"/>
            <a:ext cx="10442072" cy="524815"/>
          </a:xfrm>
          <a:prstGeom prst="rect">
            <a:avLst/>
          </a:prstGeom>
        </p:spPr>
        <p:txBody>
          <a:bodyPr anchor="t" rtlCol="false" tIns="0" lIns="0" bIns="0" rIns="0">
            <a:spAutoFit/>
          </a:bodyPr>
          <a:lstStyle/>
          <a:p>
            <a:pPr>
              <a:lnSpc>
                <a:spcPts val="4148"/>
              </a:lnSpc>
              <a:spcBef>
                <a:spcPct val="0"/>
              </a:spcBef>
            </a:pPr>
            <a:r>
              <a:rPr lang="en-US" sz="2962">
                <a:solidFill>
                  <a:srgbClr val="000000"/>
                </a:solidFill>
                <a:latin typeface="Arial"/>
              </a:rPr>
              <a:t>AUTONOMOUS ORDERING OF MEDICINES </a:t>
            </a:r>
          </a:p>
        </p:txBody>
      </p:sp>
      <p:sp>
        <p:nvSpPr>
          <p:cNvPr name="TextBox 8" id="8"/>
          <p:cNvSpPr txBox="true"/>
          <p:nvPr/>
        </p:nvSpPr>
        <p:spPr>
          <a:xfrm rot="0">
            <a:off x="2722145" y="6599163"/>
            <a:ext cx="10531709" cy="1057875"/>
          </a:xfrm>
          <a:prstGeom prst="rect">
            <a:avLst/>
          </a:prstGeom>
        </p:spPr>
        <p:txBody>
          <a:bodyPr anchor="t" rtlCol="false" tIns="0" lIns="0" bIns="0" rIns="0">
            <a:spAutoFit/>
          </a:bodyPr>
          <a:lstStyle/>
          <a:p>
            <a:pPr algn="ctr">
              <a:lnSpc>
                <a:spcPts val="4243"/>
              </a:lnSpc>
              <a:spcBef>
                <a:spcPct val="0"/>
              </a:spcBef>
            </a:pPr>
            <a:r>
              <a:rPr lang="en-US" sz="3031">
                <a:solidFill>
                  <a:srgbClr val="000000"/>
                </a:solidFill>
                <a:latin typeface="Arial"/>
              </a:rPr>
              <a:t>PREDICTION OF SEASONAL DISEASES AND EPIDEMICS AND PANDEMICS</a:t>
            </a:r>
          </a:p>
        </p:txBody>
      </p:sp>
      <p:sp>
        <p:nvSpPr>
          <p:cNvPr name="Freeform 9" id="9"/>
          <p:cNvSpPr/>
          <p:nvPr/>
        </p:nvSpPr>
        <p:spPr>
          <a:xfrm flipH="false" flipV="false" rot="0">
            <a:off x="1746733" y="5324460"/>
            <a:ext cx="723328" cy="595841"/>
          </a:xfrm>
          <a:custGeom>
            <a:avLst/>
            <a:gdLst/>
            <a:ahLst/>
            <a:cxnLst/>
            <a:rect r="r" b="b" t="t" l="l"/>
            <a:pathLst>
              <a:path h="595841" w="723328">
                <a:moveTo>
                  <a:pt x="0" y="0"/>
                </a:moveTo>
                <a:lnTo>
                  <a:pt x="723328" y="0"/>
                </a:lnTo>
                <a:lnTo>
                  <a:pt x="723328" y="595841"/>
                </a:lnTo>
                <a:lnTo>
                  <a:pt x="0" y="5958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746733" y="6587051"/>
            <a:ext cx="723328" cy="595841"/>
          </a:xfrm>
          <a:custGeom>
            <a:avLst/>
            <a:gdLst/>
            <a:ahLst/>
            <a:cxnLst/>
            <a:rect r="r" b="b" t="t" l="l"/>
            <a:pathLst>
              <a:path h="595841" w="723328">
                <a:moveTo>
                  <a:pt x="0" y="0"/>
                </a:moveTo>
                <a:lnTo>
                  <a:pt x="723328" y="0"/>
                </a:lnTo>
                <a:lnTo>
                  <a:pt x="723328" y="595841"/>
                </a:lnTo>
                <a:lnTo>
                  <a:pt x="0" y="5958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746733" y="2493248"/>
            <a:ext cx="723328" cy="595841"/>
          </a:xfrm>
          <a:custGeom>
            <a:avLst/>
            <a:gdLst/>
            <a:ahLst/>
            <a:cxnLst/>
            <a:rect r="r" b="b" t="t" l="l"/>
            <a:pathLst>
              <a:path h="595841" w="723328">
                <a:moveTo>
                  <a:pt x="0" y="0"/>
                </a:moveTo>
                <a:lnTo>
                  <a:pt x="723328" y="0"/>
                </a:lnTo>
                <a:lnTo>
                  <a:pt x="723328" y="595841"/>
                </a:lnTo>
                <a:lnTo>
                  <a:pt x="0" y="5958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746733" y="3751183"/>
            <a:ext cx="723328" cy="595841"/>
          </a:xfrm>
          <a:custGeom>
            <a:avLst/>
            <a:gdLst/>
            <a:ahLst/>
            <a:cxnLst/>
            <a:rect r="r" b="b" t="t" l="l"/>
            <a:pathLst>
              <a:path h="595841" w="723328">
                <a:moveTo>
                  <a:pt x="0" y="0"/>
                </a:moveTo>
                <a:lnTo>
                  <a:pt x="723328" y="0"/>
                </a:lnTo>
                <a:lnTo>
                  <a:pt x="723328" y="595842"/>
                </a:lnTo>
                <a:lnTo>
                  <a:pt x="0" y="5958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453395" cy="10358597"/>
          </a:xfrm>
          <a:custGeom>
            <a:avLst/>
            <a:gdLst/>
            <a:ahLst/>
            <a:cxnLst/>
            <a:rect r="r" b="b" t="t" l="l"/>
            <a:pathLst>
              <a:path h="10358597" w="18453395">
                <a:moveTo>
                  <a:pt x="0" y="0"/>
                </a:moveTo>
                <a:lnTo>
                  <a:pt x="18453395" y="0"/>
                </a:lnTo>
                <a:lnTo>
                  <a:pt x="18453395" y="10358597"/>
                </a:lnTo>
                <a:lnTo>
                  <a:pt x="0" y="10358597"/>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DAFqrZ6lX84</dc:identifier>
  <dcterms:modified xsi:type="dcterms:W3CDTF">2011-08-01T06:04:30Z</dcterms:modified>
  <cp:revision>1</cp:revision>
  <dc:title>regaze</dc:title>
</cp:coreProperties>
</file>