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60" r:id="rId3"/>
    <p:sldId id="261" r:id="rId4"/>
    <p:sldId id="283" r:id="rId5"/>
    <p:sldId id="263" r:id="rId6"/>
    <p:sldId id="284" r:id="rId7"/>
    <p:sldId id="285" r:id="rId8"/>
    <p:sldId id="287" r:id="rId9"/>
    <p:sldId id="288" r:id="rId10"/>
    <p:sldId id="294" r:id="rId11"/>
    <p:sldId id="291" r:id="rId12"/>
    <p:sldId id="282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82B4"/>
    <a:srgbClr val="1AA4DE"/>
    <a:srgbClr val="041933"/>
    <a:srgbClr val="345692"/>
    <a:srgbClr val="0F2E55"/>
    <a:srgbClr val="000E21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2E55"/>
              </a:gs>
              <a:gs pos="94000">
                <a:srgbClr val="000E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21082410">
            <a:off x="-573391" y="1738896"/>
            <a:ext cx="14010190" cy="6796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/>
          <p:cNvSpPr txBox="1"/>
          <p:nvPr userDrawn="1"/>
        </p:nvSpPr>
        <p:spPr>
          <a:xfrm>
            <a:off x="838200" y="6374445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2E55"/>
              </a:gs>
              <a:gs pos="94000">
                <a:srgbClr val="000E2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alphaModFix amt="20000"/>
          </a:blip>
          <a:stretch>
            <a:fillRect/>
          </a:stretch>
        </p:blipFill>
        <p:spPr>
          <a:xfrm rot="21082410">
            <a:off x="-573391" y="1012269"/>
            <a:ext cx="14010190" cy="67966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6"/>
          <p:cNvSpPr txBox="1"/>
          <p:nvPr/>
        </p:nvSpPr>
        <p:spPr>
          <a:xfrm>
            <a:off x="2610849" y="529213"/>
            <a:ext cx="6681296" cy="3794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5335" b="1" dirty="0">
                <a:solidFill>
                  <a:schemeClr val="bg1"/>
                </a:solidFill>
                <a:cs typeface="+mn-ea"/>
                <a:sym typeface="+mn-lt"/>
              </a:rPr>
              <a:t>Data analysis on</a:t>
            </a:r>
          </a:p>
          <a:p>
            <a:pPr algn="ctr"/>
            <a:r>
              <a:rPr lang="en-US" altLang="zh-CN" sz="5335" b="1" dirty="0">
                <a:solidFill>
                  <a:schemeClr val="bg1"/>
                </a:solidFill>
                <a:cs typeface="+mn-ea"/>
                <a:sym typeface="+mn-lt"/>
              </a:rPr>
              <a:t>Uber Fare Dataset</a:t>
            </a:r>
          </a:p>
        </p:txBody>
      </p:sp>
      <p:sp>
        <p:nvSpPr>
          <p:cNvPr id="11" name="TextBox 33"/>
          <p:cNvSpPr txBox="1"/>
          <p:nvPr/>
        </p:nvSpPr>
        <p:spPr>
          <a:xfrm>
            <a:off x="6456045" y="4705985"/>
            <a:ext cx="4843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Presenter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Jiayu Cui &amp; Yanqi Yu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419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796442" y="-1135231"/>
            <a:ext cx="6456023" cy="6302714"/>
          </a:xfrm>
          <a:prstGeom prst="rect">
            <a:avLst/>
          </a:prstGeom>
        </p:spPr>
      </p:pic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3819031"/>
            <a:ext cx="5547335" cy="27981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199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6814344" y="2247755"/>
            <a:ext cx="4667251" cy="2260600"/>
          </a:xfrm>
          <a:prstGeom prst="rect">
            <a:avLst/>
          </a:prstGeom>
          <a:solidFill>
            <a:srgbClr val="0082B4">
              <a:alpha val="27000"/>
            </a:srgb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74458" y="226664"/>
            <a:ext cx="4516848" cy="683560"/>
            <a:chOff x="194525" y="226664"/>
            <a:chExt cx="3055192" cy="683560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194525" y="226664"/>
              <a:ext cx="3055192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Conclusion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5" y="1633710"/>
            <a:ext cx="6038845" cy="41068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57959" y="2522075"/>
            <a:ext cx="5142865" cy="198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sym typeface="Wingdings 2" panose="05020102010507070707" charset="0"/>
              </a:rPr>
              <a:t> </a:t>
            </a:r>
            <a:r>
              <a:rPr lang="zh-CN" altLang="en-US" sz="2000" dirty="0">
                <a:solidFill>
                  <a:schemeClr val="bg1"/>
                </a:solidFill>
              </a:rPr>
              <a:t>The greater the number of passengers, 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the greater the distance per trip, and the more expensive the Uber fare, indicating that people prefer to carpool with other passengers for economic reasons when taking long-distance rides.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/>
          <p:cNvSpPr txBox="1"/>
          <p:nvPr/>
        </p:nvSpPr>
        <p:spPr>
          <a:xfrm>
            <a:off x="3957491" y="3013576"/>
            <a:ext cx="618553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spc="3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Thanks for listening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419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406569" y="0"/>
            <a:ext cx="6456023" cy="6302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129" y="142208"/>
            <a:ext cx="4803385" cy="66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Dataset Introduction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6"/>
          <p:cNvSpPr txBox="1"/>
          <p:nvPr/>
        </p:nvSpPr>
        <p:spPr>
          <a:xfrm>
            <a:off x="5825836" y="2181861"/>
            <a:ext cx="5613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Description:</a:t>
            </a:r>
          </a:p>
          <a:p>
            <a:pPr fontAlgn="base"/>
            <a:endParaRPr lang="en-US" altLang="zh-CN" sz="2400" dirty="0">
              <a:solidFill>
                <a:schemeClr val="bg1"/>
              </a:solidFill>
            </a:endParaRPr>
          </a:p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   The project is about the world's largest taxi company Uber Inc. In this project, we're looking to predict the fare for their future transactional cases.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419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97287" y="0"/>
            <a:ext cx="6456023" cy="6302714"/>
          </a:xfrm>
          <a:prstGeom prst="rect">
            <a:avLst/>
          </a:prstGeom>
        </p:spPr>
      </p:pic>
      <p:grpSp>
        <p:nvGrpSpPr>
          <p:cNvPr id="5" name="组 12"/>
          <p:cNvGrpSpPr/>
          <p:nvPr/>
        </p:nvGrpSpPr>
        <p:grpSpPr>
          <a:xfrm>
            <a:off x="27445" y="142208"/>
            <a:ext cx="3754848" cy="768016"/>
            <a:chOff x="27444" y="142208"/>
            <a:chExt cx="2244006" cy="768016"/>
          </a:xfrm>
        </p:grpSpPr>
        <p:sp>
          <p:nvSpPr>
            <p:cNvPr id="6" name="矩形 113"/>
            <p:cNvSpPr>
              <a:spLocks noChangeArrowheads="1"/>
            </p:cNvSpPr>
            <p:nvPr/>
          </p:nvSpPr>
          <p:spPr bwMode="auto">
            <a:xfrm>
              <a:off x="27444" y="142208"/>
              <a:ext cx="22440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7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44" y="2656747"/>
            <a:ext cx="3679532" cy="2878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129" y="142208"/>
            <a:ext cx="4803385" cy="66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5" b="1" dirty="0">
                <a:solidFill>
                  <a:schemeClr val="bg1"/>
                </a:solidFill>
                <a:cs typeface="+mn-ea"/>
                <a:sym typeface="+mn-lt"/>
              </a:rPr>
              <a:t>Dataset Introduction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6"/>
          <p:cNvSpPr txBox="1"/>
          <p:nvPr/>
        </p:nvSpPr>
        <p:spPr>
          <a:xfrm>
            <a:off x="5749636" y="1807789"/>
            <a:ext cx="56137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2400" dirty="0">
                <a:solidFill>
                  <a:schemeClr val="bg1"/>
                </a:solidFill>
              </a:rPr>
              <a:t>The dataset contains following values:</a:t>
            </a:r>
          </a:p>
          <a:p>
            <a:pPr fontAlgn="base"/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bg1"/>
                </a:solidFill>
              </a:rPr>
              <a:t>fare_amount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: the cost of each trip in </a:t>
            </a:r>
            <a:r>
              <a:rPr lang="en-US" altLang="zh-CN" sz="2400" dirty="0" err="1">
                <a:solidFill>
                  <a:schemeClr val="bg1"/>
                </a:solidFill>
              </a:rPr>
              <a:t>usd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bg1"/>
                </a:solidFill>
              </a:rPr>
              <a:t>pickup_datetime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: date and time when the meter was engaged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chemeClr val="bg1"/>
                </a:solidFill>
              </a:rPr>
              <a:t>passenger_count</a:t>
            </a:r>
            <a:r>
              <a:rPr lang="en-US" altLang="zh-CN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: the number of passengers in the vehicle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bg1"/>
                </a:solidFill>
              </a:rPr>
              <a:t>pickup_longitude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</a:rPr>
              <a:t>pickup_latitude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err="1">
                <a:solidFill>
                  <a:schemeClr val="bg1"/>
                </a:solidFill>
              </a:rPr>
              <a:t>dropoff_longitude</a:t>
            </a:r>
            <a:r>
              <a:rPr lang="en-US" altLang="zh-CN" sz="2400" dirty="0">
                <a:solidFill>
                  <a:schemeClr val="bg1"/>
                </a:solidFill>
              </a:rPr>
              <a:t> ,</a:t>
            </a:r>
            <a:r>
              <a:rPr lang="en-US" altLang="zh-CN" sz="2400" dirty="0" err="1">
                <a:solidFill>
                  <a:schemeClr val="bg1"/>
                </a:solidFill>
              </a:rPr>
              <a:t>dropoff_latitude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rgbClr val="041933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97287" y="0"/>
            <a:ext cx="6456023" cy="6302714"/>
          </a:xfrm>
          <a:prstGeom prst="rect">
            <a:avLst/>
          </a:prstGeom>
        </p:spPr>
      </p:pic>
      <p:grpSp>
        <p:nvGrpSpPr>
          <p:cNvPr id="5" name="组 12"/>
          <p:cNvGrpSpPr/>
          <p:nvPr/>
        </p:nvGrpSpPr>
        <p:grpSpPr>
          <a:xfrm>
            <a:off x="27445" y="142208"/>
            <a:ext cx="3754848" cy="768016"/>
            <a:chOff x="27444" y="142208"/>
            <a:chExt cx="2244006" cy="768016"/>
          </a:xfrm>
        </p:grpSpPr>
        <p:sp>
          <p:nvSpPr>
            <p:cNvPr id="6" name="矩形 113"/>
            <p:cNvSpPr>
              <a:spLocks noChangeArrowheads="1"/>
            </p:cNvSpPr>
            <p:nvPr/>
          </p:nvSpPr>
          <p:spPr bwMode="auto">
            <a:xfrm>
              <a:off x="27444" y="142208"/>
              <a:ext cx="22440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 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7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44" y="2656747"/>
            <a:ext cx="3679532" cy="2878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3674269" y="4451840"/>
            <a:ext cx="4667251" cy="2260600"/>
          </a:xfrm>
          <a:prstGeom prst="rect">
            <a:avLst/>
          </a:prstGeom>
          <a:solidFill>
            <a:srgbClr val="0082B4">
              <a:alpha val="27000"/>
            </a:srgb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矩形 44"/>
          <p:cNvSpPr>
            <a:spLocks noChangeArrowheads="1"/>
          </p:cNvSpPr>
          <p:nvPr/>
        </p:nvSpPr>
        <p:spPr bwMode="auto">
          <a:xfrm>
            <a:off x="5126039" y="3979865"/>
            <a:ext cx="3098800" cy="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07" tIns="60953" rIns="121907" bIns="60953">
            <a:spAutoFit/>
          </a:bodyPr>
          <a:lstStyle/>
          <a:p>
            <a:r>
              <a:rPr lang="zh-CN" altLang="en-US" sz="2265" dirty="0">
                <a:solidFill>
                  <a:schemeClr val="bg1"/>
                </a:solidFill>
                <a:cs typeface="+mn-ea"/>
                <a:sym typeface="+mn-lt"/>
              </a:rPr>
              <a:t>添加主题</a:t>
            </a:r>
          </a:p>
        </p:txBody>
      </p:sp>
      <p:sp>
        <p:nvSpPr>
          <p:cNvPr id="11" name="矩形 45"/>
          <p:cNvSpPr>
            <a:spLocks noChangeArrowheads="1"/>
          </p:cNvSpPr>
          <p:nvPr/>
        </p:nvSpPr>
        <p:spPr bwMode="auto">
          <a:xfrm>
            <a:off x="3867152" y="5216166"/>
            <a:ext cx="4281487" cy="7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07" tIns="60953" rIns="121907" bIns="60953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Calculate the distance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based on the given latitude and longitude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7443" y="142209"/>
            <a:ext cx="4516848" cy="768015"/>
            <a:chOff x="27444" y="142209"/>
            <a:chExt cx="3055192" cy="76801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7444" y="142209"/>
              <a:ext cx="3055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Preprocessing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523" y="786960"/>
            <a:ext cx="5671380" cy="3873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0" grpId="0" bldLvl="0" autoUpdateAnimBg="0"/>
      <p:bldP spid="11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3411033" y="4301302"/>
            <a:ext cx="4667251" cy="2260600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矩形 45"/>
          <p:cNvSpPr>
            <a:spLocks noChangeArrowheads="1"/>
          </p:cNvSpPr>
          <p:nvPr/>
        </p:nvSpPr>
        <p:spPr bwMode="auto">
          <a:xfrm>
            <a:off x="3867152" y="5216166"/>
            <a:ext cx="4281487" cy="43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121907" tIns="60953" rIns="121907" bIns="60953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Retrieve the specific time data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7443" y="142209"/>
            <a:ext cx="4516848" cy="768015"/>
            <a:chOff x="27444" y="142209"/>
            <a:chExt cx="3055192" cy="76801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7444" y="142209"/>
              <a:ext cx="3055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Preprocessing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5" y="1029605"/>
            <a:ext cx="7325747" cy="2753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1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2096600" y="871412"/>
            <a:ext cx="7649924" cy="1229490"/>
          </a:xfrm>
          <a:prstGeom prst="rect">
            <a:avLst/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矩形 45"/>
          <p:cNvSpPr>
            <a:spLocks noChangeArrowheads="1"/>
          </p:cNvSpPr>
          <p:nvPr/>
        </p:nvSpPr>
        <p:spPr bwMode="auto">
          <a:xfrm>
            <a:off x="2318646" y="1194242"/>
            <a:ext cx="7427877" cy="104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Q1:Change of Total Fare from 2009 to 2015</a:t>
            </a:r>
          </a:p>
          <a:p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7443" y="142209"/>
            <a:ext cx="4516848" cy="768015"/>
            <a:chOff x="27444" y="142209"/>
            <a:chExt cx="3055192" cy="76801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7444" y="142209"/>
              <a:ext cx="3055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Analysis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7" y="2479151"/>
            <a:ext cx="5574723" cy="3976321"/>
          </a:xfrm>
          <a:prstGeom prst="rect">
            <a:avLst/>
          </a:prstGeom>
        </p:spPr>
      </p:pic>
      <p:grpSp>
        <p:nvGrpSpPr>
          <p:cNvPr id="9" name="Group 29"/>
          <p:cNvGrpSpPr/>
          <p:nvPr/>
        </p:nvGrpSpPr>
        <p:grpSpPr>
          <a:xfrm>
            <a:off x="7306894" y="3006510"/>
            <a:ext cx="3882029" cy="1988053"/>
            <a:chOff x="648100" y="3562350"/>
            <a:chExt cx="3771500" cy="914400"/>
          </a:xfrm>
          <a:solidFill>
            <a:srgbClr val="0082B4"/>
          </a:solidFill>
        </p:grpSpPr>
        <p:sp>
          <p:nvSpPr>
            <p:cNvPr id="10" name="Rectangle 20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2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864687" y="340037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steady increase with a sudden fall in 2015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1892085" y="666747"/>
            <a:ext cx="8277941" cy="1229490"/>
          </a:xfrm>
          <a:prstGeom prst="rect">
            <a:avLst/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矩形 45"/>
          <p:cNvSpPr>
            <a:spLocks noChangeArrowheads="1"/>
          </p:cNvSpPr>
          <p:nvPr/>
        </p:nvSpPr>
        <p:spPr bwMode="auto">
          <a:xfrm>
            <a:off x="2090568" y="800016"/>
            <a:ext cx="8277941" cy="147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Q2:Distribution of Average Fare in a week and in which day the average fare is the highest</a:t>
            </a:r>
          </a:p>
          <a:p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7443" y="142209"/>
            <a:ext cx="4516848" cy="768015"/>
            <a:chOff x="27444" y="142209"/>
            <a:chExt cx="3055192" cy="76801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7444" y="142209"/>
              <a:ext cx="3055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Analysis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0" y="2277329"/>
            <a:ext cx="5743042" cy="4072186"/>
          </a:xfrm>
          <a:prstGeom prst="rect">
            <a:avLst/>
          </a:prstGeom>
        </p:spPr>
      </p:pic>
      <p:grpSp>
        <p:nvGrpSpPr>
          <p:cNvPr id="9" name="Group 29"/>
          <p:cNvGrpSpPr/>
          <p:nvPr/>
        </p:nvGrpSpPr>
        <p:grpSpPr>
          <a:xfrm>
            <a:off x="7393485" y="2987086"/>
            <a:ext cx="3992355" cy="2173731"/>
            <a:chOff x="648100" y="3562350"/>
            <a:chExt cx="3771500" cy="914400"/>
          </a:xfrm>
          <a:solidFill>
            <a:srgbClr val="0082B4"/>
          </a:solidFill>
        </p:grpSpPr>
        <p:sp>
          <p:nvSpPr>
            <p:cNvPr id="10" name="Rectangle 20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2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616777" y="3104456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Evenly distributed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Slightly more in </a:t>
            </a:r>
            <a:r>
              <a:rPr lang="en-US" altLang="zh-CN" sz="2400" b="1" dirty="0"/>
              <a:t>Saturday and Wednesday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1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1823491" y="648614"/>
            <a:ext cx="8277941" cy="1229490"/>
          </a:xfrm>
          <a:prstGeom prst="rect">
            <a:avLst/>
          </a:prstGeom>
          <a:solidFill>
            <a:schemeClr val="tx2">
              <a:lumMod val="20000"/>
              <a:lumOff val="80000"/>
              <a:alpha val="27000"/>
            </a:scheme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1" name="矩形 45"/>
          <p:cNvSpPr>
            <a:spLocks noChangeArrowheads="1"/>
          </p:cNvSpPr>
          <p:nvPr/>
        </p:nvSpPr>
        <p:spPr bwMode="auto">
          <a:xfrm>
            <a:off x="2285867" y="893007"/>
            <a:ext cx="8277941" cy="61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121907" tIns="60953" rIns="121907" bIns="60953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Q3:Distribution of distance of each trip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27443" y="142209"/>
            <a:ext cx="4516848" cy="768015"/>
            <a:chOff x="27444" y="142209"/>
            <a:chExt cx="3055192" cy="76801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7444" y="142209"/>
              <a:ext cx="30551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cs typeface="+mn-ea"/>
                  <a:sym typeface="+mn-lt"/>
                </a:rPr>
                <a:t>Dataset Analysis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59" y="2177916"/>
            <a:ext cx="6134968" cy="4241892"/>
          </a:xfrm>
          <a:prstGeom prst="rect">
            <a:avLst/>
          </a:prstGeom>
        </p:spPr>
      </p:pic>
      <p:grpSp>
        <p:nvGrpSpPr>
          <p:cNvPr id="10" name="Group 29"/>
          <p:cNvGrpSpPr/>
          <p:nvPr/>
        </p:nvGrpSpPr>
        <p:grpSpPr>
          <a:xfrm>
            <a:off x="7525103" y="3042504"/>
            <a:ext cx="3992355" cy="2173731"/>
            <a:chOff x="648100" y="3562350"/>
            <a:chExt cx="3771500" cy="914400"/>
          </a:xfrm>
          <a:solidFill>
            <a:srgbClr val="0082B4"/>
          </a:solidFill>
        </p:grpSpPr>
        <p:sp>
          <p:nvSpPr>
            <p:cNvPr id="12" name="Rectangle 20"/>
            <p:cNvSpPr/>
            <p:nvPr/>
          </p:nvSpPr>
          <p:spPr>
            <a:xfrm>
              <a:off x="800500" y="3562350"/>
              <a:ext cx="36191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648100" y="3562350"/>
              <a:ext cx="15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6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122969" y="3412062"/>
            <a:ext cx="29579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data are concentrated on short trip (0-5 km)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1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7"/>
          <p:cNvSpPr>
            <a:spLocks noChangeArrowheads="1"/>
          </p:cNvSpPr>
          <p:nvPr/>
        </p:nvSpPr>
        <p:spPr bwMode="auto">
          <a:xfrm>
            <a:off x="6814344" y="2247755"/>
            <a:ext cx="4667251" cy="2260600"/>
          </a:xfrm>
          <a:prstGeom prst="rect">
            <a:avLst/>
          </a:prstGeom>
          <a:solidFill>
            <a:srgbClr val="0082B4">
              <a:alpha val="27000"/>
            </a:srgbClr>
          </a:solidFill>
          <a:ln>
            <a:noFill/>
          </a:ln>
        </p:spPr>
        <p:txBody>
          <a:bodyPr lIns="121907" tIns="60953" rIns="121907" bIns="60953"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323354" y="312389"/>
            <a:ext cx="4516848" cy="597835"/>
            <a:chOff x="227598" y="312389"/>
            <a:chExt cx="3055192" cy="597835"/>
          </a:xfrm>
        </p:grpSpPr>
        <p:sp>
          <p:nvSpPr>
            <p:cNvPr id="14" name="矩形 113"/>
            <p:cNvSpPr>
              <a:spLocks noChangeArrowheads="1"/>
            </p:cNvSpPr>
            <p:nvPr/>
          </p:nvSpPr>
          <p:spPr bwMode="auto">
            <a:xfrm>
              <a:off x="227598" y="312389"/>
              <a:ext cx="3055192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Interactive widgets</a:t>
              </a:r>
            </a:p>
          </p:txBody>
        </p:sp>
        <p:sp>
          <p:nvSpPr>
            <p:cNvPr id="15" name="文本框 114"/>
            <p:cNvSpPr>
              <a:spLocks noChangeArrowheads="1"/>
            </p:cNvSpPr>
            <p:nvPr/>
          </p:nvSpPr>
          <p:spPr bwMode="auto">
            <a:xfrm>
              <a:off x="1242289" y="648614"/>
              <a:ext cx="18473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zh-CN" altLang="en-US" sz="11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14185" y="2522220"/>
            <a:ext cx="4808855" cy="1986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>
                <a:solidFill>
                  <a:schemeClr val="bg1"/>
                </a:solidFill>
                <a:sym typeface="Wingdings 2" panose="05020102010507070707" charset="0"/>
              </a:rPr>
              <a:t> By using the interactive widgets( the slider and sidebar), we are able to analyze the relationship between the distance and order amount distribution of Uber trips and the number of passengers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" y="3100705"/>
            <a:ext cx="4041775" cy="2388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461770"/>
            <a:ext cx="5156835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1e0111d-4e32-43ff-a661-d14ae2dcabef"/>
  <p:tag name="COMMONDATA" val="eyJoZGlkIjoiZDdjODU1ZDU2NjZmODA3ZGEzMTJjOGU1NTNhYmU5MTUifQ==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sftkzquu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282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Wingdings 2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崔家瑜</cp:lastModifiedBy>
  <cp:revision>88</cp:revision>
  <dcterms:created xsi:type="dcterms:W3CDTF">2017-08-18T03:02:00Z</dcterms:created>
  <dcterms:modified xsi:type="dcterms:W3CDTF">2022-11-01T04:30:39Z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3934870218D740ABB12D9314E8958A15</vt:lpwstr>
  </property>
</Properties>
</file>