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0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8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9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3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91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6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90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D341-4EF7-48A2-8044-7C314008E12D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94A8-AEF1-4B4E-9902-EB8D44B083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6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0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389888" y="1146048"/>
            <a:ext cx="5925312" cy="987552"/>
            <a:chOff x="475488" y="1475232"/>
            <a:chExt cx="5925312" cy="987552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475488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463040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450592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3438144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25696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413248" y="1475232"/>
              <a:ext cx="987552" cy="987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377440" y="2279904"/>
            <a:ext cx="5925312" cy="987552"/>
            <a:chOff x="475488" y="1475232"/>
            <a:chExt cx="5925312" cy="98755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475488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463040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450592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438144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425696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6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413248" y="1475232"/>
              <a:ext cx="987552" cy="987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364992" y="3401568"/>
            <a:ext cx="5925312" cy="987552"/>
            <a:chOff x="475488" y="1475232"/>
            <a:chExt cx="5925312" cy="98755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475488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463040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450592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3438144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6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425696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413248" y="1475232"/>
              <a:ext cx="987552" cy="987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352544" y="4523232"/>
            <a:ext cx="5925312" cy="987552"/>
            <a:chOff x="475488" y="1475232"/>
            <a:chExt cx="5925312" cy="987552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475488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463040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2450592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6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3438144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425696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5413248" y="1475232"/>
              <a:ext cx="987552" cy="987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5340096" y="5620512"/>
            <a:ext cx="5925312" cy="987552"/>
            <a:chOff x="475488" y="1475232"/>
            <a:chExt cx="5925312" cy="987552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475488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463040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6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450592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438144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425696" y="1475232"/>
              <a:ext cx="987552" cy="9875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5413248" y="1475232"/>
              <a:ext cx="987552" cy="9875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endParaRPr lang="ru-RU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4256" y="2084832"/>
            <a:ext cx="2499360" cy="2596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ysClr val="windowText" lastClr="000000"/>
                </a:solidFill>
              </a:rPr>
              <a:t>Сенсор</a:t>
            </a:r>
            <a:endParaRPr lang="ru-RU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28288" y="2084832"/>
            <a:ext cx="4572000" cy="2596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ysClr val="windowText" lastClr="000000"/>
                </a:solidFill>
              </a:rPr>
              <a:t>Формирователь</a:t>
            </a:r>
          </a:p>
          <a:p>
            <a:pPr algn="ctr"/>
            <a:r>
              <a:rPr lang="ru-RU" sz="3200" b="1" dirty="0" smtClean="0">
                <a:solidFill>
                  <a:sysClr val="windowText" lastClr="000000"/>
                </a:solidFill>
              </a:rPr>
              <a:t>временных последовательностей</a:t>
            </a:r>
            <a:endParaRPr lang="ru-RU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04960" y="2084832"/>
            <a:ext cx="2499360" cy="2596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ysClr val="windowText" lastClr="000000"/>
                </a:solidFill>
              </a:rPr>
              <a:t>Модель</a:t>
            </a:r>
            <a:endParaRPr lang="ru-RU" sz="3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Прямая со стрелкой 5"/>
          <p:cNvCxnSpPr>
            <a:stCxn id="2" idx="3"/>
            <a:endCxn id="3" idx="1"/>
          </p:cNvCxnSpPr>
          <p:nvPr/>
        </p:nvCxnSpPr>
        <p:spPr>
          <a:xfrm>
            <a:off x="3023616" y="3383280"/>
            <a:ext cx="8046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8400288" y="3383280"/>
            <a:ext cx="8046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389376" y="3395472"/>
            <a:ext cx="0" cy="21031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8753856" y="3395472"/>
            <a:ext cx="0" cy="21031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490555" y="5610844"/>
            <a:ext cx="3797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Атака на один элемент </a:t>
            </a:r>
            <a:br>
              <a:rPr lang="ru-RU" sz="2000" b="1" dirty="0" smtClean="0">
                <a:solidFill>
                  <a:sysClr val="windowText" lastClr="000000"/>
                </a:solidFill>
              </a:rPr>
            </a:br>
            <a:r>
              <a:rPr lang="ru-RU" sz="2000" b="1" dirty="0" smtClean="0">
                <a:solidFill>
                  <a:sysClr val="windowText" lastClr="000000"/>
                </a:solidFill>
              </a:rPr>
              <a:t>временной последовательности</a:t>
            </a:r>
          </a:p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(физическая, логическая)</a:t>
            </a:r>
            <a:endParaRPr lang="ru-RU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839003" y="5610844"/>
            <a:ext cx="3797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Атака на любые элементы </a:t>
            </a:r>
            <a:br>
              <a:rPr lang="ru-RU" sz="2000" b="1" dirty="0" smtClean="0">
                <a:solidFill>
                  <a:sysClr val="windowText" lastClr="000000"/>
                </a:solidFill>
              </a:rPr>
            </a:br>
            <a:r>
              <a:rPr lang="ru-RU" sz="2000" b="1" dirty="0" smtClean="0">
                <a:solidFill>
                  <a:sysClr val="windowText" lastClr="000000"/>
                </a:solidFill>
              </a:rPr>
              <a:t>временной последовательности</a:t>
            </a:r>
          </a:p>
          <a:p>
            <a:pPr algn="ctr"/>
            <a:r>
              <a:rPr lang="ru-RU" sz="2000" b="1" dirty="0" smtClean="0">
                <a:solidFill>
                  <a:sysClr val="windowText" lastClr="000000"/>
                </a:solidFill>
              </a:rPr>
              <a:t>(логическая)</a:t>
            </a:r>
            <a:endParaRPr lang="ru-RU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652617" y="1159282"/>
            <a:ext cx="8859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ysClr val="windowText" lastClr="000000"/>
                </a:solidFill>
              </a:rPr>
              <a:t>Способы построения атак на данные временных рядов</a:t>
            </a:r>
            <a:endParaRPr lang="ru-RU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694176" y="1914144"/>
            <a:ext cx="8205216" cy="288950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398"/>
            <a:ext cx="12192000" cy="46898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6152851"/>
            <a:ext cx="347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Длинна последовательности</a:t>
            </a:r>
            <a:r>
              <a:rPr lang="en-US" dirty="0" smtClean="0"/>
              <a:t>=</a:t>
            </a:r>
            <a:r>
              <a:rPr lang="ru-RU" dirty="0" smtClean="0"/>
              <a:t>288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50976" y="1463040"/>
            <a:ext cx="0" cy="4047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840992" y="1463040"/>
            <a:ext cx="0" cy="40477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50976" y="1463040"/>
            <a:ext cx="890016" cy="4047744"/>
          </a:xfrm>
          <a:prstGeom prst="rect">
            <a:avLst/>
          </a:prstGeom>
          <a:solidFill>
            <a:srgbClr val="FF00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487680" y="5510784"/>
            <a:ext cx="463296" cy="64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840992" y="5510784"/>
            <a:ext cx="1842579" cy="64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3" y="144213"/>
            <a:ext cx="8929483" cy="324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" y="3618000"/>
            <a:ext cx="8929485" cy="32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73056" y="157954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RMSE=3.499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973056" y="505333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RMSE=0.206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277673" y="144213"/>
            <a:ext cx="2756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Атака на все элементы </a:t>
            </a:r>
          </a:p>
          <a:p>
            <a:pPr algn="ctr"/>
            <a:r>
              <a:rPr lang="ru-RU" sz="1400" dirty="0" smtClean="0"/>
              <a:t>временных последовательностей</a:t>
            </a:r>
          </a:p>
          <a:p>
            <a:pPr algn="ctr"/>
            <a:r>
              <a:rPr lang="el-GR" sz="1400" dirty="0" smtClean="0"/>
              <a:t>ε</a:t>
            </a:r>
            <a:r>
              <a:rPr lang="en-US" sz="1400" dirty="0" smtClean="0"/>
              <a:t>=0.05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277673" y="3618000"/>
            <a:ext cx="27568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Атака на последний элемент </a:t>
            </a:r>
          </a:p>
          <a:p>
            <a:pPr algn="ctr"/>
            <a:r>
              <a:rPr lang="ru-RU" sz="1400" dirty="0" smtClean="0"/>
              <a:t>временных последовательностей</a:t>
            </a:r>
            <a:endParaRPr lang="en-US" sz="1400" dirty="0" smtClean="0"/>
          </a:p>
          <a:p>
            <a:pPr algn="ctr"/>
            <a:r>
              <a:rPr lang="el-GR" sz="1400" dirty="0" smtClean="0"/>
              <a:t>ε</a:t>
            </a:r>
            <a:r>
              <a:rPr lang="en-US" sz="1400" dirty="0" smtClean="0"/>
              <a:t>=0.05</a:t>
            </a:r>
            <a:endParaRPr lang="ru-RU" sz="1400" dirty="0" smtClean="0"/>
          </a:p>
        </p:txBody>
      </p:sp>
      <p:sp>
        <p:nvSpPr>
          <p:cNvPr id="2" name="Овал 1"/>
          <p:cNvSpPr/>
          <p:nvPr/>
        </p:nvSpPr>
        <p:spPr>
          <a:xfrm>
            <a:off x="8485632" y="6205728"/>
            <a:ext cx="438912" cy="438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3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787"/>
            <a:ext cx="8735083" cy="324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18000"/>
            <a:ext cx="8735083" cy="3240000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8901801" y="4868668"/>
            <a:ext cx="2275431" cy="738664"/>
            <a:chOff x="8901801" y="1579547"/>
            <a:chExt cx="2275431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8901801" y="1579547"/>
              <a:ext cx="2275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RMSE(clean</a:t>
              </a:r>
              <a:r>
                <a:rPr lang="ru-RU" dirty="0" smtClean="0"/>
                <a:t> </a:t>
              </a:r>
              <a:r>
                <a:rPr lang="en-US" dirty="0" smtClean="0"/>
                <a:t>TS)=5.231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01801" y="1948879"/>
              <a:ext cx="2113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RMSE(</a:t>
              </a:r>
              <a:r>
                <a:rPr lang="en-US" dirty="0" err="1" smtClean="0"/>
                <a:t>adv</a:t>
              </a:r>
              <a:r>
                <a:rPr lang="ru-RU" dirty="0" smtClean="0"/>
                <a:t> </a:t>
              </a:r>
              <a:r>
                <a:rPr lang="en-US" dirty="0" smtClean="0"/>
                <a:t>TS)=6.488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8901801" y="1650455"/>
            <a:ext cx="2275431" cy="738664"/>
            <a:chOff x="8901801" y="1579547"/>
            <a:chExt cx="2275431" cy="738664"/>
          </a:xfrm>
        </p:grpSpPr>
        <p:sp>
          <p:nvSpPr>
            <p:cNvPr id="15" name="TextBox 14"/>
            <p:cNvSpPr txBox="1"/>
            <p:nvPr/>
          </p:nvSpPr>
          <p:spPr>
            <a:xfrm>
              <a:off x="8901801" y="1579547"/>
              <a:ext cx="2275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RMSE(clean</a:t>
              </a:r>
              <a:r>
                <a:rPr lang="ru-RU" dirty="0" smtClean="0"/>
                <a:t> </a:t>
              </a:r>
              <a:r>
                <a:rPr lang="en-US" dirty="0" smtClean="0"/>
                <a:t>TS)=5.231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01801" y="1948879"/>
              <a:ext cx="2113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RMSE(</a:t>
              </a:r>
              <a:r>
                <a:rPr lang="en-US" dirty="0" err="1" smtClean="0"/>
                <a:t>adv</a:t>
              </a:r>
              <a:r>
                <a:rPr lang="ru-RU" dirty="0" smtClean="0"/>
                <a:t> </a:t>
              </a:r>
              <a:r>
                <a:rPr lang="en-US" dirty="0" smtClean="0"/>
                <a:t>TS)=7.352</a:t>
              </a:r>
              <a:endParaRPr lang="ru-RU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082601" y="399787"/>
            <a:ext cx="27568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Атака на все элементы </a:t>
            </a:r>
          </a:p>
          <a:p>
            <a:pPr algn="ctr"/>
            <a:r>
              <a:rPr lang="ru-RU" sz="1400" dirty="0" smtClean="0"/>
              <a:t>временных последовательностей</a:t>
            </a:r>
            <a:endParaRPr lang="en-US" sz="1400" dirty="0" smtClean="0"/>
          </a:p>
          <a:p>
            <a:pPr algn="ctr"/>
            <a:r>
              <a:rPr lang="el-GR" sz="1400" dirty="0" smtClean="0"/>
              <a:t>ε</a:t>
            </a:r>
            <a:r>
              <a:rPr lang="en-US" sz="1400" dirty="0" smtClean="0"/>
              <a:t>=0.05</a:t>
            </a:r>
            <a:endParaRPr lang="ru-RU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082601" y="3639787"/>
            <a:ext cx="27568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Атака на последний элемент </a:t>
            </a:r>
          </a:p>
          <a:p>
            <a:pPr algn="ctr"/>
            <a:r>
              <a:rPr lang="ru-RU" sz="1400" dirty="0" smtClean="0"/>
              <a:t>временных последовательностей</a:t>
            </a:r>
            <a:endParaRPr lang="en-US" sz="1400" dirty="0" smtClean="0"/>
          </a:p>
          <a:p>
            <a:pPr algn="ctr"/>
            <a:r>
              <a:rPr lang="el-GR" sz="1400" dirty="0" smtClean="0"/>
              <a:t>ε</a:t>
            </a:r>
            <a:r>
              <a:rPr lang="en-US" sz="1400" dirty="0" smtClean="0"/>
              <a:t>=0.05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10780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14282</TotalTime>
  <Words>104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13</cp:revision>
  <dcterms:created xsi:type="dcterms:W3CDTF">2023-10-30T20:52:33Z</dcterms:created>
  <dcterms:modified xsi:type="dcterms:W3CDTF">2023-11-09T18:54:47Z</dcterms:modified>
</cp:coreProperties>
</file>