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  <p:embeddedFont>
      <p:font typeface="Century Gothic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1BFADA1-7892-4868-8D8B-7850A78C3B05}">
  <a:tblStyle styleId="{F1BFADA1-7892-4868-8D8B-7850A78C3B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enturyGothic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enturyGothic-italic.fntdata"/><Relationship Id="rId30" Type="http://schemas.openxmlformats.org/officeDocument/2006/relationships/font" Target="fonts/CenturyGothic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CenturyGothic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2171700" y="573280"/>
            <a:ext cx="64578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3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514350" y="1645920"/>
            <a:ext cx="8115300" cy="30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762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762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889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016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016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016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016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016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016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0" type="dt"/>
          </p:nvPr>
        </p:nvSpPr>
        <p:spPr>
          <a:xfrm>
            <a:off x="6446520" y="4767263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1" type="ftr"/>
          </p:nvPr>
        </p:nvSpPr>
        <p:spPr>
          <a:xfrm>
            <a:off x="514350" y="4766884"/>
            <a:ext cx="582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6572250" y="2857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200"/>
            </a:lvl1pPr>
            <a:lvl2pPr lvl="1" algn="ctr">
              <a:spcBef>
                <a:spcPts val="0"/>
              </a:spcBef>
              <a:buSzPct val="100000"/>
              <a:defRPr sz="3200"/>
            </a:lvl2pPr>
            <a:lvl3pPr lvl="2" algn="ctr">
              <a:spcBef>
                <a:spcPts val="0"/>
              </a:spcBef>
              <a:buSzPct val="100000"/>
              <a:defRPr sz="3200"/>
            </a:lvl3pPr>
            <a:lvl4pPr lvl="3" algn="ctr">
              <a:spcBef>
                <a:spcPts val="0"/>
              </a:spcBef>
              <a:buSzPct val="100000"/>
              <a:defRPr sz="3200"/>
            </a:lvl4pPr>
            <a:lvl5pPr lvl="4" algn="ctr">
              <a:spcBef>
                <a:spcPts val="0"/>
              </a:spcBef>
              <a:buSzPct val="100000"/>
              <a:defRPr sz="3200"/>
            </a:lvl5pPr>
            <a:lvl6pPr lvl="5" algn="ctr">
              <a:spcBef>
                <a:spcPts val="0"/>
              </a:spcBef>
              <a:buSzPct val="100000"/>
              <a:defRPr sz="3200"/>
            </a:lvl6pPr>
            <a:lvl7pPr lvl="6" algn="ctr">
              <a:spcBef>
                <a:spcPts val="0"/>
              </a:spcBef>
              <a:buSzPct val="100000"/>
              <a:defRPr sz="3200"/>
            </a:lvl7pPr>
            <a:lvl8pPr lvl="7" algn="ctr">
              <a:spcBef>
                <a:spcPts val="0"/>
              </a:spcBef>
              <a:buSzPct val="100000"/>
              <a:defRPr sz="3200"/>
            </a:lvl8pPr>
            <a:lvl9pPr lvl="8"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youtube.com/watch?v=NH0eJY95rMY" TargetMode="External"/><Relationship Id="rId4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Contribution History Log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135" name="Shape 135"/>
          <p:cNvGraphicFramePr/>
          <p:nvPr/>
        </p:nvGraphicFramePr>
        <p:xfrm>
          <a:off x="1488625" y="1443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{F1BFADA1-7892-4868-8D8B-7850A78C3B05}</a:tableStyleId>
              </a:tblPr>
              <a:tblGrid>
                <a:gridCol w="2008050"/>
                <a:gridCol w="2008050"/>
                <a:gridCol w="20080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Slide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Contributor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Date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7, 12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Matthew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10</a:t>
                      </a: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/26/2017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10-11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Brandon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10/26/2017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3-4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Joseph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10/26/2017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8-9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Erik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10/26/2017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5-6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Kyle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10/26/2017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13-14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Evan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10/26/2017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Suggestion Algorithm - CNN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819150" y="1616113"/>
            <a:ext cx="7505700" cy="1197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Convolutional Neural Network Info Here</a:t>
            </a:r>
          </a:p>
        </p:txBody>
      </p:sp>
      <p:pic>
        <p:nvPicPr>
          <p:cNvPr id="196" name="Shape 196"/>
          <p:cNvPicPr preferRelativeResize="0"/>
          <p:nvPr/>
        </p:nvPicPr>
        <p:blipFill rotWithShape="1">
          <a:blip r:embed="rId3">
            <a:alphaModFix/>
          </a:blip>
          <a:srcRect b="22613" l="6787" r="76095" t="12459"/>
          <a:stretch/>
        </p:blipFill>
        <p:spPr>
          <a:xfrm>
            <a:off x="7862050" y="245575"/>
            <a:ext cx="907675" cy="110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6738" y="2929428"/>
            <a:ext cx="6330524" cy="172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Suggestion Algorithm - Ensemble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819150" y="1616113"/>
            <a:ext cx="7505700" cy="1197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Naive Bayes + Convolutional Neural Net = Final Prediction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04" name="Shape 204"/>
          <p:cNvPicPr preferRelativeResize="0"/>
          <p:nvPr/>
        </p:nvPicPr>
        <p:blipFill rotWithShape="1">
          <a:blip r:embed="rId3">
            <a:alphaModFix/>
          </a:blip>
          <a:srcRect b="22613" l="6787" r="76095" t="12459"/>
          <a:stretch/>
        </p:blipFill>
        <p:spPr>
          <a:xfrm>
            <a:off x="7862050" y="245575"/>
            <a:ext cx="907675" cy="110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/>
          <p:nvPr/>
        </p:nvSpPr>
        <p:spPr>
          <a:xfrm>
            <a:off x="1336100" y="2077950"/>
            <a:ext cx="1587300" cy="95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5105025" y="2077950"/>
            <a:ext cx="1587300" cy="95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3638300" y="3255025"/>
            <a:ext cx="795000" cy="47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08" name="Shape 208"/>
          <p:cNvCxnSpPr>
            <a:stCxn id="207" idx="2"/>
          </p:cNvCxnSpPr>
          <p:nvPr/>
        </p:nvCxnSpPr>
        <p:spPr>
          <a:xfrm>
            <a:off x="4035800" y="3732925"/>
            <a:ext cx="0" cy="84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9" name="Shape 209"/>
          <p:cNvCxnSpPr>
            <a:stCxn id="205" idx="3"/>
            <a:endCxn id="207" idx="1"/>
          </p:cNvCxnSpPr>
          <p:nvPr/>
        </p:nvCxnSpPr>
        <p:spPr>
          <a:xfrm>
            <a:off x="2923400" y="2555250"/>
            <a:ext cx="714900" cy="93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0" name="Shape 210"/>
          <p:cNvCxnSpPr>
            <a:stCxn id="206" idx="1"/>
            <a:endCxn id="207" idx="3"/>
          </p:cNvCxnSpPr>
          <p:nvPr/>
        </p:nvCxnSpPr>
        <p:spPr>
          <a:xfrm flipH="1">
            <a:off x="4433325" y="2555250"/>
            <a:ext cx="671700" cy="93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I created this video with the YouTube Video Editor (http://www.youtube.com/editor)" id="215" name="Shape 215" title="Spongebob- Squidward Future Loop">
            <a:hlinkClick r:id="rId3"/>
          </p:cNvPr>
          <p:cNvSpPr/>
          <p:nvPr/>
        </p:nvSpPr>
        <p:spPr>
          <a:xfrm>
            <a:off x="1403275" y="231400"/>
            <a:ext cx="6337450" cy="4674100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Sprint 5 Objectives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Search for channels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Search for Shoppers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Stage 2 Of Suggestion Algorithm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Previous Product Arrow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Channels tab on profile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Following tab on profile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More Information page</a:t>
            </a:r>
          </a:p>
        </p:txBody>
      </p:sp>
      <p:pic>
        <p:nvPicPr>
          <p:cNvPr id="222" name="Shape 222"/>
          <p:cNvPicPr preferRelativeResize="0"/>
          <p:nvPr/>
        </p:nvPicPr>
        <p:blipFill rotWithShape="1">
          <a:blip r:embed="rId3">
            <a:alphaModFix/>
          </a:blip>
          <a:srcRect b="22613" l="6787" r="76095" t="12459"/>
          <a:stretch/>
        </p:blipFill>
        <p:spPr>
          <a:xfrm>
            <a:off x="7862050" y="245575"/>
            <a:ext cx="907675" cy="110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Shape 227"/>
          <p:cNvPicPr preferRelativeResize="0"/>
          <p:nvPr/>
        </p:nvPicPr>
        <p:blipFill rotWithShape="1">
          <a:blip r:embed="rId3">
            <a:alphaModFix/>
          </a:blip>
          <a:srcRect b="22613" l="6787" r="76095" t="12459"/>
          <a:stretch/>
        </p:blipFill>
        <p:spPr>
          <a:xfrm>
            <a:off x="7862050" y="245575"/>
            <a:ext cx="907675" cy="110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 txBox="1"/>
          <p:nvPr>
            <p:ph type="title"/>
          </p:nvPr>
        </p:nvSpPr>
        <p:spPr>
          <a:xfrm>
            <a:off x="819150" y="209445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0">
                <a:solidFill>
                  <a:srgbClr val="000000"/>
                </a:solidFill>
              </a:rPr>
              <a:t>Demo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Shape 233"/>
          <p:cNvPicPr preferRelativeResize="0"/>
          <p:nvPr/>
        </p:nvPicPr>
        <p:blipFill rotWithShape="1">
          <a:blip r:embed="rId3">
            <a:alphaModFix/>
          </a:blip>
          <a:srcRect b="22613" l="6787" r="76095" t="12459"/>
          <a:stretch/>
        </p:blipFill>
        <p:spPr>
          <a:xfrm>
            <a:off x="7862050" y="245575"/>
            <a:ext cx="907675" cy="110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Shape 234"/>
          <p:cNvSpPr txBox="1"/>
          <p:nvPr>
            <p:ph type="title"/>
          </p:nvPr>
        </p:nvSpPr>
        <p:spPr>
          <a:xfrm>
            <a:off x="819150" y="209445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0">
                <a:solidFill>
                  <a:srgbClr val="000000"/>
                </a:solidFill>
              </a:rPr>
              <a:t>Questions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subTitle"/>
          </p:nvPr>
        </p:nvSpPr>
        <p:spPr>
          <a:xfrm>
            <a:off x="1891350" y="2310458"/>
            <a:ext cx="5361300" cy="52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Brandon Jackson, Erik Culberson, Evan Bradley, Kyle Schrade, 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Joseph Herkness, Matthew DeMott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0675" y="846525"/>
            <a:ext cx="5302649" cy="146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User Story 15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819150" y="1705550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As a Shopper, I can like a product so I can see it later and update my preferences.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Functional Requirements</a:t>
            </a:r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36, 56, 59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Nonfunctional Requirements</a:t>
            </a:r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4, 12, 13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 b="22613" l="6787" r="76095" t="12459"/>
          <a:stretch/>
        </p:blipFill>
        <p:spPr>
          <a:xfrm>
            <a:off x="7862050" y="245575"/>
            <a:ext cx="907675" cy="110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User Story 16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819150" y="1705550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As a Shopper, I can dislike a product so I can update my preferences.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Functional Requirements</a:t>
            </a:r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37, 57, 59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Nonfunctional Requirements</a:t>
            </a:r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4, 12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55" name="Shape 155"/>
          <p:cNvPicPr preferRelativeResize="0"/>
          <p:nvPr/>
        </p:nvPicPr>
        <p:blipFill rotWithShape="1">
          <a:blip r:embed="rId3">
            <a:alphaModFix/>
          </a:blip>
          <a:srcRect b="22613" l="6787" r="76095" t="12459"/>
          <a:stretch/>
        </p:blipFill>
        <p:spPr>
          <a:xfrm>
            <a:off x="7862050" y="245575"/>
            <a:ext cx="907675" cy="110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User Story 17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819150" y="1705550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As a Shopper, I can view the liked products page so I can see the products I have liked.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Functional Requirements</a:t>
            </a:r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54-56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Nonfunctional Requirements</a:t>
            </a:r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1, 4, 14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62" name="Shape 162"/>
          <p:cNvPicPr preferRelativeResize="0"/>
          <p:nvPr/>
        </p:nvPicPr>
        <p:blipFill rotWithShape="1">
          <a:blip r:embed="rId3">
            <a:alphaModFix/>
          </a:blip>
          <a:srcRect b="22613" l="6787" r="76095" t="12459"/>
          <a:stretch/>
        </p:blipFill>
        <p:spPr>
          <a:xfrm>
            <a:off x="7862050" y="245575"/>
            <a:ext cx="907675" cy="110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User Story 18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819150" y="1705550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As a Shopper, I can unsubscribe from a channel so I will no longer see that channel.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Functional Requirements</a:t>
            </a:r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61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Nonfunctional Requirements</a:t>
            </a:r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15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 b="22613" l="6787" r="76095" t="12459"/>
          <a:stretch/>
        </p:blipFill>
        <p:spPr>
          <a:xfrm>
            <a:off x="7862050" y="245575"/>
            <a:ext cx="907675" cy="110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User Story 19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819150" y="1705550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As a Shopper, I can follow another Shopper so I can see their profile.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Functional Requirements</a:t>
            </a:r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63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Nonfunctional Requirements</a:t>
            </a:r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16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 b="22613" l="6787" r="76095" t="12459"/>
          <a:stretch/>
        </p:blipFill>
        <p:spPr>
          <a:xfrm>
            <a:off x="7862050" y="245575"/>
            <a:ext cx="907675" cy="110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Suggestion Algorithm - Naive Bayes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819150" y="1616113"/>
            <a:ext cx="7505700" cy="1197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Using tags from the clarifai API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Naive Bayes formula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Using tags as one way to “vote”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83" name="Shape 183"/>
          <p:cNvPicPr preferRelativeResize="0"/>
          <p:nvPr/>
        </p:nvPicPr>
        <p:blipFill rotWithShape="1">
          <a:blip r:embed="rId3">
            <a:alphaModFix/>
          </a:blip>
          <a:srcRect b="22613" l="6787" r="76095" t="12459"/>
          <a:stretch/>
        </p:blipFill>
        <p:spPr>
          <a:xfrm>
            <a:off x="7862050" y="245575"/>
            <a:ext cx="907675" cy="110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3975" y="2313963"/>
            <a:ext cx="3536058" cy="2024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187" y="830975"/>
            <a:ext cx="8247627" cy="348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