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5" r:id="rId7"/>
    <p:sldId id="267" r:id="rId8"/>
    <p:sldId id="268" r:id="rId9"/>
    <p:sldId id="263" r:id="rId10"/>
    <p:sldId id="271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62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FC8F-1D2A-E5D7-28EC-31E93B15E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8B685-F92A-A5FC-804B-87C0C071B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FD716-5327-1B4B-A61E-03D0BE0B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8548-712D-433F-8154-5772F4B1F466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EC5D3-EFB1-A996-7F36-4A18D348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45F24-172E-926D-296D-45E0781A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061-D491-4490-9B68-1E75CFA0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8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3390-BF8E-29B0-3982-006AF984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E88E0-2F5F-86CF-2B30-20EB9B9AA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9EA10-0568-C89C-480A-3E434789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8548-712D-433F-8154-5772F4B1F466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DF86A-142F-B7ED-843C-CBAA551D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EA97-F838-5772-83AD-142C2038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061-D491-4490-9B68-1E75CFA0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6D3B2-5598-86FE-F2ED-5E3BF5954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A7C24-040B-D6AE-FF6E-20BB32BFF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A5F2-D015-FC1A-B737-C86A8DF8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8548-712D-433F-8154-5772F4B1F466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F9C7E-F662-C05A-AB76-E2D175AD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612B1-1676-892F-3C05-F63BC215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061-D491-4490-9B68-1E75CFA0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93B5-5280-CE64-1A0F-C2481A0B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92AC5-F495-E956-275F-BFA620193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8D9A7-6E56-F65B-6D32-9DF5D7FC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8548-712D-433F-8154-5772F4B1F466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451A4-A9BE-C137-2735-00613ED2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B9D71-0C1F-C1A4-91D2-B68B29D0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061-D491-4490-9B68-1E75CFA0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E906-1696-D556-5DA2-A355E872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47E9F-BC49-6E1D-3D0F-542ED450A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81A33-5062-83AA-91DA-C658AC69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8548-712D-433F-8154-5772F4B1F466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54A50-89C0-E617-99B6-6A7EA58A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8D116-25AF-E09D-FB93-BB714969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061-D491-4490-9B68-1E75CFA0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3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1F3A-9E13-0F89-78AC-B8032440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5B6C-B0E4-7D0E-978D-3D83107DF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C716B-5556-9FFA-CE17-AAC65F7DC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03689-96AD-244D-F15C-45052471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8548-712D-433F-8154-5772F4B1F466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F955B-0B0B-7B02-DDFE-004EB1EC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AA8B1-9B29-74A3-5981-5F6D806C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061-D491-4490-9B68-1E75CFA0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7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A27-0A5F-B4A5-3A5E-761FC2FA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9D17F-DA91-DAAF-0D9E-417FDC74E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4A888-9AEE-9C2B-62B6-0D3FDED4C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E26A2-9227-A6CE-05FE-A3433FA59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932A1-2709-6178-2B8C-3E7E99799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C1120-5E28-B3E6-4C8F-D43B3BAE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8548-712D-433F-8154-5772F4B1F466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641AD-06DA-CB2C-406B-D4BC1353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2627E-0651-C78F-5664-1FB87851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061-D491-4490-9B68-1E75CFA0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5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0C27-098D-363B-071E-DD3DA330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E652C-E687-0794-63E2-99C817EF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8548-712D-433F-8154-5772F4B1F466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AF8AE-D3DB-83B4-ABFC-F54CA722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84B27-AFF3-8EFB-B39B-E9FE0859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061-D491-4490-9B68-1E75CFA0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9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D6AE2-1BFB-4879-E126-FE059879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8548-712D-433F-8154-5772F4B1F466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5F925-99B6-E45A-2A17-DC0FC7B0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4660C-4531-7C23-50CE-3C30848B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061-D491-4490-9B68-1E75CFA0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2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291F-702B-0F4F-96C2-C7A0B371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B5B2-54EE-BE5D-0846-E94F424A9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DF3D9-3C47-A1EE-745C-C4123F163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BA178-DB89-16B1-789B-94451849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8548-712D-433F-8154-5772F4B1F466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A09A6-407E-21B2-4963-2308EEDE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6E723-AD34-9151-08A2-95566242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061-D491-4490-9B68-1E75CFA0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1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F00C-A276-8D02-457D-F72588EE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6D9BB-A791-3CD9-E362-2EAD019C8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674D4-68FB-6C05-D963-BCB08DA68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15B32-2B44-2758-DA51-72F5D8A9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8548-712D-433F-8154-5772F4B1F466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0DBFA-647F-F231-6DCF-52A0A0AC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D9E27-B001-26DF-B77E-BEC067A3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0061-D491-4490-9B68-1E75CFA0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5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2F12D-A00E-FBA3-66EC-B70C98798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F1716-EBB6-94E7-9ED6-973FEDF7E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028E9-F937-0E49-5EEC-F93168B70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F48548-712D-433F-8154-5772F4B1F466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5735F-514A-BB54-388B-56024E2E0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087DD-0A39-25DC-484C-02C576CF3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C70061-D491-4490-9B68-1E75CFA0C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561E-0B01-D47C-EE98-64CAA6C2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2779E-AC35-CB89-382A-5D1307AB2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 minutes of resting-state EEG.</a:t>
            </a:r>
          </a:p>
          <a:p>
            <a:r>
              <a:rPr lang="en-US" dirty="0"/>
              <a:t>Clinical setup: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Natus software, device?,</a:t>
            </a:r>
          </a:p>
          <a:p>
            <a:pPr lvl="1"/>
            <a:r>
              <a:rPr lang="en-US" dirty="0"/>
              <a:t>21 EEG electrodes (10-20 cap),</a:t>
            </a:r>
          </a:p>
          <a:p>
            <a:pPr lvl="1"/>
            <a:r>
              <a:rPr lang="en-US" dirty="0"/>
              <a:t>3 EOG electrodes,</a:t>
            </a:r>
          </a:p>
          <a:p>
            <a:pPr lvl="1"/>
            <a:r>
              <a:rPr lang="en-US" dirty="0"/>
              <a:t>1 ECG electrode.</a:t>
            </a:r>
          </a:p>
          <a:p>
            <a:r>
              <a:rPr lang="en-US" dirty="0"/>
              <a:t>Test group: 18 M, 12 F, age 0-19.</a:t>
            </a:r>
          </a:p>
          <a:p>
            <a:r>
              <a:rPr lang="en-US" dirty="0"/>
              <a:t>Control group: 31 M, 35 F, age 0-19.</a:t>
            </a:r>
          </a:p>
        </p:txBody>
      </p:sp>
    </p:spTree>
    <p:extLst>
      <p:ext uri="{BB962C8B-B14F-4D97-AF65-F5344CB8AC3E}">
        <p14:creationId xmlns:p14="http://schemas.microsoft.com/office/powerpoint/2010/main" val="336973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000F2-923E-605F-B58C-7EB89AEC8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4CDA-4DA4-C31E-DA40-C4DD5349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Paired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24D32-B473-8E4B-0F27-BB7277098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 Kavcic et al. 2024, each participant from the test group was matched with all participants from the control group that:</a:t>
            </a:r>
          </a:p>
          <a:p>
            <a:pPr lvl="1"/>
            <a:r>
              <a:rPr lang="en-US" dirty="0"/>
              <a:t>were of the same sex,</a:t>
            </a:r>
          </a:p>
          <a:p>
            <a:pPr lvl="1"/>
            <a:r>
              <a:rPr lang="en-US" dirty="0"/>
              <a:t>differed at most by 1 year in age.</a:t>
            </a:r>
          </a:p>
          <a:p>
            <a:pPr lvl="1"/>
            <a:endParaRPr lang="en-US" dirty="0"/>
          </a:p>
          <a:p>
            <a:r>
              <a:rPr lang="en-US" dirty="0"/>
              <a:t>For each metric we calculated the difference between the pair.</a:t>
            </a:r>
          </a:p>
          <a:p>
            <a:endParaRPr lang="en-US" dirty="0"/>
          </a:p>
          <a:p>
            <a:r>
              <a:rPr lang="en-US" dirty="0"/>
              <a:t>Statistical tests then verify if these differences are negative (higher value of the metric in the control group) or positive (higher value of the metric in the test group).</a:t>
            </a:r>
          </a:p>
        </p:txBody>
      </p:sp>
    </p:spTree>
    <p:extLst>
      <p:ext uri="{BB962C8B-B14F-4D97-AF65-F5344CB8AC3E}">
        <p14:creationId xmlns:p14="http://schemas.microsoft.com/office/powerpoint/2010/main" val="372392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FD567-1BAF-FB56-157F-9D4749FD9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3BD3-2242-0A8D-7D06-4DAB53AC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37DE-8011-6D00-06DA-98612903B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evidence that global efficiency is lower in the test group (P = 98.12 ± 0.27%).</a:t>
            </a:r>
          </a:p>
        </p:txBody>
      </p:sp>
      <p:pic>
        <p:nvPicPr>
          <p:cNvPr id="7" name="Picture 6" descr="A graph of a normal distribution&#10;&#10;AI-generated content may be incorrect.">
            <a:extLst>
              <a:ext uri="{FF2B5EF4-FFF2-40B4-BE49-F238E27FC236}">
                <a16:creationId xmlns:a16="http://schemas.microsoft.com/office/drawing/2014/main" id="{81C773A5-3783-411D-D2E0-657BAE4C6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737" y="2796954"/>
            <a:ext cx="6570526" cy="369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91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0F396-64D1-3BEC-B18E-8C228FE43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B4CC-BC19-9138-F98E-2E09781B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B2756-523D-8C88-E419-3460E7006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Strong evidence that IHS is lower in the test group.</a:t>
            </a:r>
          </a:p>
          <a:p>
            <a:endParaRPr lang="en-US" dirty="0"/>
          </a:p>
          <a:p>
            <a:r>
              <a:rPr lang="en-US" dirty="0"/>
              <a:t>On average IHS in the test group was 0.04 lower than in the control group.</a:t>
            </a:r>
          </a:p>
          <a:p>
            <a:endParaRPr lang="en-US" dirty="0"/>
          </a:p>
        </p:txBody>
      </p:sp>
      <p:pic>
        <p:nvPicPr>
          <p:cNvPr id="8" name="Content Placeholder 7" descr="A diagram of a brain&#10;&#10;AI-generated content may be incorrect.">
            <a:extLst>
              <a:ext uri="{FF2B5EF4-FFF2-40B4-BE49-F238E27FC236}">
                <a16:creationId xmlns:a16="http://schemas.microsoft.com/office/drawing/2014/main" id="{5291C5EE-58CD-B90D-A468-22350F1ED0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617039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0590E-086C-3E8E-90FD-A468EECE8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5A5F-3586-8848-299E-595EFE64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LAQ vs RAQ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A308D-AE60-04AF-1736-6A3B2E7A5C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No significant evidence.</a:t>
            </a:r>
          </a:p>
          <a:p>
            <a:endParaRPr lang="en-US" dirty="0"/>
          </a:p>
        </p:txBody>
      </p:sp>
      <p:pic>
        <p:nvPicPr>
          <p:cNvPr id="7" name="Content Placeholder 6" descr="A diagram of a brain&#10;&#10;AI-generated content may be incorrect.">
            <a:extLst>
              <a:ext uri="{FF2B5EF4-FFF2-40B4-BE49-F238E27FC236}">
                <a16:creationId xmlns:a16="http://schemas.microsoft.com/office/drawing/2014/main" id="{774EF666-A90E-AE57-3A82-8CBBB51FAB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227258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4DAF9-6498-7251-62F8-46C480DBB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ED1A-0E96-EF79-806A-0EE9CCFC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LPQ vs RPQ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98016-12C8-1DE3-5019-BF60579123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Strong evidence that ACS is lower in the test group.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Content Placeholder 7" descr="A diagram of a brain&#10;&#10;AI-generated content may be incorrect.">
            <a:extLst>
              <a:ext uri="{FF2B5EF4-FFF2-40B4-BE49-F238E27FC236}">
                <a16:creationId xmlns:a16="http://schemas.microsoft.com/office/drawing/2014/main" id="{E6AFD6C1-FA00-2AF0-B7CD-7BB5CE8021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273256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DE5B0-E9D9-A011-E2BF-7AA2385A6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7562-A772-967E-CBCF-AF306137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LAQ vs RPQ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6EFB5-2034-410D-C91F-B57967EB3B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Strong evidence that ACS is lower in the test group.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Content Placeholder 6" descr="A diagram of a brain&#10;&#10;AI-generated content may be incorrect.">
            <a:extLst>
              <a:ext uri="{FF2B5EF4-FFF2-40B4-BE49-F238E27FC236}">
                <a16:creationId xmlns:a16="http://schemas.microsoft.com/office/drawing/2014/main" id="{EB2F1158-E006-9F66-7C77-CD19EEFDC4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624845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F0A9E-230A-6706-DBAE-3C5919DD8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2A04-C383-3232-BCFB-E5017124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RAQ vs LPQ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F0C6B-DA37-754A-FCE8-B7C6A13E15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Moderate evidence that ACS is lower in the test group.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Content Placeholder 7" descr="A diagram of a brain&#10;&#10;AI-generated content may be incorrect.">
            <a:extLst>
              <a:ext uri="{FF2B5EF4-FFF2-40B4-BE49-F238E27FC236}">
                <a16:creationId xmlns:a16="http://schemas.microsoft.com/office/drawing/2014/main" id="{886EDCFC-8DDA-BA48-3FB4-5E56BD5495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756223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0E022-6ABE-68C4-630E-C5BD8DC8D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4A85-01FF-4B32-B76B-1360D397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B5788-B8C3-7D93-BA08-3059955B2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"Normal" development in terms of GE, it increases with age.</a:t>
            </a:r>
          </a:p>
        </p:txBody>
      </p:sp>
      <p:pic>
        <p:nvPicPr>
          <p:cNvPr id="5" name="Picture 4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CFC6DEED-6121-129E-3388-ECF7DDB8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18" y="2314882"/>
            <a:ext cx="7710964" cy="433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12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14D99-38D1-90B0-6C27-108BDBF63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9ACE-C5FA-6295-DE79-300D48B5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IHS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F1B87-9789-EB7F-5DD0-B82D5F8A7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"Normal" development in terms of IHS, it </a:t>
            </a:r>
            <a:r>
              <a:rPr lang="en-US"/>
              <a:t>increases with age.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8B6FD7-E4EB-E218-CE6E-EF66E515E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0518" y="2314882"/>
            <a:ext cx="7710963" cy="433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02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36BD1-986A-FA2B-FA81-06C63C0EC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D5F2-0900-39E9-8DC2-374E64A9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DD943-F1C6-DA1C-066E-3E87D2CD2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Data (connectomes and demographics) along with all code is available at: https://github.com/demsarjure/ped_neuro_eeg.</a:t>
            </a:r>
          </a:p>
        </p:txBody>
      </p:sp>
    </p:spTree>
    <p:extLst>
      <p:ext uri="{BB962C8B-B14F-4D97-AF65-F5344CB8AC3E}">
        <p14:creationId xmlns:p14="http://schemas.microsoft.com/office/powerpoint/2010/main" val="269668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4243E-3B51-F9EF-23E4-76A7674CF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972D-C696-8EDC-8940-EFF7C976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A606D-A4D9-8CC9-6996-5D0035684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Preprocessing in Python with the following packages: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Pandas,</a:t>
            </a:r>
          </a:p>
          <a:p>
            <a:pPr lvl="1"/>
            <a:r>
              <a:rPr lang="en-US" dirty="0"/>
              <a:t>MNE,</a:t>
            </a:r>
          </a:p>
          <a:p>
            <a:pPr lvl="1"/>
            <a:r>
              <a:rPr lang="en-US" dirty="0"/>
              <a:t>MNE BIDS,</a:t>
            </a:r>
          </a:p>
          <a:p>
            <a:pPr lvl="1"/>
            <a:r>
              <a:rPr lang="en-US" dirty="0"/>
              <a:t>MNE Connectivity,</a:t>
            </a:r>
          </a:p>
          <a:p>
            <a:pPr lvl="1"/>
            <a:r>
              <a:rPr lang="en-US" dirty="0" err="1"/>
              <a:t>Autoreject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32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FB59E-474D-D89B-BFC3-058F9BE37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0169-0FD6-99C3-7112-2A719F42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5AB4D-66A9-189F-D454-55F6876CE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Kavčič, Alja, et al. "EEG alpha band functional brain network correlates of cognitive performance in children after perinatal stroke." 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NeuroImage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297 (2024): 120743.</a:t>
            </a:r>
          </a:p>
          <a:p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Kavčič, Alja, et al. "EEG functional connectivity after perinatal stroke."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Cerebral Cortex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33.17 (2023): 9927-9935.</a:t>
            </a:r>
            <a:endParaRPr lang="en-US" sz="1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Kavčič, Alja, et al. "Age related changes and sex related differences of functional brain networks in childhood: A high-density EEG study."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Clinical Neurophysiology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150 (2023): 216-226.</a:t>
            </a:r>
          </a:p>
          <a:p>
            <a:r>
              <a:rPr lang="en-US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Miljevic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Aleksandra, et al. "Electroencephalographic connectivity: a fundamental guide and checklist for optimal study design and evaluation."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Biological Psychiatry: Cognitive Neuroscience and Neuroimaging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7.6 (2022): 546-554.</a:t>
            </a:r>
          </a:p>
          <a:p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Vinck M,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Oostenveld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R, Van Wingerden M, Battaglia F, Pennartz CM. An improved index of phase-synchronization for electrophysiological data in the presence of volume-conduction, noise and sample-size bias.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NeuroImage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2011:55(4):1548–1565. ISSN 10538119.</a:t>
            </a:r>
          </a:p>
          <a:p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Gorgolewski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, Krzysztof J., et al. “The Brain Imaging Data Structure, a Format for Organizing and Describing Outputs of Neuroimaging Experiments.” Scientific Data, vol. 3, 2016, article no. 160044, doi:10.1038/sdata.2016.44.</a:t>
            </a:r>
          </a:p>
          <a:p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Python Software Foundation. “Python Language Reference, Version 3.x.” Python Software Foundation, 2023. https://docs.python.org/3/reference/.</a:t>
            </a:r>
          </a:p>
          <a:p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Carpenter, Bob, et al. “Stan: A Probabilistic Programming Language.” Journal of Statistical Software, vol. 76, no. 1, 2017, pp. 1–32, doi:10.18637/jss.v076.i01.</a:t>
            </a:r>
          </a:p>
          <a:p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Gramfort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, Alexandre, et al. “MEG and EEG Data Analysis with MNE-Python.” Frontiers in Neuroscience, vol. 7, 2013, p. 267, doi:10.3389/fnins.2013.00267.</a:t>
            </a:r>
          </a:p>
          <a:p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MNE-Python Developers. MNE-Python. Zenodo, 2021, doi:10.5281/zenodo.592483.</a:t>
            </a:r>
          </a:p>
          <a:p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Appelhoff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, Stefan, et al. “MNE-BIDS: Organizing Electrophysiological Data into the BIDS Format and Facilitating Their Analysis.” Journal of Open Source Software, vol. 4, no. 44, 2019, p. 1896, doi:10.21105/joss.01896.</a:t>
            </a:r>
          </a:p>
          <a:p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Li, Adam, et al. </a:t>
            </a:r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mne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-connectivity. Version 0.6.0, 6 Dec. 2024, GitHub, https://github.com/mne-tools/mne-connectivity.</a:t>
            </a:r>
          </a:p>
          <a:p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Jas, Mainak, et al. “Automated Rejection and Repair of Bad Trials in MEG/EEG.” 6th International Workshop on Pattern Recognition in Neuroimaging (PRNI), 2016.</a:t>
            </a:r>
          </a:p>
          <a:p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Jas, Mainak, et al. “</a:t>
            </a:r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Autoreject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: Automated Artifact Rejection for MEG and EEG Data.” </a:t>
            </a:r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NeuroImage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, vol. 159, 2017, pp. 417–429, doi:10.1016/j.neuroimage.2017.06.030.</a:t>
            </a:r>
          </a:p>
          <a:p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3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2DBE0-A536-EB20-06AC-6414A0211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8A43-D11B-7EEE-24AA-B52D3039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preprocessing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37234-9815-2DAB-C848-7B03281F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Converted acquired data into the BIDS format.</a:t>
            </a:r>
          </a:p>
          <a:p>
            <a:r>
              <a:rPr lang="en-US" dirty="0"/>
              <a:t>Extended alpha-band, 7-14 Hz (Kavčič et al. 2023, 2023, 2024).</a:t>
            </a:r>
          </a:p>
          <a:p>
            <a:r>
              <a:rPr lang="en-US" dirty="0"/>
              <a:t>Average re-referencing.</a:t>
            </a:r>
          </a:p>
          <a:p>
            <a:r>
              <a:rPr lang="en-US" dirty="0"/>
              <a:t>Automated cleanup: MNE ICA on EEG, ECG and EOG + </a:t>
            </a:r>
            <a:r>
              <a:rPr lang="en-US" dirty="0" err="1"/>
              <a:t>autoreject</a:t>
            </a:r>
            <a:r>
              <a:rPr lang="en-US" dirty="0"/>
              <a:t>.</a:t>
            </a:r>
          </a:p>
          <a:p>
            <a:r>
              <a:rPr lang="en-US" dirty="0"/>
              <a:t>Kept mid 20 minutes of data, 100 x 12 second epoch (</a:t>
            </a:r>
            <a:r>
              <a:rPr lang="en-US" dirty="0" err="1"/>
              <a:t>Miljevic</a:t>
            </a:r>
            <a:r>
              <a:rPr lang="en-US" dirty="0"/>
              <a:t> et al. 2020).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6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5F194-9B01-98EE-61BD-54E19A593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0D59-6361-6C5A-4A6D-7E88376D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9B253-E82E-C9DB-6FCB-9C5A60DF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Constructed a connectome for each participant:</a:t>
            </a:r>
          </a:p>
          <a:p>
            <a:pPr lvl="1"/>
            <a:r>
              <a:rPr lang="en-US" dirty="0"/>
              <a:t>100 x 12 s epochs (</a:t>
            </a:r>
            <a:r>
              <a:rPr lang="en-US" dirty="0" err="1"/>
              <a:t>Miljevic</a:t>
            </a:r>
            <a:r>
              <a:rPr lang="en-US" dirty="0"/>
              <a:t> et al. 2020).</a:t>
            </a:r>
          </a:p>
          <a:p>
            <a:pPr lvl="1"/>
            <a:r>
              <a:rPr lang="en-US" dirty="0"/>
              <a:t>Similarity metric: debiased weighted phase lag (</a:t>
            </a:r>
            <a:r>
              <a:rPr lang="en-US" dirty="0" err="1"/>
              <a:t>db</a:t>
            </a:r>
            <a:r>
              <a:rPr lang="en-US" dirty="0"/>
              <a:t>-WPLI, Vinck et al. 2011).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5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5BAA-5823-E392-3B82-5C64C83D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efficiency metric (GE)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D6413-3821-B47F-6FD7-C304321FE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Global efficiency measures how efficiently information is exchanged over the network.</a:t>
                </a:r>
              </a:p>
              <a:p>
                <a:r>
                  <a:rPr lang="en-US" dirty="0"/>
                  <a:t>Defined as the average of the inverse shortest‐path lengths between all pairs of nodes: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/>
                  <a:t> is the total number of electrodes (21).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the weight/signal similarity between electrodes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D6413-3821-B47F-6FD7-C304321FE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7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5633F-A1FF-BA53-680D-A9C22B6AA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A39B-6965-35FE-6BAA-9C0D347C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connection strength metric (ACS)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7FD81-E6B4-8A5F-B541-3CAF0C07DE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Used to measure the average connection strength (signal similarity) between two distinct sets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) of electrodes: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𝐴𝐶𝑆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the weight/signal similarity between electrodes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example, it can be used to measure strength between the left and right hemisphere (interhemispheric strength).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7FD81-E6B4-8A5F-B541-3CAF0C07D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16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2521F-704A-5A61-1694-96434E827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34F3-B995-8BCF-6C16-645D4521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Interhemispheric strength (IHS)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DA65-6B74-B9C5-B852-92964F593A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ACS between the electrodes of the right and the left hemisphere.</a:t>
            </a:r>
          </a:p>
        </p:txBody>
      </p:sp>
      <p:pic>
        <p:nvPicPr>
          <p:cNvPr id="12" name="Content Placeholder 11" descr="A diagram of a brain&#10;&#10;AI-generated content may be incorrect.">
            <a:extLst>
              <a:ext uri="{FF2B5EF4-FFF2-40B4-BE49-F238E27FC236}">
                <a16:creationId xmlns:a16="http://schemas.microsoft.com/office/drawing/2014/main" id="{3AE22466-A01C-3987-F71D-56671B86F0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831475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3E6B5-CF2F-513F-1621-0888DB7B6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3BA0-6F2C-5D6F-3570-02A92278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ACS between "quadrants"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AA7396-38E9-4FD3-6699-4DF2E94884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LAQ vs RAQ,</a:t>
            </a:r>
          </a:p>
          <a:p>
            <a:r>
              <a:rPr lang="en-US" dirty="0"/>
              <a:t>LPQ vs RPQ,</a:t>
            </a:r>
          </a:p>
          <a:p>
            <a:r>
              <a:rPr lang="en-US" dirty="0"/>
              <a:t>LAQ vs RPQ,</a:t>
            </a:r>
          </a:p>
          <a:p>
            <a:r>
              <a:rPr lang="en-US" dirty="0"/>
              <a:t>RAQ vs LPQ.</a:t>
            </a:r>
          </a:p>
        </p:txBody>
      </p:sp>
      <p:pic>
        <p:nvPicPr>
          <p:cNvPr id="17" name="Content Placeholder 16" descr="A diagram of a brain&#10;&#10;AI-generated content may be incorrect.">
            <a:extLst>
              <a:ext uri="{FF2B5EF4-FFF2-40B4-BE49-F238E27FC236}">
                <a16:creationId xmlns:a16="http://schemas.microsoft.com/office/drawing/2014/main" id="{609D62AA-9603-2AA2-8C10-DF76ADD2AC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35342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D7EDE-F1A4-73B5-3BC5-89A199595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B6B5-A7B8-14C7-68BF-16BDA810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21D7-A013-D1DD-9D4E-8C7EA8B31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Bayesian t-test for comparison between the control and test group.</a:t>
            </a:r>
          </a:p>
          <a:p>
            <a:r>
              <a:rPr lang="en-US" dirty="0"/>
              <a:t>Bayesian linear regression to investigate how metrics change with age.</a:t>
            </a:r>
          </a:p>
          <a:p>
            <a:r>
              <a:rPr lang="en-US" dirty="0"/>
              <a:t>Executed in R and Stan.</a:t>
            </a:r>
          </a:p>
          <a:p>
            <a:r>
              <a:rPr lang="en-US" dirty="0"/>
              <a:t>Terminology:</a:t>
            </a:r>
          </a:p>
          <a:p>
            <a:pPr lvl="1"/>
            <a:r>
              <a:rPr lang="en-US" dirty="0"/>
              <a:t>moderate evidence if probability larger than 90%,</a:t>
            </a:r>
          </a:p>
          <a:p>
            <a:pPr lvl="1"/>
            <a:r>
              <a:rPr lang="en-US" dirty="0"/>
              <a:t>strong evidence if probability larger than 95%,</a:t>
            </a:r>
          </a:p>
          <a:p>
            <a:pPr lvl="1"/>
            <a:r>
              <a:rPr lang="en-US" dirty="0"/>
              <a:t>probability too low to make conclusions in other cases.</a:t>
            </a:r>
          </a:p>
        </p:txBody>
      </p:sp>
    </p:spTree>
    <p:extLst>
      <p:ext uri="{BB962C8B-B14F-4D97-AF65-F5344CB8AC3E}">
        <p14:creationId xmlns:p14="http://schemas.microsoft.com/office/powerpoint/2010/main" val="4189878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1152</Words>
  <Application>Microsoft Office PowerPoint</Application>
  <PresentationFormat>Widescreen</PresentationFormat>
  <Paragraphs>122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Office Theme</vt:lpstr>
      <vt:lpstr>EEG acquisition</vt:lpstr>
      <vt:lpstr>Preprocessing tools</vt:lpstr>
      <vt:lpstr>EEG preprocessing protocol</vt:lpstr>
      <vt:lpstr>Connectomes</vt:lpstr>
      <vt:lpstr>The global efficiency metric (GE)</vt:lpstr>
      <vt:lpstr>Average connection strength metric (ACS)</vt:lpstr>
      <vt:lpstr>Interhemispheric strength (IHS)</vt:lpstr>
      <vt:lpstr>ACS between "quadrants"</vt:lpstr>
      <vt:lpstr>Bayesian analysis</vt:lpstr>
      <vt:lpstr>Paired tests</vt:lpstr>
      <vt:lpstr>Global efficiency</vt:lpstr>
      <vt:lpstr>IHS</vt:lpstr>
      <vt:lpstr>LAQ vs RAQ</vt:lpstr>
      <vt:lpstr>LPQ vs RPQ</vt:lpstr>
      <vt:lpstr>LAQ vs RPQ</vt:lpstr>
      <vt:lpstr>RAQ vs LPQ</vt:lpstr>
      <vt:lpstr>GE development</vt:lpstr>
      <vt:lpstr>IHS development</vt:lpstr>
      <vt:lpstr>Open science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Demšar, Jure</dc:creator>
  <cp:lastModifiedBy>Demšar, Jure</cp:lastModifiedBy>
  <cp:revision>7</cp:revision>
  <dcterms:created xsi:type="dcterms:W3CDTF">2025-05-27T11:48:00Z</dcterms:created>
  <dcterms:modified xsi:type="dcterms:W3CDTF">2025-05-27T13:37:07Z</dcterms:modified>
</cp:coreProperties>
</file>