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ExtraBold"/>
      <p:bold r:id="rId34"/>
      <p:boldItalic r:id="rId35"/>
    </p:embeddedFont>
    <p:embeddedFont>
      <p:font typeface="Raleway Medium"/>
      <p:regular r:id="rId36"/>
      <p:bold r:id="rId37"/>
      <p:italic r:id="rId38"/>
      <p:boldItalic r:id="rId39"/>
    </p:embeddedFont>
    <p:embeddedFont>
      <p:font typeface="PT Sans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regular.fntdata"/><Relationship Id="rId20" Type="http://schemas.openxmlformats.org/officeDocument/2006/relationships/slide" Target="slides/slide16.xml"/><Relationship Id="rId42" Type="http://schemas.openxmlformats.org/officeDocument/2006/relationships/font" Target="fonts/PTSans-italic.fntdata"/><Relationship Id="rId41" Type="http://schemas.openxmlformats.org/officeDocument/2006/relationships/font" Target="fonts/PTSans-bold.fntdata"/><Relationship Id="rId22" Type="http://schemas.openxmlformats.org/officeDocument/2006/relationships/slide" Target="slides/slide18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PTSans-boldItalic.fntdata"/><Relationship Id="rId24" Type="http://schemas.openxmlformats.org/officeDocument/2006/relationships/slide" Target="slides/slide20.xml"/><Relationship Id="rId46" Type="http://schemas.openxmlformats.org/officeDocument/2006/relationships/font" Target="fonts/OpenSans-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RalewayExtraBold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ExtraBold-bold.fntdata"/><Relationship Id="rId15" Type="http://schemas.openxmlformats.org/officeDocument/2006/relationships/slide" Target="slides/slide11.xml"/><Relationship Id="rId37" Type="http://schemas.openxmlformats.org/officeDocument/2006/relationships/font" Target="fonts/RalewayMedium-bold.fntdata"/><Relationship Id="rId14" Type="http://schemas.openxmlformats.org/officeDocument/2006/relationships/slide" Target="slides/slide10.xml"/><Relationship Id="rId36" Type="http://schemas.openxmlformats.org/officeDocument/2006/relationships/font" Target="fonts/RalewayMedium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we’re going to see why Magist is NOT the perfect partner for our Brazilian expansion, but why and how we should still sign with them.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4f2cb420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4f2cb420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234afbc3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234afbc3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34afbc3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34afbc3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34afbc3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234afbc3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236f2757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236f2757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4f2cb420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a4f2cb420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4f2cb420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a4f2cb420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236f27571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236f27571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only briefly show; I won’t talk about this, so jump to next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236f275712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236f275712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236f275712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236f275712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4f2cb420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4f2cb420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a4f2cb420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a4f2cb420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a4f2cb4203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a4f2cb4203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36f27571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236f27571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34afbc3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34afbc3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34afbc3b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34afbc3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34afbc3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34afbc3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4d99d1a7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4d99d1a7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34afbc3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34afbc3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506650"/>
            <a:ext cx="6651600" cy="156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449750"/>
            <a:ext cx="3926400" cy="414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2817525" y="3212000"/>
            <a:ext cx="3509100" cy="417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2" type="title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4" type="title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6" type="title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4" type="subTitle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5459100" y="3943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2" name="Google Shape;92;p13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3718663" y="959100"/>
            <a:ext cx="2872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3718675" y="2167200"/>
            <a:ext cx="4142400" cy="2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02" name="Google Shape;102;p14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103" name="Google Shape;103;p14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flipH="1" rot="10800000">
              <a:off x="843077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flipH="1" rot="10800000"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6261775" y="538900"/>
            <a:ext cx="21690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6261775" y="1491281"/>
            <a:ext cx="21690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5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5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5"/>
          <p:cNvSpPr/>
          <p:nvPr>
            <p:ph idx="4" type="pic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5" name="Google Shape;115;p15"/>
          <p:cNvGrpSpPr/>
          <p:nvPr/>
        </p:nvGrpSpPr>
        <p:grpSpPr>
          <a:xfrm>
            <a:off x="0" y="0"/>
            <a:ext cx="713100" cy="5143500"/>
            <a:chOff x="0" y="0"/>
            <a:chExt cx="713100" cy="5143500"/>
          </a:xfrm>
        </p:grpSpPr>
        <p:sp>
          <p:nvSpPr>
            <p:cNvPr id="116" name="Google Shape;116;p15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0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9" name="Google Shape;119;p15"/>
          <p:cNvSpPr/>
          <p:nvPr/>
        </p:nvSpPr>
        <p:spPr>
          <a:xfrm flipH="1" rot="10800000">
            <a:off x="8430775" y="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26177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13225" y="539504"/>
            <a:ext cx="419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713225" y="1237654"/>
            <a:ext cx="41955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4" name="Google Shape;124;p16"/>
          <p:cNvGrpSpPr/>
          <p:nvPr/>
        </p:nvGrpSpPr>
        <p:grpSpPr>
          <a:xfrm>
            <a:off x="0" y="4662000"/>
            <a:ext cx="9144000" cy="481500"/>
            <a:chOff x="0" y="4662000"/>
            <a:chExt cx="9144000" cy="4815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8" name="Google Shape;128;p1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713225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2" type="subTitle"/>
          </p:nvPr>
        </p:nvSpPr>
        <p:spPr>
          <a:xfrm>
            <a:off x="3231361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5749496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4" type="subTitle"/>
          </p:nvPr>
        </p:nvSpPr>
        <p:spPr>
          <a:xfrm>
            <a:off x="713225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3231357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6" type="subTitle"/>
          </p:nvPr>
        </p:nvSpPr>
        <p:spPr>
          <a:xfrm>
            <a:off x="5749488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37" name="Google Shape;137;p17"/>
          <p:cNvGrpSpPr/>
          <p:nvPr/>
        </p:nvGrpSpPr>
        <p:grpSpPr>
          <a:xfrm>
            <a:off x="8795925" y="2411700"/>
            <a:ext cx="364500" cy="2731800"/>
            <a:chOff x="8795925" y="2411700"/>
            <a:chExt cx="364500" cy="2731800"/>
          </a:xfrm>
        </p:grpSpPr>
        <p:sp>
          <p:nvSpPr>
            <p:cNvPr id="138" name="Google Shape;138;p17"/>
            <p:cNvSpPr/>
            <p:nvPr/>
          </p:nvSpPr>
          <p:spPr>
            <a:xfrm flipH="1" rot="10800000">
              <a:off x="8795925" y="4286400"/>
              <a:ext cx="3645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flipH="1" rot="10800000">
              <a:off x="8795925" y="3429300"/>
              <a:ext cx="3645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 flipH="1" rot="10800000">
              <a:off x="8795925" y="2572200"/>
              <a:ext cx="3645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8795925" y="2411700"/>
              <a:ext cx="364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2" name="Google Shape;142;p17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713225" y="1659425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2" type="subTitle"/>
          </p:nvPr>
        </p:nvSpPr>
        <p:spPr>
          <a:xfrm>
            <a:off x="4698825" y="1659425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3" type="subTitle"/>
          </p:nvPr>
        </p:nvSpPr>
        <p:spPr>
          <a:xfrm>
            <a:off x="713225" y="3396200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4" type="subTitle"/>
          </p:nvPr>
        </p:nvSpPr>
        <p:spPr>
          <a:xfrm>
            <a:off x="4698825" y="3396200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5" type="subTitle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6" type="subTitle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7" type="subTitle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8" type="subTitle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53" name="Google Shape;153;p18"/>
          <p:cNvGrpSpPr/>
          <p:nvPr/>
        </p:nvGrpSpPr>
        <p:grpSpPr>
          <a:xfrm>
            <a:off x="0" y="3429300"/>
            <a:ext cx="9160425" cy="1714200"/>
            <a:chOff x="0" y="3429300"/>
            <a:chExt cx="9160425" cy="1714200"/>
          </a:xfrm>
        </p:grpSpPr>
        <p:grpSp>
          <p:nvGrpSpPr>
            <p:cNvPr id="154" name="Google Shape;154;p18"/>
            <p:cNvGrpSpPr/>
            <p:nvPr/>
          </p:nvGrpSpPr>
          <p:grpSpPr>
            <a:xfrm>
              <a:off x="8795925" y="3429300"/>
              <a:ext cx="364500" cy="1714200"/>
              <a:chOff x="8795925" y="3429300"/>
              <a:chExt cx="364500" cy="17142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 rot="10800000">
                <a:off x="8795925" y="4286400"/>
                <a:ext cx="364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 rot="10800000">
                <a:off x="8795925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7" name="Google Shape;157;p18"/>
            <p:cNvGrpSpPr/>
            <p:nvPr/>
          </p:nvGrpSpPr>
          <p:grpSpPr>
            <a:xfrm>
              <a:off x="0" y="3429300"/>
              <a:ext cx="364500" cy="1714200"/>
              <a:chOff x="0" y="3429300"/>
              <a:chExt cx="364500" cy="1714200"/>
            </a:xfrm>
          </p:grpSpPr>
          <p:sp>
            <p:nvSpPr>
              <p:cNvPr id="158" name="Google Shape;158;p18"/>
              <p:cNvSpPr/>
              <p:nvPr/>
            </p:nvSpPr>
            <p:spPr>
              <a:xfrm flipH="1" rot="10800000">
                <a:off x="0" y="4286400"/>
                <a:ext cx="364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 flipH="1" rot="10800000">
                <a:off x="0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0" name="Google Shape;160;p1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subTitle"/>
          </p:nvPr>
        </p:nvSpPr>
        <p:spPr>
          <a:xfrm>
            <a:off x="71310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2" type="subTitle"/>
          </p:nvPr>
        </p:nvSpPr>
        <p:spPr>
          <a:xfrm>
            <a:off x="345525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3" type="subTitle"/>
          </p:nvPr>
        </p:nvSpPr>
        <p:spPr>
          <a:xfrm>
            <a:off x="71310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4" type="subTitle"/>
          </p:nvPr>
        </p:nvSpPr>
        <p:spPr>
          <a:xfrm>
            <a:off x="345525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5" type="subTitle"/>
          </p:nvPr>
        </p:nvSpPr>
        <p:spPr>
          <a:xfrm>
            <a:off x="619740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6" type="subTitle"/>
          </p:nvPr>
        </p:nvSpPr>
        <p:spPr>
          <a:xfrm>
            <a:off x="619740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7" type="subTitle"/>
          </p:nvPr>
        </p:nvSpPr>
        <p:spPr>
          <a:xfrm>
            <a:off x="713100" y="1307112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8" type="subTitle"/>
          </p:nvPr>
        </p:nvSpPr>
        <p:spPr>
          <a:xfrm>
            <a:off x="3457650" y="1307112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9" type="subTitle"/>
          </p:nvPr>
        </p:nvSpPr>
        <p:spPr>
          <a:xfrm>
            <a:off x="6199800" y="1307112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13" type="subTitle"/>
          </p:nvPr>
        </p:nvSpPr>
        <p:spPr>
          <a:xfrm>
            <a:off x="713100" y="3034188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4" type="subTitle"/>
          </p:nvPr>
        </p:nvSpPr>
        <p:spPr>
          <a:xfrm>
            <a:off x="3457650" y="3034193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15" type="subTitle"/>
          </p:nvPr>
        </p:nvSpPr>
        <p:spPr>
          <a:xfrm>
            <a:off x="6199800" y="3034193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75" name="Google Shape;175;p19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176" name="Google Shape;176;p19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9" name="Google Shape;179;p1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hasCustomPrompt="1" type="title"/>
          </p:nvPr>
        </p:nvSpPr>
        <p:spPr>
          <a:xfrm>
            <a:off x="3287850" y="2064188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hasCustomPrompt="1" idx="2" type="title"/>
          </p:nvPr>
        </p:nvSpPr>
        <p:spPr>
          <a:xfrm>
            <a:off x="3287850" y="915175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0"/>
          <p:cNvSpPr txBox="1"/>
          <p:nvPr>
            <p:ph idx="3" type="subTitle"/>
          </p:nvPr>
        </p:nvSpPr>
        <p:spPr>
          <a:xfrm>
            <a:off x="3287850" y="1597879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hasCustomPrompt="1" idx="4" type="title"/>
          </p:nvPr>
        </p:nvSpPr>
        <p:spPr>
          <a:xfrm>
            <a:off x="3287850" y="3213200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20"/>
          <p:cNvSpPr txBox="1"/>
          <p:nvPr>
            <p:ph idx="5" type="subTitle"/>
          </p:nvPr>
        </p:nvSpPr>
        <p:spPr>
          <a:xfrm>
            <a:off x="3287850" y="3895925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87" name="Google Shape;187;p20"/>
          <p:cNvGrpSpPr/>
          <p:nvPr/>
        </p:nvGrpSpPr>
        <p:grpSpPr>
          <a:xfrm>
            <a:off x="3847050" y="378431"/>
            <a:ext cx="1449900" cy="4386056"/>
            <a:chOff x="3847050" y="378431"/>
            <a:chExt cx="1449900" cy="4386056"/>
          </a:xfrm>
        </p:grpSpPr>
        <p:sp>
          <p:nvSpPr>
            <p:cNvPr id="188" name="Google Shape;188;p20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858063" y="2350044"/>
            <a:ext cx="35727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>
            <p:ph idx="3" type="pic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" name="Google Shape;15;p3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16" name="Google Shape;16;p3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2" name="Google Shape;192;p21"/>
          <p:cNvGrpSpPr/>
          <p:nvPr/>
        </p:nvGrpSpPr>
        <p:grpSpPr>
          <a:xfrm>
            <a:off x="0" y="275063"/>
            <a:ext cx="9144000" cy="4868438"/>
            <a:chOff x="0" y="275063"/>
            <a:chExt cx="9144000" cy="4868438"/>
          </a:xfrm>
        </p:grpSpPr>
        <p:sp>
          <p:nvSpPr>
            <p:cNvPr id="193" name="Google Shape;193;p21"/>
            <p:cNvSpPr/>
            <p:nvPr/>
          </p:nvSpPr>
          <p:spPr>
            <a:xfrm>
              <a:off x="713225" y="275063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4" name="Google Shape;194;p21"/>
            <p:cNvGrpSpPr/>
            <p:nvPr/>
          </p:nvGrpSpPr>
          <p:grpSpPr>
            <a:xfrm>
              <a:off x="0" y="4822500"/>
              <a:ext cx="9144000" cy="321000"/>
              <a:chOff x="0" y="4822500"/>
              <a:chExt cx="9144000" cy="321000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0" y="4983000"/>
                <a:ext cx="91440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0" y="4822500"/>
                <a:ext cx="91440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97" name="Google Shape;197;p21"/>
          <p:cNvGrpSpPr/>
          <p:nvPr/>
        </p:nvGrpSpPr>
        <p:grpSpPr>
          <a:xfrm>
            <a:off x="8430775" y="0"/>
            <a:ext cx="713318" cy="857100"/>
            <a:chOff x="8430775" y="0"/>
            <a:chExt cx="713318" cy="857100"/>
          </a:xfrm>
        </p:grpSpPr>
        <p:sp>
          <p:nvSpPr>
            <p:cNvPr id="198" name="Google Shape;198;p21"/>
            <p:cNvSpPr/>
            <p:nvPr/>
          </p:nvSpPr>
          <p:spPr>
            <a:xfrm flipH="1" rot="10800000">
              <a:off x="8787393" y="0"/>
              <a:ext cx="356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 flipH="1" rot="10800000">
              <a:off x="8430775" y="0"/>
              <a:ext cx="356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2" name="Google Shape;202;p22"/>
          <p:cNvGrpSpPr/>
          <p:nvPr/>
        </p:nvGrpSpPr>
        <p:grpSpPr>
          <a:xfrm>
            <a:off x="-100" y="3429300"/>
            <a:ext cx="1433325" cy="1714200"/>
            <a:chOff x="-100" y="3429300"/>
            <a:chExt cx="1433325" cy="1714200"/>
          </a:xfrm>
        </p:grpSpPr>
        <p:sp>
          <p:nvSpPr>
            <p:cNvPr id="203" name="Google Shape;203;p22"/>
            <p:cNvSpPr/>
            <p:nvPr/>
          </p:nvSpPr>
          <p:spPr>
            <a:xfrm>
              <a:off x="72012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-10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-100" y="34293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6" name="Google Shape;206;p22"/>
          <p:cNvSpPr/>
          <p:nvPr/>
        </p:nvSpPr>
        <p:spPr>
          <a:xfrm>
            <a:off x="713000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9" name="Google Shape;209;p23"/>
          <p:cNvGrpSpPr/>
          <p:nvPr/>
        </p:nvGrpSpPr>
        <p:grpSpPr>
          <a:xfrm>
            <a:off x="0" y="0"/>
            <a:ext cx="9144000" cy="5160150"/>
            <a:chOff x="0" y="0"/>
            <a:chExt cx="9144000" cy="5160150"/>
          </a:xfrm>
        </p:grpSpPr>
        <p:grpSp>
          <p:nvGrpSpPr>
            <p:cNvPr id="210" name="Google Shape;210;p23"/>
            <p:cNvGrpSpPr/>
            <p:nvPr/>
          </p:nvGrpSpPr>
          <p:grpSpPr>
            <a:xfrm>
              <a:off x="0" y="3445950"/>
              <a:ext cx="568500" cy="1714200"/>
              <a:chOff x="0" y="3445950"/>
              <a:chExt cx="568500" cy="1714200"/>
            </a:xfrm>
          </p:grpSpPr>
          <p:sp>
            <p:nvSpPr>
              <p:cNvPr id="211" name="Google Shape;211;p23"/>
              <p:cNvSpPr/>
              <p:nvPr/>
            </p:nvSpPr>
            <p:spPr>
              <a:xfrm flipH="1" rot="10800000">
                <a:off x="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 rot="10800000">
                <a:off x="0" y="344595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3" name="Google Shape;213;p23"/>
            <p:cNvGrpSpPr/>
            <p:nvPr/>
          </p:nvGrpSpPr>
          <p:grpSpPr>
            <a:xfrm>
              <a:off x="8575500" y="0"/>
              <a:ext cx="568500" cy="5160150"/>
              <a:chOff x="8575500" y="0"/>
              <a:chExt cx="568500" cy="5160150"/>
            </a:xfrm>
          </p:grpSpPr>
          <p:sp>
            <p:nvSpPr>
              <p:cNvPr id="214" name="Google Shape;214;p23"/>
              <p:cNvSpPr/>
              <p:nvPr/>
            </p:nvSpPr>
            <p:spPr>
              <a:xfrm flipH="1" rot="10800000">
                <a:off x="857550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 flipH="1" rot="10800000">
                <a:off x="8575500" y="3445950"/>
                <a:ext cx="568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 rot="10800000">
                <a:off x="8575500" y="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7" name="Google Shape;217;p23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24"/>
          <p:cNvGrpSpPr/>
          <p:nvPr/>
        </p:nvGrpSpPr>
        <p:grpSpPr>
          <a:xfrm>
            <a:off x="0" y="0"/>
            <a:ext cx="9145075" cy="5143500"/>
            <a:chOff x="0" y="0"/>
            <a:chExt cx="9145075" cy="5143500"/>
          </a:xfrm>
        </p:grpSpPr>
        <p:sp>
          <p:nvSpPr>
            <p:cNvPr id="221" name="Google Shape;221;p24"/>
            <p:cNvSpPr/>
            <p:nvPr/>
          </p:nvSpPr>
          <p:spPr>
            <a:xfrm flipH="1" rot="10800000">
              <a:off x="0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 flipH="1" rot="10800000">
              <a:off x="0" y="3429300"/>
              <a:ext cx="7143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 flipH="1" rot="10800000">
              <a:off x="0" y="257220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 flipH="1" rot="10800000">
              <a:off x="8430775" y="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 flipH="1" rot="10800000">
              <a:off x="8430775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5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30" name="Google Shape;230;p25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8" name="Google Shape;238;p26"/>
          <p:cNvGrpSpPr/>
          <p:nvPr/>
        </p:nvGrpSpPr>
        <p:grpSpPr>
          <a:xfrm>
            <a:off x="0" y="3275875"/>
            <a:ext cx="9144000" cy="1863925"/>
            <a:chOff x="0" y="3275875"/>
            <a:chExt cx="9144000" cy="1863925"/>
          </a:xfrm>
        </p:grpSpPr>
        <p:sp>
          <p:nvSpPr>
            <p:cNvPr id="239" name="Google Shape;239;p26"/>
            <p:cNvSpPr/>
            <p:nvPr/>
          </p:nvSpPr>
          <p:spPr>
            <a:xfrm flipH="1" rot="10800000">
              <a:off x="0" y="4282700"/>
              <a:ext cx="708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0" name="Google Shape;240;p26"/>
            <p:cNvGrpSpPr/>
            <p:nvPr/>
          </p:nvGrpSpPr>
          <p:grpSpPr>
            <a:xfrm>
              <a:off x="8435700" y="3275875"/>
              <a:ext cx="708300" cy="1863925"/>
              <a:chOff x="8435700" y="3275875"/>
              <a:chExt cx="708300" cy="1863925"/>
            </a:xfrm>
          </p:grpSpPr>
          <p:sp>
            <p:nvSpPr>
              <p:cNvPr id="241" name="Google Shape;241;p26"/>
              <p:cNvSpPr/>
              <p:nvPr/>
            </p:nvSpPr>
            <p:spPr>
              <a:xfrm>
                <a:off x="8435700" y="3275875"/>
                <a:ext cx="7083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 flipH="1" rot="10800000">
                <a:off x="8435700" y="4282700"/>
                <a:ext cx="7083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 flipH="1" rot="10800000">
                <a:off x="8435700" y="3436375"/>
                <a:ext cx="7083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44" name="Google Shape;244;p26"/>
            <p:cNvSpPr/>
            <p:nvPr/>
          </p:nvSpPr>
          <p:spPr>
            <a:xfrm>
              <a:off x="0" y="4132975"/>
              <a:ext cx="7083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5" name="Google Shape;245;p2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4253750" y="769400"/>
            <a:ext cx="36840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1" type="subTitle"/>
          </p:nvPr>
        </p:nvSpPr>
        <p:spPr>
          <a:xfrm>
            <a:off x="4253750" y="1859617"/>
            <a:ext cx="36840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/>
        </p:nvSpPr>
        <p:spPr>
          <a:xfrm>
            <a:off x="4253760" y="3320333"/>
            <a:ext cx="368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200" u="sng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8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52" name="Google Shape;252;p28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9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61" name="Google Shape;261;p29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6" name="Google Shape;266;p2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1350150"/>
            <a:ext cx="27762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25" y="2469150"/>
            <a:ext cx="27762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33" name="Google Shape;33;p5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0" y="3429300"/>
            <a:ext cx="9141475" cy="1714200"/>
            <a:chOff x="0" y="3429300"/>
            <a:chExt cx="9141475" cy="1714200"/>
          </a:xfrm>
        </p:grpSpPr>
        <p:sp>
          <p:nvSpPr>
            <p:cNvPr id="40" name="Google Shape;40;p6"/>
            <p:cNvSpPr/>
            <p:nvPr/>
          </p:nvSpPr>
          <p:spPr>
            <a:xfrm flipH="1" rot="10800000">
              <a:off x="0" y="4286400"/>
              <a:ext cx="710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flipH="1" rot="10800000">
              <a:off x="0" y="34293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flipH="1" rot="10800000">
              <a:off x="8430775" y="42864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8430775" y="4125900"/>
              <a:ext cx="710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4" name="Google Shape;44;p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6" name="Google Shape;56;p8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1" name="Google Shape;61;p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0"/>
          <p:cNvGrpSpPr/>
          <p:nvPr/>
        </p:nvGrpSpPr>
        <p:grpSpPr>
          <a:xfrm>
            <a:off x="7468800" y="2138"/>
            <a:ext cx="1675200" cy="5139225"/>
            <a:chOff x="7468800" y="0"/>
            <a:chExt cx="1675200" cy="5139225"/>
          </a:xfrm>
        </p:grpSpPr>
        <p:grpSp>
          <p:nvGrpSpPr>
            <p:cNvPr id="272" name="Google Shape;272;p30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73" name="Google Shape;273;p30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 flipH="1" rot="10800000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 flipH="1" rot="10800000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 flipH="1" rot="10800000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79" name="Google Shape;279;p30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0" name="Google Shape;280;p30"/>
          <p:cNvSpPr txBox="1"/>
          <p:nvPr>
            <p:ph type="ctrTitle"/>
          </p:nvPr>
        </p:nvSpPr>
        <p:spPr>
          <a:xfrm>
            <a:off x="235125" y="1736375"/>
            <a:ext cx="7129800" cy="15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Magist as a Partner for Eniac’s Expansion into the Brazilian market</a:t>
            </a:r>
            <a:endParaRPr/>
          </a:p>
        </p:txBody>
      </p:sp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713225" y="3449750"/>
            <a:ext cx="46089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I: Kelechi, Maryna, Lidia, </a:t>
            </a:r>
            <a:r>
              <a:rPr lang="en"/>
              <a:t>Anna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Analysts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713225" y="77301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Magist’s prices for tech products are below our average</a:t>
            </a:r>
            <a:endParaRPr/>
          </a:p>
        </p:txBody>
      </p:sp>
      <p:sp>
        <p:nvSpPr>
          <p:cNvPr id="395" name="Google Shape;395;p39"/>
          <p:cNvSpPr txBox="1"/>
          <p:nvPr>
            <p:ph idx="4294967295" type="title"/>
          </p:nvPr>
        </p:nvSpPr>
        <p:spPr>
          <a:xfrm>
            <a:off x="3378025" y="2054694"/>
            <a:ext cx="36276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is the average price for Tech products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6" name="Google Shape;396;p39"/>
          <p:cNvSpPr/>
          <p:nvPr/>
        </p:nvSpPr>
        <p:spPr>
          <a:xfrm flipH="1" rot="10800000">
            <a:off x="568500" y="4303050"/>
            <a:ext cx="568500" cy="8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39"/>
          <p:cNvSpPr txBox="1"/>
          <p:nvPr>
            <p:ph idx="4294967295" type="title"/>
          </p:nvPr>
        </p:nvSpPr>
        <p:spPr>
          <a:xfrm>
            <a:off x="1438225" y="2050594"/>
            <a:ext cx="24972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133€</a:t>
            </a:r>
            <a:endParaRPr sz="2600"/>
          </a:p>
        </p:txBody>
      </p:sp>
      <p:sp>
        <p:nvSpPr>
          <p:cNvPr id="398" name="Google Shape;398;p39"/>
          <p:cNvSpPr txBox="1"/>
          <p:nvPr>
            <p:ph idx="4294967295" type="title"/>
          </p:nvPr>
        </p:nvSpPr>
        <p:spPr>
          <a:xfrm>
            <a:off x="1438225" y="3256088"/>
            <a:ext cx="24972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5% </a:t>
            </a:r>
            <a:endParaRPr sz="2600"/>
          </a:p>
        </p:txBody>
      </p:sp>
      <p:sp>
        <p:nvSpPr>
          <p:cNvPr id="399" name="Google Shape;399;p39"/>
          <p:cNvSpPr txBox="1"/>
          <p:nvPr>
            <p:ph idx="4294967295" type="title"/>
          </p:nvPr>
        </p:nvSpPr>
        <p:spPr>
          <a:xfrm>
            <a:off x="3378025" y="3256088"/>
            <a:ext cx="36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of all Tech products sold are priced 500€ or more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Product Orders at Magist Show Good Level of Customer Satisfaction</a:t>
            </a:r>
            <a:endParaRPr/>
          </a:p>
        </p:txBody>
      </p:sp>
      <p:sp>
        <p:nvSpPr>
          <p:cNvPr id="405" name="Google Shape;405;p40"/>
          <p:cNvSpPr txBox="1"/>
          <p:nvPr>
            <p:ph idx="4294967295" type="title"/>
          </p:nvPr>
        </p:nvSpPr>
        <p:spPr>
          <a:xfrm>
            <a:off x="1137000" y="2213250"/>
            <a:ext cx="28938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77%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of all delivered orders in the tech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category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receive a </a:t>
            </a:r>
            <a:r>
              <a:rPr lang="en" sz="1800"/>
              <a:t>score of 4 or 5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¹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6" name="Google Shape;406;p40"/>
          <p:cNvSpPr/>
          <p:nvPr/>
        </p:nvSpPr>
        <p:spPr>
          <a:xfrm flipH="1" rot="10800000">
            <a:off x="568500" y="4303050"/>
            <a:ext cx="568500" cy="8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40"/>
          <p:cNvSpPr txBox="1"/>
          <p:nvPr>
            <p:ph idx="4294967295" type="title"/>
          </p:nvPr>
        </p:nvSpPr>
        <p:spPr>
          <a:xfrm>
            <a:off x="1137000" y="4841925"/>
            <a:ext cx="7287000" cy="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1) 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Satisfaction scores are rated on a scale of 1 to 5, with 1 being poor and 5 being excellent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8" name="Google Shape;4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800" y="1735125"/>
            <a:ext cx="4457175" cy="29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 Delivers ≈91% of Tech Orders On Time</a:t>
            </a:r>
            <a:endParaRPr/>
          </a:p>
        </p:txBody>
      </p:sp>
      <p:sp>
        <p:nvSpPr>
          <p:cNvPr id="414" name="Google Shape;414;p41"/>
          <p:cNvSpPr txBox="1"/>
          <p:nvPr>
            <p:ph idx="4294967295" type="title"/>
          </p:nvPr>
        </p:nvSpPr>
        <p:spPr>
          <a:xfrm>
            <a:off x="5723700" y="2161675"/>
            <a:ext cx="27003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90.71%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of tech orders are delivered </a:t>
            </a:r>
            <a:r>
              <a:rPr lang="en" sz="1800"/>
              <a:t>on time¹</a:t>
            </a:r>
            <a:endParaRPr i="1" sz="1800"/>
          </a:p>
        </p:txBody>
      </p:sp>
      <p:sp>
        <p:nvSpPr>
          <p:cNvPr id="415" name="Google Shape;415;p41"/>
          <p:cNvSpPr/>
          <p:nvPr/>
        </p:nvSpPr>
        <p:spPr>
          <a:xfrm flipH="1" rot="10800000">
            <a:off x="568500" y="4303050"/>
            <a:ext cx="568500" cy="8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6" name="Google Shape;416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4" y="1648432"/>
            <a:ext cx="4881024" cy="301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1"/>
          <p:cNvSpPr txBox="1"/>
          <p:nvPr>
            <p:ph idx="4294967295" type="title"/>
          </p:nvPr>
        </p:nvSpPr>
        <p:spPr>
          <a:xfrm>
            <a:off x="1137000" y="4771050"/>
            <a:ext cx="72870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1) On time = delivery date customer is equal or smaller than estimated delivery date; Delayed = 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delivery date customer is bigger than estimated delivery date; N/A = not applicable to data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>
            <p:ph type="title"/>
          </p:nvPr>
        </p:nvSpPr>
        <p:spPr>
          <a:xfrm>
            <a:off x="4563400" y="2350050"/>
            <a:ext cx="45807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Recommendation</a:t>
            </a:r>
            <a:endParaRPr/>
          </a:p>
        </p:txBody>
      </p:sp>
      <p:sp>
        <p:nvSpPr>
          <p:cNvPr id="423" name="Google Shape;423;p42"/>
          <p:cNvSpPr txBox="1"/>
          <p:nvPr>
            <p:ph idx="2" type="title"/>
          </p:nvPr>
        </p:nvSpPr>
        <p:spPr>
          <a:xfrm>
            <a:off x="4963425" y="924875"/>
            <a:ext cx="999000" cy="9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424" name="Google Shape;424;p4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6160" r="32426" t="8650"/>
          <a:stretch/>
        </p:blipFill>
        <p:spPr>
          <a:xfrm>
            <a:off x="1322338" y="539500"/>
            <a:ext cx="2760602" cy="4064501"/>
          </a:xfrm>
          <a:prstGeom prst="rect">
            <a:avLst/>
          </a:prstGeom>
        </p:spPr>
      </p:pic>
      <p:sp>
        <p:nvSpPr>
          <p:cNvPr id="425" name="Google Shape;425;p42"/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/>
          <p:nvPr/>
        </p:nvSpPr>
        <p:spPr>
          <a:xfrm>
            <a:off x="720000" y="3735100"/>
            <a:ext cx="7704026" cy="1240801"/>
          </a:xfrm>
          <a:custGeom>
            <a:rect b="b" l="l" r="r" t="t"/>
            <a:pathLst>
              <a:path extrusionOk="0" h="31844" w="47036">
                <a:moveTo>
                  <a:pt x="0" y="0"/>
                </a:moveTo>
                <a:lnTo>
                  <a:pt x="40131" y="0"/>
                </a:lnTo>
                <a:lnTo>
                  <a:pt x="47036" y="16084"/>
                </a:lnTo>
                <a:lnTo>
                  <a:pt x="40049" y="31844"/>
                </a:lnTo>
                <a:lnTo>
                  <a:pt x="0" y="318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1" name="Google Shape;431;p43"/>
          <p:cNvSpPr txBox="1"/>
          <p:nvPr>
            <p:ph idx="1" type="subTitle"/>
          </p:nvPr>
        </p:nvSpPr>
        <p:spPr>
          <a:xfrm>
            <a:off x="720000" y="2494675"/>
            <a:ext cx="2568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Magist’s focus on tech products is limited when compared to the overall categories.</a:t>
            </a:r>
            <a:endParaRPr/>
          </a:p>
        </p:txBody>
      </p:sp>
      <p:sp>
        <p:nvSpPr>
          <p:cNvPr id="432" name="Google Shape;432;p43"/>
          <p:cNvSpPr txBox="1"/>
          <p:nvPr>
            <p:ph type="title"/>
          </p:nvPr>
        </p:nvSpPr>
        <p:spPr>
          <a:xfrm>
            <a:off x="720000" y="539500"/>
            <a:ext cx="77040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 is not our ideal partner, but still a good start</a:t>
            </a:r>
            <a:endParaRPr/>
          </a:p>
        </p:txBody>
      </p:sp>
      <p:sp>
        <p:nvSpPr>
          <p:cNvPr id="433" name="Google Shape;433;p43"/>
          <p:cNvSpPr txBox="1"/>
          <p:nvPr>
            <p:ph idx="4" type="subTitle"/>
          </p:nvPr>
        </p:nvSpPr>
        <p:spPr>
          <a:xfrm>
            <a:off x="3287944" y="2494675"/>
            <a:ext cx="2568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77% of tech product orders received a score of 4 or 5</a:t>
            </a:r>
            <a:endParaRPr/>
          </a:p>
        </p:txBody>
      </p:sp>
      <p:sp>
        <p:nvSpPr>
          <p:cNvPr id="434" name="Google Shape;434;p43"/>
          <p:cNvSpPr txBox="1"/>
          <p:nvPr>
            <p:ph idx="5" type="subTitle"/>
          </p:nvPr>
        </p:nvSpPr>
        <p:spPr>
          <a:xfrm>
            <a:off x="720000" y="2173725"/>
            <a:ext cx="2568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products </a:t>
            </a:r>
            <a:br>
              <a:rPr lang="en"/>
            </a:br>
            <a:r>
              <a:rPr lang="en"/>
              <a:t>limited</a:t>
            </a:r>
            <a:endParaRPr/>
          </a:p>
        </p:txBody>
      </p:sp>
      <p:sp>
        <p:nvSpPr>
          <p:cNvPr id="435" name="Google Shape;435;p43"/>
          <p:cNvSpPr txBox="1"/>
          <p:nvPr>
            <p:ph idx="7" type="subTitle"/>
          </p:nvPr>
        </p:nvSpPr>
        <p:spPr>
          <a:xfrm>
            <a:off x="3287944" y="2173725"/>
            <a:ext cx="2568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</a:t>
            </a:r>
            <a:r>
              <a:rPr lang="en"/>
              <a:t>Customer satisfaction</a:t>
            </a:r>
            <a:endParaRPr/>
          </a:p>
        </p:txBody>
      </p:sp>
      <p:sp>
        <p:nvSpPr>
          <p:cNvPr id="436" name="Google Shape;436;p43"/>
          <p:cNvSpPr txBox="1"/>
          <p:nvPr>
            <p:ph idx="4" type="subTitle"/>
          </p:nvPr>
        </p:nvSpPr>
        <p:spPr>
          <a:xfrm>
            <a:off x="5855888" y="2494675"/>
            <a:ext cx="2568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Magist’s delivery performance is generally good, with average delivery of 13 days. </a:t>
            </a:r>
            <a:endParaRPr/>
          </a:p>
        </p:txBody>
      </p:sp>
      <p:sp>
        <p:nvSpPr>
          <p:cNvPr id="437" name="Google Shape;437;p43"/>
          <p:cNvSpPr txBox="1"/>
          <p:nvPr>
            <p:ph idx="7" type="subTitle"/>
          </p:nvPr>
        </p:nvSpPr>
        <p:spPr>
          <a:xfrm>
            <a:off x="5855888" y="2173725"/>
            <a:ext cx="2568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delivery performance</a:t>
            </a:r>
            <a:endParaRPr/>
          </a:p>
        </p:txBody>
      </p:sp>
      <p:sp>
        <p:nvSpPr>
          <p:cNvPr id="438" name="Google Shape;438;p43"/>
          <p:cNvSpPr txBox="1"/>
          <p:nvPr>
            <p:ph idx="1" type="subTitle"/>
          </p:nvPr>
        </p:nvSpPr>
        <p:spPr>
          <a:xfrm>
            <a:off x="720000" y="3407163"/>
            <a:ext cx="67698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WATCH OUT:</a:t>
            </a:r>
            <a:endParaRPr sz="1400"/>
          </a:p>
        </p:txBody>
      </p:sp>
      <p:sp>
        <p:nvSpPr>
          <p:cNvPr id="439" name="Google Shape;439;p43"/>
          <p:cNvSpPr txBox="1"/>
          <p:nvPr/>
        </p:nvSpPr>
        <p:spPr>
          <a:xfrm>
            <a:off x="-2416025" y="3939875"/>
            <a:ext cx="896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Ask Magist to explain why the tech sellers number is increasing, but the tech products orders have been declining for the past 6 months. 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idx="1" type="subTitle"/>
          </p:nvPr>
        </p:nvSpPr>
        <p:spPr>
          <a:xfrm>
            <a:off x="720050" y="2774325"/>
            <a:ext cx="25680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3 years. Also have a mixed model payout: fix cost + Cost Per Action (e.g. when order is delivered on time, or cost per sale, or other actions).  </a:t>
            </a:r>
            <a:endParaRPr/>
          </a:p>
        </p:txBody>
      </p:sp>
      <p:sp>
        <p:nvSpPr>
          <p:cNvPr id="445" name="Google Shape;445;p44"/>
          <p:cNvSpPr txBox="1"/>
          <p:nvPr>
            <p:ph type="title"/>
          </p:nvPr>
        </p:nvSpPr>
        <p:spPr>
          <a:xfrm>
            <a:off x="720000" y="539500"/>
            <a:ext cx="82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Proceed with Caution and Use Magist as an Interim Solution</a:t>
            </a:r>
            <a:endParaRPr/>
          </a:p>
        </p:txBody>
      </p:sp>
      <p:sp>
        <p:nvSpPr>
          <p:cNvPr id="446" name="Google Shape;446;p44"/>
          <p:cNvSpPr txBox="1"/>
          <p:nvPr>
            <p:ph idx="4" type="subTitle"/>
          </p:nvPr>
        </p:nvSpPr>
        <p:spPr>
          <a:xfrm>
            <a:off x="3288000" y="2774325"/>
            <a:ext cx="25680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test, focus marketing efforts on brand awareness in Brazil, optimizing campaigns based on the acquired direct market knowledge.</a:t>
            </a:r>
            <a:endParaRPr/>
          </a:p>
        </p:txBody>
      </p:sp>
      <p:sp>
        <p:nvSpPr>
          <p:cNvPr id="447" name="Google Shape;447;p44"/>
          <p:cNvSpPr txBox="1"/>
          <p:nvPr>
            <p:ph idx="5" type="subTitle"/>
          </p:nvPr>
        </p:nvSpPr>
        <p:spPr>
          <a:xfrm>
            <a:off x="720050" y="2453375"/>
            <a:ext cx="2568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year contract + CPA payout</a:t>
            </a:r>
            <a:endParaRPr/>
          </a:p>
        </p:txBody>
      </p:sp>
      <p:sp>
        <p:nvSpPr>
          <p:cNvPr id="448" name="Google Shape;448;p44"/>
          <p:cNvSpPr txBox="1"/>
          <p:nvPr>
            <p:ph idx="7" type="subTitle"/>
          </p:nvPr>
        </p:nvSpPr>
        <p:spPr>
          <a:xfrm>
            <a:off x="3287994" y="2453375"/>
            <a:ext cx="2568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brand awareness</a:t>
            </a:r>
            <a:endParaRPr/>
          </a:p>
        </p:txBody>
      </p:sp>
      <p:sp>
        <p:nvSpPr>
          <p:cNvPr id="449" name="Google Shape;449;p44"/>
          <p:cNvSpPr txBox="1"/>
          <p:nvPr>
            <p:ph idx="4" type="subTitle"/>
          </p:nvPr>
        </p:nvSpPr>
        <p:spPr>
          <a:xfrm>
            <a:off x="5855950" y="2774325"/>
            <a:ext cx="25680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test, search and contact other SaaS partners in Brazil that are a better fit (e.g. shorter delivery time, more tech experience, etc.).</a:t>
            </a:r>
            <a:endParaRPr/>
          </a:p>
        </p:txBody>
      </p:sp>
      <p:sp>
        <p:nvSpPr>
          <p:cNvPr id="450" name="Google Shape;450;p44"/>
          <p:cNvSpPr txBox="1"/>
          <p:nvPr>
            <p:ph idx="7" type="subTitle"/>
          </p:nvPr>
        </p:nvSpPr>
        <p:spPr>
          <a:xfrm>
            <a:off x="5855938" y="2453375"/>
            <a:ext cx="2568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alternative partnerships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253750" y="769400"/>
            <a:ext cx="36840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56" name="Google Shape;456;p45"/>
          <p:cNvSpPr txBox="1"/>
          <p:nvPr>
            <p:ph idx="1" type="subTitle"/>
          </p:nvPr>
        </p:nvSpPr>
        <p:spPr>
          <a:xfrm>
            <a:off x="4253750" y="1859617"/>
            <a:ext cx="36840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o you have any questions?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58" name="Google Shape;458;p45"/>
          <p:cNvGrpSpPr/>
          <p:nvPr/>
        </p:nvGrpSpPr>
        <p:grpSpPr>
          <a:xfrm>
            <a:off x="0" y="0"/>
            <a:ext cx="1675200" cy="5139225"/>
            <a:chOff x="7468800" y="0"/>
            <a:chExt cx="1675200" cy="5139225"/>
          </a:xfrm>
        </p:grpSpPr>
        <p:sp>
          <p:nvSpPr>
            <p:cNvPr id="459" name="Google Shape;459;p45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3" name="Google Shape;463;p45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4" name="Google Shape;464;p45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5" name="Google Shape;465;p45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71" name="Google Shape;471;p46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Plot1</a:t>
            </a:r>
            <a:endParaRPr/>
          </a:p>
        </p:txBody>
      </p:sp>
      <p:sp>
        <p:nvSpPr>
          <p:cNvPr id="477" name="Google Shape;477;p47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8" name="Google Shape;4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11150"/>
            <a:ext cx="8045150" cy="2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2 </a:t>
            </a:r>
            <a:endParaRPr/>
          </a:p>
        </p:txBody>
      </p:sp>
      <p:sp>
        <p:nvSpPr>
          <p:cNvPr id="484" name="Google Shape;484;p48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5" name="Google Shape;4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63" y="1164725"/>
            <a:ext cx="6144824" cy="37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49" y="2644300"/>
            <a:ext cx="2264376" cy="201910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8"/>
          <p:cNvSpPr txBox="1"/>
          <p:nvPr/>
        </p:nvSpPr>
        <p:spPr>
          <a:xfrm>
            <a:off x="7321700" y="820875"/>
            <a:ext cx="14499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Though most orders are 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below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the average value, Magist still has high-end products expertise, also in the tech sector.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88" name="Google Shape;288;p31"/>
          <p:cNvSpPr txBox="1"/>
          <p:nvPr>
            <p:ph idx="2" type="title"/>
          </p:nvPr>
        </p:nvSpPr>
        <p:spPr>
          <a:xfrm>
            <a:off x="720000" y="1616773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9" name="Google Shape;289;p31"/>
          <p:cNvSpPr txBox="1"/>
          <p:nvPr>
            <p:ph idx="3" type="title"/>
          </p:nvPr>
        </p:nvSpPr>
        <p:spPr>
          <a:xfrm>
            <a:off x="4592400" y="2706023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0" name="Google Shape;290;p31"/>
          <p:cNvSpPr txBox="1"/>
          <p:nvPr>
            <p:ph idx="4" type="title"/>
          </p:nvPr>
        </p:nvSpPr>
        <p:spPr>
          <a:xfrm>
            <a:off x="720000" y="2706036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1" name="Google Shape;291;p31"/>
          <p:cNvSpPr txBox="1"/>
          <p:nvPr>
            <p:ph idx="6" type="title"/>
          </p:nvPr>
        </p:nvSpPr>
        <p:spPr>
          <a:xfrm>
            <a:off x="4592400" y="1616786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2" name="Google Shape;292;p31"/>
          <p:cNvSpPr txBox="1"/>
          <p:nvPr>
            <p:ph idx="1" type="subTitle"/>
          </p:nvPr>
        </p:nvSpPr>
        <p:spPr>
          <a:xfrm>
            <a:off x="1607100" y="1762375"/>
            <a:ext cx="2765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into Brazil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 txBox="1"/>
          <p:nvPr>
            <p:ph idx="8" type="subTitle"/>
          </p:nvPr>
        </p:nvSpPr>
        <p:spPr>
          <a:xfrm>
            <a:off x="1607100" y="2852725"/>
            <a:ext cx="28329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Magist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 txBox="1"/>
          <p:nvPr>
            <p:ph idx="9" type="subTitle"/>
          </p:nvPr>
        </p:nvSpPr>
        <p:spPr>
          <a:xfrm>
            <a:off x="5479500" y="1763450"/>
            <a:ext cx="26535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Suitability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 txBox="1"/>
          <p:nvPr>
            <p:ph idx="13" type="subTitle"/>
          </p:nvPr>
        </p:nvSpPr>
        <p:spPr>
          <a:xfrm>
            <a:off x="5479500" y="2852725"/>
            <a:ext cx="2832900" cy="66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Recommendation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Plot3</a:t>
            </a:r>
            <a:endParaRPr/>
          </a:p>
        </p:txBody>
      </p:sp>
      <p:sp>
        <p:nvSpPr>
          <p:cNvPr id="493" name="Google Shape;493;p49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4" name="Google Shape;4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75" y="1179475"/>
            <a:ext cx="2046464" cy="3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9"/>
          <p:cNvSpPr txBox="1"/>
          <p:nvPr/>
        </p:nvSpPr>
        <p:spPr>
          <a:xfrm>
            <a:off x="4792350" y="1927975"/>
            <a:ext cx="33402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Expensive</a:t>
            </a: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tech products make up 5% of all sales in the tech category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Plot4</a:t>
            </a:r>
            <a:endParaRPr/>
          </a:p>
        </p:txBody>
      </p:sp>
      <p:sp>
        <p:nvSpPr>
          <p:cNvPr id="501" name="Google Shape;501;p50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2" name="Google Shape;5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75" y="2952763"/>
            <a:ext cx="3021001" cy="207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818" y="755425"/>
            <a:ext cx="3496683" cy="20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825" y="2904737"/>
            <a:ext cx="3496674" cy="2168051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0"/>
          <p:cNvSpPr txBox="1"/>
          <p:nvPr/>
        </p:nvSpPr>
        <p:spPr>
          <a:xfrm>
            <a:off x="1031575" y="1347050"/>
            <a:ext cx="309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Tech sellers number is 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increasing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while number of orders and customers in tech categories going down. 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Plot5</a:t>
            </a:r>
            <a:endParaRPr/>
          </a:p>
        </p:txBody>
      </p:sp>
      <p:sp>
        <p:nvSpPr>
          <p:cNvPr id="511" name="Google Shape;511;p51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p51"/>
          <p:cNvSpPr txBox="1"/>
          <p:nvPr/>
        </p:nvSpPr>
        <p:spPr>
          <a:xfrm>
            <a:off x="819925" y="1194175"/>
            <a:ext cx="309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Order per Product category plot shows that 3 Tech Categories are under the top 10 Product categories.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513" name="Google Shape;5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3260"/>
            <a:ext cx="9144003" cy="184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Plot6</a:t>
            </a:r>
            <a:endParaRPr/>
          </a:p>
        </p:txBody>
      </p:sp>
      <p:sp>
        <p:nvSpPr>
          <p:cNvPr id="519" name="Google Shape;519;p52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52"/>
          <p:cNvSpPr txBox="1"/>
          <p:nvPr/>
        </p:nvSpPr>
        <p:spPr>
          <a:xfrm>
            <a:off x="819925" y="1194175"/>
            <a:ext cx="309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Order per Tech category plot shows that computer accessories, watches and telephony are the top 3 Tech categories.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521" name="Google Shape;5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425" y="540319"/>
            <a:ext cx="4562948" cy="34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Plot7</a:t>
            </a:r>
            <a:endParaRPr/>
          </a:p>
        </p:txBody>
      </p:sp>
      <p:sp>
        <p:nvSpPr>
          <p:cNvPr id="527" name="Google Shape;527;p53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819925" y="1194175"/>
            <a:ext cx="218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Average delivery time overall: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12 days 17 hours 33 minutes 53 seconds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Average delivery time for Tech: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13 days 0 hours 54 minutes 10 seconds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Average delivery time for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Non Tech: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12 days 10 hours 13 minutes 35 seconds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529" name="Google Shape;5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100" y="0"/>
            <a:ext cx="60859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/>
          <p:nvPr/>
        </p:nvSpPr>
        <p:spPr>
          <a:xfrm>
            <a:off x="808225" y="4419825"/>
            <a:ext cx="34095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 Customers locations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5" name="Google Shape;535;p54"/>
          <p:cNvSpPr txBox="1"/>
          <p:nvPr>
            <p:ph type="title"/>
          </p:nvPr>
        </p:nvSpPr>
        <p:spPr>
          <a:xfrm>
            <a:off x="73400" y="286725"/>
            <a:ext cx="12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Plot8</a:t>
            </a:r>
            <a:endParaRPr/>
          </a:p>
        </p:txBody>
      </p:sp>
      <p:pic>
        <p:nvPicPr>
          <p:cNvPr id="536" name="Google Shape;5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425" y="744825"/>
            <a:ext cx="4115776" cy="36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50" y="794125"/>
            <a:ext cx="3970600" cy="367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/>
        </p:nvSpPr>
        <p:spPr>
          <a:xfrm>
            <a:off x="4775563" y="4513425"/>
            <a:ext cx="34095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Other 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Customers locations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4858063" y="2350044"/>
            <a:ext cx="35727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into Brazil</a:t>
            </a:r>
            <a:endParaRPr/>
          </a:p>
        </p:txBody>
      </p:sp>
      <p:pic>
        <p:nvPicPr>
          <p:cNvPr id="301" name="Google Shape;301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6160" r="32426" t="8650"/>
          <a:stretch/>
        </p:blipFill>
        <p:spPr>
          <a:xfrm>
            <a:off x="1322338" y="539500"/>
            <a:ext cx="2760602" cy="4064501"/>
          </a:xfrm>
          <a:prstGeom prst="rect">
            <a:avLst/>
          </a:prstGeom>
        </p:spPr>
      </p:pic>
      <p:sp>
        <p:nvSpPr>
          <p:cNvPr id="302" name="Google Shape;302;p32"/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2"/>
          <p:cNvSpPr txBox="1"/>
          <p:nvPr>
            <p:ph idx="2" type="title"/>
          </p:nvPr>
        </p:nvSpPr>
        <p:spPr>
          <a:xfrm>
            <a:off x="4963425" y="924875"/>
            <a:ext cx="999000" cy="9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idx="4" type="subTitle"/>
          </p:nvPr>
        </p:nvSpPr>
        <p:spPr>
          <a:xfrm>
            <a:off x="1635000" y="3215325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09" name="Google Shape;309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Brazil presents a promising expansion opportunity for Eniac</a:t>
            </a:r>
            <a:endParaRPr/>
          </a:p>
        </p:txBody>
      </p:sp>
      <p:sp>
        <p:nvSpPr>
          <p:cNvPr id="310" name="Google Shape;310;p33"/>
          <p:cNvSpPr txBox="1"/>
          <p:nvPr>
            <p:ph idx="1" type="subTitle"/>
          </p:nvPr>
        </p:nvSpPr>
        <p:spPr>
          <a:xfrm>
            <a:off x="1635000" y="3472400"/>
            <a:ext cx="6267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Lack of local market </a:t>
            </a:r>
            <a:r>
              <a:rPr lang="en"/>
              <a:t>knowledge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Need for ties with local providers and services</a:t>
            </a:r>
            <a:endParaRPr/>
          </a:p>
        </p:txBody>
      </p:sp>
      <p:sp>
        <p:nvSpPr>
          <p:cNvPr id="311" name="Google Shape;311;p33"/>
          <p:cNvSpPr txBox="1"/>
          <p:nvPr>
            <p:ph idx="2" type="subTitle"/>
          </p:nvPr>
        </p:nvSpPr>
        <p:spPr>
          <a:xfrm>
            <a:off x="1635000" y="2037775"/>
            <a:ext cx="70665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Brazil is one of the l</a:t>
            </a:r>
            <a:r>
              <a:rPr lang="en"/>
              <a:t>argest and fastest-growing eCommerce markets in Latin America¹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Significant growth potential for Eniac</a:t>
            </a:r>
            <a:endParaRPr/>
          </a:p>
        </p:txBody>
      </p:sp>
      <p:sp>
        <p:nvSpPr>
          <p:cNvPr id="312" name="Google Shape;312;p33"/>
          <p:cNvSpPr txBox="1"/>
          <p:nvPr>
            <p:ph idx="3" type="subTitle"/>
          </p:nvPr>
        </p:nvSpPr>
        <p:spPr>
          <a:xfrm>
            <a:off x="1635000" y="1780650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Brazil?</a:t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720000" y="1856839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720000" y="3291453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15" name="Google Shape;315;p33"/>
          <p:cNvGrpSpPr/>
          <p:nvPr/>
        </p:nvGrpSpPr>
        <p:grpSpPr>
          <a:xfrm>
            <a:off x="873683" y="3453385"/>
            <a:ext cx="379035" cy="379035"/>
            <a:chOff x="3984786" y="3963895"/>
            <a:chExt cx="379035" cy="379035"/>
          </a:xfrm>
        </p:grpSpPr>
        <p:sp>
          <p:nvSpPr>
            <p:cNvPr id="316" name="Google Shape;316;p33"/>
            <p:cNvSpPr/>
            <p:nvPr/>
          </p:nvSpPr>
          <p:spPr>
            <a:xfrm>
              <a:off x="4140864" y="3963895"/>
              <a:ext cx="66906" cy="66906"/>
            </a:xfrm>
            <a:custGeom>
              <a:rect b="b" l="l" r="r" t="t"/>
              <a:pathLst>
                <a:path extrusionOk="0" h="2413" w="2413">
                  <a:moveTo>
                    <a:pt x="1206" y="1"/>
                  </a:moveTo>
                  <a:cubicBezTo>
                    <a:pt x="540" y="1"/>
                    <a:pt x="1" y="541"/>
                    <a:pt x="1" y="1207"/>
                  </a:cubicBezTo>
                  <a:cubicBezTo>
                    <a:pt x="1" y="1874"/>
                    <a:pt x="540" y="2413"/>
                    <a:pt x="1206" y="2413"/>
                  </a:cubicBezTo>
                  <a:cubicBezTo>
                    <a:pt x="1872" y="2413"/>
                    <a:pt x="2413" y="1874"/>
                    <a:pt x="2413" y="1207"/>
                  </a:cubicBezTo>
                  <a:cubicBezTo>
                    <a:pt x="2413" y="541"/>
                    <a:pt x="1872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029400" y="4164531"/>
              <a:ext cx="66906" cy="66906"/>
            </a:xfrm>
            <a:custGeom>
              <a:rect b="b" l="l" r="r" t="t"/>
              <a:pathLst>
                <a:path extrusionOk="0" h="2413" w="2413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984786" y="4030829"/>
              <a:ext cx="379035" cy="312101"/>
            </a:xfrm>
            <a:custGeom>
              <a:rect b="b" l="l" r="r" t="t"/>
              <a:pathLst>
                <a:path extrusionOk="0" h="11256" w="13670">
                  <a:moveTo>
                    <a:pt x="6848" y="1"/>
                  </a:moveTo>
                  <a:cubicBezTo>
                    <a:pt x="5295" y="1"/>
                    <a:pt x="4031" y="1263"/>
                    <a:pt x="4031" y="2815"/>
                  </a:cubicBezTo>
                  <a:lnTo>
                    <a:pt x="4031" y="4021"/>
                  </a:lnTo>
                  <a:lnTo>
                    <a:pt x="6435" y="4021"/>
                  </a:lnTo>
                  <a:lnTo>
                    <a:pt x="6435" y="7043"/>
                  </a:lnTo>
                  <a:lnTo>
                    <a:pt x="4956" y="8225"/>
                  </a:lnTo>
                  <a:cubicBezTo>
                    <a:pt x="4439" y="7620"/>
                    <a:pt x="3671" y="7236"/>
                    <a:pt x="2815" y="7236"/>
                  </a:cubicBezTo>
                  <a:cubicBezTo>
                    <a:pt x="2769" y="7236"/>
                    <a:pt x="2723" y="7237"/>
                    <a:pt x="2677" y="7239"/>
                  </a:cubicBezTo>
                  <a:cubicBezTo>
                    <a:pt x="1205" y="7311"/>
                    <a:pt x="1" y="8605"/>
                    <a:pt x="1" y="10081"/>
                  </a:cubicBezTo>
                  <a:lnTo>
                    <a:pt x="1" y="11255"/>
                  </a:lnTo>
                  <a:lnTo>
                    <a:pt x="5634" y="11255"/>
                  </a:lnTo>
                  <a:lnTo>
                    <a:pt x="5634" y="10050"/>
                  </a:lnTo>
                  <a:cubicBezTo>
                    <a:pt x="5634" y="9644"/>
                    <a:pt x="5548" y="9258"/>
                    <a:pt x="5393" y="8909"/>
                  </a:cubicBezTo>
                  <a:lnTo>
                    <a:pt x="6835" y="7750"/>
                  </a:lnTo>
                  <a:lnTo>
                    <a:pt x="8277" y="8909"/>
                  </a:lnTo>
                  <a:cubicBezTo>
                    <a:pt x="8122" y="9258"/>
                    <a:pt x="8036" y="9644"/>
                    <a:pt x="8036" y="10050"/>
                  </a:cubicBezTo>
                  <a:lnTo>
                    <a:pt x="8036" y="11255"/>
                  </a:lnTo>
                  <a:lnTo>
                    <a:pt x="13669" y="11255"/>
                  </a:lnTo>
                  <a:lnTo>
                    <a:pt x="13669" y="10050"/>
                  </a:lnTo>
                  <a:cubicBezTo>
                    <a:pt x="13669" y="8498"/>
                    <a:pt x="12407" y="7236"/>
                    <a:pt x="10855" y="7236"/>
                  </a:cubicBezTo>
                  <a:cubicBezTo>
                    <a:pt x="9999" y="7236"/>
                    <a:pt x="9231" y="7620"/>
                    <a:pt x="8714" y="8225"/>
                  </a:cubicBezTo>
                  <a:lnTo>
                    <a:pt x="7235" y="7043"/>
                  </a:lnTo>
                  <a:lnTo>
                    <a:pt x="7235" y="4021"/>
                  </a:lnTo>
                  <a:lnTo>
                    <a:pt x="9665" y="4021"/>
                  </a:lnTo>
                  <a:lnTo>
                    <a:pt x="9665" y="2843"/>
                  </a:lnTo>
                  <a:cubicBezTo>
                    <a:pt x="9665" y="1366"/>
                    <a:pt x="8537" y="118"/>
                    <a:pt x="7063" y="9"/>
                  </a:cubicBezTo>
                  <a:cubicBezTo>
                    <a:pt x="6991" y="4"/>
                    <a:pt x="6919" y="1"/>
                    <a:pt x="6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4252357" y="4164531"/>
              <a:ext cx="66906" cy="66906"/>
            </a:xfrm>
            <a:custGeom>
              <a:rect b="b" l="l" r="r" t="t"/>
              <a:pathLst>
                <a:path extrusionOk="0" h="2413" w="2413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3"/>
          <p:cNvGrpSpPr/>
          <p:nvPr/>
        </p:nvGrpSpPr>
        <p:grpSpPr>
          <a:xfrm>
            <a:off x="884787" y="2018785"/>
            <a:ext cx="356825" cy="379007"/>
            <a:chOff x="4790492" y="3367504"/>
            <a:chExt cx="356825" cy="379007"/>
          </a:xfrm>
        </p:grpSpPr>
        <p:sp>
          <p:nvSpPr>
            <p:cNvPr id="321" name="Google Shape;321;p33"/>
            <p:cNvSpPr/>
            <p:nvPr/>
          </p:nvSpPr>
          <p:spPr>
            <a:xfrm>
              <a:off x="4856289" y="3657284"/>
              <a:ext cx="24483" cy="22348"/>
            </a:xfrm>
            <a:custGeom>
              <a:rect b="b" l="l" r="r" t="t"/>
              <a:pathLst>
                <a:path extrusionOk="0" h="806" w="883">
                  <a:moveTo>
                    <a:pt x="441" y="1"/>
                  </a:moveTo>
                  <a:cubicBezTo>
                    <a:pt x="339" y="1"/>
                    <a:pt x="236" y="40"/>
                    <a:pt x="158" y="119"/>
                  </a:cubicBezTo>
                  <a:cubicBezTo>
                    <a:pt x="0" y="276"/>
                    <a:pt x="0" y="531"/>
                    <a:pt x="158" y="688"/>
                  </a:cubicBezTo>
                  <a:cubicBezTo>
                    <a:pt x="236" y="766"/>
                    <a:pt x="339" y="806"/>
                    <a:pt x="441" y="806"/>
                  </a:cubicBezTo>
                  <a:cubicBezTo>
                    <a:pt x="544" y="806"/>
                    <a:pt x="647" y="766"/>
                    <a:pt x="726" y="688"/>
                  </a:cubicBezTo>
                  <a:cubicBezTo>
                    <a:pt x="882" y="531"/>
                    <a:pt x="882" y="276"/>
                    <a:pt x="726" y="119"/>
                  </a:cubicBezTo>
                  <a:cubicBezTo>
                    <a:pt x="647" y="40"/>
                    <a:pt x="54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965092" y="3523527"/>
              <a:ext cx="26064" cy="22348"/>
            </a:xfrm>
            <a:custGeom>
              <a:rect b="b" l="l" r="r" t="t"/>
              <a:pathLst>
                <a:path extrusionOk="0" h="806" w="940">
                  <a:moveTo>
                    <a:pt x="538" y="1"/>
                  </a:moveTo>
                  <a:cubicBezTo>
                    <a:pt x="181" y="1"/>
                    <a:pt x="0" y="435"/>
                    <a:pt x="253" y="688"/>
                  </a:cubicBezTo>
                  <a:cubicBezTo>
                    <a:pt x="334" y="769"/>
                    <a:pt x="435" y="805"/>
                    <a:pt x="534" y="805"/>
                  </a:cubicBezTo>
                  <a:cubicBezTo>
                    <a:pt x="741" y="805"/>
                    <a:pt x="940" y="645"/>
                    <a:pt x="940" y="403"/>
                  </a:cubicBezTo>
                  <a:cubicBezTo>
                    <a:pt x="940" y="179"/>
                    <a:pt x="758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790492" y="3434106"/>
              <a:ext cx="267265" cy="312406"/>
            </a:xfrm>
            <a:custGeom>
              <a:rect b="b" l="l" r="r" t="t"/>
              <a:pathLst>
                <a:path extrusionOk="0" h="11267" w="9639">
                  <a:moveTo>
                    <a:pt x="3334" y="2539"/>
                  </a:moveTo>
                  <a:lnTo>
                    <a:pt x="3903" y="3109"/>
                  </a:lnTo>
                  <a:lnTo>
                    <a:pt x="3334" y="3677"/>
                  </a:lnTo>
                  <a:lnTo>
                    <a:pt x="3903" y="4246"/>
                  </a:lnTo>
                  <a:lnTo>
                    <a:pt x="3334" y="4814"/>
                  </a:lnTo>
                  <a:lnTo>
                    <a:pt x="2766" y="4246"/>
                  </a:lnTo>
                  <a:lnTo>
                    <a:pt x="2196" y="4814"/>
                  </a:lnTo>
                  <a:lnTo>
                    <a:pt x="1628" y="4246"/>
                  </a:lnTo>
                  <a:lnTo>
                    <a:pt x="2196" y="3677"/>
                  </a:lnTo>
                  <a:lnTo>
                    <a:pt x="1628" y="3109"/>
                  </a:lnTo>
                  <a:lnTo>
                    <a:pt x="2196" y="2539"/>
                  </a:lnTo>
                  <a:lnTo>
                    <a:pt x="2766" y="3109"/>
                  </a:lnTo>
                  <a:lnTo>
                    <a:pt x="3334" y="2539"/>
                  </a:lnTo>
                  <a:close/>
                  <a:moveTo>
                    <a:pt x="7403" y="7267"/>
                  </a:moveTo>
                  <a:lnTo>
                    <a:pt x="7971" y="7835"/>
                  </a:lnTo>
                  <a:lnTo>
                    <a:pt x="7403" y="8403"/>
                  </a:lnTo>
                  <a:lnTo>
                    <a:pt x="7971" y="8972"/>
                  </a:lnTo>
                  <a:lnTo>
                    <a:pt x="7403" y="9542"/>
                  </a:lnTo>
                  <a:lnTo>
                    <a:pt x="6835" y="8972"/>
                  </a:lnTo>
                  <a:lnTo>
                    <a:pt x="6266" y="9542"/>
                  </a:lnTo>
                  <a:lnTo>
                    <a:pt x="5698" y="8972"/>
                  </a:lnTo>
                  <a:lnTo>
                    <a:pt x="6266" y="8403"/>
                  </a:lnTo>
                  <a:lnTo>
                    <a:pt x="5698" y="7835"/>
                  </a:lnTo>
                  <a:lnTo>
                    <a:pt x="6266" y="7267"/>
                  </a:lnTo>
                  <a:lnTo>
                    <a:pt x="6835" y="7835"/>
                  </a:lnTo>
                  <a:lnTo>
                    <a:pt x="7403" y="7267"/>
                  </a:lnTo>
                  <a:close/>
                  <a:moveTo>
                    <a:pt x="6853" y="2416"/>
                  </a:moveTo>
                  <a:cubicBezTo>
                    <a:pt x="7141" y="2416"/>
                    <a:pt x="7436" y="2524"/>
                    <a:pt x="7688" y="2776"/>
                  </a:cubicBezTo>
                  <a:cubicBezTo>
                    <a:pt x="8158" y="3246"/>
                    <a:pt x="8158" y="4010"/>
                    <a:pt x="7688" y="4481"/>
                  </a:cubicBezTo>
                  <a:cubicBezTo>
                    <a:pt x="7453" y="4716"/>
                    <a:pt x="7144" y="4834"/>
                    <a:pt x="6836" y="4834"/>
                  </a:cubicBezTo>
                  <a:cubicBezTo>
                    <a:pt x="6646" y="4834"/>
                    <a:pt x="6456" y="4789"/>
                    <a:pt x="6283" y="4700"/>
                  </a:cubicBezTo>
                  <a:cubicBezTo>
                    <a:pt x="5260" y="5555"/>
                    <a:pt x="4424" y="6631"/>
                    <a:pt x="3850" y="7834"/>
                  </a:cubicBezTo>
                  <a:cubicBezTo>
                    <a:pt x="4326" y="8633"/>
                    <a:pt x="3755" y="9658"/>
                    <a:pt x="2814" y="9658"/>
                  </a:cubicBezTo>
                  <a:cubicBezTo>
                    <a:pt x="1748" y="9658"/>
                    <a:pt x="1200" y="8361"/>
                    <a:pt x="1961" y="7600"/>
                  </a:cubicBezTo>
                  <a:cubicBezTo>
                    <a:pt x="2196" y="7365"/>
                    <a:pt x="2505" y="7247"/>
                    <a:pt x="2813" y="7247"/>
                  </a:cubicBezTo>
                  <a:cubicBezTo>
                    <a:pt x="2947" y="7247"/>
                    <a:pt x="3081" y="7269"/>
                    <a:pt x="3209" y="7314"/>
                  </a:cubicBezTo>
                  <a:cubicBezTo>
                    <a:pt x="3822" y="6091"/>
                    <a:pt x="4686" y="4995"/>
                    <a:pt x="5730" y="4114"/>
                  </a:cubicBezTo>
                  <a:cubicBezTo>
                    <a:pt x="5339" y="3221"/>
                    <a:pt x="6067" y="2416"/>
                    <a:pt x="6853" y="2416"/>
                  </a:cubicBezTo>
                  <a:close/>
                  <a:moveTo>
                    <a:pt x="1" y="0"/>
                  </a:moveTo>
                  <a:lnTo>
                    <a:pt x="1" y="11267"/>
                  </a:lnTo>
                  <a:lnTo>
                    <a:pt x="9638" y="11267"/>
                  </a:lnTo>
                  <a:lnTo>
                    <a:pt x="9638" y="0"/>
                  </a:lnTo>
                  <a:lnTo>
                    <a:pt x="8836" y="0"/>
                  </a:lnTo>
                  <a:lnTo>
                    <a:pt x="8836" y="1603"/>
                  </a:lnTo>
                  <a:lnTo>
                    <a:pt x="801" y="160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834884" y="3367504"/>
              <a:ext cx="178426" cy="88811"/>
            </a:xfrm>
            <a:custGeom>
              <a:rect b="b" l="l" r="r" t="t"/>
              <a:pathLst>
                <a:path extrusionOk="0" h="3203" w="6435">
                  <a:moveTo>
                    <a:pt x="3218" y="0"/>
                  </a:moveTo>
                  <a:cubicBezTo>
                    <a:pt x="2329" y="0"/>
                    <a:pt x="1609" y="718"/>
                    <a:pt x="1609" y="1602"/>
                  </a:cubicBezTo>
                  <a:lnTo>
                    <a:pt x="1" y="1602"/>
                  </a:lnTo>
                  <a:lnTo>
                    <a:pt x="1" y="3203"/>
                  </a:lnTo>
                  <a:lnTo>
                    <a:pt x="6435" y="3203"/>
                  </a:lnTo>
                  <a:lnTo>
                    <a:pt x="6435" y="1602"/>
                  </a:lnTo>
                  <a:lnTo>
                    <a:pt x="4826" y="1602"/>
                  </a:lnTo>
                  <a:cubicBezTo>
                    <a:pt x="4826" y="718"/>
                    <a:pt x="4106" y="0"/>
                    <a:pt x="3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080660" y="3523665"/>
              <a:ext cx="66657" cy="219574"/>
            </a:xfrm>
            <a:custGeom>
              <a:rect b="b" l="l" r="r" t="t"/>
              <a:pathLst>
                <a:path extrusionOk="0" h="7919" w="2404">
                  <a:moveTo>
                    <a:pt x="0" y="0"/>
                  </a:moveTo>
                  <a:lnTo>
                    <a:pt x="0" y="4903"/>
                  </a:lnTo>
                  <a:lnTo>
                    <a:pt x="1203" y="7919"/>
                  </a:lnTo>
                  <a:lnTo>
                    <a:pt x="2403" y="4903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080660" y="3457064"/>
              <a:ext cx="66657" cy="44419"/>
            </a:xfrm>
            <a:custGeom>
              <a:rect b="b" l="l" r="r" t="t"/>
              <a:pathLst>
                <a:path extrusionOk="0" h="1602" w="2404">
                  <a:moveTo>
                    <a:pt x="0" y="1"/>
                  </a:moveTo>
                  <a:lnTo>
                    <a:pt x="0" y="1602"/>
                  </a:lnTo>
                  <a:lnTo>
                    <a:pt x="2403" y="1602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3"/>
          <p:cNvSpPr txBox="1"/>
          <p:nvPr>
            <p:ph idx="4294967295" type="title"/>
          </p:nvPr>
        </p:nvSpPr>
        <p:spPr>
          <a:xfrm>
            <a:off x="720000" y="4345550"/>
            <a:ext cx="72870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1) Source: https://www.statista.com/topics/4697/e-commerce-in-brazil/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4858063" y="2350044"/>
            <a:ext cx="35727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Magist</a:t>
            </a:r>
            <a:endParaRPr/>
          </a:p>
        </p:txBody>
      </p:sp>
      <p:pic>
        <p:nvPicPr>
          <p:cNvPr id="333" name="Google Shape;333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6160" r="32426" t="8650"/>
          <a:stretch/>
        </p:blipFill>
        <p:spPr>
          <a:xfrm>
            <a:off x="1322338" y="539500"/>
            <a:ext cx="2760602" cy="4064501"/>
          </a:xfrm>
          <a:prstGeom prst="rect">
            <a:avLst/>
          </a:prstGeom>
        </p:spPr>
      </p:pic>
      <p:sp>
        <p:nvSpPr>
          <p:cNvPr id="334" name="Google Shape;334;p34"/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4"/>
          <p:cNvSpPr txBox="1"/>
          <p:nvPr>
            <p:ph idx="2" type="title"/>
          </p:nvPr>
        </p:nvSpPr>
        <p:spPr>
          <a:xfrm>
            <a:off x="4963425" y="924875"/>
            <a:ext cx="999000" cy="9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 Provides Comprehensive Services for Order Management</a:t>
            </a:r>
            <a:endParaRPr/>
          </a:p>
        </p:txBody>
      </p:sp>
      <p:sp>
        <p:nvSpPr>
          <p:cNvPr id="341" name="Google Shape;341;p35"/>
          <p:cNvSpPr txBox="1"/>
          <p:nvPr>
            <p:ph idx="4" type="subTitle"/>
          </p:nvPr>
        </p:nvSpPr>
        <p:spPr>
          <a:xfrm>
            <a:off x="720000" y="259777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Magist?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"/>
          <p:cNvSpPr txBox="1"/>
          <p:nvPr>
            <p:ph idx="5" type="subTitle"/>
          </p:nvPr>
        </p:nvSpPr>
        <p:spPr>
          <a:xfrm>
            <a:off x="4447632" y="25977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 txBox="1"/>
          <p:nvPr>
            <p:ph idx="1" type="subTitle"/>
          </p:nvPr>
        </p:nvSpPr>
        <p:spPr>
          <a:xfrm>
            <a:off x="720000" y="3181050"/>
            <a:ext cx="32973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Brazilian SaaS company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Centralized order management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Stock and warehouse management, product shipment, and </a:t>
            </a:r>
            <a:r>
              <a:rPr lang="en"/>
              <a:t>customer</a:t>
            </a:r>
            <a:r>
              <a:rPr lang="en"/>
              <a:t> service</a:t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796200" y="1812628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4523850" y="1812636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46" name="Google Shape;346;p35"/>
          <p:cNvGrpSpPr/>
          <p:nvPr/>
        </p:nvGrpSpPr>
        <p:grpSpPr>
          <a:xfrm>
            <a:off x="4646342" y="1944632"/>
            <a:ext cx="314266" cy="308755"/>
            <a:chOff x="1536337" y="3367504"/>
            <a:chExt cx="385745" cy="378979"/>
          </a:xfrm>
        </p:grpSpPr>
        <p:sp>
          <p:nvSpPr>
            <p:cNvPr id="347" name="Google Shape;347;p35"/>
            <p:cNvSpPr/>
            <p:nvPr/>
          </p:nvSpPr>
          <p:spPr>
            <a:xfrm>
              <a:off x="1608844" y="3568501"/>
              <a:ext cx="105475" cy="105475"/>
            </a:xfrm>
            <a:custGeom>
              <a:rect b="b" l="l" r="r" t="t"/>
              <a:pathLst>
                <a:path extrusionOk="0" h="3804" w="3804">
                  <a:moveTo>
                    <a:pt x="940" y="1"/>
                  </a:moveTo>
                  <a:lnTo>
                    <a:pt x="0" y="940"/>
                  </a:lnTo>
                  <a:lnTo>
                    <a:pt x="2864" y="3803"/>
                  </a:lnTo>
                  <a:lnTo>
                    <a:pt x="3803" y="2864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1614390" y="3401886"/>
              <a:ext cx="83488" cy="73395"/>
            </a:xfrm>
            <a:custGeom>
              <a:rect b="b" l="l" r="r" t="t"/>
              <a:pathLst>
                <a:path extrusionOk="0" h="2647" w="3011">
                  <a:moveTo>
                    <a:pt x="1596" y="1"/>
                  </a:moveTo>
                  <a:lnTo>
                    <a:pt x="1" y="1596"/>
                  </a:lnTo>
                  <a:lnTo>
                    <a:pt x="1053" y="2647"/>
                  </a:lnTo>
                  <a:lnTo>
                    <a:pt x="2337" y="1098"/>
                  </a:lnTo>
                  <a:cubicBezTo>
                    <a:pt x="2547" y="836"/>
                    <a:pt x="2772" y="588"/>
                    <a:pt x="3010" y="356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1807623" y="3585026"/>
              <a:ext cx="73339" cy="83432"/>
            </a:xfrm>
            <a:custGeom>
              <a:rect b="b" l="l" r="r" t="t"/>
              <a:pathLst>
                <a:path extrusionOk="0" h="3009" w="2645">
                  <a:moveTo>
                    <a:pt x="2291" y="1"/>
                  </a:moveTo>
                  <a:cubicBezTo>
                    <a:pt x="2057" y="239"/>
                    <a:pt x="1810" y="464"/>
                    <a:pt x="1547" y="674"/>
                  </a:cubicBezTo>
                  <a:lnTo>
                    <a:pt x="0" y="1958"/>
                  </a:lnTo>
                  <a:lnTo>
                    <a:pt x="1051" y="3009"/>
                  </a:lnTo>
                  <a:lnTo>
                    <a:pt x="2645" y="1415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1536337" y="3610425"/>
              <a:ext cx="72535" cy="72535"/>
            </a:xfrm>
            <a:custGeom>
              <a:rect b="b" l="l" r="r" t="t"/>
              <a:pathLst>
                <a:path extrusionOk="0" h="2616" w="2616">
                  <a:moveTo>
                    <a:pt x="2043" y="1"/>
                  </a:moveTo>
                  <a:lnTo>
                    <a:pt x="0" y="2043"/>
                  </a:lnTo>
                  <a:lnTo>
                    <a:pt x="573" y="2616"/>
                  </a:lnTo>
                  <a:lnTo>
                    <a:pt x="2615" y="573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1552225" y="3642173"/>
              <a:ext cx="88395" cy="88423"/>
            </a:xfrm>
            <a:custGeom>
              <a:rect b="b" l="l" r="r" t="t"/>
              <a:pathLst>
                <a:path extrusionOk="0" h="3189" w="3188">
                  <a:moveTo>
                    <a:pt x="2615" y="1"/>
                  </a:moveTo>
                  <a:lnTo>
                    <a:pt x="0" y="2616"/>
                  </a:lnTo>
                  <a:lnTo>
                    <a:pt x="573" y="3189"/>
                  </a:lnTo>
                  <a:lnTo>
                    <a:pt x="3188" y="574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599861" y="3673949"/>
              <a:ext cx="72535" cy="72535"/>
            </a:xfrm>
            <a:custGeom>
              <a:rect b="b" l="l" r="r" t="t"/>
              <a:pathLst>
                <a:path extrusionOk="0" h="2616" w="2616">
                  <a:moveTo>
                    <a:pt x="2043" y="0"/>
                  </a:moveTo>
                  <a:lnTo>
                    <a:pt x="0" y="2043"/>
                  </a:lnTo>
                  <a:lnTo>
                    <a:pt x="573" y="2615"/>
                  </a:lnTo>
                  <a:lnTo>
                    <a:pt x="2615" y="57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748231" y="3487176"/>
              <a:ext cx="49327" cy="44974"/>
            </a:xfrm>
            <a:custGeom>
              <a:rect b="b" l="l" r="r" t="t"/>
              <a:pathLst>
                <a:path extrusionOk="0" h="1622" w="1779">
                  <a:moveTo>
                    <a:pt x="890" y="0"/>
                  </a:moveTo>
                  <a:cubicBezTo>
                    <a:pt x="682" y="0"/>
                    <a:pt x="475" y="80"/>
                    <a:pt x="316" y="238"/>
                  </a:cubicBezTo>
                  <a:cubicBezTo>
                    <a:pt x="1" y="555"/>
                    <a:pt x="1" y="1067"/>
                    <a:pt x="316" y="1384"/>
                  </a:cubicBezTo>
                  <a:cubicBezTo>
                    <a:pt x="475" y="1542"/>
                    <a:pt x="682" y="1621"/>
                    <a:pt x="890" y="1621"/>
                  </a:cubicBezTo>
                  <a:cubicBezTo>
                    <a:pt x="1097" y="1621"/>
                    <a:pt x="1304" y="1542"/>
                    <a:pt x="1463" y="1384"/>
                  </a:cubicBezTo>
                  <a:cubicBezTo>
                    <a:pt x="1778" y="1068"/>
                    <a:pt x="1778" y="554"/>
                    <a:pt x="1463" y="238"/>
                  </a:cubicBezTo>
                  <a:cubicBezTo>
                    <a:pt x="1304" y="80"/>
                    <a:pt x="1097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811422" y="3367504"/>
              <a:ext cx="110660" cy="103729"/>
            </a:xfrm>
            <a:custGeom>
              <a:rect b="b" l="l" r="r" t="t"/>
              <a:pathLst>
                <a:path extrusionOk="0" h="3741" w="3991">
                  <a:moveTo>
                    <a:pt x="1786" y="0"/>
                  </a:moveTo>
                  <a:cubicBezTo>
                    <a:pt x="1268" y="0"/>
                    <a:pt x="661" y="53"/>
                    <a:pt x="1" y="212"/>
                  </a:cubicBezTo>
                  <a:lnTo>
                    <a:pt x="3529" y="3740"/>
                  </a:lnTo>
                  <a:cubicBezTo>
                    <a:pt x="3990" y="1824"/>
                    <a:pt x="3556" y="364"/>
                    <a:pt x="3540" y="201"/>
                  </a:cubicBezTo>
                  <a:cubicBezTo>
                    <a:pt x="3433" y="190"/>
                    <a:pt x="2769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627477" y="3380841"/>
              <a:ext cx="274336" cy="274336"/>
            </a:xfrm>
            <a:custGeom>
              <a:rect b="b" l="l" r="r" t="t"/>
              <a:pathLst>
                <a:path extrusionOk="0" h="9894" w="9894">
                  <a:moveTo>
                    <a:pt x="5259" y="3025"/>
                  </a:moveTo>
                  <a:cubicBezTo>
                    <a:pt x="5674" y="3025"/>
                    <a:pt x="6088" y="3183"/>
                    <a:pt x="6405" y="3500"/>
                  </a:cubicBezTo>
                  <a:cubicBezTo>
                    <a:pt x="7036" y="4132"/>
                    <a:pt x="7036" y="5160"/>
                    <a:pt x="6405" y="5791"/>
                  </a:cubicBezTo>
                  <a:cubicBezTo>
                    <a:pt x="6088" y="6108"/>
                    <a:pt x="5674" y="6266"/>
                    <a:pt x="5259" y="6266"/>
                  </a:cubicBezTo>
                  <a:cubicBezTo>
                    <a:pt x="4845" y="6266"/>
                    <a:pt x="4430" y="6108"/>
                    <a:pt x="4113" y="5791"/>
                  </a:cubicBezTo>
                  <a:cubicBezTo>
                    <a:pt x="3480" y="5159"/>
                    <a:pt x="3480" y="4133"/>
                    <a:pt x="4113" y="3500"/>
                  </a:cubicBezTo>
                  <a:cubicBezTo>
                    <a:pt x="4430" y="3183"/>
                    <a:pt x="4845" y="3025"/>
                    <a:pt x="5259" y="3025"/>
                  </a:cubicBezTo>
                  <a:close/>
                  <a:moveTo>
                    <a:pt x="5757" y="0"/>
                  </a:moveTo>
                  <a:cubicBezTo>
                    <a:pt x="4472" y="481"/>
                    <a:pt x="3342" y="1299"/>
                    <a:pt x="2484" y="2370"/>
                  </a:cubicBezTo>
                  <a:lnTo>
                    <a:pt x="1" y="5362"/>
                  </a:lnTo>
                  <a:lnTo>
                    <a:pt x="4531" y="9893"/>
                  </a:lnTo>
                  <a:lnTo>
                    <a:pt x="7524" y="7410"/>
                  </a:lnTo>
                  <a:cubicBezTo>
                    <a:pt x="8595" y="6552"/>
                    <a:pt x="9413" y="5422"/>
                    <a:pt x="9894" y="4136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35"/>
          <p:cNvGrpSpPr/>
          <p:nvPr/>
        </p:nvGrpSpPr>
        <p:grpSpPr>
          <a:xfrm>
            <a:off x="918677" y="1944692"/>
            <a:ext cx="314247" cy="308744"/>
            <a:chOff x="-59447250" y="3706150"/>
            <a:chExt cx="319000" cy="308775"/>
          </a:xfrm>
        </p:grpSpPr>
        <p:sp>
          <p:nvSpPr>
            <p:cNvPr id="357" name="Google Shape;357;p35"/>
            <p:cNvSpPr/>
            <p:nvPr/>
          </p:nvSpPr>
          <p:spPr>
            <a:xfrm>
              <a:off x="-59381875" y="3922750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-59364550" y="3861525"/>
              <a:ext cx="43350" cy="40900"/>
            </a:xfrm>
            <a:custGeom>
              <a:rect b="b" l="l" r="r" t="t"/>
              <a:pathLst>
                <a:path extrusionOk="0" h="1636" w="1734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-59447250" y="3706150"/>
              <a:ext cx="319000" cy="308775"/>
            </a:xfrm>
            <a:custGeom>
              <a:rect b="b" l="l" r="r" t="t"/>
              <a:pathLst>
                <a:path extrusionOk="0" h="12351" w="1276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-59293650" y="3740025"/>
              <a:ext cx="14175" cy="14200"/>
            </a:xfrm>
            <a:custGeom>
              <a:rect b="b" l="l" r="r" t="t"/>
              <a:pathLst>
                <a:path extrusionOk="0" h="568" w="567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5"/>
          <p:cNvSpPr txBox="1"/>
          <p:nvPr>
            <p:ph idx="1" type="subTitle"/>
          </p:nvPr>
        </p:nvSpPr>
        <p:spPr>
          <a:xfrm>
            <a:off x="4447625" y="3181050"/>
            <a:ext cx="32973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Economies of scale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Reduced costs and bureaucracy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type="title"/>
          </p:nvPr>
        </p:nvSpPr>
        <p:spPr>
          <a:xfrm>
            <a:off x="4858075" y="2350050"/>
            <a:ext cx="40344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Suitability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6160" r="32426" t="8650"/>
          <a:stretch/>
        </p:blipFill>
        <p:spPr>
          <a:xfrm>
            <a:off x="1322338" y="539500"/>
            <a:ext cx="2760602" cy="4064501"/>
          </a:xfrm>
          <a:prstGeom prst="rect">
            <a:avLst/>
          </a:prstGeom>
        </p:spPr>
      </p:pic>
      <p:sp>
        <p:nvSpPr>
          <p:cNvPr id="368" name="Google Shape;368;p36"/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36"/>
          <p:cNvSpPr txBox="1"/>
          <p:nvPr>
            <p:ph idx="2" type="title"/>
          </p:nvPr>
        </p:nvSpPr>
        <p:spPr>
          <a:xfrm>
            <a:off x="4963425" y="924875"/>
            <a:ext cx="999000" cy="9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Magist’s product range includes a diverse array of products</a:t>
            </a:r>
            <a:endParaRPr/>
          </a:p>
        </p:txBody>
      </p:sp>
      <p:sp>
        <p:nvSpPr>
          <p:cNvPr id="375" name="Google Shape;375;p37"/>
          <p:cNvSpPr txBox="1"/>
          <p:nvPr>
            <p:ph idx="4294967295" type="title"/>
          </p:nvPr>
        </p:nvSpPr>
        <p:spPr>
          <a:xfrm>
            <a:off x="1137000" y="1892044"/>
            <a:ext cx="36276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Magist’s diverse product coverage includes various categories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37"/>
          <p:cNvSpPr/>
          <p:nvPr/>
        </p:nvSpPr>
        <p:spPr>
          <a:xfrm flipH="1" rot="10800000">
            <a:off x="568500" y="4303050"/>
            <a:ext cx="568500" cy="8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37"/>
          <p:cNvSpPr txBox="1"/>
          <p:nvPr>
            <p:ph idx="4294967295" type="title"/>
          </p:nvPr>
        </p:nvSpPr>
        <p:spPr>
          <a:xfrm>
            <a:off x="5282250" y="2050594"/>
            <a:ext cx="24972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75 categories</a:t>
            </a:r>
            <a:endParaRPr sz="2600"/>
          </a:p>
        </p:txBody>
      </p:sp>
      <p:sp>
        <p:nvSpPr>
          <p:cNvPr id="378" name="Google Shape;378;p37"/>
          <p:cNvSpPr txBox="1"/>
          <p:nvPr>
            <p:ph idx="4294967295" type="title"/>
          </p:nvPr>
        </p:nvSpPr>
        <p:spPr>
          <a:xfrm>
            <a:off x="5282250" y="3256088"/>
            <a:ext cx="24972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11 categories¹</a:t>
            </a:r>
            <a:endParaRPr sz="2600"/>
          </a:p>
        </p:txBody>
      </p:sp>
      <p:sp>
        <p:nvSpPr>
          <p:cNvPr id="379" name="Google Shape;379;p37"/>
          <p:cNvSpPr txBox="1"/>
          <p:nvPr>
            <p:ph idx="4294967295" type="title"/>
          </p:nvPr>
        </p:nvSpPr>
        <p:spPr>
          <a:xfrm>
            <a:off x="1137000" y="3339938"/>
            <a:ext cx="36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Tech products account for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Google Shape;380;p37"/>
          <p:cNvSpPr txBox="1"/>
          <p:nvPr>
            <p:ph idx="4294967295" type="title"/>
          </p:nvPr>
        </p:nvSpPr>
        <p:spPr>
          <a:xfrm>
            <a:off x="1137000" y="4594200"/>
            <a:ext cx="72870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1) 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Tech product categories: audio, computers, computers_accessories, consoles games, dvds blu ray, electronics, fixed telephony, pc gamer, tablets printing image, telephony, watches gift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s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 b="0" l="0" r="0" t="8399"/>
          <a:stretch/>
        </p:blipFill>
        <p:spPr>
          <a:xfrm>
            <a:off x="1285194" y="1737250"/>
            <a:ext cx="3641994" cy="2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Magist’s </a:t>
            </a:r>
            <a:r>
              <a:rPr lang="en"/>
              <a:t>Tech Orders Initially Rose Before Declining Since February 2018</a:t>
            </a:r>
            <a:endParaRPr/>
          </a:p>
        </p:txBody>
      </p:sp>
      <p:sp>
        <p:nvSpPr>
          <p:cNvPr id="387" name="Google Shape;387;p38"/>
          <p:cNvSpPr txBox="1"/>
          <p:nvPr>
            <p:ph idx="4294967295" type="title"/>
          </p:nvPr>
        </p:nvSpPr>
        <p:spPr>
          <a:xfrm>
            <a:off x="5195075" y="1737250"/>
            <a:ext cx="32871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Tech products account for </a:t>
            </a:r>
            <a:r>
              <a:rPr lang="en" sz="1700"/>
              <a:t>21% of all orders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Tech orders increased significantly up until Feb 2018, showing </a:t>
            </a:r>
            <a:r>
              <a:rPr lang="en" sz="1700"/>
              <a:t>strong growth potential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Notable </a:t>
            </a:r>
            <a:r>
              <a:rPr lang="en" sz="1700"/>
              <a:t>decrease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≈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" sz="1700"/>
              <a:t>33%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in tech orders since February 2018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8" name="Google Shape;388;p38"/>
          <p:cNvSpPr/>
          <p:nvPr/>
        </p:nvSpPr>
        <p:spPr>
          <a:xfrm flipH="1" rot="10800000">
            <a:off x="568500" y="4303050"/>
            <a:ext cx="568500" cy="8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>
            <a:off x="4125125" y="1737250"/>
            <a:ext cx="696000" cy="6318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C3C3C3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