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16.xml" ContentType="application/vnd.openxmlformats-officedocument.presentationml.tags+xml"/>
  <Override PartName="/ppt/tags/tag252.xml" ContentType="application/vnd.openxmlformats-officedocument.presentationml.tags+xml"/>
  <Override PartName="/ppt/tags/tag263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189.xml" ContentType="application/vnd.openxmlformats-officedocument.presentationml.tags+xml"/>
  <Override PartName="/ppt/tags/tag241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230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279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268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257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68.xml" ContentType="application/vnd.openxmlformats-officedocument.presentationml.tags+xml"/>
  <Default Extension="emf" ContentType="image/x-emf"/>
  <Override PartName="/ppt/tags/tag224.xml" ContentType="application/vnd.openxmlformats-officedocument.presentationml.tags+xml"/>
  <Override PartName="/ppt/tags/tag235.xml" ContentType="application/vnd.openxmlformats-officedocument.presentationml.tags+xml"/>
  <Override PartName="/ppt/tags/tag271.xml" ContentType="application/vnd.openxmlformats-officedocument.presentationml.tags+xml"/>
  <Override PartName="/ppt/tags/tag282.xml" ContentType="application/vnd.openxmlformats-officedocument.presentationml.tags+xml"/>
  <Override PartName="/ppt/presentation.xml" ContentType="application/vnd.openxmlformats-officedocument.presentationml.presentation.main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106.xml" ContentType="application/vnd.openxmlformats-officedocument.presentationml.tags+xml"/>
  <Override PartName="/ppt/notesSlides/notesSlide4.xml" ContentType="application/vnd.openxmlformats-officedocument.presentationml.notesSlide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ags/tag287.xml" ContentType="application/vnd.openxmlformats-officedocument.presentationml.tags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tags/tag254.xml" ContentType="application/vnd.openxmlformats-officedocument.presentationml.tags+xml"/>
  <Override PartName="/ppt/tags/tag265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259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tags/tag255.xml" ContentType="application/vnd.openxmlformats-officedocument.presentationml.tags+xml"/>
  <Override PartName="/ppt/tags/tag273.xml" ContentType="application/vnd.openxmlformats-officedocument.presentationml.tags+xml"/>
  <Override PartName="/ppt/tags/tag284.xml" ContentType="application/vnd.openxmlformats-officedocument.presentationml.tags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15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62.xml" ContentType="application/vnd.openxmlformats-officedocument.presentationml.tags+xml"/>
  <Override PartName="/ppt/tags/tag280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22.xml" ContentType="application/vnd.openxmlformats-officedocument.presentationml.tags+xml"/>
  <Override PartName="/ppt/tags/tag251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211.xml" ContentType="application/vnd.openxmlformats-officedocument.presentationml.tags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notesSlides/notesSlide6.xml" ContentType="application/vnd.openxmlformats-officedocument.presentationml.notesSlide+xml"/>
  <Override PartName="/ppt/tags/tag173.xml" ContentType="application/vnd.openxmlformats-officedocument.presentationml.tags+xml"/>
  <Override PartName="/ppt/tags/tag289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49.xml" ContentType="application/vnd.openxmlformats-officedocument.presentationml.tags+xml"/>
  <Override PartName="/ppt/tags/tag278.xml" ContentType="application/vnd.openxmlformats-officedocument.presentationml.tags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68" r:id="rId5"/>
    <p:sldId id="269" r:id="rId6"/>
    <p:sldId id="259" r:id="rId7"/>
    <p:sldId id="276" r:id="rId8"/>
    <p:sldId id="270" r:id="rId9"/>
    <p:sldId id="261" r:id="rId10"/>
    <p:sldId id="271" r:id="rId11"/>
    <p:sldId id="275" r:id="rId12"/>
    <p:sldId id="281" r:id="rId13"/>
    <p:sldId id="278" r:id="rId14"/>
    <p:sldId id="277" r:id="rId15"/>
    <p:sldId id="264" r:id="rId16"/>
    <p:sldId id="279" r:id="rId17"/>
    <p:sldId id="273" r:id="rId18"/>
    <p:sldId id="280" r:id="rId19"/>
    <p:sldId id="266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689" autoAdjust="0"/>
    <p:restoredTop sz="92130" autoAdjust="0"/>
  </p:normalViewPr>
  <p:slideViewPr>
    <p:cSldViewPr>
      <p:cViewPr>
        <p:scale>
          <a:sx n="62" d="100"/>
          <a:sy n="62" d="100"/>
        </p:scale>
        <p:origin x="-145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A448B-EFB5-374E-B6AD-158E29EC9F7B}" type="datetimeFigureOut">
              <a:rPr lang="en-US" smtClean="0"/>
              <a:pPr/>
              <a:t>1/5/2013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485F2-88CA-144B-874E-59B47062F2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149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485F2-88CA-144B-874E-59B47062F2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078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you can</a:t>
            </a:r>
            <a:r>
              <a:rPr lang="en-US" baseline="0" dirty="0" smtClean="0"/>
              <a:t> defend the choice of splitting.</a:t>
            </a:r>
          </a:p>
          <a:p>
            <a:r>
              <a:rPr lang="en-US" baseline="0" dirty="0" smtClean="0"/>
              <a:t>Also make sure you know the length distribution-  they are not that 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485F2-88CA-144B-874E-59B47062F2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025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</a:t>
            </a:r>
            <a:r>
              <a:rPr lang="en-US" baseline="0" dirty="0" smtClean="0"/>
              <a:t> references and make sure you know about these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485F2-88CA-144B-874E-59B47062F2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679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Have 1 sentence conclusion from this slide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485F2-88CA-144B-874E-59B47062F2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998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already </a:t>
            </a:r>
            <a:r>
              <a:rPr lang="en-US" dirty="0" err="1" smtClean="0"/>
              <a:t>siad</a:t>
            </a:r>
            <a:r>
              <a:rPr lang="en-US" dirty="0" smtClean="0"/>
              <a:t> this 2 slides ago.</a:t>
            </a:r>
          </a:p>
          <a:p>
            <a:r>
              <a:rPr lang="en-US" dirty="0" smtClean="0"/>
              <a:t>But I thing this needs to be said separately and emphasized.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485F2-88CA-144B-874E-59B47062F2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0159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schematic for motif enrichment analysis.</a:t>
            </a:r>
          </a:p>
          <a:p>
            <a:r>
              <a:rPr lang="en-US" dirty="0" smtClean="0"/>
              <a:t>Make sure you know the source of motifs and PM_SCAN/</a:t>
            </a:r>
            <a:r>
              <a:rPr lang="en-US" dirty="0" err="1" smtClean="0"/>
              <a:t>Thresoldetc</a:t>
            </a:r>
            <a:r>
              <a:rPr lang="en-US" dirty="0" smtClean="0"/>
              <a:t> 95%.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485F2-88CA-144B-874E-59B47062F22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666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>
            <p:custDataLst>
              <p:tags r:id="rId1"/>
            </p:custDataLst>
          </p:nvPr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>
            <p:custDataLst>
              <p:tags r:id="rId4"/>
            </p:custDataLst>
          </p:nvPr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851EF9-1506-459F-A045-765762A79CF9}" type="datetime1">
              <a:rPr lang="en-US" smtClean="0"/>
              <a:pPr/>
              <a:t>1/5/2013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3D5656-1249-4CAD-8398-D47941780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fld id="{CD0326B4-B4B5-4A87-9CBD-992BD9F93392}" type="datetime1">
              <a:rPr lang="en-US" smtClean="0"/>
              <a:pPr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fld id="{5B3D5656-1249-4CAD-8398-D47941780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fld id="{1B78F335-2881-4750-8BC4-01D57C01A92C}" type="datetime1">
              <a:rPr lang="en-US" smtClean="0"/>
              <a:pPr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fld id="{5B3D5656-1249-4CAD-8398-D47941780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extLst/>
          </a:lstStyle>
          <a:p>
            <a:fld id="{259F6664-8934-4133-9998-4E9DAB06E160}" type="datetime1">
              <a:rPr lang="en-US" smtClean="0"/>
              <a:pPr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fld id="{5B3D5656-1249-4CAD-8398-D47941780F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fld id="{329BB655-5593-4D4B-BA6C-690DF77B8FFA}" type="datetime1">
              <a:rPr lang="en-US" smtClean="0"/>
              <a:pPr/>
              <a:t>1/5/2013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fld id="{5B3D5656-1249-4CAD-8398-D47941780F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>
            <p:custDataLst>
              <p:tags r:id="rId6"/>
            </p:custDataLst>
          </p:nvPr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>
            <p:custDataLst>
              <p:tags r:id="rId7"/>
            </p:custDataLst>
          </p:nvPr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fld id="{9E1BF5B4-B808-494F-83A3-890FC4989ED3}" type="datetime1">
              <a:rPr lang="en-US" smtClean="0"/>
              <a:pPr/>
              <a:t>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fld id="{5B3D5656-1249-4CAD-8398-D47941780F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  <p:custDataLst>
              <p:tags r:id="rId3"/>
            </p:custDataLst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extLst/>
          </a:lstStyle>
          <a:p>
            <a:fld id="{C55BE200-A108-48E1-8777-A3E508FC81F0}" type="datetime1">
              <a:rPr lang="en-US" smtClean="0"/>
              <a:pPr/>
              <a:t>1/5/2013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extLst/>
          </a:lstStyle>
          <a:p>
            <a:fld id="{5B3D5656-1249-4CAD-8398-D47941780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extLst/>
          </a:lstStyle>
          <a:p>
            <a:fld id="{E6E041EA-EC15-4B0E-ADC9-93FC59ADB3B2}" type="datetime1">
              <a:rPr lang="en-US" smtClean="0"/>
              <a:pPr/>
              <a:t>1/5/2013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fld id="{5B3D5656-1249-4CAD-8398-D47941780F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extLst/>
          </a:lstStyle>
          <a:p>
            <a:fld id="{EA7A2384-AF0C-41E5-8861-DA11A037FEA9}" type="datetime1">
              <a:rPr lang="en-US" smtClean="0"/>
              <a:pPr/>
              <a:t>1/5/2013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fld id="{5B3D5656-1249-4CAD-8398-D47941780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99868F4-5B33-4AAC-A3E9-1E31EF96B3F8}" type="datetime1">
              <a:rPr lang="en-US" smtClean="0"/>
              <a:pPr/>
              <a:t>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extLst/>
          </a:lstStyle>
          <a:p>
            <a:fld id="{5B3D5656-1249-4CAD-8398-D47941780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1"/>
            </p:custDataLst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91C77A-D08E-4549-9C71-97DAF8476F2B}" type="datetime1">
              <a:rPr lang="en-US" smtClean="0"/>
              <a:pPr/>
              <a:t>1/5/2013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3D5656-1249-4CAD-8398-D47941780F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>
            <p:custDataLst>
              <p:tags r:id="rId10"/>
            </p:custDataLst>
          </p:nvPr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>
            <p:custDataLst>
              <p:tags r:id="rId11"/>
            </p:custDataLst>
          </p:nvPr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>
            <p:custDataLst>
              <p:tags r:id="rId12"/>
            </p:custDataLst>
          </p:nvPr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>
            <p:custDataLst>
              <p:tags r:id="rId16"/>
            </p:custDataLst>
          </p:nvPr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957897C-BC1F-419B-B68C-15582FFB1639}" type="datetime1">
              <a:rPr lang="en-US" smtClean="0"/>
              <a:pPr/>
              <a:t>1/5/2013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3D5656-1249-4CAD-8398-D47941780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4.emf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2" Type="http://schemas.openxmlformats.org/officeDocument/2006/relationships/tags" Target="../tags/tag146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10" Type="http://schemas.openxmlformats.org/officeDocument/2006/relationships/tags" Target="../tags/tag154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image" Target="../media/image6.jpeg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image" Target="../media/image5.jpeg"/><Relationship Id="rId5" Type="http://schemas.openxmlformats.org/officeDocument/2006/relationships/tags" Target="../tags/tag164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163.xml"/><Relationship Id="rId9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tags" Target="../tags/tag180.xml"/><Relationship Id="rId18" Type="http://schemas.openxmlformats.org/officeDocument/2006/relationships/tags" Target="../tags/tag185.xml"/><Relationship Id="rId26" Type="http://schemas.openxmlformats.org/officeDocument/2006/relationships/tags" Target="../tags/tag193.xml"/><Relationship Id="rId39" Type="http://schemas.openxmlformats.org/officeDocument/2006/relationships/tags" Target="../tags/tag206.xml"/><Relationship Id="rId3" Type="http://schemas.openxmlformats.org/officeDocument/2006/relationships/tags" Target="../tags/tag170.xml"/><Relationship Id="rId21" Type="http://schemas.openxmlformats.org/officeDocument/2006/relationships/tags" Target="../tags/tag188.xml"/><Relationship Id="rId34" Type="http://schemas.openxmlformats.org/officeDocument/2006/relationships/tags" Target="../tags/tag201.xml"/><Relationship Id="rId42" Type="http://schemas.openxmlformats.org/officeDocument/2006/relationships/tags" Target="../tags/tag209.xml"/><Relationship Id="rId7" Type="http://schemas.openxmlformats.org/officeDocument/2006/relationships/tags" Target="../tags/tag174.xml"/><Relationship Id="rId12" Type="http://schemas.openxmlformats.org/officeDocument/2006/relationships/tags" Target="../tags/tag179.xml"/><Relationship Id="rId17" Type="http://schemas.openxmlformats.org/officeDocument/2006/relationships/tags" Target="../tags/tag184.xml"/><Relationship Id="rId25" Type="http://schemas.openxmlformats.org/officeDocument/2006/relationships/tags" Target="../tags/tag192.xml"/><Relationship Id="rId33" Type="http://schemas.openxmlformats.org/officeDocument/2006/relationships/tags" Target="../tags/tag200.xml"/><Relationship Id="rId38" Type="http://schemas.openxmlformats.org/officeDocument/2006/relationships/tags" Target="../tags/tag205.xml"/><Relationship Id="rId2" Type="http://schemas.openxmlformats.org/officeDocument/2006/relationships/tags" Target="../tags/tag169.xml"/><Relationship Id="rId16" Type="http://schemas.openxmlformats.org/officeDocument/2006/relationships/tags" Target="../tags/tag183.xml"/><Relationship Id="rId20" Type="http://schemas.openxmlformats.org/officeDocument/2006/relationships/tags" Target="../tags/tag187.xml"/><Relationship Id="rId29" Type="http://schemas.openxmlformats.org/officeDocument/2006/relationships/tags" Target="../tags/tag196.xml"/><Relationship Id="rId41" Type="http://schemas.openxmlformats.org/officeDocument/2006/relationships/tags" Target="../tags/tag208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tags" Target="../tags/tag178.xml"/><Relationship Id="rId24" Type="http://schemas.openxmlformats.org/officeDocument/2006/relationships/tags" Target="../tags/tag191.xml"/><Relationship Id="rId32" Type="http://schemas.openxmlformats.org/officeDocument/2006/relationships/tags" Target="../tags/tag199.xml"/><Relationship Id="rId37" Type="http://schemas.openxmlformats.org/officeDocument/2006/relationships/tags" Target="../tags/tag204.xml"/><Relationship Id="rId40" Type="http://schemas.openxmlformats.org/officeDocument/2006/relationships/tags" Target="../tags/tag207.xml"/><Relationship Id="rId5" Type="http://schemas.openxmlformats.org/officeDocument/2006/relationships/tags" Target="../tags/tag172.xml"/><Relationship Id="rId15" Type="http://schemas.openxmlformats.org/officeDocument/2006/relationships/tags" Target="../tags/tag182.xml"/><Relationship Id="rId23" Type="http://schemas.openxmlformats.org/officeDocument/2006/relationships/tags" Target="../tags/tag190.xml"/><Relationship Id="rId28" Type="http://schemas.openxmlformats.org/officeDocument/2006/relationships/tags" Target="../tags/tag195.xml"/><Relationship Id="rId36" Type="http://schemas.openxmlformats.org/officeDocument/2006/relationships/tags" Target="../tags/tag203.xml"/><Relationship Id="rId10" Type="http://schemas.openxmlformats.org/officeDocument/2006/relationships/tags" Target="../tags/tag177.xml"/><Relationship Id="rId19" Type="http://schemas.openxmlformats.org/officeDocument/2006/relationships/tags" Target="../tags/tag186.xml"/><Relationship Id="rId31" Type="http://schemas.openxmlformats.org/officeDocument/2006/relationships/tags" Target="../tags/tag198.xml"/><Relationship Id="rId44" Type="http://schemas.openxmlformats.org/officeDocument/2006/relationships/slideLayout" Target="../slideLayouts/slideLayout2.xml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tags" Target="../tags/tag181.xml"/><Relationship Id="rId22" Type="http://schemas.openxmlformats.org/officeDocument/2006/relationships/tags" Target="../tags/tag189.xml"/><Relationship Id="rId27" Type="http://schemas.openxmlformats.org/officeDocument/2006/relationships/tags" Target="../tags/tag194.xml"/><Relationship Id="rId30" Type="http://schemas.openxmlformats.org/officeDocument/2006/relationships/tags" Target="../tags/tag197.xml"/><Relationship Id="rId35" Type="http://schemas.openxmlformats.org/officeDocument/2006/relationships/tags" Target="../tags/tag202.xml"/><Relationship Id="rId43" Type="http://schemas.openxmlformats.org/officeDocument/2006/relationships/tags" Target="../tags/tag2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tags" Target="../tags/tag223.xml"/><Relationship Id="rId18" Type="http://schemas.openxmlformats.org/officeDocument/2006/relationships/tags" Target="../tags/tag228.xml"/><Relationship Id="rId26" Type="http://schemas.openxmlformats.org/officeDocument/2006/relationships/tags" Target="../tags/tag236.xml"/><Relationship Id="rId39" Type="http://schemas.openxmlformats.org/officeDocument/2006/relationships/tags" Target="../tags/tag249.xml"/><Relationship Id="rId3" Type="http://schemas.openxmlformats.org/officeDocument/2006/relationships/tags" Target="../tags/tag213.xml"/><Relationship Id="rId21" Type="http://schemas.openxmlformats.org/officeDocument/2006/relationships/tags" Target="../tags/tag231.xml"/><Relationship Id="rId34" Type="http://schemas.openxmlformats.org/officeDocument/2006/relationships/tags" Target="../tags/tag244.xml"/><Relationship Id="rId42" Type="http://schemas.openxmlformats.org/officeDocument/2006/relationships/tags" Target="../tags/tag252.xml"/><Relationship Id="rId7" Type="http://schemas.openxmlformats.org/officeDocument/2006/relationships/tags" Target="../tags/tag217.xml"/><Relationship Id="rId12" Type="http://schemas.openxmlformats.org/officeDocument/2006/relationships/tags" Target="../tags/tag222.xml"/><Relationship Id="rId17" Type="http://schemas.openxmlformats.org/officeDocument/2006/relationships/tags" Target="../tags/tag227.xml"/><Relationship Id="rId25" Type="http://schemas.openxmlformats.org/officeDocument/2006/relationships/tags" Target="../tags/tag235.xml"/><Relationship Id="rId33" Type="http://schemas.openxmlformats.org/officeDocument/2006/relationships/tags" Target="../tags/tag243.xml"/><Relationship Id="rId38" Type="http://schemas.openxmlformats.org/officeDocument/2006/relationships/tags" Target="../tags/tag248.xml"/><Relationship Id="rId2" Type="http://schemas.openxmlformats.org/officeDocument/2006/relationships/tags" Target="../tags/tag212.xml"/><Relationship Id="rId16" Type="http://schemas.openxmlformats.org/officeDocument/2006/relationships/tags" Target="../tags/tag226.xml"/><Relationship Id="rId20" Type="http://schemas.openxmlformats.org/officeDocument/2006/relationships/tags" Target="../tags/tag230.xml"/><Relationship Id="rId29" Type="http://schemas.openxmlformats.org/officeDocument/2006/relationships/tags" Target="../tags/tag239.xml"/><Relationship Id="rId41" Type="http://schemas.openxmlformats.org/officeDocument/2006/relationships/tags" Target="../tags/tag251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tags" Target="../tags/tag221.xml"/><Relationship Id="rId24" Type="http://schemas.openxmlformats.org/officeDocument/2006/relationships/tags" Target="../tags/tag234.xml"/><Relationship Id="rId32" Type="http://schemas.openxmlformats.org/officeDocument/2006/relationships/tags" Target="../tags/tag242.xml"/><Relationship Id="rId37" Type="http://schemas.openxmlformats.org/officeDocument/2006/relationships/tags" Target="../tags/tag247.xml"/><Relationship Id="rId40" Type="http://schemas.openxmlformats.org/officeDocument/2006/relationships/tags" Target="../tags/tag250.xml"/><Relationship Id="rId5" Type="http://schemas.openxmlformats.org/officeDocument/2006/relationships/tags" Target="../tags/tag215.xml"/><Relationship Id="rId15" Type="http://schemas.openxmlformats.org/officeDocument/2006/relationships/tags" Target="../tags/tag225.xml"/><Relationship Id="rId23" Type="http://schemas.openxmlformats.org/officeDocument/2006/relationships/tags" Target="../tags/tag233.xml"/><Relationship Id="rId28" Type="http://schemas.openxmlformats.org/officeDocument/2006/relationships/tags" Target="../tags/tag238.xml"/><Relationship Id="rId36" Type="http://schemas.openxmlformats.org/officeDocument/2006/relationships/tags" Target="../tags/tag246.xml"/><Relationship Id="rId10" Type="http://schemas.openxmlformats.org/officeDocument/2006/relationships/tags" Target="../tags/tag220.xml"/><Relationship Id="rId19" Type="http://schemas.openxmlformats.org/officeDocument/2006/relationships/tags" Target="../tags/tag229.xml"/><Relationship Id="rId31" Type="http://schemas.openxmlformats.org/officeDocument/2006/relationships/tags" Target="../tags/tag241.xml"/><Relationship Id="rId44" Type="http://schemas.openxmlformats.org/officeDocument/2006/relationships/slideLayout" Target="../slideLayouts/slideLayout2.xml"/><Relationship Id="rId4" Type="http://schemas.openxmlformats.org/officeDocument/2006/relationships/tags" Target="../tags/tag214.xml"/><Relationship Id="rId9" Type="http://schemas.openxmlformats.org/officeDocument/2006/relationships/tags" Target="../tags/tag219.xml"/><Relationship Id="rId14" Type="http://schemas.openxmlformats.org/officeDocument/2006/relationships/tags" Target="../tags/tag224.xml"/><Relationship Id="rId22" Type="http://schemas.openxmlformats.org/officeDocument/2006/relationships/tags" Target="../tags/tag232.xml"/><Relationship Id="rId27" Type="http://schemas.openxmlformats.org/officeDocument/2006/relationships/tags" Target="../tags/tag237.xml"/><Relationship Id="rId30" Type="http://schemas.openxmlformats.org/officeDocument/2006/relationships/tags" Target="../tags/tag240.xml"/><Relationship Id="rId35" Type="http://schemas.openxmlformats.org/officeDocument/2006/relationships/tags" Target="../tags/tag245.xml"/><Relationship Id="rId43" Type="http://schemas.openxmlformats.org/officeDocument/2006/relationships/tags" Target="../tags/tag25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13" Type="http://schemas.openxmlformats.org/officeDocument/2006/relationships/tags" Target="../tags/tag266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12" Type="http://schemas.openxmlformats.org/officeDocument/2006/relationships/tags" Target="../tags/tag265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11" Type="http://schemas.openxmlformats.org/officeDocument/2006/relationships/tags" Target="../tags/tag264.xml"/><Relationship Id="rId5" Type="http://schemas.openxmlformats.org/officeDocument/2006/relationships/tags" Target="../tags/tag258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63.xml"/><Relationship Id="rId4" Type="http://schemas.openxmlformats.org/officeDocument/2006/relationships/tags" Target="../tags/tag257.xml"/><Relationship Id="rId9" Type="http://schemas.openxmlformats.org/officeDocument/2006/relationships/tags" Target="../tags/tag262.xml"/><Relationship Id="rId14" Type="http://schemas.openxmlformats.org/officeDocument/2006/relationships/tags" Target="../tags/tag26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75.xml"/><Relationship Id="rId13" Type="http://schemas.openxmlformats.org/officeDocument/2006/relationships/tags" Target="../tags/tag280.xm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12" Type="http://schemas.openxmlformats.org/officeDocument/2006/relationships/tags" Target="../tags/tag279.xml"/><Relationship Id="rId2" Type="http://schemas.openxmlformats.org/officeDocument/2006/relationships/tags" Target="../tags/tag269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11" Type="http://schemas.openxmlformats.org/officeDocument/2006/relationships/tags" Target="../tags/tag278.xml"/><Relationship Id="rId5" Type="http://schemas.openxmlformats.org/officeDocument/2006/relationships/tags" Target="../tags/tag272.xml"/><Relationship Id="rId15" Type="http://schemas.openxmlformats.org/officeDocument/2006/relationships/tags" Target="../tags/tag282.xml"/><Relationship Id="rId10" Type="http://schemas.openxmlformats.org/officeDocument/2006/relationships/tags" Target="../tags/tag277.xml"/><Relationship Id="rId4" Type="http://schemas.openxmlformats.org/officeDocument/2006/relationships/tags" Target="../tags/tag271.xml"/><Relationship Id="rId9" Type="http://schemas.openxmlformats.org/officeDocument/2006/relationships/tags" Target="../tags/tag276.xml"/><Relationship Id="rId14" Type="http://schemas.openxmlformats.org/officeDocument/2006/relationships/tags" Target="../tags/tag28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2" Type="http://schemas.openxmlformats.org/officeDocument/2006/relationships/tags" Target="../tags/tag105.xml"/><Relationship Id="rId16" Type="http://schemas.openxmlformats.org/officeDocument/2006/relationships/tags" Target="../tags/tag119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5" Type="http://schemas.openxmlformats.org/officeDocument/2006/relationships/tags" Target="../tags/tag108.xml"/><Relationship Id="rId15" Type="http://schemas.openxmlformats.org/officeDocument/2006/relationships/tags" Target="../tags/tag118.xml"/><Relationship Id="rId10" Type="http://schemas.openxmlformats.org/officeDocument/2006/relationships/tags" Target="../tags/tag113.xml"/><Relationship Id="rId19" Type="http://schemas.openxmlformats.org/officeDocument/2006/relationships/tags" Target="../tags/tag122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tags" Target="../tags/tag1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125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7" Type="http://schemas.openxmlformats.org/officeDocument/2006/relationships/image" Target="../media/image3.jpe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Epigenomic</a:t>
            </a:r>
            <a:r>
              <a:rPr lang="en-US" sz="3200" dirty="0" smtClean="0"/>
              <a:t> model of cardiac enhancers with application to GWAS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 err="1" smtClean="0"/>
              <a:t>Avinash</a:t>
            </a:r>
            <a:r>
              <a:rPr lang="en-US" sz="2800" dirty="0" smtClean="0"/>
              <a:t> Das </a:t>
            </a:r>
            <a:r>
              <a:rPr lang="en-US" sz="2800" dirty="0" err="1" smtClean="0"/>
              <a:t>Sahu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Radhouane</a:t>
            </a:r>
            <a:r>
              <a:rPr lang="en-US" sz="2800" dirty="0" smtClean="0"/>
              <a:t> </a:t>
            </a:r>
            <a:r>
              <a:rPr lang="en-US" sz="2800" dirty="0" err="1" smtClean="0"/>
              <a:t>Aniba</a:t>
            </a:r>
            <a:r>
              <a:rPr lang="en-US" sz="2800" dirty="0" smtClean="0"/>
              <a:t> ,</a:t>
            </a:r>
          </a:p>
          <a:p>
            <a:r>
              <a:rPr lang="en-US" sz="2800" dirty="0" smtClean="0"/>
              <a:t> Yen-Pei Christy Chang,</a:t>
            </a:r>
          </a:p>
          <a:p>
            <a:r>
              <a:rPr lang="en-US" sz="2800" dirty="0" smtClean="0"/>
              <a:t>  Sridhar </a:t>
            </a:r>
            <a:r>
              <a:rPr lang="en-US" sz="2800" dirty="0" err="1" smtClean="0"/>
              <a:t>Hannenhalli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B3D5656-1249-4CAD-8398-D47941780FA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163728" cy="448469"/>
          </a:xfrm>
        </p:spPr>
        <p:txBody>
          <a:bodyPr/>
          <a:lstStyle/>
          <a:p>
            <a:r>
              <a:rPr lang="en-US" sz="2000" dirty="0" smtClean="0"/>
              <a:t>University of Maryland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multirunOverlap.pdf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09019" y="1481138"/>
            <a:ext cx="4525962" cy="45259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B3D5656-1249-4CAD-8398-D47941780FA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Comparative Accuracy</a:t>
            </a:r>
            <a:br>
              <a:rPr lang="en-US" dirty="0" smtClean="0"/>
            </a:b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Most of enhancer models predict P300 bound regions as enhancers.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Many of P300 bound regions don’t act as enhancers.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 Our SVM correctly predicted 10 out of 13 P300 peaks validated non-enhancers.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B3D5656-1249-4CAD-8398-D47941780FA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SVM model for cardiac enhancers</a:t>
            </a:r>
            <a:br>
              <a:rPr lang="en-US" dirty="0" smtClean="0"/>
            </a:b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Hypothesis</a:t>
            </a:r>
            <a:r>
              <a:rPr lang="en-US" dirty="0"/>
              <a:t>: </a:t>
            </a:r>
            <a:r>
              <a:rPr lang="en-US" dirty="0" smtClean="0">
                <a:solidFill>
                  <a:srgbClr val="FF0000"/>
                </a:solidFill>
              </a:rPr>
              <a:t>Causal </a:t>
            </a:r>
            <a:r>
              <a:rPr lang="en-US" dirty="0">
                <a:solidFill>
                  <a:srgbClr val="FF0000"/>
                </a:solidFill>
              </a:rPr>
              <a:t>variants underlying cardiac GWAS signals lie in cardiac </a:t>
            </a:r>
            <a:r>
              <a:rPr lang="en-US" dirty="0" smtClean="0">
                <a:solidFill>
                  <a:srgbClr val="FF0000"/>
                </a:solidFill>
              </a:rPr>
              <a:t>enhancers.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dirty="0"/>
              <a:t>229 </a:t>
            </a:r>
            <a:r>
              <a:rPr lang="en-US" dirty="0" smtClean="0"/>
              <a:t>NHGRI's cardiac GWAS SNPs. 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Identify </a:t>
            </a:r>
            <a:r>
              <a:rPr lang="en-US" dirty="0"/>
              <a:t>enhancers in </a:t>
            </a:r>
            <a:r>
              <a:rPr lang="en-US" dirty="0">
                <a:solidFill>
                  <a:srgbClr val="FF0000"/>
                </a:solidFill>
              </a:rPr>
              <a:t>linkage </a:t>
            </a:r>
            <a:r>
              <a:rPr lang="en-US" dirty="0" err="1" smtClean="0">
                <a:solidFill>
                  <a:srgbClr val="FF0000"/>
                </a:solidFill>
              </a:rPr>
              <a:t>disequlibrium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for each GWAS SNP.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B3D5656-1249-4CAD-8398-D47941780FA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Linking enhancers to cardiac phenotypes SNPs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5244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>
            <p:custDataLst>
              <p:tags r:id="rId2"/>
            </p:custDataLst>
          </p:nvPr>
        </p:nvCxnSpPr>
        <p:spPr>
          <a:xfrm flipV="1">
            <a:off x="1066800" y="3429000"/>
            <a:ext cx="75438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ightning Bolt 9"/>
          <p:cNvSpPr/>
          <p:nvPr>
            <p:custDataLst>
              <p:tags r:id="rId3"/>
            </p:custDataLst>
          </p:nvPr>
        </p:nvSpPr>
        <p:spPr>
          <a:xfrm>
            <a:off x="1752600" y="3352800"/>
            <a:ext cx="304800" cy="381000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Lightning Bolt 10"/>
          <p:cNvSpPr/>
          <p:nvPr>
            <p:custDataLst>
              <p:tags r:id="rId4"/>
            </p:custDataLst>
          </p:nvPr>
        </p:nvSpPr>
        <p:spPr>
          <a:xfrm>
            <a:off x="6553200" y="3276600"/>
            <a:ext cx="304800" cy="381000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>
            <p:custDataLst>
              <p:tags r:id="rId5"/>
            </p:custDataLst>
          </p:nvPr>
        </p:nvSpPr>
        <p:spPr>
          <a:xfrm>
            <a:off x="1524000" y="2667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GWAS</a:t>
            </a:r>
            <a:endParaRPr lang="en-US" dirty="0"/>
          </a:p>
        </p:txBody>
      </p:sp>
      <p:sp>
        <p:nvSpPr>
          <p:cNvPr id="42" name="TextBox 41"/>
          <p:cNvSpPr txBox="1"/>
          <p:nvPr>
            <p:custDataLst>
              <p:tags r:id="rId6"/>
            </p:custDataLst>
          </p:nvPr>
        </p:nvSpPr>
        <p:spPr>
          <a:xfrm>
            <a:off x="6705600" y="243840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 enhancer</a:t>
            </a:r>
            <a:endParaRPr lang="en-US" dirty="0"/>
          </a:p>
        </p:txBody>
      </p:sp>
      <p:sp>
        <p:nvSpPr>
          <p:cNvPr id="51" name="Arc 50"/>
          <p:cNvSpPr/>
          <p:nvPr>
            <p:custDataLst>
              <p:tags r:id="rId7"/>
            </p:custDataLst>
          </p:nvPr>
        </p:nvSpPr>
        <p:spPr>
          <a:xfrm>
            <a:off x="1981200" y="1828800"/>
            <a:ext cx="4953000" cy="1143000"/>
          </a:xfrm>
          <a:prstGeom prst="arc">
            <a:avLst>
              <a:gd name="adj1" fmla="val 10815271"/>
              <a:gd name="adj2" fmla="val 76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>
            <p:custDataLst>
              <p:tags r:id="rId8"/>
            </p:custDataLst>
          </p:nvPr>
        </p:nvSpPr>
        <p:spPr>
          <a:xfrm>
            <a:off x="4038600" y="1447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LD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Cardiac regulatory motifs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>
            <p:custDataLst>
              <p:tags r:id="rId10"/>
            </p:custDataLst>
          </p:nvPr>
        </p:nvCxnSpPr>
        <p:spPr>
          <a:xfrm>
            <a:off x="1676400" y="41148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11"/>
            </p:custDataLst>
          </p:nvPr>
        </p:nvCxnSpPr>
        <p:spPr>
          <a:xfrm>
            <a:off x="6477000" y="4038600"/>
            <a:ext cx="685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>
            <p:custDataLst>
              <p:tags r:id="rId12"/>
            </p:custDataLst>
          </p:nvPr>
        </p:nvSpPr>
        <p:spPr>
          <a:xfrm>
            <a:off x="1524000" y="42788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TRANSFAC PWM scan</a:t>
            </a:r>
            <a:endParaRPr lang="en-US" dirty="0"/>
          </a:p>
        </p:txBody>
      </p:sp>
      <p:sp>
        <p:nvSpPr>
          <p:cNvPr id="20" name="TextBox 19"/>
          <p:cNvSpPr txBox="1"/>
          <p:nvPr>
            <p:custDataLst>
              <p:tags r:id="rId13"/>
            </p:custDataLst>
          </p:nvPr>
        </p:nvSpPr>
        <p:spPr>
          <a:xfrm>
            <a:off x="3429000" y="49530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Motif enrichment</a:t>
            </a:r>
            <a:endParaRPr lang="en-US" dirty="0"/>
          </a:p>
        </p:txBody>
      </p:sp>
      <p:sp>
        <p:nvSpPr>
          <p:cNvPr id="21" name="TextBox 20"/>
          <p:cNvSpPr txBox="1"/>
          <p:nvPr>
            <p:custDataLst>
              <p:tags r:id="rId14"/>
            </p:custDataLst>
          </p:nvPr>
        </p:nvSpPr>
        <p:spPr>
          <a:xfrm>
            <a:off x="6324600" y="42304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TRANSFAC PWM scan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5B3D5656-1249-4CAD-8398-D47941780FAF}" type="slidenum">
              <a:rPr lang="en-US" smtClean="0"/>
              <a:pPr/>
              <a:t>13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vmP300.jp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11"/>
          <a:srcRect l="-509" t="20203" r="2297" b="20870"/>
          <a:stretch>
            <a:fillRect/>
          </a:stretch>
        </p:blipFill>
        <p:spPr>
          <a:xfrm>
            <a:off x="5791200" y="2133600"/>
            <a:ext cx="2667000" cy="2667000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B3D5656-1249-4CAD-8398-D47941780FA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Cardiac regulatory motifs  </a:t>
            </a:r>
            <a:endParaRPr lang="en-US" dirty="0"/>
          </a:p>
        </p:txBody>
      </p:sp>
      <p:pic>
        <p:nvPicPr>
          <p:cNvPr id="7" name="Picture 6" descr="svmBg.jp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219200" y="1752600"/>
            <a:ext cx="3505200" cy="3505200"/>
          </a:xfrm>
          <a:prstGeom prst="rect">
            <a:avLst/>
          </a:prstGeom>
        </p:spPr>
      </p:pic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752600" y="1371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 VS GWAS</a:t>
            </a:r>
          </a:p>
        </p:txBody>
      </p:sp>
      <p:sp>
        <p:nvSpPr>
          <p:cNvPr id="9" name="TextBox 8"/>
          <p:cNvSpPr txBox="1"/>
          <p:nvPr>
            <p:custDataLst>
              <p:tags r:id="rId7"/>
            </p:custDataLst>
          </p:nvPr>
        </p:nvSpPr>
        <p:spPr>
          <a:xfrm>
            <a:off x="6172200" y="1371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 VS P300</a:t>
            </a:r>
          </a:p>
        </p:txBody>
      </p:sp>
      <p:sp>
        <p:nvSpPr>
          <p:cNvPr id="11" name="Content Placeholder 2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990600" y="5105400"/>
            <a:ext cx="76962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SVM enhancers are enriched in heart specific motifs.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B3D5656-1249-4CAD-8398-D47941780FA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Cardiac GWAS enhancers regulate</a:t>
            </a:r>
            <a:br>
              <a:rPr lang="en-US" dirty="0" smtClean="0"/>
            </a:br>
            <a:r>
              <a:rPr lang="en-US" dirty="0" smtClean="0"/>
              <a:t>closest genes</a:t>
            </a:r>
            <a:endParaRPr lang="en-US" dirty="0"/>
          </a:p>
        </p:txBody>
      </p:sp>
      <p:grpSp>
        <p:nvGrpSpPr>
          <p:cNvPr id="4" name="Group 3"/>
          <p:cNvGrpSpPr/>
          <p:nvPr>
            <p:custDataLst>
              <p:tags r:id="rId4"/>
            </p:custDataLst>
          </p:nvPr>
        </p:nvGrpSpPr>
        <p:grpSpPr>
          <a:xfrm>
            <a:off x="1066800" y="1567379"/>
            <a:ext cx="7086600" cy="3947592"/>
            <a:chOff x="1066800" y="1567379"/>
            <a:chExt cx="7543800" cy="4703394"/>
          </a:xfrm>
        </p:grpSpPr>
        <p:cxnSp>
          <p:nvCxnSpPr>
            <p:cNvPr id="7" name="Straight Connector 6"/>
            <p:cNvCxnSpPr/>
            <p:nvPr>
              <p:custDataLst>
                <p:tags r:id="rId7"/>
              </p:custDataLst>
            </p:nvPr>
          </p:nvCxnSpPr>
          <p:spPr>
            <a:xfrm flipV="1">
              <a:off x="1066800" y="3429000"/>
              <a:ext cx="7543800" cy="152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>
              <p:custDataLst>
                <p:tags r:id="rId8"/>
              </p:custDataLst>
            </p:nvPr>
          </p:nvCxnSpPr>
          <p:spPr>
            <a:xfrm flipV="1">
              <a:off x="4038600" y="2971800"/>
              <a:ext cx="6858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Lightning Bolt 9"/>
            <p:cNvSpPr/>
            <p:nvPr>
              <p:custDataLst>
                <p:tags r:id="rId9"/>
              </p:custDataLst>
            </p:nvPr>
          </p:nvSpPr>
          <p:spPr>
            <a:xfrm>
              <a:off x="2209800" y="3352800"/>
              <a:ext cx="304800" cy="381000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/>
            </a:p>
            <a:p>
              <a:pPr algn="ctr"/>
              <a:endParaRPr lang="en-US" sz="1600" dirty="0"/>
            </a:p>
          </p:txBody>
        </p:sp>
        <p:sp>
          <p:nvSpPr>
            <p:cNvPr id="11" name="Lightning Bolt 10"/>
            <p:cNvSpPr/>
            <p:nvPr>
              <p:custDataLst>
                <p:tags r:id="rId10"/>
              </p:custDataLst>
            </p:nvPr>
          </p:nvSpPr>
          <p:spPr>
            <a:xfrm>
              <a:off x="6553200" y="3276600"/>
              <a:ext cx="304800" cy="381000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/>
            </a:p>
            <a:p>
              <a:pPr algn="ctr"/>
              <a:endParaRPr lang="en-US" sz="1600" dirty="0"/>
            </a:p>
          </p:txBody>
        </p:sp>
        <p:cxnSp>
          <p:nvCxnSpPr>
            <p:cNvPr id="13" name="Straight Connector 12"/>
            <p:cNvCxnSpPr/>
            <p:nvPr>
              <p:custDataLst>
                <p:tags r:id="rId11"/>
              </p:custDataLst>
            </p:nvPr>
          </p:nvCxnSpPr>
          <p:spPr>
            <a:xfrm>
              <a:off x="2057400" y="41148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>
              <p:custDataLst>
                <p:tags r:id="rId12"/>
              </p:custDataLst>
            </p:nvPr>
          </p:nvCxnSpPr>
          <p:spPr>
            <a:xfrm>
              <a:off x="4038600" y="41148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>
              <p:custDataLst>
                <p:tags r:id="rId13"/>
              </p:custDataLst>
            </p:nvPr>
          </p:nvCxnSpPr>
          <p:spPr>
            <a:xfrm>
              <a:off x="6477000" y="41148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>
              <p:custDataLst>
                <p:tags r:id="rId14"/>
              </p:custDataLst>
            </p:nvPr>
          </p:nvCxnSpPr>
          <p:spPr>
            <a:xfrm>
              <a:off x="2209800" y="42672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custDataLst>
                <p:tags r:id="rId15"/>
              </p:custDataLst>
            </p:nvPr>
          </p:nvCxnSpPr>
          <p:spPr>
            <a:xfrm>
              <a:off x="4191000" y="42672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>
              <p:custDataLst>
                <p:tags r:id="rId16"/>
              </p:custDataLst>
            </p:nvPr>
          </p:nvCxnSpPr>
          <p:spPr>
            <a:xfrm>
              <a:off x="6629400" y="42672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>
              <p:custDataLst>
                <p:tags r:id="rId17"/>
              </p:custDataLst>
            </p:nvPr>
          </p:nvCxnSpPr>
          <p:spPr>
            <a:xfrm>
              <a:off x="2362200" y="44196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>
              <p:custDataLst>
                <p:tags r:id="rId18"/>
              </p:custDataLst>
            </p:nvPr>
          </p:nvCxnSpPr>
          <p:spPr>
            <a:xfrm>
              <a:off x="4343400" y="44196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>
              <p:custDataLst>
                <p:tags r:id="rId19"/>
              </p:custDataLst>
            </p:nvPr>
          </p:nvCxnSpPr>
          <p:spPr>
            <a:xfrm>
              <a:off x="6781800" y="44196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>
              <p:custDataLst>
                <p:tags r:id="rId20"/>
              </p:custDataLst>
            </p:nvPr>
          </p:nvCxnSpPr>
          <p:spPr>
            <a:xfrm>
              <a:off x="2514600" y="45720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>
              <p:custDataLst>
                <p:tags r:id="rId21"/>
              </p:custDataLst>
            </p:nvPr>
          </p:nvCxnSpPr>
          <p:spPr>
            <a:xfrm>
              <a:off x="4495800" y="45720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>
              <p:custDataLst>
                <p:tags r:id="rId22"/>
              </p:custDataLst>
            </p:nvPr>
          </p:nvCxnSpPr>
          <p:spPr>
            <a:xfrm>
              <a:off x="6934200" y="45720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23"/>
              </p:custDataLst>
            </p:nvPr>
          </p:nvCxnSpPr>
          <p:spPr>
            <a:xfrm>
              <a:off x="2667000" y="47244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>
              <p:custDataLst>
                <p:tags r:id="rId24"/>
              </p:custDataLst>
            </p:nvPr>
          </p:nvCxnSpPr>
          <p:spPr>
            <a:xfrm>
              <a:off x="4648200" y="47244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>
              <p:custDataLst>
                <p:tags r:id="rId25"/>
              </p:custDataLst>
            </p:nvPr>
          </p:nvCxnSpPr>
          <p:spPr>
            <a:xfrm>
              <a:off x="7086600" y="47244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26"/>
              </p:custDataLst>
            </p:nvPr>
          </p:nvCxnSpPr>
          <p:spPr>
            <a:xfrm>
              <a:off x="2819400" y="48768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>
              <p:custDataLst>
                <p:tags r:id="rId27"/>
              </p:custDataLst>
            </p:nvPr>
          </p:nvCxnSpPr>
          <p:spPr>
            <a:xfrm>
              <a:off x="4800600" y="48768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>
              <p:custDataLst>
                <p:tags r:id="rId28"/>
              </p:custDataLst>
            </p:nvPr>
          </p:nvCxnSpPr>
          <p:spPr>
            <a:xfrm>
              <a:off x="7239000" y="48768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29"/>
              </p:custDataLst>
            </p:nvPr>
          </p:nvCxnSpPr>
          <p:spPr>
            <a:xfrm>
              <a:off x="2971800" y="50292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30"/>
              </p:custDataLst>
            </p:nvPr>
          </p:nvCxnSpPr>
          <p:spPr>
            <a:xfrm>
              <a:off x="4953000" y="50292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>
              <p:custDataLst>
                <p:tags r:id="rId31"/>
              </p:custDataLst>
            </p:nvPr>
          </p:nvCxnSpPr>
          <p:spPr>
            <a:xfrm>
              <a:off x="7391400" y="50292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>
              <p:custDataLst>
                <p:tags r:id="rId32"/>
              </p:custDataLst>
            </p:nvPr>
          </p:nvCxnSpPr>
          <p:spPr>
            <a:xfrm>
              <a:off x="3124200" y="51816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>
              <p:custDataLst>
                <p:tags r:id="rId33"/>
              </p:custDataLst>
            </p:nvPr>
          </p:nvCxnSpPr>
          <p:spPr>
            <a:xfrm>
              <a:off x="5105400" y="51816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>
              <p:custDataLst>
                <p:tags r:id="rId34"/>
              </p:custDataLst>
            </p:nvPr>
          </p:nvCxnSpPr>
          <p:spPr>
            <a:xfrm>
              <a:off x="7543800" y="51816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>
              <p:custDataLst>
                <p:tags r:id="rId35"/>
              </p:custDataLst>
            </p:nvPr>
          </p:nvSpPr>
          <p:spPr>
            <a:xfrm>
              <a:off x="1524000" y="2667000"/>
              <a:ext cx="1371600" cy="40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GWAS</a:t>
              </a:r>
              <a:endParaRPr lang="en-US" sz="1600" dirty="0"/>
            </a:p>
          </p:txBody>
        </p:sp>
        <p:sp>
          <p:nvSpPr>
            <p:cNvPr id="41" name="TextBox 40"/>
            <p:cNvSpPr txBox="1"/>
            <p:nvPr>
              <p:custDataLst>
                <p:tags r:id="rId36"/>
              </p:custDataLst>
            </p:nvPr>
          </p:nvSpPr>
          <p:spPr>
            <a:xfrm>
              <a:off x="3581400" y="2438400"/>
              <a:ext cx="1371600" cy="696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Closest gene</a:t>
              </a:r>
              <a:endParaRPr lang="en-US" sz="1600" dirty="0"/>
            </a:p>
          </p:txBody>
        </p:sp>
        <p:sp>
          <p:nvSpPr>
            <p:cNvPr id="42" name="TextBox 41"/>
            <p:cNvSpPr txBox="1"/>
            <p:nvPr>
              <p:custDataLst>
                <p:tags r:id="rId37"/>
              </p:custDataLst>
            </p:nvPr>
          </p:nvSpPr>
          <p:spPr>
            <a:xfrm>
              <a:off x="6420465" y="2438401"/>
              <a:ext cx="1371600" cy="696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SVM enhancer</a:t>
              </a:r>
              <a:endParaRPr lang="en-US" sz="1600" dirty="0"/>
            </a:p>
          </p:txBody>
        </p:sp>
        <p:sp>
          <p:nvSpPr>
            <p:cNvPr id="44" name="Freeform 43"/>
            <p:cNvSpPr/>
            <p:nvPr>
              <p:custDataLst>
                <p:tags r:id="rId38"/>
              </p:custDataLst>
            </p:nvPr>
          </p:nvSpPr>
          <p:spPr>
            <a:xfrm>
              <a:off x="1716377" y="1567379"/>
              <a:ext cx="4774389" cy="1058268"/>
            </a:xfrm>
            <a:custGeom>
              <a:avLst/>
              <a:gdLst>
                <a:gd name="connsiteX0" fmla="*/ 0 w 4774389"/>
                <a:gd name="connsiteY0" fmla="*/ 1058268 h 1058268"/>
                <a:gd name="connsiteX1" fmla="*/ 2454420 w 4774389"/>
                <a:gd name="connsiteY1" fmla="*/ 28602 h 1058268"/>
                <a:gd name="connsiteX2" fmla="*/ 4445417 w 4774389"/>
                <a:gd name="connsiteY2" fmla="*/ 886657 h 1058268"/>
                <a:gd name="connsiteX3" fmla="*/ 4428254 w 4774389"/>
                <a:gd name="connsiteY3" fmla="*/ 903818 h 1058268"/>
                <a:gd name="connsiteX4" fmla="*/ 4531236 w 4774389"/>
                <a:gd name="connsiteY4" fmla="*/ 955301 h 1058268"/>
                <a:gd name="connsiteX5" fmla="*/ 4462581 w 4774389"/>
                <a:gd name="connsiteY5" fmla="*/ 920979 h 105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4389" h="1058268">
                  <a:moveTo>
                    <a:pt x="0" y="1058268"/>
                  </a:moveTo>
                  <a:cubicBezTo>
                    <a:pt x="856758" y="557736"/>
                    <a:pt x="1713517" y="57204"/>
                    <a:pt x="2454420" y="28602"/>
                  </a:cubicBezTo>
                  <a:cubicBezTo>
                    <a:pt x="3195323" y="0"/>
                    <a:pt x="4116445" y="740788"/>
                    <a:pt x="4445417" y="886657"/>
                  </a:cubicBezTo>
                  <a:cubicBezTo>
                    <a:pt x="4774389" y="1032526"/>
                    <a:pt x="4413951" y="892377"/>
                    <a:pt x="4428254" y="903818"/>
                  </a:cubicBezTo>
                  <a:cubicBezTo>
                    <a:pt x="4442557" y="915259"/>
                    <a:pt x="4531236" y="955301"/>
                    <a:pt x="4531236" y="955301"/>
                  </a:cubicBezTo>
                  <a:cubicBezTo>
                    <a:pt x="4536957" y="958161"/>
                    <a:pt x="4376762" y="863775"/>
                    <a:pt x="4462581" y="92097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5" name="TextBox 44"/>
            <p:cNvSpPr txBox="1"/>
            <p:nvPr>
              <p:custDataLst>
                <p:tags r:id="rId39"/>
              </p:custDataLst>
            </p:nvPr>
          </p:nvSpPr>
          <p:spPr>
            <a:xfrm>
              <a:off x="3962400" y="1611868"/>
              <a:ext cx="838200" cy="40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LD</a:t>
              </a:r>
              <a:endParaRPr lang="en-US" sz="1600" dirty="0"/>
            </a:p>
          </p:txBody>
        </p:sp>
        <p:sp>
          <p:nvSpPr>
            <p:cNvPr id="46" name="TextBox 45"/>
            <p:cNvSpPr txBox="1"/>
            <p:nvPr>
              <p:custDataLst>
                <p:tags r:id="rId40"/>
              </p:custDataLst>
            </p:nvPr>
          </p:nvSpPr>
          <p:spPr>
            <a:xfrm>
              <a:off x="1981200" y="3733799"/>
              <a:ext cx="685800" cy="40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DHS</a:t>
              </a:r>
              <a:endParaRPr lang="en-US" sz="1600" dirty="0"/>
            </a:p>
          </p:txBody>
        </p:sp>
        <p:sp>
          <p:nvSpPr>
            <p:cNvPr id="48" name="TextBox 47"/>
            <p:cNvSpPr txBox="1"/>
            <p:nvPr>
              <p:custDataLst>
                <p:tags r:id="rId41"/>
              </p:custDataLst>
            </p:nvPr>
          </p:nvSpPr>
          <p:spPr>
            <a:xfrm>
              <a:off x="6477000" y="3657600"/>
              <a:ext cx="685800" cy="40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DHS</a:t>
              </a:r>
              <a:endParaRPr lang="en-US" sz="1600" dirty="0"/>
            </a:p>
          </p:txBody>
        </p:sp>
        <p:sp>
          <p:nvSpPr>
            <p:cNvPr id="50" name="Arc 49"/>
            <p:cNvSpPr/>
            <p:nvPr>
              <p:custDataLst>
                <p:tags r:id="rId42"/>
              </p:custDataLst>
            </p:nvPr>
          </p:nvSpPr>
          <p:spPr>
            <a:xfrm rot="10800000">
              <a:off x="5334000" y="4953000"/>
              <a:ext cx="2819400" cy="838200"/>
            </a:xfrm>
            <a:prstGeom prst="arc">
              <a:avLst>
                <a:gd name="adj1" fmla="val 10775454"/>
                <a:gd name="adj2" fmla="val 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TextBox 50"/>
            <p:cNvSpPr txBox="1"/>
            <p:nvPr>
              <p:custDataLst>
                <p:tags r:id="rId43"/>
              </p:custDataLst>
            </p:nvPr>
          </p:nvSpPr>
          <p:spPr>
            <a:xfrm>
              <a:off x="6019800" y="5867400"/>
              <a:ext cx="2362200" cy="40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Relatively correlated</a:t>
              </a:r>
              <a:endParaRPr lang="en-US" sz="1600" dirty="0"/>
            </a:p>
          </p:txBody>
        </p:sp>
      </p:grpSp>
      <p:sp>
        <p:nvSpPr>
          <p:cNvPr id="49" name="Content Placeholder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133600" y="5486400"/>
            <a:ext cx="67818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SVM enhancers regulate closest genes compared to GWAS SNP</a:t>
            </a:r>
            <a:endParaRPr lang="en-US" dirty="0"/>
          </a:p>
        </p:txBody>
      </p:sp>
      <p:sp>
        <p:nvSpPr>
          <p:cNvPr id="52" name="TextBox 51"/>
          <p:cNvSpPr txBox="1"/>
          <p:nvPr>
            <p:custDataLst>
              <p:tags r:id="rId6"/>
            </p:custDataLst>
          </p:nvPr>
        </p:nvSpPr>
        <p:spPr>
          <a:xfrm>
            <a:off x="3352801" y="3319046"/>
            <a:ext cx="2285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Gene expression</a:t>
            </a:r>
            <a:endParaRPr lang="en-US" sz="1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B3D5656-1249-4CAD-8398-D47941780FA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Cardiac GWAS enhancers regulate</a:t>
            </a:r>
            <a:br>
              <a:rPr lang="en-US" dirty="0" smtClean="0"/>
            </a:br>
            <a:r>
              <a:rPr lang="en-US" dirty="0" smtClean="0"/>
              <a:t>closest genes</a:t>
            </a:r>
            <a:endParaRPr lang="en-US" dirty="0"/>
          </a:p>
        </p:txBody>
      </p:sp>
      <p:grpSp>
        <p:nvGrpSpPr>
          <p:cNvPr id="4" name="Group 3"/>
          <p:cNvGrpSpPr/>
          <p:nvPr>
            <p:custDataLst>
              <p:tags r:id="rId4"/>
            </p:custDataLst>
          </p:nvPr>
        </p:nvGrpSpPr>
        <p:grpSpPr>
          <a:xfrm>
            <a:off x="1066800" y="1567379"/>
            <a:ext cx="7086600" cy="3947592"/>
            <a:chOff x="1066800" y="1567379"/>
            <a:chExt cx="7543800" cy="4703394"/>
          </a:xfrm>
        </p:grpSpPr>
        <p:cxnSp>
          <p:nvCxnSpPr>
            <p:cNvPr id="7" name="Straight Connector 6"/>
            <p:cNvCxnSpPr/>
            <p:nvPr>
              <p:custDataLst>
                <p:tags r:id="rId6"/>
              </p:custDataLst>
            </p:nvPr>
          </p:nvCxnSpPr>
          <p:spPr>
            <a:xfrm flipV="1">
              <a:off x="1066800" y="3429000"/>
              <a:ext cx="7543800" cy="152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>
              <p:custDataLst>
                <p:tags r:id="rId7"/>
              </p:custDataLst>
            </p:nvPr>
          </p:nvCxnSpPr>
          <p:spPr>
            <a:xfrm flipV="1">
              <a:off x="4038600" y="2971800"/>
              <a:ext cx="6858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Lightning Bolt 9"/>
            <p:cNvSpPr/>
            <p:nvPr>
              <p:custDataLst>
                <p:tags r:id="rId8"/>
              </p:custDataLst>
            </p:nvPr>
          </p:nvSpPr>
          <p:spPr>
            <a:xfrm>
              <a:off x="2209800" y="3352800"/>
              <a:ext cx="304800" cy="381000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/>
            </a:p>
            <a:p>
              <a:pPr algn="ctr"/>
              <a:endParaRPr lang="en-US" sz="1600" dirty="0"/>
            </a:p>
          </p:txBody>
        </p:sp>
        <p:sp>
          <p:nvSpPr>
            <p:cNvPr id="11" name="Lightning Bolt 10"/>
            <p:cNvSpPr/>
            <p:nvPr>
              <p:custDataLst>
                <p:tags r:id="rId9"/>
              </p:custDataLst>
            </p:nvPr>
          </p:nvSpPr>
          <p:spPr>
            <a:xfrm>
              <a:off x="6553200" y="3276600"/>
              <a:ext cx="304800" cy="381000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/>
            </a:p>
            <a:p>
              <a:pPr algn="ctr"/>
              <a:endParaRPr lang="en-US" sz="1600" dirty="0"/>
            </a:p>
          </p:txBody>
        </p:sp>
        <p:cxnSp>
          <p:nvCxnSpPr>
            <p:cNvPr id="13" name="Straight Connector 12"/>
            <p:cNvCxnSpPr/>
            <p:nvPr>
              <p:custDataLst>
                <p:tags r:id="rId10"/>
              </p:custDataLst>
            </p:nvPr>
          </p:nvCxnSpPr>
          <p:spPr>
            <a:xfrm>
              <a:off x="2057400" y="41148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>
              <p:custDataLst>
                <p:tags r:id="rId11"/>
              </p:custDataLst>
            </p:nvPr>
          </p:nvCxnSpPr>
          <p:spPr>
            <a:xfrm>
              <a:off x="4038600" y="41148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>
              <p:custDataLst>
                <p:tags r:id="rId12"/>
              </p:custDataLst>
            </p:nvPr>
          </p:nvCxnSpPr>
          <p:spPr>
            <a:xfrm>
              <a:off x="6477000" y="41148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>
              <p:custDataLst>
                <p:tags r:id="rId13"/>
              </p:custDataLst>
            </p:nvPr>
          </p:nvCxnSpPr>
          <p:spPr>
            <a:xfrm>
              <a:off x="2209800" y="42672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custDataLst>
                <p:tags r:id="rId14"/>
              </p:custDataLst>
            </p:nvPr>
          </p:nvCxnSpPr>
          <p:spPr>
            <a:xfrm>
              <a:off x="4191000" y="42672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>
              <p:custDataLst>
                <p:tags r:id="rId15"/>
              </p:custDataLst>
            </p:nvPr>
          </p:nvCxnSpPr>
          <p:spPr>
            <a:xfrm>
              <a:off x="6629400" y="42672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>
              <p:custDataLst>
                <p:tags r:id="rId16"/>
              </p:custDataLst>
            </p:nvPr>
          </p:nvCxnSpPr>
          <p:spPr>
            <a:xfrm>
              <a:off x="2362200" y="44196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>
              <p:custDataLst>
                <p:tags r:id="rId17"/>
              </p:custDataLst>
            </p:nvPr>
          </p:nvCxnSpPr>
          <p:spPr>
            <a:xfrm>
              <a:off x="4343400" y="44196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>
              <p:custDataLst>
                <p:tags r:id="rId18"/>
              </p:custDataLst>
            </p:nvPr>
          </p:nvCxnSpPr>
          <p:spPr>
            <a:xfrm>
              <a:off x="6781800" y="44196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>
              <p:custDataLst>
                <p:tags r:id="rId19"/>
              </p:custDataLst>
            </p:nvPr>
          </p:nvCxnSpPr>
          <p:spPr>
            <a:xfrm>
              <a:off x="2514600" y="45720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>
              <p:custDataLst>
                <p:tags r:id="rId20"/>
              </p:custDataLst>
            </p:nvPr>
          </p:nvCxnSpPr>
          <p:spPr>
            <a:xfrm>
              <a:off x="4495800" y="45720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>
              <p:custDataLst>
                <p:tags r:id="rId21"/>
              </p:custDataLst>
            </p:nvPr>
          </p:nvCxnSpPr>
          <p:spPr>
            <a:xfrm>
              <a:off x="6934200" y="45720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22"/>
              </p:custDataLst>
            </p:nvPr>
          </p:nvCxnSpPr>
          <p:spPr>
            <a:xfrm>
              <a:off x="2667000" y="47244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>
              <p:custDataLst>
                <p:tags r:id="rId23"/>
              </p:custDataLst>
            </p:nvPr>
          </p:nvCxnSpPr>
          <p:spPr>
            <a:xfrm>
              <a:off x="4648200" y="47244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>
              <p:custDataLst>
                <p:tags r:id="rId24"/>
              </p:custDataLst>
            </p:nvPr>
          </p:nvCxnSpPr>
          <p:spPr>
            <a:xfrm>
              <a:off x="7086600" y="47244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25"/>
              </p:custDataLst>
            </p:nvPr>
          </p:nvCxnSpPr>
          <p:spPr>
            <a:xfrm>
              <a:off x="2819400" y="48768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>
              <p:custDataLst>
                <p:tags r:id="rId26"/>
              </p:custDataLst>
            </p:nvPr>
          </p:nvCxnSpPr>
          <p:spPr>
            <a:xfrm>
              <a:off x="4800600" y="48768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>
              <p:custDataLst>
                <p:tags r:id="rId27"/>
              </p:custDataLst>
            </p:nvPr>
          </p:nvCxnSpPr>
          <p:spPr>
            <a:xfrm>
              <a:off x="7239000" y="48768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28"/>
              </p:custDataLst>
            </p:nvPr>
          </p:nvCxnSpPr>
          <p:spPr>
            <a:xfrm>
              <a:off x="2971800" y="50292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29"/>
              </p:custDataLst>
            </p:nvPr>
          </p:nvCxnSpPr>
          <p:spPr>
            <a:xfrm>
              <a:off x="4953000" y="50292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>
              <p:custDataLst>
                <p:tags r:id="rId30"/>
              </p:custDataLst>
            </p:nvPr>
          </p:nvCxnSpPr>
          <p:spPr>
            <a:xfrm>
              <a:off x="7391400" y="50292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>
              <p:custDataLst>
                <p:tags r:id="rId31"/>
              </p:custDataLst>
            </p:nvPr>
          </p:nvCxnSpPr>
          <p:spPr>
            <a:xfrm>
              <a:off x="3124200" y="51816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>
              <p:custDataLst>
                <p:tags r:id="rId32"/>
              </p:custDataLst>
            </p:nvPr>
          </p:nvCxnSpPr>
          <p:spPr>
            <a:xfrm>
              <a:off x="5105400" y="51816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>
              <p:custDataLst>
                <p:tags r:id="rId33"/>
              </p:custDataLst>
            </p:nvPr>
          </p:nvCxnSpPr>
          <p:spPr>
            <a:xfrm>
              <a:off x="7543800" y="5181600"/>
              <a:ext cx="6858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>
              <p:custDataLst>
                <p:tags r:id="rId34"/>
              </p:custDataLst>
            </p:nvPr>
          </p:nvSpPr>
          <p:spPr>
            <a:xfrm>
              <a:off x="1524000" y="2667000"/>
              <a:ext cx="1371600" cy="40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P300</a:t>
              </a:r>
              <a:endParaRPr lang="en-US" sz="1600" dirty="0"/>
            </a:p>
          </p:txBody>
        </p:sp>
        <p:sp>
          <p:nvSpPr>
            <p:cNvPr id="41" name="TextBox 40"/>
            <p:cNvSpPr txBox="1"/>
            <p:nvPr>
              <p:custDataLst>
                <p:tags r:id="rId35"/>
              </p:custDataLst>
            </p:nvPr>
          </p:nvSpPr>
          <p:spPr>
            <a:xfrm>
              <a:off x="3581400" y="2438400"/>
              <a:ext cx="1371600" cy="696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Closest gene</a:t>
              </a:r>
              <a:endParaRPr lang="en-US" sz="1600" dirty="0"/>
            </a:p>
          </p:txBody>
        </p:sp>
        <p:sp>
          <p:nvSpPr>
            <p:cNvPr id="42" name="TextBox 41"/>
            <p:cNvSpPr txBox="1"/>
            <p:nvPr>
              <p:custDataLst>
                <p:tags r:id="rId36"/>
              </p:custDataLst>
            </p:nvPr>
          </p:nvSpPr>
          <p:spPr>
            <a:xfrm>
              <a:off x="6427838" y="2438401"/>
              <a:ext cx="1371600" cy="696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SVM enhancer</a:t>
              </a:r>
              <a:endParaRPr lang="en-US" sz="1600" dirty="0"/>
            </a:p>
          </p:txBody>
        </p:sp>
        <p:sp>
          <p:nvSpPr>
            <p:cNvPr id="44" name="Freeform 43"/>
            <p:cNvSpPr/>
            <p:nvPr>
              <p:custDataLst>
                <p:tags r:id="rId37"/>
              </p:custDataLst>
            </p:nvPr>
          </p:nvSpPr>
          <p:spPr>
            <a:xfrm>
              <a:off x="1716377" y="1567379"/>
              <a:ext cx="4774389" cy="1058268"/>
            </a:xfrm>
            <a:custGeom>
              <a:avLst/>
              <a:gdLst>
                <a:gd name="connsiteX0" fmla="*/ 0 w 4774389"/>
                <a:gd name="connsiteY0" fmla="*/ 1058268 h 1058268"/>
                <a:gd name="connsiteX1" fmla="*/ 2454420 w 4774389"/>
                <a:gd name="connsiteY1" fmla="*/ 28602 h 1058268"/>
                <a:gd name="connsiteX2" fmla="*/ 4445417 w 4774389"/>
                <a:gd name="connsiteY2" fmla="*/ 886657 h 1058268"/>
                <a:gd name="connsiteX3" fmla="*/ 4428254 w 4774389"/>
                <a:gd name="connsiteY3" fmla="*/ 903818 h 1058268"/>
                <a:gd name="connsiteX4" fmla="*/ 4531236 w 4774389"/>
                <a:gd name="connsiteY4" fmla="*/ 955301 h 1058268"/>
                <a:gd name="connsiteX5" fmla="*/ 4462581 w 4774389"/>
                <a:gd name="connsiteY5" fmla="*/ 920979 h 105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4389" h="1058268">
                  <a:moveTo>
                    <a:pt x="0" y="1058268"/>
                  </a:moveTo>
                  <a:cubicBezTo>
                    <a:pt x="856758" y="557736"/>
                    <a:pt x="1713517" y="57204"/>
                    <a:pt x="2454420" y="28602"/>
                  </a:cubicBezTo>
                  <a:cubicBezTo>
                    <a:pt x="3195323" y="0"/>
                    <a:pt x="4116445" y="740788"/>
                    <a:pt x="4445417" y="886657"/>
                  </a:cubicBezTo>
                  <a:cubicBezTo>
                    <a:pt x="4774389" y="1032526"/>
                    <a:pt x="4413951" y="892377"/>
                    <a:pt x="4428254" y="903818"/>
                  </a:cubicBezTo>
                  <a:cubicBezTo>
                    <a:pt x="4442557" y="915259"/>
                    <a:pt x="4531236" y="955301"/>
                    <a:pt x="4531236" y="955301"/>
                  </a:cubicBezTo>
                  <a:cubicBezTo>
                    <a:pt x="4536957" y="958161"/>
                    <a:pt x="4376762" y="863775"/>
                    <a:pt x="4462581" y="92097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5" name="TextBox 44"/>
            <p:cNvSpPr txBox="1"/>
            <p:nvPr>
              <p:custDataLst>
                <p:tags r:id="rId38"/>
              </p:custDataLst>
            </p:nvPr>
          </p:nvSpPr>
          <p:spPr>
            <a:xfrm>
              <a:off x="3962400" y="1611868"/>
              <a:ext cx="838200" cy="40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LD</a:t>
              </a:r>
              <a:endParaRPr lang="en-US" sz="1600" dirty="0"/>
            </a:p>
          </p:txBody>
        </p:sp>
        <p:sp>
          <p:nvSpPr>
            <p:cNvPr id="46" name="TextBox 45"/>
            <p:cNvSpPr txBox="1"/>
            <p:nvPr>
              <p:custDataLst>
                <p:tags r:id="rId39"/>
              </p:custDataLst>
            </p:nvPr>
          </p:nvSpPr>
          <p:spPr>
            <a:xfrm>
              <a:off x="1981200" y="3733799"/>
              <a:ext cx="685800" cy="40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DHS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>
              <p:custDataLst>
                <p:tags r:id="rId40"/>
              </p:custDataLst>
            </p:nvPr>
          </p:nvSpPr>
          <p:spPr>
            <a:xfrm>
              <a:off x="3500285" y="3654418"/>
              <a:ext cx="2433483" cy="40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Gene expression</a:t>
              </a:r>
              <a:endParaRPr lang="en-US" sz="1600" dirty="0"/>
            </a:p>
          </p:txBody>
        </p:sp>
        <p:sp>
          <p:nvSpPr>
            <p:cNvPr id="48" name="TextBox 47"/>
            <p:cNvSpPr txBox="1"/>
            <p:nvPr>
              <p:custDataLst>
                <p:tags r:id="rId41"/>
              </p:custDataLst>
            </p:nvPr>
          </p:nvSpPr>
          <p:spPr>
            <a:xfrm>
              <a:off x="6477000" y="3657600"/>
              <a:ext cx="685800" cy="40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DHS</a:t>
              </a:r>
              <a:endParaRPr lang="en-US" sz="1600" dirty="0"/>
            </a:p>
          </p:txBody>
        </p:sp>
        <p:sp>
          <p:nvSpPr>
            <p:cNvPr id="50" name="Arc 49"/>
            <p:cNvSpPr/>
            <p:nvPr>
              <p:custDataLst>
                <p:tags r:id="rId42"/>
              </p:custDataLst>
            </p:nvPr>
          </p:nvSpPr>
          <p:spPr>
            <a:xfrm rot="10800000">
              <a:off x="5334000" y="4953000"/>
              <a:ext cx="2819400" cy="838200"/>
            </a:xfrm>
            <a:prstGeom prst="arc">
              <a:avLst>
                <a:gd name="adj1" fmla="val 10775454"/>
                <a:gd name="adj2" fmla="val 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TextBox 50"/>
            <p:cNvSpPr txBox="1"/>
            <p:nvPr>
              <p:custDataLst>
                <p:tags r:id="rId43"/>
              </p:custDataLst>
            </p:nvPr>
          </p:nvSpPr>
          <p:spPr>
            <a:xfrm>
              <a:off x="6019800" y="5867400"/>
              <a:ext cx="2362200" cy="40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Relatively correlated</a:t>
              </a:r>
              <a:endParaRPr lang="en-US" sz="1600" dirty="0"/>
            </a:p>
          </p:txBody>
        </p:sp>
      </p:grpSp>
      <p:sp>
        <p:nvSpPr>
          <p:cNvPr id="49" name="Content Placeholder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133600" y="5486400"/>
            <a:ext cx="67818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SVM enhancers regulate closest genes  compared to P300 bound SNP.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544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B3D5656-1249-4CAD-8398-D47941780FA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Genes near cardiac enhancers are enriched in cardiac functions</a:t>
            </a:r>
            <a:endParaRPr lang="en-US" dirty="0"/>
          </a:p>
        </p:txBody>
      </p:sp>
      <p:cxnSp>
        <p:nvCxnSpPr>
          <p:cNvPr id="7" name="Straight Connector 6"/>
          <p:cNvCxnSpPr/>
          <p:nvPr>
            <p:custDataLst>
              <p:tags r:id="rId4"/>
            </p:custDataLst>
          </p:nvPr>
        </p:nvCxnSpPr>
        <p:spPr>
          <a:xfrm flipV="1">
            <a:off x="1066800" y="3429000"/>
            <a:ext cx="75438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>
            <p:custDataLst>
              <p:tags r:id="rId5"/>
            </p:custDataLst>
          </p:nvPr>
        </p:nvCxnSpPr>
        <p:spPr>
          <a:xfrm flipV="1">
            <a:off x="2743200" y="2971800"/>
            <a:ext cx="6858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ightning Bolt 9"/>
          <p:cNvSpPr/>
          <p:nvPr>
            <p:custDataLst>
              <p:tags r:id="rId6"/>
            </p:custDataLst>
          </p:nvPr>
        </p:nvSpPr>
        <p:spPr>
          <a:xfrm>
            <a:off x="1752600" y="3352800"/>
            <a:ext cx="304800" cy="381000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Lightning Bolt 10"/>
          <p:cNvSpPr/>
          <p:nvPr>
            <p:custDataLst>
              <p:tags r:id="rId7"/>
            </p:custDataLst>
          </p:nvPr>
        </p:nvSpPr>
        <p:spPr>
          <a:xfrm>
            <a:off x="6553200" y="3276600"/>
            <a:ext cx="304800" cy="381000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>
            <p:custDataLst>
              <p:tags r:id="rId8"/>
            </p:custDataLst>
          </p:nvPr>
        </p:nvSpPr>
        <p:spPr>
          <a:xfrm>
            <a:off x="1524000" y="2667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GWAS</a:t>
            </a:r>
            <a:endParaRPr lang="en-US" dirty="0"/>
          </a:p>
        </p:txBody>
      </p:sp>
      <p:sp>
        <p:nvSpPr>
          <p:cNvPr id="41" name="TextBox 40"/>
          <p:cNvSpPr txBox="1"/>
          <p:nvPr>
            <p:custDataLst>
              <p:tags r:id="rId9"/>
            </p:custDataLst>
          </p:nvPr>
        </p:nvSpPr>
        <p:spPr>
          <a:xfrm>
            <a:off x="2514600" y="2362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Closest gene</a:t>
            </a:r>
            <a:endParaRPr lang="en-US" dirty="0"/>
          </a:p>
        </p:txBody>
      </p:sp>
      <p:sp>
        <p:nvSpPr>
          <p:cNvPr id="42" name="TextBox 41"/>
          <p:cNvSpPr txBox="1"/>
          <p:nvPr>
            <p:custDataLst>
              <p:tags r:id="rId10"/>
            </p:custDataLst>
          </p:nvPr>
        </p:nvSpPr>
        <p:spPr>
          <a:xfrm>
            <a:off x="6705600" y="243840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 enhancer</a:t>
            </a:r>
            <a:endParaRPr lang="en-US" dirty="0"/>
          </a:p>
        </p:txBody>
      </p:sp>
      <p:cxnSp>
        <p:nvCxnSpPr>
          <p:cNvPr id="50" name="Elbow Connector 49"/>
          <p:cNvCxnSpPr/>
          <p:nvPr>
            <p:custDataLst>
              <p:tags r:id="rId11"/>
            </p:custDataLst>
          </p:nvPr>
        </p:nvCxnSpPr>
        <p:spPr>
          <a:xfrm flipV="1">
            <a:off x="5638800" y="2971800"/>
            <a:ext cx="685800" cy="53340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Arc 50"/>
          <p:cNvSpPr/>
          <p:nvPr>
            <p:custDataLst>
              <p:tags r:id="rId12"/>
            </p:custDataLst>
          </p:nvPr>
        </p:nvSpPr>
        <p:spPr>
          <a:xfrm rot="10800000">
            <a:off x="1981200" y="3429000"/>
            <a:ext cx="4953000" cy="1143000"/>
          </a:xfrm>
          <a:prstGeom prst="arc">
            <a:avLst>
              <a:gd name="adj1" fmla="val 10815271"/>
              <a:gd name="adj2" fmla="val 76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>
            <p:custDataLst>
              <p:tags r:id="rId13"/>
            </p:custDataLst>
          </p:nvPr>
        </p:nvSpPr>
        <p:spPr>
          <a:xfrm>
            <a:off x="5257800" y="2438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Closest gene</a:t>
            </a:r>
            <a:endParaRPr lang="en-US" dirty="0"/>
          </a:p>
        </p:txBody>
      </p:sp>
      <p:sp>
        <p:nvSpPr>
          <p:cNvPr id="53" name="TextBox 52"/>
          <p:cNvSpPr txBox="1"/>
          <p:nvPr>
            <p:custDataLst>
              <p:tags r:id="rId14"/>
            </p:custDataLst>
          </p:nvPr>
        </p:nvSpPr>
        <p:spPr>
          <a:xfrm>
            <a:off x="4419600" y="4736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LD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B3D5656-1249-4CAD-8398-D47941780FA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Genes near cardiac enhancers are enriched in cardiac functions</a:t>
            </a:r>
            <a:endParaRPr lang="en-US" dirty="0"/>
          </a:p>
        </p:txBody>
      </p:sp>
      <p:cxnSp>
        <p:nvCxnSpPr>
          <p:cNvPr id="7" name="Straight Connector 6"/>
          <p:cNvCxnSpPr/>
          <p:nvPr>
            <p:custDataLst>
              <p:tags r:id="rId4"/>
            </p:custDataLst>
          </p:nvPr>
        </p:nvCxnSpPr>
        <p:spPr>
          <a:xfrm flipV="1">
            <a:off x="1066800" y="3429000"/>
            <a:ext cx="75438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>
            <p:custDataLst>
              <p:tags r:id="rId5"/>
            </p:custDataLst>
          </p:nvPr>
        </p:nvCxnSpPr>
        <p:spPr>
          <a:xfrm flipV="1">
            <a:off x="2743200" y="2971800"/>
            <a:ext cx="6858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ightning Bolt 9"/>
          <p:cNvSpPr/>
          <p:nvPr>
            <p:custDataLst>
              <p:tags r:id="rId6"/>
            </p:custDataLst>
          </p:nvPr>
        </p:nvSpPr>
        <p:spPr>
          <a:xfrm>
            <a:off x="1752600" y="3352800"/>
            <a:ext cx="304800" cy="381000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Lightning Bolt 10"/>
          <p:cNvSpPr/>
          <p:nvPr>
            <p:custDataLst>
              <p:tags r:id="rId7"/>
            </p:custDataLst>
          </p:nvPr>
        </p:nvSpPr>
        <p:spPr>
          <a:xfrm>
            <a:off x="6553200" y="3276600"/>
            <a:ext cx="304800" cy="381000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>
            <p:custDataLst>
              <p:tags r:id="rId8"/>
            </p:custDataLst>
          </p:nvPr>
        </p:nvSpPr>
        <p:spPr>
          <a:xfrm>
            <a:off x="1524000" y="2667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GWAS</a:t>
            </a:r>
            <a:endParaRPr lang="en-US" dirty="0"/>
          </a:p>
        </p:txBody>
      </p:sp>
      <p:sp>
        <p:nvSpPr>
          <p:cNvPr id="41" name="TextBox 40"/>
          <p:cNvSpPr txBox="1"/>
          <p:nvPr>
            <p:custDataLst>
              <p:tags r:id="rId9"/>
            </p:custDataLst>
          </p:nvPr>
        </p:nvSpPr>
        <p:spPr>
          <a:xfrm>
            <a:off x="2514600" y="2362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Closest gene</a:t>
            </a:r>
            <a:endParaRPr lang="en-US" dirty="0"/>
          </a:p>
        </p:txBody>
      </p:sp>
      <p:sp>
        <p:nvSpPr>
          <p:cNvPr id="42" name="TextBox 41"/>
          <p:cNvSpPr txBox="1"/>
          <p:nvPr>
            <p:custDataLst>
              <p:tags r:id="rId10"/>
            </p:custDataLst>
          </p:nvPr>
        </p:nvSpPr>
        <p:spPr>
          <a:xfrm>
            <a:off x="6705600" y="243840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 enhancer</a:t>
            </a:r>
            <a:endParaRPr lang="en-US" dirty="0"/>
          </a:p>
        </p:txBody>
      </p:sp>
      <p:cxnSp>
        <p:nvCxnSpPr>
          <p:cNvPr id="50" name="Elbow Connector 49"/>
          <p:cNvCxnSpPr/>
          <p:nvPr>
            <p:custDataLst>
              <p:tags r:id="rId11"/>
            </p:custDataLst>
          </p:nvPr>
        </p:nvCxnSpPr>
        <p:spPr>
          <a:xfrm flipV="1">
            <a:off x="5638800" y="2971800"/>
            <a:ext cx="685800" cy="533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Arc 50"/>
          <p:cNvSpPr/>
          <p:nvPr>
            <p:custDataLst>
              <p:tags r:id="rId12"/>
            </p:custDataLst>
          </p:nvPr>
        </p:nvSpPr>
        <p:spPr>
          <a:xfrm rot="10800000">
            <a:off x="1981200" y="3429000"/>
            <a:ext cx="4953000" cy="1143000"/>
          </a:xfrm>
          <a:prstGeom prst="arc">
            <a:avLst>
              <a:gd name="adj1" fmla="val 10815271"/>
              <a:gd name="adj2" fmla="val 76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>
            <p:custDataLst>
              <p:tags r:id="rId13"/>
            </p:custDataLst>
          </p:nvPr>
        </p:nvSpPr>
        <p:spPr>
          <a:xfrm>
            <a:off x="5257800" y="2438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Closest gene</a:t>
            </a:r>
            <a:endParaRPr lang="en-US" dirty="0"/>
          </a:p>
        </p:txBody>
      </p:sp>
      <p:sp>
        <p:nvSpPr>
          <p:cNvPr id="53" name="TextBox 52"/>
          <p:cNvSpPr txBox="1"/>
          <p:nvPr>
            <p:custDataLst>
              <p:tags r:id="rId14"/>
            </p:custDataLst>
          </p:nvPr>
        </p:nvSpPr>
        <p:spPr>
          <a:xfrm>
            <a:off x="4419600" y="4736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LD</a:t>
            </a:r>
            <a:endParaRPr lang="en-US" dirty="0"/>
          </a:p>
        </p:txBody>
      </p:sp>
      <p:sp>
        <p:nvSpPr>
          <p:cNvPr id="15" name="TextBox 14"/>
          <p:cNvSpPr txBox="1"/>
          <p:nvPr>
            <p:custDataLst>
              <p:tags r:id="rId15"/>
            </p:custDataLst>
          </p:nvPr>
        </p:nvSpPr>
        <p:spPr>
          <a:xfrm>
            <a:off x="5257800" y="1346537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Enriched in cardiac specific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1524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We presented a supervised model for enhancers with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Positive training set as validated enhancers in transgenic mice.</a:t>
            </a:r>
          </a:p>
          <a:p>
            <a:pPr lvl="1">
              <a:buFont typeface="Wingdings" charset="2"/>
              <a:buChar char="Ø"/>
            </a:pPr>
            <a:r>
              <a:rPr lang="en-US" dirty="0" err="1" smtClean="0"/>
              <a:t>Epigenomic</a:t>
            </a:r>
            <a:r>
              <a:rPr lang="en-US" dirty="0" smtClean="0"/>
              <a:t> marks as features.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Better negative set.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We used  our model to find context specific enhancers to interpret GWAS signals.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The enhancers were enriched in known core cardiac transcription factor.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The enhancers are regulators of closest genes.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Closest genes are involved in cardiac functions and heart diseases.</a:t>
            </a:r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B3D5656-1249-4CAD-8398-D47941780FA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GWAS reveal </a:t>
            </a:r>
            <a:r>
              <a:rPr lang="en-US" dirty="0" smtClean="0">
                <a:solidFill>
                  <a:srgbClr val="FF0000"/>
                </a:solidFill>
              </a:rPr>
              <a:t>associations </a:t>
            </a:r>
            <a:r>
              <a:rPr lang="en-US" dirty="0" smtClean="0"/>
              <a:t>between genomic loci and phenotypic traits.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Inferring </a:t>
            </a:r>
            <a:r>
              <a:rPr lang="en-US" dirty="0" smtClean="0">
                <a:solidFill>
                  <a:srgbClr val="FF0000"/>
                </a:solidFill>
              </a:rPr>
              <a:t>causality</a:t>
            </a:r>
            <a:r>
              <a:rPr lang="en-US" dirty="0" smtClean="0"/>
              <a:t> from associations is a major challenge.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Majority of GWAS SNPs lie in </a:t>
            </a:r>
            <a:r>
              <a:rPr lang="en-US" dirty="0" smtClean="0">
                <a:solidFill>
                  <a:srgbClr val="FF0000"/>
                </a:solidFill>
              </a:rPr>
              <a:t>non-coding regions </a:t>
            </a:r>
            <a:r>
              <a:rPr lang="en-US" dirty="0" smtClean="0"/>
              <a:t>and regions </a:t>
            </a:r>
            <a:r>
              <a:rPr lang="en-US" dirty="0" smtClean="0">
                <a:solidFill>
                  <a:srgbClr val="FF0000"/>
                </a:solidFill>
              </a:rPr>
              <a:t>distal</a:t>
            </a:r>
            <a:r>
              <a:rPr lang="en-US" dirty="0" smtClean="0"/>
              <a:t> from any gene, making functional inference hard.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Distal regulatory elements like </a:t>
            </a:r>
            <a:r>
              <a:rPr lang="en-US" dirty="0" smtClean="0">
                <a:solidFill>
                  <a:srgbClr val="FF0000"/>
                </a:solidFill>
              </a:rPr>
              <a:t>enhancers</a:t>
            </a:r>
            <a:r>
              <a:rPr lang="en-US" dirty="0" smtClean="0"/>
              <a:t> are crucial in understanding causality and mechanism of interaction.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B3D5656-1249-4CAD-8398-D47941780FA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B3D5656-1249-4CAD-8398-D47941780FA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Sequence based features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Absence of discriminative sequence properties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Enhacers</a:t>
            </a:r>
            <a:r>
              <a:rPr lang="en-US" dirty="0" smtClean="0"/>
              <a:t> are cell-type specific</a:t>
            </a:r>
          </a:p>
          <a:p>
            <a:pPr>
              <a:buFont typeface="Wingdings" charset="2"/>
              <a:buChar char="Ø"/>
            </a:pPr>
            <a:r>
              <a:rPr lang="en-US" dirty="0" err="1" smtClean="0"/>
              <a:t>Epigenomic</a:t>
            </a:r>
            <a:r>
              <a:rPr lang="en-US" dirty="0" smtClean="0"/>
              <a:t> features</a:t>
            </a:r>
            <a:r>
              <a:rPr lang="en-US" baseline="30000" dirty="0" smtClean="0"/>
              <a:t>2-4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Discriminative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P300 bound regions</a:t>
            </a:r>
          </a:p>
          <a:p>
            <a:pPr lvl="1">
              <a:buFont typeface="Wingdings" charset="2"/>
              <a:buChar char="Ø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B3D5656-1249-4CAD-8398-D47941780FA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Enhancers identification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286000" y="5791200"/>
            <a:ext cx="5029200" cy="981869"/>
          </a:xfrm>
        </p:spPr>
        <p:txBody>
          <a:bodyPr/>
          <a:lstStyle/>
          <a:p>
            <a:pPr marL="228600" indent="-228600">
              <a:buAutoNum type="arabicPeriod"/>
            </a:pPr>
            <a:endParaRPr lang="en-US" sz="1400" dirty="0" smtClean="0"/>
          </a:p>
          <a:p>
            <a:pPr marL="228600" indent="-228600" algn="l">
              <a:buAutoNum type="arabicPeriod"/>
            </a:pPr>
            <a:endParaRPr lang="en-US" sz="1400" dirty="0"/>
          </a:p>
          <a:p>
            <a:pPr marL="228600" indent="-228600" algn="l">
              <a:buAutoNum type="arabicPeriod"/>
            </a:pPr>
            <a:r>
              <a:rPr lang="en-US" sz="1400" dirty="0" err="1" smtClean="0"/>
              <a:t>Narlikar</a:t>
            </a:r>
            <a:r>
              <a:rPr lang="en-US" sz="1400" dirty="0" smtClean="0"/>
              <a:t> </a:t>
            </a:r>
            <a:r>
              <a:rPr lang="en-US" sz="1400" dirty="0" err="1" smtClean="0"/>
              <a:t>etl</a:t>
            </a:r>
            <a:r>
              <a:rPr lang="en-US" sz="1400" dirty="0" smtClean="0"/>
              <a:t>. al. (2010)</a:t>
            </a:r>
          </a:p>
          <a:p>
            <a:pPr marL="228600" indent="-228600" algn="l">
              <a:buAutoNum type="arabicPeriod"/>
            </a:pPr>
            <a:r>
              <a:rPr lang="en-US" sz="1400" dirty="0" smtClean="0"/>
              <a:t>May, Dalit, et al.  (2011).</a:t>
            </a:r>
          </a:p>
          <a:p>
            <a:pPr marL="228600" indent="-228600" algn="l">
              <a:buAutoNum type="arabicPeriod"/>
            </a:pPr>
            <a:r>
              <a:rPr lang="en-US" sz="1400" dirty="0" err="1" smtClean="0"/>
              <a:t>Fernández</a:t>
            </a:r>
            <a:r>
              <a:rPr lang="en-US" sz="1400" dirty="0" smtClean="0"/>
              <a:t> et. al. (2012)</a:t>
            </a:r>
          </a:p>
          <a:p>
            <a:pPr marL="228600" indent="-228600" algn="l">
              <a:buAutoNum type="arabicPeriod"/>
            </a:pPr>
            <a:r>
              <a:rPr lang="en-US" sz="1400" dirty="0" smtClean="0"/>
              <a:t>Ernst et. al. (2010)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Positive training set: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83 experimentally heart enhancers validated in transgenic mice.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Split  into 1kb regions (step size 500 bps)</a:t>
            </a: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B3D5656-1249-4CAD-8398-D47941780FA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SVM model for cardiac enhancers</a:t>
            </a:r>
            <a:br>
              <a:rPr lang="en-US" dirty="0" smtClean="0"/>
            </a:b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Negative training set: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Random samples of 1 Kb genomic regions.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Randomly selected promoters.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B3D5656-1249-4CAD-8398-D47941780FA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SVM model for cardiac enhancers</a:t>
            </a:r>
            <a:br>
              <a:rPr lang="en-US" dirty="0" smtClean="0"/>
            </a:b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Features: </a:t>
            </a:r>
            <a:r>
              <a:rPr lang="en-US" dirty="0"/>
              <a:t>E</a:t>
            </a:r>
            <a:r>
              <a:rPr lang="en-US" dirty="0" smtClean="0"/>
              <a:t>pigenetic signal in 1Kb regions.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H3K4me1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H3K4me3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P300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DNase</a:t>
            </a:r>
            <a:r>
              <a:rPr lang="en-US" dirty="0" smtClean="0"/>
              <a:t> hypersensitivity (</a:t>
            </a:r>
            <a:r>
              <a:rPr lang="en-US" dirty="0" err="1" smtClean="0"/>
              <a:t>DNase</a:t>
            </a:r>
            <a:r>
              <a:rPr lang="en-US" dirty="0" smtClean="0"/>
              <a:t>-I)</a:t>
            </a: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B3D5656-1249-4CAD-8398-D47941780FA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SVM model for cardiac enhancers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2286000" y="5791200"/>
            <a:ext cx="5029200" cy="981869"/>
          </a:xfrm>
        </p:spPr>
        <p:txBody>
          <a:bodyPr/>
          <a:lstStyle/>
          <a:p>
            <a:pPr marL="228600" indent="-228600">
              <a:buAutoNum type="arabicPeriod"/>
            </a:pPr>
            <a:endParaRPr lang="en-US" sz="1400" dirty="0" smtClean="0"/>
          </a:p>
          <a:p>
            <a:pPr marL="228600" indent="-228600" algn="l">
              <a:buAutoNum type="arabicPeriod"/>
            </a:pPr>
            <a:r>
              <a:rPr lang="en-US" sz="1400" dirty="0" smtClean="0"/>
              <a:t>Ernst et. </a:t>
            </a:r>
            <a:r>
              <a:rPr lang="en-US" sz="1400" dirty="0"/>
              <a:t>a</a:t>
            </a:r>
            <a:r>
              <a:rPr lang="en-US" sz="1400" dirty="0" smtClean="0"/>
              <a:t>l. (2012)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B3D5656-1249-4CAD-8398-D47941780FA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ounded Rectangle 4"/>
          <p:cNvSpPr/>
          <p:nvPr>
            <p:custDataLst>
              <p:tags r:id="rId3"/>
            </p:custDataLst>
          </p:nvPr>
        </p:nvSpPr>
        <p:spPr>
          <a:xfrm>
            <a:off x="457200" y="2324100"/>
            <a:ext cx="12192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10" name="Rounded Rectangle 9"/>
          <p:cNvSpPr/>
          <p:nvPr>
            <p:custDataLst>
              <p:tags r:id="rId4"/>
            </p:custDataLst>
          </p:nvPr>
        </p:nvSpPr>
        <p:spPr>
          <a:xfrm>
            <a:off x="457200" y="3276600"/>
            <a:ext cx="12192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11" name="TextBox 10"/>
          <p:cNvSpPr txBox="1"/>
          <p:nvPr>
            <p:custDataLst>
              <p:tags r:id="rId5"/>
            </p:custDataLst>
          </p:nvPr>
        </p:nvSpPr>
        <p:spPr>
          <a:xfrm>
            <a:off x="469557" y="12586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12" name="Rectangle 11"/>
          <p:cNvSpPr/>
          <p:nvPr>
            <p:custDataLst>
              <p:tags r:id="rId6"/>
            </p:custDataLst>
          </p:nvPr>
        </p:nvSpPr>
        <p:spPr>
          <a:xfrm>
            <a:off x="5120847" y="2057400"/>
            <a:ext cx="3565953" cy="2700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7"/>
            </p:custDataLst>
          </p:nvPr>
        </p:nvSpPr>
        <p:spPr>
          <a:xfrm>
            <a:off x="304800" y="2057400"/>
            <a:ext cx="15240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>
            <p:custDataLst>
              <p:tags r:id="rId8"/>
            </p:custDataLst>
          </p:nvPr>
        </p:nvSpPr>
        <p:spPr>
          <a:xfrm>
            <a:off x="5470953" y="2800350"/>
            <a:ext cx="1143000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>
            <p:custDataLst>
              <p:tags r:id="rId9"/>
            </p:custDataLst>
          </p:nvPr>
        </p:nvSpPr>
        <p:spPr>
          <a:xfrm>
            <a:off x="7299753" y="2819400"/>
            <a:ext cx="11430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6" name="Rectangle 15"/>
          <p:cNvSpPr/>
          <p:nvPr>
            <p:custDataLst>
              <p:tags r:id="rId10"/>
            </p:custDataLst>
          </p:nvPr>
        </p:nvSpPr>
        <p:spPr>
          <a:xfrm>
            <a:off x="5655274" y="3849130"/>
            <a:ext cx="1478692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</a:t>
            </a:r>
            <a:endParaRPr lang="en-US" dirty="0"/>
          </a:p>
        </p:txBody>
      </p:sp>
      <p:cxnSp>
        <p:nvCxnSpPr>
          <p:cNvPr id="20" name="Elbow Connector 19"/>
          <p:cNvCxnSpPr>
            <a:stCxn id="15" idx="2"/>
            <a:endCxn id="16" idx="3"/>
          </p:cNvCxnSpPr>
          <p:nvPr>
            <p:custDataLst>
              <p:tags r:id="rId11"/>
            </p:custDataLst>
          </p:nvPr>
        </p:nvCxnSpPr>
        <p:spPr>
          <a:xfrm rot="5400000">
            <a:off x="7168720" y="3508547"/>
            <a:ext cx="667780" cy="7372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3"/>
            <a:endCxn id="14" idx="1"/>
          </p:cNvCxnSpPr>
          <p:nvPr>
            <p:custDataLst>
              <p:tags r:id="rId12"/>
            </p:custDataLst>
          </p:nvPr>
        </p:nvCxnSpPr>
        <p:spPr>
          <a:xfrm flipV="1">
            <a:off x="4122524" y="3162300"/>
            <a:ext cx="13484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>
            <p:custDataLst>
              <p:tags r:id="rId13"/>
            </p:custDataLst>
          </p:nvPr>
        </p:nvSpPr>
        <p:spPr>
          <a:xfrm>
            <a:off x="5928153" y="514453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Grid search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4" idx="3"/>
            <a:endCxn id="15" idx="1"/>
          </p:cNvCxnSpPr>
          <p:nvPr>
            <p:custDataLst>
              <p:tags r:id="rId14"/>
            </p:custDataLst>
          </p:nvPr>
        </p:nvCxnSpPr>
        <p:spPr>
          <a:xfrm>
            <a:off x="6613953" y="3162300"/>
            <a:ext cx="68580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>
            <p:custDataLst>
              <p:tags r:id="rId15"/>
            </p:custDataLst>
          </p:nvPr>
        </p:nvSpPr>
        <p:spPr>
          <a:xfrm>
            <a:off x="7299753" y="42301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fold CV</a:t>
            </a:r>
            <a:endParaRPr lang="en-US" dirty="0"/>
          </a:p>
        </p:txBody>
      </p:sp>
      <p:cxnSp>
        <p:nvCxnSpPr>
          <p:cNvPr id="35" name="Elbow Connector 34"/>
          <p:cNvCxnSpPr>
            <a:stCxn id="16" idx="0"/>
            <a:endCxn id="14" idx="2"/>
          </p:cNvCxnSpPr>
          <p:nvPr>
            <p:custDataLst>
              <p:tags r:id="rId16"/>
            </p:custDataLst>
          </p:nvPr>
        </p:nvCxnSpPr>
        <p:spPr>
          <a:xfrm rot="16200000" flipV="1">
            <a:off x="6056097" y="3510606"/>
            <a:ext cx="324880" cy="3521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>
            <p:custDataLst>
              <p:tags r:id="rId17"/>
            </p:custDataLst>
          </p:nvPr>
        </p:nvSpPr>
        <p:spPr>
          <a:xfrm>
            <a:off x="2750924" y="2676526"/>
            <a:ext cx="1371600" cy="971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Epigenetic features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13" idx="3"/>
            <a:endCxn id="40" idx="1"/>
          </p:cNvCxnSpPr>
          <p:nvPr>
            <p:custDataLst>
              <p:tags r:id="rId18"/>
            </p:custDataLst>
          </p:nvPr>
        </p:nvCxnSpPr>
        <p:spPr>
          <a:xfrm>
            <a:off x="1828800" y="3162300"/>
            <a:ext cx="92212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43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SVM model for cardiac enhancers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8309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B3D5656-1249-4CAD-8398-D47941780FA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SVM model for cardiac enhancers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762000" y="4813109"/>
            <a:ext cx="7924800" cy="1968691"/>
          </a:xfrm>
        </p:spPr>
        <p:txBody>
          <a:bodyPr/>
          <a:lstStyle/>
          <a:p>
            <a:r>
              <a:rPr lang="en-US" dirty="0" smtClean="0"/>
              <a:t>Promoters act as support vectors for SVM </a:t>
            </a:r>
            <a:r>
              <a:rPr lang="en-US" dirty="0" err="1" smtClean="0"/>
              <a:t>hyperplane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Content Placeholder 3" descr="promoterpercent.jp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371600" y="1084326"/>
            <a:ext cx="5029200" cy="35554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84% positive accuracy</a:t>
            </a:r>
          </a:p>
          <a:p>
            <a:pPr lvl="1"/>
            <a:r>
              <a:rPr lang="en-US" dirty="0" smtClean="0"/>
              <a:t>92% negative accuracy</a:t>
            </a:r>
          </a:p>
          <a:p>
            <a:pPr lvl="1"/>
            <a:r>
              <a:rPr lang="en-US" dirty="0" smtClean="0"/>
              <a:t>AUC 0.9231</a:t>
            </a:r>
          </a:p>
        </p:txBody>
      </p:sp>
      <p:pic>
        <p:nvPicPr>
          <p:cNvPr id="5" name="Content Placeholder 4" descr="roc.jpg"/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648200" y="2229644"/>
            <a:ext cx="4038600" cy="302895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B3D5656-1249-4CAD-8398-D47941780FA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SVM model for cardiac enhancers</a:t>
            </a:r>
            <a:br>
              <a:rPr lang="en-US" dirty="0" smtClean="0"/>
            </a:b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kXTHVrU1HKyj6E6wjiB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nWT57VppqReUKrzhO48ro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WQNGHDGkgvlEJgRdLUHH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gIevEGTIc0uaiknNzioo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XH5SP9Ix1SviwXs81EmN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YF5OLolMWMuQqNFoMqVh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YHN7XvF5mkUzG99WL4iC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qHaksCmd3KpYomkZw1xG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hxnTuJu8ZRxpOdsu4S9a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1kNptJQ2sj3GkAEZlol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DImzNDLKwzKglzGj0p9O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5Kw8TpSNLUDqbH52UVcgI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ghT07FVQwHcVdzqIK6BY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W3f4j1nVK1LxXPqTdTWK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6PaSBg6tWyligA4ElzMoY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p97du1ZnM2PPe5cHLhsN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pfHflfSjalFcqKIu3BrXb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rKQz9R17w5WZTqX9M63B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9COktdHF0QhQ0fuvFJs9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7uKP36sFQ8Xyi72eFEjs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9TbsD6nBss0vjAE9Bdk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SrWmsr3NPLCRPAVSDOys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6iCIE1uIebfvhse6bFkN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7DAfIGrXaKDcoCOeUhJu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Du0IgYoLxCmlEKKN1j7x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kisExDT8JSpUYdDidJQp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oTMqieOByjHW0rHNMaP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vsQI2flziaTWBVaZqg4N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VJMw9J5nH1Urnl4bb1Pf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YW3W2Bi4xhZqbQzUIzo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xrfZEEdJtQyEVLT3e4Qi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U6zlrSiuv9W1aHfCrLSp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u82LHcK2TxnkckgespKN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6JjTxfzQAE8GLPsdGu4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xvlIolnlMbS9DiLoZtTm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sXaeChifRdN3QkC833u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lhu4JrvTT4PrtglJiCixk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VSHZ8Axr18MV7GG9TPNmX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FKxdMME1yDRMYIFhy9Pf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XBm3hpLqb8nxmCnKjVls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Ey9F38JtKXPLV5D5j7GA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zj3M8wR0v6fXNTBmCGI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ygJPIbNE3XGKsidtpXoSZ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BGh6eCdMrL01AlZmAXTX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F8QbHL3Udg7QInv2hfMI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JPWCuPOSuEpr3JnY3BMp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uWLjgnf5LusoW18g2UsIx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Qv1Xo8PwrH48pT7shz4O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YJpsF1pSotOOEtpqqsrH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RGxBNgw5ZYOii2dYFau2O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A5sZR9ElEQ663RQSLSNp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6dfn35JRQomONjsaDCNsY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fZbhMCphlUnGQwpz3Qf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PcEjOvTKGysb3AW0UHsu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5QAZJ4cmsAvupNwXY6vwF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uMVsy99MBW47NJOMPxk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0vtaW9TK17lfZMwLLRxxU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Gyb9tWIlYU5JW5cOBDcj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kGJdakGZlg3OeKj5crqC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ZnREBXdT7M3MZQtKJx1iV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SgY3iyZRngxliRyymt5d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1eTQktTpk5eVYoDUUl7U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svbSaZEPQxYTeJasdwYX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r6nSaUsyK5zivLnEriTKv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HW59TJs7BVJz1oO004cg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oAJXMNMd4cqbpqN10I5Du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VKYQriPye9fyupVWEl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eKbe110phzxHIjtryGU7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h86WZtTWE59yj9ib7LR7X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9PYndY3tasWK1NdOXkVf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2aSiB4Mri7N3MVZsejL5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jOtCI8H0rBRWMOvUnYHJ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X1iOu6Ctz8lR4OZmDJh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bP8bXjWMokvuRvAqkcUP7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OqXr6nC3ZT8JLbaDxMFH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xrfZEEdJtQyEVLT3e4Qi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YntatTOA68VeV7h75fYTJ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ncioWiwnQ5T0Hdvdyak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3c4WQchKeSWihIYH7SKBP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l7KofHF79q71AAeNZFKs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0X8Dfutk9JBHMuO3BVFzm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xrfZEEdJtQyEVLT3e4Qi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gAuNnDjROU7BQ7lI9P1Th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Sbsp1z7wQsd24yZGBRf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Y6ChpzuAS62tRdMhDx2T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zny9eZZ8BgBZ6cmMK9y1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7ZBGMTkdHELupJ47bzvr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tL1quTntS1Yfzxxd5Ooy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dBMCICYYvOkhy7UKtPjj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Hh4cikiRCMfGGZa5aN7xk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tqtuADmqCRgufaeNLhpvm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EY1pDsCZ5fMl7l9d2lB5c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3RKvF31UFwhMvta0UNCM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IU2TExf4Th0cWXxSWXV3k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OQzEKRlHhzFZlXHC1vMQ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zywC7XQHJGB6cj0NnJbZ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XBAbjVqgukAzZ5dfdJqS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KQui1Ho6zeQ2BV1VEUgs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gwDkUA8vszyAERJG0UISn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JWuidi5vBt6tkRY67gB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p2KtRy2nQIhuMSETXrn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hsW3heD0yAOvaTnphUdm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7ynoP2OBCMDFruyeV3sv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hYaXAGPlnKCkknGSpAcXX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RvsSR3Z9UxTdgoeRr7Lho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369ax2DRj6Wf6EvHPMleQ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r76iEy94bGCZrlJHvWv3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0hzlKiZVa2ZF23fo5IeU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C7c9Y7gpINPDP504coMc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sGGDgxqkZT1nanbLaIvs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1cXekSjsHua9Jtit0Ri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NxlauGJcrhTxw6xrgH9A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3A2Yw2HWthr2vE9yQrizp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NIPH0DCuf0IjEtG1dx1x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xd1DItGID9NjhofpDSFQd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rqOONYELqiyguO3h9VLB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0n4qCAFlHYh2AcUFSJZo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0J8KBzAwUrDkvqqJmm35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YreRnu21BryZEWG014PM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I4MuVwnWihp99inHc1Rp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SWqMMGl20fO2kJ94TywEF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A7OzdCjslLmJGPhZjHJ8q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JT2IapGCMQeZnYNqGylz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ouocvTa5XoClrIukwkrn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6rwq9vka8BHc5GbU93E9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DiMSUvIbQrFmx1soI9MlH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ncioWiwnQ5T0Hdvdyakk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l7KofHF79q71AAeNZFKsw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pAC6m2xMRB0hOJggeIwh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xrfZEEdJtQyEVLT3e4Qi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Sbsp1z7wQsd24yZGBRf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Y6ChpzuAS62tRdMhDx2T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zny9eZZ8BgBZ6cmMK9y1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7ZBGMTkdHELupJ47bzvr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shdul604GKFCDu8Qb2jc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tL1quTntS1Yfzxxd5Ooy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dBMCICYYvOkhy7UKtPjja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tqtuADmqCRgufaeNLhpvm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EY1pDsCZ5fMl7l9d2lB5c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3RKvF31UFwhMvta0UNCM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IU2TExf4Th0cWXxSWXV3k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OQzEKRlHhzFZlXHC1vMQ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zywC7XQHJGB6cj0NnJbZ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XBAbjVqgukAzZ5dfdJqS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KQui1Ho6zeQ2BV1VEUg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TjHQm6MeX0xy26Y1y34S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gwDkUA8vszyAERJG0UISn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JWuidi5vBt6tkRY67gB7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hsW3heD0yAOvaTnphUdm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7ynoP2OBCMDFruyeV3sv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hYaXAGPlnKCkknGSpAcXX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RvsSR3Z9UxTdgoeRr7Lho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369ax2DRj6Wf6EvHPMleQ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r76iEy94bGCZrlJHvWv3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0hzlKiZVa2ZF23fo5IeU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C7c9Y7gpINPDP504coMc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GP50cF8o3emOoUMvJThr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sGGDgxqkZT1nanbLaIvs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1cXekSjsHua9Jtit0Ris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NIPH0DCuf0IjEtG1dx1x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xd1DItGID9NjhofpDSFQd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rqOONYELqiyguO3h9VLB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0n4qCAFlHYh2AcUFSJZo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0J8KBzAwUrDkvqqJmm35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YreRnu21BryZEWG014PM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I4MuVwnWihp99inHc1Rp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SWqMMGl20fO2kJ94TywE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E54r1Rauf7BV0CSKmT76z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gAuNnDjROU7BQ7lI9P1Th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A7OzdCjslLmJGPhZjHJ8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JT2IapGCMQeZnYNqGylz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6rwq9vka8BHc5GbU93E9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C5daTZGB93lHIea92m54x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2HuPlF08G1DU6WrMMUkJj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gk9vcLV1bzAjL4ICjZtb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iKHYBnWo3tkbLduc9OmK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vCFI4i0KPFlYArxAoYD8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g80Qepab6rAQpblVES52J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bdI4e3jbBg51J0ybOXUO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pfTKBdXLmjefuFRPSPyI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7agcFJ6x5nLCABkEyY8F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bWQfN2ddaLhE7JupxeFO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tS4gvdgAAywAZjlpW3kS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kWtBa9qUZpjksXbwx0W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7wKb38hCulEty8MU379F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hFQoepvjWCOBOWQY6iDn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FZp2KDXOrw91f5kFUR6a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o9zgWEoE64HZTxmYAKdys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2HuPlF08G1DU6WrMMUkJj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LTnhUKn0alcHMTdiNWqVW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gk9vcLV1bzAjL4ICjZtb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iKHYBnWo3tkbLduc9OmK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vCFI4i0KPFlYArxAoYD8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g80Qepab6rAQpblVES52J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pfTKBdXLmjefuFRPSPyI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7agcFJ6x5nLCABkEyY8F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bWQfN2ddaLhE7JupxeFO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tS4gvdgAAywAZjlpW3kS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kWtBa9qUZpjksXbwx0W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7wKb38hCulEty8MU379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EUB9KNIi8E8cqklMkjWaq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hFQoepvjWCOBOWQY6iDn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FZp2KDXOrw91f5kFUR6a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mbvF0nk0K223PbIJTYHz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Qs0eEQXKYUtyMucllplah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Ard6IGoqoLaUCGFkbBP7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S6aFDguJyb3FA3sUFDCj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SVy14zM6JwQ8z7W237W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q3Be3lOAJylqSvxqCp01H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QW6BRhVbvxNBee7BcUXs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PrukXCAvn04T4CVsIva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TjW7kT11tSaLfsGKZzhR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kLvglbbRW09xpywqLbO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AsTX0C7ZLyI1hcDsPh7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1F4T6zjmTzIlKmFrV0om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wqoxm6sA5niyMO3U3NC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0GxQY1ThJOmDtysI1XfqZ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rNSCS5lygwcvJRHn5zj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VigBc1Qms0oI535p0b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6h2IQkzaQFfpvRzmhTjIU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b71MDhFy7YiQO1dSlGgcB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8izcv3Jh4yb25VH4Hiui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2y8oxDrHtRZIcrMCOP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EMzxz53BsqNud0pYpn1gp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MWibgZYHiMQbU9XUlKq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zdVYSfvRtImmZfBQdhDt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48wiiOIt5tDbdImcoJsPP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uPUTl38sNDtp8NsAXH90D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O2Tu0SU0ak1EHnosElC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OzyKOLLFOqB66Qsz7ASC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479KczevF0cI6ejVg38fu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2Bgx04d2NopJsp0Bcxa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o0C9ERwKmNyw69W1errX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kGvRvgsWIkmaCdgVQqmw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wnz7TJgnpx3RGZWIM58gu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BbViQFaiIHs13j6i8B4O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muWF5n15rki5jWcpMLpB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B9XOyhLsfm8ZyOUZ5VHC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LeNmWbh3eRxETNIhPJkZ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WWknovMFuT1HUoI1clzac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rTU6hO5Yi1BOisYxGunK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XZpZfDoKOTOFSttovRpV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izqzdNTGOnjWWVHhyszx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ZCzu4hZvl1MhGQzGpBR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rlWxxHdiWmbtAzNZIICHj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l3cx7slNNY2HfcYrbjk4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i9EfRIS3YG3DyhCXwzLco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N5gLGGSfrLo2MShQvqT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qX0vnKb2V6DCzQaAXcm5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aeP5eJgMuh6n8gfjVGcv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qd17gxdxh3O4QgxFWjFk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ktt2kHTqpe6epOB47tIyX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3z3pYLgJTQkB5Ky5VQk6S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IQrsVBPPWLbkqUYUI8aGk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NIRv1xSeR7eQcYwPET3U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qLkD707cVctsWEK45Oi4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mjq2HBV88sW1wVlCO2BJ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db3MWciwMhllmXwRUwK2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ofkMLy5LP17x9Al4UTo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7BhMxdULjumiqFwCqxXHv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jfpnhzsP8xuzgE2ZelbZ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KeIVOrumrJGCi2m9Wkj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QoSzrjCvwYMubElK0lM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Dl0C4oQF2bWqSxWS33Pd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wybuBAj8zI2YKwzOedF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OovNlSl3zuyyAwHjA2Sz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39BucaWDxAa1XCqMCWn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OYJJJkUPWqz5CPeHpDbS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lCHOVMW9gY3Ry5rQCqNU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HtzNbCn5jcgQNZMnf9Gn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5Caz46w7ULTfl2GwEhjT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Y54kkLjXn0pvUde7AjLb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QBHis4ebDdpwvuuIRhCL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ri5z97ynB8x8un2SH4MJ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mwTDCKxs0CBTjTCMOfws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YpIKoJ29pi1kfZnu535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Ym0lOpUGz5tsjFQoJOks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6983vdZJEVbBqlJ2VCfI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iaswQGv1owlylGiXg1jc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ojTrZS0tb4LMUD1JbQab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DrJMUSt4mjLyRysY6u4p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De5zSo68pr18qLxpMQJ0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BFZOplqgK2CHjs0jXLCpC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a6cUJfNCNuECqz4YKI8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KzDX6oMKS83oHJVQ8v7c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Jr5psTXnfnabPHdrG0Xp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dFPzJSNRHtKtEnKOkNTEp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seKmLj17JAGvMgPI0awx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FlbED3nAgx8JfEFqtMzrK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964</TotalTime>
  <Words>655</Words>
  <Application>Microsoft Office PowerPoint</Application>
  <PresentationFormat>On-screen Show (4:3)</PresentationFormat>
  <Paragraphs>159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Epigenomic model of cardiac enhancers with application to GWAS </vt:lpstr>
      <vt:lpstr>Introduction</vt:lpstr>
      <vt:lpstr>Enhancers identification</vt:lpstr>
      <vt:lpstr>SVM model for cardiac enhancers </vt:lpstr>
      <vt:lpstr>SVM model for cardiac enhancers </vt:lpstr>
      <vt:lpstr>SVM model for cardiac enhancers </vt:lpstr>
      <vt:lpstr>SVM model for cardiac enhancers </vt:lpstr>
      <vt:lpstr>SVM model for cardiac enhancers </vt:lpstr>
      <vt:lpstr>SVM model for cardiac enhancers </vt:lpstr>
      <vt:lpstr>Comparative Accuracy </vt:lpstr>
      <vt:lpstr>SVM model for cardiac enhancers </vt:lpstr>
      <vt:lpstr>Linking enhancers to cardiac phenotypes SNPs</vt:lpstr>
      <vt:lpstr>Slide 13</vt:lpstr>
      <vt:lpstr>Cardiac regulatory motifs  </vt:lpstr>
      <vt:lpstr>Cardiac GWAS enhancers regulate closest genes</vt:lpstr>
      <vt:lpstr>Cardiac GWAS enhancers regulate closest genes</vt:lpstr>
      <vt:lpstr>Genes near cardiac enhancers are enriched in cardiac functions</vt:lpstr>
      <vt:lpstr>Genes near cardiac enhancers are enriched in cardiac functions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Epigenomic model of cardiac enhancers with application to GWAS</dc:title>
  <dc:creator>avi</dc:creator>
  <cp:lastModifiedBy>avi</cp:lastModifiedBy>
  <cp:revision>57</cp:revision>
  <dcterms:created xsi:type="dcterms:W3CDTF">2012-12-21T11:00:09Z</dcterms:created>
  <dcterms:modified xsi:type="dcterms:W3CDTF">2013-01-05T19:05:18Z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1BHw4HXoUmUYGe-zrYrwdSqiotuShgqMx8SSJCgi_bQk</vt:lpwstr>
  </property>
  <property fmtid="{D5CDD505-2E9C-101B-9397-08002B2CF9AE}" pid="4" name="Google.Documents.RevisionId">
    <vt:lpwstr>13100517546550870533</vt:lpwstr>
  </property>
  <property fmtid="{D5CDD505-2E9C-101B-9397-08002B2CF9AE}" pid="5" name="Google.Documents.PreviousRevisionId">
    <vt:lpwstr>09041993467301640897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