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0" r:id="rId4"/>
    <p:sldId id="263" r:id="rId5"/>
    <p:sldId id="257" r:id="rId6"/>
    <p:sldId id="261" r:id="rId7"/>
    <p:sldId id="258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5F9AB52-FD8F-4BCA-B7DD-60977E9A580E}" type="datetimeFigureOut">
              <a:rPr lang="es-CL" smtClean="0"/>
              <a:t>19-07-21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5F3B-0A15-4DFA-8604-8A32478273CD}" type="slidenum">
              <a:rPr lang="es-CL" smtClean="0"/>
              <a:t>‹Nº›</a:t>
            </a:fld>
            <a:endParaRPr lang="es-CL"/>
          </a:p>
        </p:txBody>
      </p:sp>
      <p:sp>
        <p:nvSpPr>
          <p:cNvPr id="13" name="Rectangle 12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25400" ty="6350" sx="71000" sy="71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15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9AB52-FD8F-4BCA-B7DD-60977E9A580E}" type="datetimeFigureOut">
              <a:rPr lang="es-CL" smtClean="0"/>
              <a:t>19-07-21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5F3B-0A15-4DFA-8604-8A32478273C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476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9AB52-FD8F-4BCA-B7DD-60977E9A580E}" type="datetimeFigureOut">
              <a:rPr lang="es-CL" smtClean="0"/>
              <a:t>19-07-21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5F3B-0A15-4DFA-8604-8A32478273CD}" type="slidenum">
              <a:rPr lang="es-CL" smtClean="0"/>
              <a:t>‹Nº›</a:t>
            </a:fld>
            <a:endParaRPr lang="es-CL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086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9AB52-FD8F-4BCA-B7DD-60977E9A580E}" type="datetimeFigureOut">
              <a:rPr lang="es-CL" smtClean="0"/>
              <a:t>19-07-21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5F3B-0A15-4DFA-8604-8A32478273C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10243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9AB52-FD8F-4BCA-B7DD-60977E9A580E}" type="datetimeFigureOut">
              <a:rPr lang="es-CL" smtClean="0"/>
              <a:t>19-07-21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5F3B-0A15-4DFA-8604-8A32478273CD}" type="slidenum">
              <a:rPr lang="es-CL" smtClean="0"/>
              <a:t>‹Nº›</a:t>
            </a:fld>
            <a:endParaRPr lang="es-CL"/>
          </a:p>
        </p:txBody>
      </p:sp>
      <p:sp>
        <p:nvSpPr>
          <p:cNvPr id="10" name="Rectangle 9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25400" ty="6350" sx="71000" sy="71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0519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9AB52-FD8F-4BCA-B7DD-60977E9A580E}" type="datetimeFigureOut">
              <a:rPr lang="es-CL" smtClean="0"/>
              <a:t>19-07-21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5F3B-0A15-4DFA-8604-8A32478273C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3140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9AB52-FD8F-4BCA-B7DD-60977E9A580E}" type="datetimeFigureOut">
              <a:rPr lang="es-CL" smtClean="0"/>
              <a:t>19-07-21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5F3B-0A15-4DFA-8604-8A32478273C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58718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9AB52-FD8F-4BCA-B7DD-60977E9A580E}" type="datetimeFigureOut">
              <a:rPr lang="es-CL" smtClean="0"/>
              <a:t>19-07-21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5F3B-0A15-4DFA-8604-8A32478273C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87090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9AB52-FD8F-4BCA-B7DD-60977E9A580E}" type="datetimeFigureOut">
              <a:rPr lang="es-CL" smtClean="0"/>
              <a:t>19-07-21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5F3B-0A15-4DFA-8604-8A32478273C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78008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9AB52-FD8F-4BCA-B7DD-60977E9A580E}" type="datetimeFigureOut">
              <a:rPr lang="es-CL" smtClean="0"/>
              <a:t>19-07-21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5F3B-0A15-4DFA-8604-8A32478273C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47669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/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9AB52-FD8F-4BCA-B7DD-60977E9A580E}" type="datetimeFigureOut">
              <a:rPr lang="es-CL" smtClean="0"/>
              <a:t>19-07-21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5F3B-0A15-4DFA-8604-8A32478273CD}" type="slidenum">
              <a:rPr lang="es-CL" smtClean="0"/>
              <a:t>‹Nº›</a:t>
            </a:fld>
            <a:endParaRPr lang="es-CL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508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5F9AB52-FD8F-4BCA-B7DD-60977E9A580E}" type="datetimeFigureOut">
              <a:rPr lang="es-CL" smtClean="0"/>
              <a:t>19-07-21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2225F3B-0A15-4DFA-8604-8A32478273CD}" type="slidenum">
              <a:rPr lang="es-CL" smtClean="0"/>
              <a:t>‹Nº›</a:t>
            </a:fld>
            <a:endParaRPr lang="es-CL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3444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1F394C-AA81-427F-BB33-B7088C1F1C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s-ES" sz="4800" dirty="0">
                <a:solidFill>
                  <a:schemeClr val="tx1"/>
                </a:solidFill>
              </a:rPr>
              <a:t>¿Qué es la metodología DCU?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A29F81-1962-45D2-A331-C79007D450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808827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1D4A57-B45D-4295-8349-E45BDCF8C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DEFINICIÓN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5F6353-746A-4BDC-930F-7E33A3553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1962443"/>
            <a:ext cx="9720073" cy="4023360"/>
          </a:xfrm>
        </p:spPr>
        <p:txBody>
          <a:bodyPr>
            <a:normAutofit/>
          </a:bodyPr>
          <a:lstStyle/>
          <a:p>
            <a:pPr algn="ctr"/>
            <a:r>
              <a:rPr lang="es-ES" sz="2800" b="1" i="0" dirty="0">
                <a:effectLst/>
                <a:latin typeface="Lato"/>
              </a:rPr>
              <a:t>El Diseño Centrado en el Usuario es una filosofía de diseño que tiene como objetivo la creación de productos que satisfagan las necesidades y resuelvan los problemas de los usuarios a los cuales está destinado dicho producto.</a:t>
            </a:r>
            <a:endParaRPr lang="es-CL" sz="2800" b="1" dirty="0"/>
          </a:p>
        </p:txBody>
      </p:sp>
      <p:pic>
        <p:nvPicPr>
          <p:cNvPr id="1026" name="Picture 2" descr="Etapas de un proyecto con diseño centrado en el usuario">
            <a:extLst>
              <a:ext uri="{FF2B5EF4-FFF2-40B4-BE49-F238E27FC236}">
                <a16:creationId xmlns:a16="http://schemas.microsoft.com/office/drawing/2014/main" id="{8CA95780-A0EE-4077-B134-97CACDB8A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375" y="4135902"/>
            <a:ext cx="6238875" cy="2614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8141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CBD56B-CB51-4872-B283-28AB8BFE6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s-ES" dirty="0"/>
            </a:br>
            <a:r>
              <a:rPr lang="es-ES" dirty="0"/>
              <a:t>Origen</a:t>
            </a:r>
            <a:br>
              <a:rPr lang="es-ES" dirty="0"/>
            </a:b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0F1BBB-D698-4D8D-A241-86BC95668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962" y="1747759"/>
            <a:ext cx="9720073" cy="4023360"/>
          </a:xfrm>
        </p:spPr>
        <p:txBody>
          <a:bodyPr/>
          <a:lstStyle/>
          <a:p>
            <a:pPr algn="just" fontAlgn="base"/>
            <a:r>
              <a:rPr lang="es-ES" b="1" i="0" dirty="0">
                <a:effectLst/>
                <a:latin typeface="inherit"/>
              </a:rPr>
              <a:t>El Diseño Centrado en el Usuario tiene su origen en la Ingeniería del Software, el diseño industrial y militar.</a:t>
            </a:r>
            <a:endParaRPr lang="es-ES" b="0" i="0" dirty="0">
              <a:effectLst/>
              <a:latin typeface="Lato"/>
            </a:endParaRPr>
          </a:p>
          <a:p>
            <a:pPr algn="just" fontAlgn="base"/>
            <a:r>
              <a:rPr lang="es-ES" b="0" i="0" dirty="0">
                <a:effectLst/>
                <a:latin typeface="Lato"/>
              </a:rPr>
              <a:t>Don Norman, cofundador de Nielsen Norman </a:t>
            </a:r>
            <a:r>
              <a:rPr lang="es-ES" b="0" i="0" dirty="0" err="1">
                <a:effectLst/>
                <a:latin typeface="Lato"/>
              </a:rPr>
              <a:t>Group</a:t>
            </a:r>
            <a:r>
              <a:rPr lang="es-ES" b="0" i="0" dirty="0">
                <a:effectLst/>
                <a:latin typeface="Lato"/>
              </a:rPr>
              <a:t>, fue la primera persona que comenzó a utilizar el término </a:t>
            </a:r>
            <a:r>
              <a:rPr lang="es-ES" b="1" i="0" dirty="0">
                <a:effectLst/>
                <a:latin typeface="inherit"/>
              </a:rPr>
              <a:t>Diseño Centrado en el Usuario</a:t>
            </a:r>
            <a:r>
              <a:rPr lang="es-ES" b="0" i="0" dirty="0">
                <a:effectLst/>
                <a:latin typeface="Lato"/>
              </a:rPr>
              <a:t>. El término DCU es utilizado como método para el diseño de interfaces de usuario.</a:t>
            </a:r>
          </a:p>
          <a:p>
            <a:endParaRPr lang="es-CL" dirty="0"/>
          </a:p>
        </p:txBody>
      </p:sp>
      <p:pic>
        <p:nvPicPr>
          <p:cNvPr id="3074" name="Picture 2" descr="Qué es el diseño centrado en el usuario?">
            <a:extLst>
              <a:ext uri="{FF2B5EF4-FFF2-40B4-BE49-F238E27FC236}">
                <a16:creationId xmlns:a16="http://schemas.microsoft.com/office/drawing/2014/main" id="{2DECDEE4-0C83-4DAC-8321-73568FA51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79" y="3900115"/>
            <a:ext cx="9311640" cy="2586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2468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273BCE-2A81-441F-949D-915669FC3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2050" name="Picture 2" descr="HISTORIA DEL DISEÑO INDUSTRIAL: HENRY DREYFUSS">
            <a:extLst>
              <a:ext uri="{FF2B5EF4-FFF2-40B4-BE49-F238E27FC236}">
                <a16:creationId xmlns:a16="http://schemas.microsoft.com/office/drawing/2014/main" id="{53E606A0-DE99-4CBC-B6BF-FDA5FDEA83B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43" y="235633"/>
            <a:ext cx="10705514" cy="6386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1792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25E227-E002-42DA-97E8-159C865EB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33CF6A-BADA-4770-99B6-CD571860B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4" name="Picture 2" descr="Diseño Centrado en el Usuario (DCU). Todas las claves del proceso - UXABLES  | Blog">
            <a:extLst>
              <a:ext uri="{FF2B5EF4-FFF2-40B4-BE49-F238E27FC236}">
                <a16:creationId xmlns:a16="http://schemas.microsoft.com/office/drawing/2014/main" id="{BDC26F75-0A82-4078-959B-C6FA691C3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72" y="182562"/>
            <a:ext cx="11732456" cy="649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423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E8EEE4-A50F-4FCC-A3F7-EC060E401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b="1" i="0" dirty="0">
                <a:solidFill>
                  <a:schemeClr val="tx1"/>
                </a:solidFill>
                <a:effectLst/>
                <a:latin typeface="Lato"/>
              </a:rPr>
              <a:t>Claves del Diseño Centrado en el Usuario</a:t>
            </a:r>
            <a:br>
              <a:rPr lang="es-ES" b="1" i="0" dirty="0">
                <a:solidFill>
                  <a:srgbClr val="4A4A4A"/>
                </a:solidFill>
                <a:effectLst/>
                <a:latin typeface="Lato"/>
              </a:rPr>
            </a:b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1B1DFF-7927-4186-92EB-A57036704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268356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s-ES" b="1" i="0" dirty="0">
                <a:effectLst/>
                <a:latin typeface="Lato"/>
              </a:rPr>
              <a:t>El control de la situación debe de estar en manos del usuario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b="1" i="0" dirty="0">
                <a:effectLst/>
                <a:latin typeface="Lato"/>
              </a:rPr>
              <a:t>El sistema debe de tener consistencia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CL" b="1" i="0" dirty="0">
                <a:effectLst/>
                <a:latin typeface="Lato"/>
              </a:rPr>
              <a:t>La retroalimentación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b="1" i="0" dirty="0">
                <a:effectLst/>
                <a:latin typeface="Lato"/>
              </a:rPr>
              <a:t>Cuidar la interfaz del producto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b="1" i="0" dirty="0">
                <a:effectLst/>
                <a:latin typeface="Lato"/>
              </a:rPr>
              <a:t>Situar al usuario en el centro</a:t>
            </a:r>
          </a:p>
          <a:p>
            <a:endParaRPr lang="es-ES" b="1" i="0" dirty="0">
              <a:effectLst/>
              <a:latin typeface="Lato"/>
            </a:endParaRPr>
          </a:p>
          <a:p>
            <a:endParaRPr lang="es-CL" b="1" i="0" dirty="0">
              <a:effectLst/>
              <a:latin typeface="Lato"/>
            </a:endParaRPr>
          </a:p>
          <a:p>
            <a:endParaRPr lang="es-ES" b="1" i="0" dirty="0">
              <a:effectLst/>
              <a:latin typeface="Lato"/>
            </a:endParaRPr>
          </a:p>
          <a:p>
            <a:endParaRPr lang="es-ES" b="1" i="0" dirty="0">
              <a:effectLst/>
              <a:latin typeface="Lato"/>
            </a:endParaRP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880853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D5669A-040F-44DC-BA0E-FE9229875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A2EE58-EEE4-4E27-94B5-43D26A986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4" name="Picture 2" descr="Diseño Centrado en el Usuario: Qué es y Herramientas - Iberdrola">
            <a:extLst>
              <a:ext uri="{FF2B5EF4-FFF2-40B4-BE49-F238E27FC236}">
                <a16:creationId xmlns:a16="http://schemas.microsoft.com/office/drawing/2014/main" id="{215206B6-4992-4B4F-BDA2-420454629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6271"/>
            <a:ext cx="10007991" cy="6745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4861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DCE131-00E6-4111-A526-C3E009B08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Similitudes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CD6F75-8EC6-4FC1-83A4-3756D43FF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963" y="1888434"/>
            <a:ext cx="9720073" cy="402336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s-ES" sz="2600" b="1" dirty="0" err="1">
                <a:effectLst/>
                <a:latin typeface="Lato"/>
              </a:rPr>
              <a:t>Design</a:t>
            </a:r>
            <a:r>
              <a:rPr lang="es-ES" sz="2600" b="1" dirty="0">
                <a:effectLst/>
                <a:latin typeface="Lato"/>
              </a:rPr>
              <a:t> </a:t>
            </a:r>
            <a:r>
              <a:rPr lang="es-ES" sz="2600" b="1" dirty="0" err="1">
                <a:effectLst/>
                <a:latin typeface="Lato"/>
              </a:rPr>
              <a:t>thinking</a:t>
            </a:r>
            <a:r>
              <a:rPr lang="es-ES" sz="2600" b="1" dirty="0">
                <a:effectLst/>
                <a:latin typeface="Lato"/>
              </a:rPr>
              <a:t>: </a:t>
            </a:r>
            <a:r>
              <a:rPr lang="es-ES" sz="2600" dirty="0">
                <a:effectLst/>
                <a:latin typeface="Lato"/>
              </a:rPr>
              <a:t>Proceso de resolución práctico y creativo de problemas o aspectos, que tiene por objetivo mejorar el resultado obtenido. Es la habilidad de combinar empatía, creatividad y racionalidad para dar respuesta a las necesidades de los usuarios y garantizar el éxito de los negocios.</a:t>
            </a:r>
          </a:p>
          <a:p>
            <a:r>
              <a:rPr lang="es-ES" dirty="0">
                <a:effectLst/>
                <a:latin typeface="Lato"/>
              </a:rPr>
              <a:t>Otras:</a:t>
            </a:r>
          </a:p>
          <a:p>
            <a:endParaRPr lang="es-ES" b="1" dirty="0">
              <a:effectLst/>
              <a:latin typeface="Lato"/>
            </a:endParaRPr>
          </a:p>
          <a:p>
            <a:r>
              <a:rPr lang="es-ES" b="1" dirty="0">
                <a:effectLst/>
                <a:latin typeface="Lato"/>
              </a:rPr>
              <a:t>Experiencia de usuario(UX)</a:t>
            </a:r>
          </a:p>
          <a:p>
            <a:r>
              <a:rPr lang="es-ES" b="1" dirty="0">
                <a:effectLst/>
                <a:latin typeface="Lato"/>
              </a:rPr>
              <a:t>Arquitectura de la información(IA)</a:t>
            </a:r>
          </a:p>
          <a:p>
            <a:r>
              <a:rPr lang="es-ES" b="1" dirty="0">
                <a:effectLst/>
                <a:latin typeface="Lato"/>
              </a:rPr>
              <a:t>Diseño de la interacción(</a:t>
            </a:r>
            <a:r>
              <a:rPr lang="es-ES" b="1" dirty="0" err="1">
                <a:effectLst/>
                <a:latin typeface="Lato"/>
              </a:rPr>
              <a:t>IxD</a:t>
            </a:r>
            <a:r>
              <a:rPr lang="es-ES" b="1" dirty="0">
                <a:effectLst/>
                <a:latin typeface="Lato"/>
              </a:rPr>
              <a:t>)</a:t>
            </a:r>
          </a:p>
          <a:p>
            <a:r>
              <a:rPr lang="es-ES" b="1" dirty="0">
                <a:effectLst/>
                <a:latin typeface="Lato"/>
              </a:rPr>
              <a:t>Diseño de servicios</a:t>
            </a:r>
          </a:p>
          <a:p>
            <a:r>
              <a:rPr lang="es-ES" b="1" dirty="0">
                <a:effectLst/>
                <a:latin typeface="Lato"/>
              </a:rPr>
              <a:t>Diseño gráfico</a:t>
            </a:r>
          </a:p>
          <a:p>
            <a:br>
              <a:rPr lang="es-ES" dirty="0">
                <a:effectLst/>
              </a:rPr>
            </a:br>
            <a:endParaRPr lang="es-CL" dirty="0"/>
          </a:p>
        </p:txBody>
      </p:sp>
      <p:pic>
        <p:nvPicPr>
          <p:cNvPr id="4" name="Picture 2" descr="Diseño Centrado en el Usuario: Pasado, presente y futuro">
            <a:extLst>
              <a:ext uri="{FF2B5EF4-FFF2-40B4-BE49-F238E27FC236}">
                <a16:creationId xmlns:a16="http://schemas.microsoft.com/office/drawing/2014/main" id="{66131E64-9D82-4737-8E70-87A9B2E01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942" y="2989018"/>
            <a:ext cx="5734929" cy="3568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1400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176C51-7A75-40AD-9AB0-53CB47DE7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Otras aplicaciones ISO 9241-210 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EFD0B6-ED2A-428D-AB04-49F6C4CB3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0" i="0" dirty="0">
                <a:effectLst/>
                <a:latin typeface="Lato"/>
              </a:rPr>
              <a:t>SO 9241-210 describe seis principios clave que caracterizan un Diseño Centrado en el Usuario:</a:t>
            </a:r>
            <a:br>
              <a:rPr lang="es-ES" b="0" i="0" dirty="0">
                <a:effectLst/>
                <a:latin typeface="Lato"/>
              </a:rPr>
            </a:br>
            <a:br>
              <a:rPr lang="es-ES" b="0" i="0" dirty="0">
                <a:effectLst/>
                <a:latin typeface="Lato"/>
              </a:rPr>
            </a:br>
            <a:r>
              <a:rPr lang="es-ES" b="0" i="0" dirty="0">
                <a:effectLst/>
                <a:latin typeface="Lato"/>
              </a:rPr>
              <a:t>-El diseño está basado en una comprensión explícita </a:t>
            </a:r>
            <a:br>
              <a:rPr lang="es-ES" b="0" i="0" dirty="0">
                <a:effectLst/>
                <a:latin typeface="Lato"/>
              </a:rPr>
            </a:br>
            <a:r>
              <a:rPr lang="es-ES" b="0" i="0" dirty="0">
                <a:effectLst/>
                <a:latin typeface="Lato"/>
              </a:rPr>
              <a:t> de usuarios, tareas y entornos.</a:t>
            </a:r>
            <a:br>
              <a:rPr lang="es-ES" b="0" i="0" dirty="0">
                <a:effectLst/>
                <a:latin typeface="Lato"/>
              </a:rPr>
            </a:br>
            <a:r>
              <a:rPr lang="es-ES" b="0" i="0" dirty="0">
                <a:effectLst/>
                <a:latin typeface="Lato"/>
              </a:rPr>
              <a:t>-Los usuarios están involucrados durante el diseño y el </a:t>
            </a:r>
            <a:br>
              <a:rPr lang="es-ES" b="0" i="0" dirty="0">
                <a:effectLst/>
                <a:latin typeface="Lato"/>
              </a:rPr>
            </a:br>
            <a:r>
              <a:rPr lang="es-ES" b="0" i="0" dirty="0">
                <a:effectLst/>
                <a:latin typeface="Lato"/>
              </a:rPr>
              <a:t> desarrollo.</a:t>
            </a:r>
            <a:br>
              <a:rPr lang="es-ES" b="0" i="0" dirty="0">
                <a:effectLst/>
                <a:latin typeface="Lato"/>
              </a:rPr>
            </a:br>
            <a:r>
              <a:rPr lang="es-ES" b="0" i="0" dirty="0">
                <a:effectLst/>
                <a:latin typeface="Lato"/>
              </a:rPr>
              <a:t>-El diseño está dirigido y refinado por evaluaciones centradas</a:t>
            </a:r>
            <a:br>
              <a:rPr lang="es-ES" b="0" i="0" dirty="0">
                <a:effectLst/>
                <a:latin typeface="Lato"/>
              </a:rPr>
            </a:br>
            <a:r>
              <a:rPr lang="es-ES" b="0" i="0" dirty="0">
                <a:effectLst/>
                <a:latin typeface="Lato"/>
              </a:rPr>
              <a:t> en usuarios.</a:t>
            </a:r>
            <a:br>
              <a:rPr lang="es-ES" b="0" i="0" dirty="0">
                <a:effectLst/>
                <a:latin typeface="Lato"/>
              </a:rPr>
            </a:br>
            <a:r>
              <a:rPr lang="es-ES" b="0" i="0" dirty="0">
                <a:effectLst/>
                <a:latin typeface="Lato"/>
              </a:rPr>
              <a:t>-El proceso es iterativo.</a:t>
            </a:r>
            <a:br>
              <a:rPr lang="es-ES" b="0" i="0" dirty="0">
                <a:effectLst/>
                <a:latin typeface="Lato"/>
              </a:rPr>
            </a:br>
            <a:r>
              <a:rPr lang="es-ES" b="0" i="0" dirty="0">
                <a:effectLst/>
                <a:latin typeface="Lato"/>
              </a:rPr>
              <a:t>-El diseño está dirigido a toda la experiencia del usuario.</a:t>
            </a:r>
            <a:br>
              <a:rPr lang="es-ES" b="0" i="0" dirty="0">
                <a:effectLst/>
                <a:latin typeface="Lato"/>
              </a:rPr>
            </a:br>
            <a:r>
              <a:rPr lang="es-ES" b="0" i="0" dirty="0">
                <a:effectLst/>
                <a:latin typeface="Lato"/>
              </a:rPr>
              <a:t>-El equipo de diseño incluye habilidades y</a:t>
            </a:r>
            <a:br>
              <a:rPr lang="es-ES" b="0" i="0" dirty="0">
                <a:effectLst/>
                <a:latin typeface="Lato"/>
              </a:rPr>
            </a:br>
            <a:r>
              <a:rPr lang="es-ES" b="0" i="0" dirty="0">
                <a:effectLst/>
                <a:latin typeface="Lato"/>
              </a:rPr>
              <a:t> perspectivas multidisciplinares.</a:t>
            </a:r>
            <a:endParaRPr lang="es-CL" dirty="0"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484332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A41AC481-B287-49C8-90EF-C669597D2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1395</TotalTime>
  <Words>332</Words>
  <Application>Microsoft Macintosh PowerPoint</Application>
  <PresentationFormat>Panorámica</PresentationFormat>
  <Paragraphs>27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inherit</vt:lpstr>
      <vt:lpstr>Lato</vt:lpstr>
      <vt:lpstr>Tw Cen MT</vt:lpstr>
      <vt:lpstr>Tw Cen MT Condensed</vt:lpstr>
      <vt:lpstr>Wingdings</vt:lpstr>
      <vt:lpstr>Wingdings 3</vt:lpstr>
      <vt:lpstr>Integral</vt:lpstr>
      <vt:lpstr>¿Qué es la metodología DCU?</vt:lpstr>
      <vt:lpstr>DEFINICIÓN</vt:lpstr>
      <vt:lpstr> Origen </vt:lpstr>
      <vt:lpstr>Presentación de PowerPoint</vt:lpstr>
      <vt:lpstr>Presentación de PowerPoint</vt:lpstr>
      <vt:lpstr>Claves del Diseño Centrado en el Usuario </vt:lpstr>
      <vt:lpstr>Presentación de PowerPoint</vt:lpstr>
      <vt:lpstr>Similitudes</vt:lpstr>
      <vt:lpstr>Otras aplicaciones ISO 9241-210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¿Qué es la metodología DCU?</dc:title>
  <dc:creator>Macarena Duque</dc:creator>
  <cp:lastModifiedBy>DANIEL ESTEBAN MUNOZ OSORIO</cp:lastModifiedBy>
  <cp:revision>9</cp:revision>
  <dcterms:created xsi:type="dcterms:W3CDTF">2021-07-19T23:40:00Z</dcterms:created>
  <dcterms:modified xsi:type="dcterms:W3CDTF">2021-07-20T23:33:36Z</dcterms:modified>
</cp:coreProperties>
</file>