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8CAA3E-B616-4B25-B027-D6F4AEDC4696}">
  <a:tblStyle styleId="{DD8CAA3E-B616-4B25-B027-D6F4AEDC469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528e0299f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528e0299f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528e0299f_1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528e0299f_1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528e0299f_1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528e0299f_1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528e0299f_1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528e0299f_1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528e0299f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528e0299f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528e0299f_1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528e0299f_1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528e0299f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528e0299f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528e0299f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528e0299f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528e0299f_1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528e0299f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528e0299f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528e0299f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28e0299f_1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28e0299f_1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528e0299f_1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528e0299f_1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528e0299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528e0299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528e0299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528e0299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elsevier.es/es-revista-atencion-primaria-27-articulo-la-encuesta-como-tecnica-investigacion--13047738" TargetMode="External"/><Relationship Id="rId4" Type="http://schemas.openxmlformats.org/officeDocument/2006/relationships/hyperlink" Target="https://psicologiaymente.com/miscelanea/preguntas-de-investigacion" TargetMode="External"/><Relationship Id="rId5" Type="http://schemas.openxmlformats.org/officeDocument/2006/relationships/hyperlink" Target="https://www.medigraphic.com/pdfs/orthotips/ot-2015/ot152d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1140250" y="634475"/>
            <a:ext cx="6590100" cy="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ora"/>
                <a:ea typeface="Lora"/>
                <a:cs typeface="Lora"/>
                <a:sym typeface="Lora"/>
              </a:rPr>
              <a:t>ENTREVISTA Y ENCUESTA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725" y="2073150"/>
            <a:ext cx="3746974" cy="232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100" y="2046900"/>
            <a:ext cx="3317401" cy="23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60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RECOMENDACIONES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619000" y="1441200"/>
            <a:ext cx="7688700" cy="30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3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3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Consejos al momento de hacer el diseño de tus preguntas para una investigación cualitativa:</a:t>
            </a:r>
            <a:endParaRPr sz="633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33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3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Tratar que la redacción sea simple</a:t>
            </a:r>
            <a:r>
              <a:rPr lang="es-419" sz="63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Los enunciados claros pueden ser mucho más efectivos que los elaborados, ya que ayudan a comunicar mensajes importantes de manera impactante en una sola oración breve y directa.</a:t>
            </a:r>
            <a:endParaRPr sz="633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33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3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Aclarar el propósito de realizar una investigación</a:t>
            </a:r>
            <a:r>
              <a:rPr lang="es-419" sz="63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cualitativa para que los encuestados entiendan cuál es su contribución con la investigación.</a:t>
            </a:r>
            <a:endParaRPr sz="633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33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3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Mencionar el tema principal de la investigación </a:t>
            </a:r>
            <a:r>
              <a:rPr lang="es-419" sz="63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 que esto le ayudará a los participantes a tener una idea más clara sobre la encuesta.</a:t>
            </a:r>
            <a:endParaRPr sz="633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3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 sz="6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619000" y="513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¿Cómo se escribe una buena pregunta de investigación?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Formular una pregunta de investigación resulta difícil, pues es necesario aclarar todas nuestras ideas sobre lo que nos gustaría investigar.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La pregunta de investigación es el corazón de todo protocolo, de la cual se deriva el título, hipótesis y objetivo. Es importante que estos componentes tengan congruencia.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725" y="3092400"/>
            <a:ext cx="4212625" cy="19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727650" y="577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¿Cómo se escribe una buena pregunta de investigación?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727650" y="1542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Los pasos a seguir para estructurar una buena pregunta de investigación son: 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800"/>
              <a:t>1. Identificar su pertinencia, para lo cual utilizaremos el acrónimo FINER.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800"/>
              <a:t> 2. Realizar la redacción apegándonos al acrónimo PICO.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800"/>
              <a:t> Para facilitar el entendimiento, describiremos cada uno de estos pasos. 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800"/>
              <a:t>1. Pertinencia de la pregunta de investigación. Para poder identificar la pertinencia de nuestra pregunta recomendamos guiarnos con el acrónimo FINER.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325" y="381125"/>
            <a:ext cx="7178825" cy="4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925" y="745255"/>
            <a:ext cx="7084150" cy="420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650575" y="545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Bibliografía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650575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https://www.elsevier.es/es-revista-atencion-primaria-27-articulo-la-encuesta-como-tecnica-investigacion--13047738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 u="sng">
                <a:solidFill>
                  <a:schemeClr val="dk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https://psicologiaymente.com/miscelanea/preguntas-de-investigacion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 u="sng">
                <a:solidFill>
                  <a:schemeClr val="dk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https://www.medigraphic.com/pdfs/orthotips/ot-2015/ot152d.pdf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600">
                <a:solidFill>
                  <a:schemeClr val="dk2"/>
                </a:solidFill>
              </a:rPr>
              <a:t>https://www.questionpro.com/blog/es/cual-es-la-diferencia-entre-encuestas-y-entrevistas/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86275" y="1381950"/>
            <a:ext cx="5198100" cy="3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2"/>
                </a:solidFill>
              </a:rPr>
              <a:t>Este método generalmente involucra a un entrevistador que habla con un participante a la vez. 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2"/>
                </a:solidFill>
              </a:rPr>
              <a:t>Las ventajas de una entrevista son que se puede explorar en detalle el punto de vista de un participante. También se puede identificar cualquier malentendido entre el entrevistador y los participantes, el cual se puede abordar rápidamente.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400">
                <a:solidFill>
                  <a:schemeClr val="dk2"/>
                </a:solidFill>
              </a:rPr>
              <a:t>Por lo general, el resultado de una entrevista es exclusivamente no estadístico. Es fundamental que los informes de las entrevistas sean analizados a profundidad por profesionales experimentados.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321875" y="504550"/>
            <a:ext cx="7061100" cy="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040"/>
              <a:t>¿Qué es una entrevista en la investigación de usuarios?</a:t>
            </a:r>
            <a:endParaRPr sz="204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350" y="1937088"/>
            <a:ext cx="2719374" cy="181518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1489625" y="4400025"/>
            <a:ext cx="70611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s-419" sz="785">
                <a:solidFill>
                  <a:schemeClr val="dk2"/>
                </a:solidFill>
              </a:rPr>
              <a:t>https://educacioncontinua-otec.aiep.cl/pluginfile.php/118096/mod_resource/content/8/manual%20del%20participante%20mo%CC%81dulo%204%20ok.pdf</a:t>
            </a:r>
            <a:endParaRPr sz="785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83675" y="599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ENTREVISTAS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648775" y="1441200"/>
            <a:ext cx="7688700" cy="30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4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 clasificación más usual de las entrevistas de acuerdo a su planeación corresponde a tres tipos:</a:t>
            </a:r>
            <a:endParaRPr sz="46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381000" marR="3810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5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• </a:t>
            </a:r>
            <a:r>
              <a:rPr b="1" lang="es-419" sz="5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Entrevistas estructuradas o enfocadas:</a:t>
            </a:r>
            <a:r>
              <a:rPr lang="es-419" sz="5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las preguntas se fijan de antemano, con un determinado orden y contiene un conjunto de categorías u opciones para que el sujeto elija. </a:t>
            </a:r>
            <a:endParaRPr sz="56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381000" marR="3810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5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• </a:t>
            </a:r>
            <a:r>
              <a:rPr b="1" lang="es-419" sz="5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Entrevistas semiestructuradas:</a:t>
            </a:r>
            <a:r>
              <a:rPr lang="es-419" sz="5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presentan un grado mayor de flexibilidad que las estructuradas, debido a que parten de preguntas planeadas, que pueden ajustarse a los entrevistados.</a:t>
            </a:r>
            <a:endParaRPr sz="56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381000" marR="38100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 sz="5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• </a:t>
            </a:r>
            <a:r>
              <a:rPr b="1" lang="es-419" sz="5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Entrevistas no estructuradas</a:t>
            </a:r>
            <a:r>
              <a:rPr lang="es-419" sz="5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son más informales, más flexibles y se planean de manera tal, que pueden adaptarse a los sujetos y a las condiciones. Los sujetos tienen la libertad de ir más allá de las preguntas y pueden desviarse del plan original.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7650" y="60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Fases de la entrevista</a:t>
            </a:r>
            <a:endParaRPr sz="1800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455" y="1047750"/>
            <a:ext cx="5229100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>
            <a:off x="581725" y="390775"/>
            <a:ext cx="746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latin typeface="Lora"/>
                <a:ea typeface="Lora"/>
                <a:cs typeface="Lora"/>
                <a:sym typeface="Lora"/>
              </a:rPr>
              <a:t>LA ENCUESTA</a:t>
            </a:r>
            <a:endParaRPr b="1" sz="2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367950" y="1384850"/>
            <a:ext cx="53247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2"/>
                </a:solidFill>
              </a:rPr>
              <a:t>La técnica de encuesta es ampliamente utilizada como procedimiento de investigación, ya que permite obtener y elaborar datos de modo rápido y eficaz.</a:t>
            </a:r>
            <a:endParaRPr sz="1700">
              <a:solidFill>
                <a:schemeClr val="dk2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2"/>
                </a:solidFill>
              </a:rPr>
              <a:t>Se puede definir la encuesta, como una técnica que utiliza un conjunto de procedimientos estandarizados de investigación mediante los cuales se recoge y analiza una serie de datos de una muestra de casos representativa de una población o universo más amplio, del que se pretende explorar, describir, predecir y/o explicar una serie de características.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1275" y="1246425"/>
            <a:ext cx="2934625" cy="366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514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ENCUESTA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13373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i="1" lang="es-419" sz="525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s-419" sz="525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La información se obtiene mediante una observación indirecta de los hechos, a través de las manifestaciones realizadas por los encuestados.</a:t>
            </a:r>
            <a:endParaRPr sz="5257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i="1" lang="es-419" sz="525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s-419" sz="525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La encuesta permite aplicaciones masivas, que mediante técnicas de muestreo adecuadas pueden hacer extensivos los resultados a comunidades enteras.</a:t>
            </a:r>
            <a:endParaRPr sz="5257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i="1" lang="es-419" sz="525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s-419" sz="525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El interés del investigador no es el sujeto concreto que contesta el cuestionario, sino la población a la que pertenece.</a:t>
            </a:r>
            <a:endParaRPr sz="5257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204545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600" y="3155500"/>
            <a:ext cx="4250226" cy="170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7650" y="514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ENCUESTA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94450" y="1441200"/>
            <a:ext cx="4023300" cy="3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-419" sz="706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4. Permite la obtención de datos sobre una gran variedad de temas, con los cuales puedes llegar a resultados estadísticos.</a:t>
            </a:r>
            <a:endParaRPr sz="7065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i="1" lang="es-419" sz="706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r>
              <a:rPr lang="es-419" sz="706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La información se recoge de modo estandarizado mediante un cuestionario (instrucciones iguales para todos los sujetos, idéntica formulación de las preguntas, etc.), lo que faculta hacer comparaciones intragrupales.</a:t>
            </a:r>
            <a:endParaRPr sz="7065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275" y="694225"/>
            <a:ext cx="4109075" cy="427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149050" y="-14925"/>
            <a:ext cx="746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latin typeface="Lora"/>
                <a:ea typeface="Lora"/>
                <a:cs typeface="Lora"/>
                <a:sym typeface="Lora"/>
              </a:rPr>
              <a:t>¿</a:t>
            </a:r>
            <a:r>
              <a:rPr b="1" lang="es-419" sz="2000">
                <a:latin typeface="Lora"/>
                <a:ea typeface="Lora"/>
                <a:cs typeface="Lora"/>
                <a:sym typeface="Lora"/>
              </a:rPr>
              <a:t>Qué diferencia tiene una entrevista con una encuesta?</a:t>
            </a:r>
            <a:endParaRPr b="1" sz="200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135" name="Google Shape;135;p20"/>
          <p:cNvGraphicFramePr/>
          <p:nvPr/>
        </p:nvGraphicFramePr>
        <p:xfrm>
          <a:off x="149050" y="66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{DD8CAA3E-B616-4B25-B027-D6F4AEDC4696}</a:tableStyleId>
              </a:tblPr>
              <a:tblGrid>
                <a:gridCol w="2231750"/>
                <a:gridCol w="3508675"/>
                <a:gridCol w="31054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/>
                        <a:t>COMPARACIÓN</a:t>
                      </a:r>
                      <a:endParaRPr b="1" sz="11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/>
                        <a:t>ENCUESTA</a:t>
                      </a:r>
                      <a:endParaRPr b="1" sz="11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/>
                        <a:t>ENTREVISTA</a:t>
                      </a:r>
                      <a:endParaRPr b="1" sz="11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3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Significado</a:t>
                      </a:r>
                      <a:endParaRPr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El cuestionario implica un formulario que consiste en una serie de preguntas de opción múltiple o preguntas abiertas, escritas o impresas, que los participantes responden.</a:t>
                      </a:r>
                      <a:endParaRPr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La entrevista es una conversación formal entre el entrevistador y el encuestado en la que los dos participan en la sesión de preguntas y respuestas.</a:t>
                      </a:r>
                      <a:endParaRPr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Formato</a:t>
                      </a:r>
                      <a:endParaRPr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Escrito</a:t>
                      </a:r>
                      <a:endParaRPr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Oral</a:t>
                      </a:r>
                      <a:endParaRPr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Naturaleza</a:t>
                      </a:r>
                      <a:endParaRPr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Objetiva</a:t>
                      </a:r>
                      <a:endParaRPr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Subjetiva</a:t>
                      </a:r>
                      <a:endParaRPr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Orden de las preguntas</a:t>
                      </a:r>
                      <a:endParaRPr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 pueden ser cambiado, ya que las preguntas están escritas en una secuencia apropiada.</a:t>
                      </a:r>
                      <a:endParaRPr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Pueden ser cambiadas si existe la necesidad.</a:t>
                      </a:r>
                      <a:endParaRPr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Costo</a:t>
                      </a:r>
                      <a:endParaRPr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Económico</a:t>
                      </a:r>
                      <a:endParaRPr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Poco económico</a:t>
                      </a:r>
                      <a:endParaRPr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Comunicación</a:t>
                      </a:r>
                      <a:endParaRPr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Con muchas personas</a:t>
                      </a:r>
                      <a:endParaRPr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Uno a uno</a:t>
                      </a:r>
                      <a:endParaRPr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Tiempo</a:t>
                      </a:r>
                      <a:endParaRPr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Menor</a:t>
                      </a:r>
                      <a:endParaRPr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Mayor</a:t>
                      </a:r>
                      <a:endParaRPr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Identidad del participante</a:t>
                      </a:r>
                      <a:endParaRPr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Desconocido / Conocido</a:t>
                      </a:r>
                      <a:endParaRPr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Conocido</a:t>
                      </a:r>
                      <a:endParaRPr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0800" y="3518425"/>
            <a:ext cx="2905250" cy="162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250350" y="24475"/>
            <a:ext cx="746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latin typeface="Lora"/>
                <a:ea typeface="Lora"/>
                <a:cs typeface="Lora"/>
                <a:sym typeface="Lora"/>
              </a:rPr>
              <a:t>¿</a:t>
            </a:r>
            <a:r>
              <a:rPr b="1" lang="es-419" sz="2000">
                <a:latin typeface="Lora"/>
                <a:ea typeface="Lora"/>
                <a:cs typeface="Lora"/>
                <a:sym typeface="Lora"/>
              </a:rPr>
              <a:t>Cómo se escribe una buena pregunta de investigación?</a:t>
            </a:r>
            <a:endParaRPr b="1" sz="2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367950" y="517075"/>
            <a:ext cx="84081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/>
              <a:t>Una pregunta de encuesta de investigación cualitativa se crea para tener una mejor comprensión de un tema en particular o para inspeccionar un tema nuevo y comprender el valor de los participantes en cuanto a su experiencia con el tema tratado.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/>
              <a:t>¿Cómo formular preguntas para una investigación cualitativa?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/>
              <a:t>Menciona el propósito de realizar una investigación cualitativa. Puede ser en forma de cualquiera de las siguientes oraciones: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Este estudio estará enfocado en el tema de…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La razón por la que estamos realizando esta investigación es…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