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8" r:id="rId6"/>
    <p:sldId id="269" r:id="rId7"/>
    <p:sldId id="271" r:id="rId8"/>
    <p:sldId id="272" r:id="rId9"/>
    <p:sldId id="273" r:id="rId10"/>
    <p:sldId id="261" r:id="rId11"/>
    <p:sldId id="262" r:id="rId12"/>
    <p:sldId id="263" r:id="rId13"/>
    <p:sldId id="270" r:id="rId14"/>
    <p:sldId id="266" r:id="rId15"/>
    <p:sldId id="267" r:id="rId16"/>
    <p:sldId id="264" r:id="rId17"/>
    <p:sldId id="26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6981-B2FF-7AB0-A025-4BE1706E0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FDE1F-BD15-01DD-CD3D-56F438EF2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EE11A2-4D56-8EA1-2AE2-480EFD64A873}"/>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579152AF-F8DF-ADC4-388A-573C91CC4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3DD8D-7022-BED5-C748-6E5B2ABDAE89}"/>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195133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A9D5-3AB9-0251-EBBB-45C01DF1C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BF80CE-2AE8-8709-4051-5B02B63DD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C4E68-5E6F-AB7D-336E-6A850B74929E}"/>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4582568D-6243-C2FD-82F8-ECD4ED033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A8671-6FDF-2AD5-538E-23F4A105D040}"/>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68944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05C6F-0D48-3753-8ED3-3AA9076363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4A706-6361-F9C9-D8F6-807A5676B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0E73B-3C9C-DE27-E901-BE49D872A321}"/>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084F2B5A-FE5B-B209-81B7-FF9B95A27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490F1-E1AF-C59D-17C8-C0D92F05D421}"/>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40561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E604-1D42-FB53-E09D-AD8A7D3A5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5D0D-8B45-56C3-0112-1C0C2766F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E6B27-1A20-54E1-6252-A11AF5701041}"/>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B76393BC-B49D-FC20-BEA9-63FE2F29E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CC459-B7E1-290A-B747-2A8A30AA0E96}"/>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252975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93EF-3DF7-D0CC-C6F6-3B99E8821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20BC5-A03C-3A92-4DBA-89BE13436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DB00D-E44E-D5F1-7435-1A723D15C7B6}"/>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2D98A97E-A17B-5684-36FC-6CB49C0DE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A2585-5DA1-BF86-4948-4A1FAD9CE5CB}"/>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208277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2201-977F-F2D1-EDD4-651CD89F7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743C0-1BB3-FC47-430F-03C0131A1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4D6CB-0716-121E-7FDA-C2430768B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89067-DA4E-7568-A026-E1025139EC21}"/>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6" name="Footer Placeholder 5">
            <a:extLst>
              <a:ext uri="{FF2B5EF4-FFF2-40B4-BE49-F238E27FC236}">
                <a16:creationId xmlns:a16="http://schemas.microsoft.com/office/drawing/2014/main" id="{7EB8988C-CC3B-4951-34C6-FEE7A9EE0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BEE39-CF52-B032-962F-FF0DE0DFA144}"/>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393979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F79F-C203-F50E-D29E-F606386B2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F34DB8-DD1F-7C71-8B58-7F9282B2E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18331-594D-65AE-D349-BF873E2BF6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B6D6B-EE9D-F097-B2BB-9139C328F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EB0F2-2781-EEF2-975D-E73D678F9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1E3A6-8B95-FF5B-7EAA-A3FCFAD83E52}"/>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8" name="Footer Placeholder 7">
            <a:extLst>
              <a:ext uri="{FF2B5EF4-FFF2-40B4-BE49-F238E27FC236}">
                <a16:creationId xmlns:a16="http://schemas.microsoft.com/office/drawing/2014/main" id="{E36E5F05-6F39-FFC1-1D62-8D464604A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7E7B1-5733-7E66-1166-C1A7EC9E7656}"/>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214773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072C-E030-3A6A-F54F-127894852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72B445-416E-2858-59FF-559755ADD31D}"/>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4" name="Footer Placeholder 3">
            <a:extLst>
              <a:ext uri="{FF2B5EF4-FFF2-40B4-BE49-F238E27FC236}">
                <a16:creationId xmlns:a16="http://schemas.microsoft.com/office/drawing/2014/main" id="{BF046BE1-C195-E209-8248-7586DD5E8E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0C23D-6374-C2DF-DD02-451CA3D2E4B6}"/>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73939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BC1AC-C83D-28C1-8BA4-7753A1AFF5BB}"/>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3" name="Footer Placeholder 2">
            <a:extLst>
              <a:ext uri="{FF2B5EF4-FFF2-40B4-BE49-F238E27FC236}">
                <a16:creationId xmlns:a16="http://schemas.microsoft.com/office/drawing/2014/main" id="{71BBFE25-3151-BFBB-7AA6-A14A4678E2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55BC2-EE23-A3F8-9672-8DDA09B05FB0}"/>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135700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36CC-6B17-F2B1-3650-95FDD2593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3248DE-7AAF-78FE-C24D-62EF51F4B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CA5BB-E5AF-0CA1-3277-13E5786FC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C2465-09F0-9A69-C040-A98FED0BD26E}"/>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6" name="Footer Placeholder 5">
            <a:extLst>
              <a:ext uri="{FF2B5EF4-FFF2-40B4-BE49-F238E27FC236}">
                <a16:creationId xmlns:a16="http://schemas.microsoft.com/office/drawing/2014/main" id="{1D87B87D-1927-5C27-B066-D4BDE8034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BA943-3BB1-936A-DD0A-F99BA9D0455D}"/>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349256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737E-A665-670A-83CC-9ACBE3E6E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B857B-6B09-6A4B-6324-208149268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CCDEAB-4525-096C-88F5-5D1EB349A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6B057-2058-4330-2B13-0330F1A685D0}"/>
              </a:ext>
            </a:extLst>
          </p:cNvPr>
          <p:cNvSpPr>
            <a:spLocks noGrp="1"/>
          </p:cNvSpPr>
          <p:nvPr>
            <p:ph type="dt" sz="half" idx="10"/>
          </p:nvPr>
        </p:nvSpPr>
        <p:spPr/>
        <p:txBody>
          <a:bodyPr/>
          <a:lstStyle/>
          <a:p>
            <a:fld id="{3088CCC3-722C-421C-9E47-6B46C27DA12C}" type="datetimeFigureOut">
              <a:rPr lang="en-US" smtClean="0"/>
              <a:t>12/12/2023</a:t>
            </a:fld>
            <a:endParaRPr lang="en-US"/>
          </a:p>
        </p:txBody>
      </p:sp>
      <p:sp>
        <p:nvSpPr>
          <p:cNvPr id="6" name="Footer Placeholder 5">
            <a:extLst>
              <a:ext uri="{FF2B5EF4-FFF2-40B4-BE49-F238E27FC236}">
                <a16:creationId xmlns:a16="http://schemas.microsoft.com/office/drawing/2014/main" id="{925D655E-E0D9-DC6C-A1D6-FF56BA0F9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3E1D8-73C9-D2FA-3B97-7D0B38848E57}"/>
              </a:ext>
            </a:extLst>
          </p:cNvPr>
          <p:cNvSpPr>
            <a:spLocks noGrp="1"/>
          </p:cNvSpPr>
          <p:nvPr>
            <p:ph type="sldNum" sz="quarter" idx="12"/>
          </p:nvPr>
        </p:nvSpPr>
        <p:spPr/>
        <p:txBody>
          <a:bodyPr/>
          <a:lstStyle/>
          <a:p>
            <a:fld id="{826DFAD4-4C89-42D3-B087-7FF905F9ED5D}" type="slidenum">
              <a:rPr lang="en-US" smtClean="0"/>
              <a:t>‹#›</a:t>
            </a:fld>
            <a:endParaRPr lang="en-US"/>
          </a:p>
        </p:txBody>
      </p:sp>
    </p:spTree>
    <p:extLst>
      <p:ext uri="{BB962C8B-B14F-4D97-AF65-F5344CB8AC3E}">
        <p14:creationId xmlns:p14="http://schemas.microsoft.com/office/powerpoint/2010/main" val="60600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AED5C-81D0-EFA9-C887-239EA8B28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380F70-4132-926B-8B36-D48A15B7F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A5071-0901-B5D3-FAB3-E113EDAA5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8CCC3-722C-421C-9E47-6B46C27DA12C}" type="datetimeFigureOut">
              <a:rPr lang="en-US" smtClean="0"/>
              <a:t>12/12/2023</a:t>
            </a:fld>
            <a:endParaRPr lang="en-US"/>
          </a:p>
        </p:txBody>
      </p:sp>
      <p:sp>
        <p:nvSpPr>
          <p:cNvPr id="5" name="Footer Placeholder 4">
            <a:extLst>
              <a:ext uri="{FF2B5EF4-FFF2-40B4-BE49-F238E27FC236}">
                <a16:creationId xmlns:a16="http://schemas.microsoft.com/office/drawing/2014/main" id="{96AAE70E-C103-4E88-CC02-F27E3C97E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DD88FB-4F2D-5145-02E8-EF5B396C0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DFAD4-4C89-42D3-B087-7FF905F9ED5D}" type="slidenum">
              <a:rPr lang="en-US" smtClean="0"/>
              <a:t>‹#›</a:t>
            </a:fld>
            <a:endParaRPr lang="en-US"/>
          </a:p>
        </p:txBody>
      </p:sp>
    </p:spTree>
    <p:extLst>
      <p:ext uri="{BB962C8B-B14F-4D97-AF65-F5344CB8AC3E}">
        <p14:creationId xmlns:p14="http://schemas.microsoft.com/office/powerpoint/2010/main" val="189946898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FAC8-D270-7411-4E41-58A0F93AE71F}"/>
              </a:ext>
            </a:extLst>
          </p:cNvPr>
          <p:cNvSpPr>
            <a:spLocks noGrp="1"/>
          </p:cNvSpPr>
          <p:nvPr>
            <p:ph type="ctrTitle"/>
          </p:nvPr>
        </p:nvSpPr>
        <p:spPr>
          <a:xfrm>
            <a:off x="2043326" y="609600"/>
            <a:ext cx="8229600" cy="2819399"/>
          </a:xfrm>
          <a:noFill/>
        </p:spPr>
        <p:txBody>
          <a:bodyPr anchor="b">
            <a:normAutofit/>
          </a:bodyPr>
          <a:lstStyle/>
          <a:p>
            <a:r>
              <a:rPr lang="en-US" sz="4800" dirty="0"/>
              <a:t>Using Machine Learning and Non-Game Factors to Predict NFL Games</a:t>
            </a:r>
          </a:p>
        </p:txBody>
      </p:sp>
      <p:sp>
        <p:nvSpPr>
          <p:cNvPr id="3" name="Subtitle 2">
            <a:extLst>
              <a:ext uri="{FF2B5EF4-FFF2-40B4-BE49-F238E27FC236}">
                <a16:creationId xmlns:a16="http://schemas.microsoft.com/office/drawing/2014/main" id="{32C24D2D-EEA1-0E09-B4C3-28C0730F0AD7}"/>
              </a:ext>
            </a:extLst>
          </p:cNvPr>
          <p:cNvSpPr>
            <a:spLocks noGrp="1"/>
          </p:cNvSpPr>
          <p:nvPr>
            <p:ph type="subTitle" idx="1"/>
          </p:nvPr>
        </p:nvSpPr>
        <p:spPr>
          <a:xfrm>
            <a:off x="2043326" y="3522428"/>
            <a:ext cx="8229600" cy="2607079"/>
          </a:xfrm>
          <a:noFill/>
        </p:spPr>
        <p:txBody>
          <a:bodyPr anchor="t">
            <a:normAutofit/>
          </a:bodyPr>
          <a:lstStyle/>
          <a:p>
            <a:r>
              <a:rPr lang="en-US" dirty="0"/>
              <a:t>By Jacob DeMuth</a:t>
            </a:r>
          </a:p>
        </p:txBody>
      </p:sp>
    </p:spTree>
    <p:extLst>
      <p:ext uri="{BB962C8B-B14F-4D97-AF65-F5344CB8AC3E}">
        <p14:creationId xmlns:p14="http://schemas.microsoft.com/office/powerpoint/2010/main" val="360458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F959-13E7-9634-A358-613BC0ADC061}"/>
              </a:ext>
            </a:extLst>
          </p:cNvPr>
          <p:cNvSpPr>
            <a:spLocks noGrp="1"/>
          </p:cNvSpPr>
          <p:nvPr>
            <p:ph type="title"/>
          </p:nvPr>
        </p:nvSpPr>
        <p:spPr/>
        <p:txBody>
          <a:bodyPr/>
          <a:lstStyle/>
          <a:p>
            <a:r>
              <a:rPr lang="en-US" dirty="0"/>
              <a:t>Methodology– Score Calculation</a:t>
            </a:r>
          </a:p>
        </p:txBody>
      </p:sp>
      <p:sp>
        <p:nvSpPr>
          <p:cNvPr id="3" name="Content Placeholder 2">
            <a:extLst>
              <a:ext uri="{FF2B5EF4-FFF2-40B4-BE49-F238E27FC236}">
                <a16:creationId xmlns:a16="http://schemas.microsoft.com/office/drawing/2014/main" id="{BE486783-98EE-E412-0A4F-0B498958B6F5}"/>
              </a:ext>
            </a:extLst>
          </p:cNvPr>
          <p:cNvSpPr>
            <a:spLocks noGrp="1"/>
          </p:cNvSpPr>
          <p:nvPr>
            <p:ph idx="1"/>
          </p:nvPr>
        </p:nvSpPr>
        <p:spPr>
          <a:xfrm>
            <a:off x="838200" y="1825626"/>
            <a:ext cx="10515600" cy="3295800"/>
          </a:xfrm>
        </p:spPr>
        <p:txBody>
          <a:bodyPr>
            <a:normAutofit fontScale="77500" lnSpcReduction="20000"/>
          </a:bodyPr>
          <a:lstStyle/>
          <a:p>
            <a:r>
              <a:rPr lang="en-US" dirty="0"/>
              <a:t>The two main metrics that were used were accuracy score and correlation coefficient</a:t>
            </a:r>
          </a:p>
          <a:p>
            <a:r>
              <a:rPr lang="en-US" dirty="0"/>
              <a:t>Accuracy is the percentage of games the model correctly predicted</a:t>
            </a:r>
          </a:p>
          <a:p>
            <a:r>
              <a:rPr lang="en-US" dirty="0"/>
              <a:t>Correlation coefficient is the strength of the relationship between the features that were observed and the result of NFL games</a:t>
            </a:r>
          </a:p>
          <a:p>
            <a:pPr lvl="1"/>
            <a:r>
              <a:rPr lang="en-US" dirty="0"/>
              <a:t>Correlation coefficient is done a scale ranging from -1 to 1 with the closer to -1 or 1 indicating a stronger relationship</a:t>
            </a:r>
          </a:p>
          <a:p>
            <a:r>
              <a:rPr lang="en-US" dirty="0"/>
              <a:t>The accuracy of the model was calculated as follows: </a:t>
            </a:r>
          </a:p>
          <a:p>
            <a:pPr lvl="1"/>
            <a:r>
              <a:rPr lang="en-US" dirty="0"/>
              <a:t>Accuracy = Number of Correct Predictions/Total Number of Predictions Made</a:t>
            </a:r>
          </a:p>
          <a:p>
            <a:r>
              <a:rPr lang="en-US" dirty="0"/>
              <a:t>The correlation coefficient was calculated as follows:</a:t>
            </a:r>
          </a:p>
          <a:p>
            <a:pPr lvl="1"/>
            <a:r>
              <a:rPr lang="en-US" dirty="0"/>
              <a:t>R = relationship between correlation coefficient  matrix</a:t>
            </a:r>
          </a:p>
          <a:p>
            <a:pPr lvl="1"/>
            <a:r>
              <a:rPr lang="en-US" dirty="0"/>
              <a:t>C  = covariance matrix </a:t>
            </a:r>
          </a:p>
        </p:txBody>
      </p:sp>
      <p:pic>
        <p:nvPicPr>
          <p:cNvPr id="5" name="Picture 4">
            <a:extLst>
              <a:ext uri="{FF2B5EF4-FFF2-40B4-BE49-F238E27FC236}">
                <a16:creationId xmlns:a16="http://schemas.microsoft.com/office/drawing/2014/main" id="{9B612F92-9CB6-4315-40F3-2F1982546598}"/>
              </a:ext>
            </a:extLst>
          </p:cNvPr>
          <p:cNvPicPr>
            <a:picLocks noChangeAspect="1"/>
          </p:cNvPicPr>
          <p:nvPr/>
        </p:nvPicPr>
        <p:blipFill>
          <a:blip r:embed="rId2"/>
          <a:stretch>
            <a:fillRect/>
          </a:stretch>
        </p:blipFill>
        <p:spPr>
          <a:xfrm>
            <a:off x="4655379" y="5121426"/>
            <a:ext cx="2881241" cy="1208592"/>
          </a:xfrm>
          <a:prstGeom prst="rect">
            <a:avLst/>
          </a:prstGeom>
        </p:spPr>
      </p:pic>
    </p:spTree>
    <p:extLst>
      <p:ext uri="{BB962C8B-B14F-4D97-AF65-F5344CB8AC3E}">
        <p14:creationId xmlns:p14="http://schemas.microsoft.com/office/powerpoint/2010/main" val="31815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D31-4D84-076C-E394-E00938562733}"/>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C0042CA4-6C9E-CD20-8F2D-66EA526B6B83}"/>
              </a:ext>
            </a:extLst>
          </p:cNvPr>
          <p:cNvSpPr>
            <a:spLocks noGrp="1"/>
          </p:cNvSpPr>
          <p:nvPr>
            <p:ph idx="1"/>
          </p:nvPr>
        </p:nvSpPr>
        <p:spPr/>
        <p:txBody>
          <a:bodyPr>
            <a:normAutofit lnSpcReduction="10000"/>
          </a:bodyPr>
          <a:lstStyle/>
          <a:p>
            <a:r>
              <a:rPr lang="en-US" dirty="0"/>
              <a:t>Data was collected using data </a:t>
            </a:r>
            <a:r>
              <a:rPr lang="en-US" dirty="0" err="1"/>
              <a:t>webscraping</a:t>
            </a:r>
            <a:endParaRPr lang="en-US" dirty="0"/>
          </a:p>
          <a:p>
            <a:pPr lvl="1"/>
            <a:r>
              <a:rPr lang="en-US" dirty="0"/>
              <a:t>Web scraping is using code to extract information from a website and possibly download it to some format such as CSV or JSON</a:t>
            </a:r>
          </a:p>
          <a:p>
            <a:r>
              <a:rPr lang="en-US" dirty="0"/>
              <a:t>Data was stored in multiple CSV sheets before being combined into one final CSV sheet with data cleaning occurring during each step of the combination</a:t>
            </a:r>
          </a:p>
          <a:p>
            <a:r>
              <a:rPr lang="en-US" dirty="0"/>
              <a:t>This cleaning included filling in blank spots and verifying there were no duplicate games</a:t>
            </a:r>
          </a:p>
          <a:p>
            <a:r>
              <a:rPr lang="en-US" dirty="0"/>
              <a:t>The AVG feature (average yards, average fumbles, etc.) were created in code by importing in those stats and using code to create new CSV sheets that contained the calculated averages</a:t>
            </a:r>
          </a:p>
        </p:txBody>
      </p:sp>
    </p:spTree>
    <p:extLst>
      <p:ext uri="{BB962C8B-B14F-4D97-AF65-F5344CB8AC3E}">
        <p14:creationId xmlns:p14="http://schemas.microsoft.com/office/powerpoint/2010/main" val="106919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A7BF-A26B-8EF3-1517-4E84080DF7B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3ED5B91-7A58-C3DE-E1F9-073D33C36C0F}"/>
              </a:ext>
            </a:extLst>
          </p:cNvPr>
          <p:cNvSpPr>
            <a:spLocks noGrp="1"/>
          </p:cNvSpPr>
          <p:nvPr>
            <p:ph idx="1"/>
          </p:nvPr>
        </p:nvSpPr>
        <p:spPr/>
        <p:txBody>
          <a:bodyPr>
            <a:normAutofit/>
          </a:bodyPr>
          <a:lstStyle/>
          <a:p>
            <a:r>
              <a:rPr lang="en-US" dirty="0"/>
              <a:t>The average accuracy was 64.55% with ~1280 of the 1983 games being correctly picked</a:t>
            </a:r>
          </a:p>
          <a:p>
            <a:r>
              <a:rPr lang="en-US" dirty="0"/>
              <a:t>The most accurate models were </a:t>
            </a:r>
            <a:r>
              <a:rPr lang="en-US" dirty="0" err="1"/>
              <a:t>LGBMClassifier</a:t>
            </a:r>
            <a:r>
              <a:rPr lang="en-US" dirty="0"/>
              <a:t>, Gaussian Naïve Bayes, Decision Tree Classifier, and SVC with accuracy scores of 64.65%</a:t>
            </a:r>
          </a:p>
          <a:p>
            <a:r>
              <a:rPr lang="en-US" dirty="0"/>
              <a:t>The correlation coefficient of the observed features were as follows:</a:t>
            </a:r>
          </a:p>
          <a:p>
            <a:pPr lvl="1"/>
            <a:r>
              <a:rPr lang="en-US" dirty="0"/>
              <a:t>Stadium elevation: 0.02</a:t>
            </a:r>
          </a:p>
          <a:p>
            <a:pPr lvl="1"/>
            <a:r>
              <a:rPr lang="en-US" dirty="0"/>
              <a:t>Stadium Capacity: 0.01</a:t>
            </a:r>
          </a:p>
          <a:p>
            <a:pPr lvl="1"/>
            <a:r>
              <a:rPr lang="en-US" dirty="0"/>
              <a:t>Wind Speed: 0.02</a:t>
            </a:r>
          </a:p>
          <a:p>
            <a:pPr lvl="1"/>
            <a:r>
              <a:rPr lang="en-US" dirty="0"/>
              <a:t>Temperature: -0.04</a:t>
            </a:r>
          </a:p>
        </p:txBody>
      </p:sp>
    </p:spTree>
    <p:extLst>
      <p:ext uri="{BB962C8B-B14F-4D97-AF65-F5344CB8AC3E}">
        <p14:creationId xmlns:p14="http://schemas.microsoft.com/office/powerpoint/2010/main" val="63629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ine graph with numbers and lines&#10;&#10;Description automatically generated">
            <a:extLst>
              <a:ext uri="{FF2B5EF4-FFF2-40B4-BE49-F238E27FC236}">
                <a16:creationId xmlns:a16="http://schemas.microsoft.com/office/drawing/2014/main" id="{D8238971-FFAD-CEFB-500B-99B987C38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30" y="501339"/>
            <a:ext cx="11387540" cy="5855321"/>
          </a:xfrm>
          <a:prstGeom prst="rect">
            <a:avLst/>
          </a:prstGeom>
        </p:spPr>
      </p:pic>
    </p:spTree>
    <p:extLst>
      <p:ext uri="{BB962C8B-B14F-4D97-AF65-F5344CB8AC3E}">
        <p14:creationId xmlns:p14="http://schemas.microsoft.com/office/powerpoint/2010/main" val="209019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lines and numbers&#10;&#10;Description automatically generated">
            <a:extLst>
              <a:ext uri="{FF2B5EF4-FFF2-40B4-BE49-F238E27FC236}">
                <a16:creationId xmlns:a16="http://schemas.microsoft.com/office/drawing/2014/main" id="{A9A27D74-3ECB-279F-15BF-9C4C1F1A5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12" y="491612"/>
            <a:ext cx="11425375" cy="5874775"/>
          </a:xfrm>
          <a:prstGeom prst="rect">
            <a:avLst/>
          </a:prstGeom>
        </p:spPr>
      </p:pic>
    </p:spTree>
    <p:extLst>
      <p:ext uri="{BB962C8B-B14F-4D97-AF65-F5344CB8AC3E}">
        <p14:creationId xmlns:p14="http://schemas.microsoft.com/office/powerpoint/2010/main" val="353938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yellow squares with black text&#10;&#10;Description automatically generated">
            <a:extLst>
              <a:ext uri="{FF2B5EF4-FFF2-40B4-BE49-F238E27FC236}">
                <a16:creationId xmlns:a16="http://schemas.microsoft.com/office/drawing/2014/main" id="{D76B6854-70CD-EA0E-467D-7384C0AD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08" y="0"/>
            <a:ext cx="8145625" cy="6858000"/>
          </a:xfrm>
          <a:prstGeom prst="rect">
            <a:avLst/>
          </a:prstGeom>
        </p:spPr>
      </p:pic>
      <p:sp>
        <p:nvSpPr>
          <p:cNvPr id="6" name="TextBox 5">
            <a:extLst>
              <a:ext uri="{FF2B5EF4-FFF2-40B4-BE49-F238E27FC236}">
                <a16:creationId xmlns:a16="http://schemas.microsoft.com/office/drawing/2014/main" id="{C7BB9321-EB2D-DCAE-4259-D13C59BAA907}"/>
              </a:ext>
            </a:extLst>
          </p:cNvPr>
          <p:cNvSpPr txBox="1"/>
          <p:nvPr/>
        </p:nvSpPr>
        <p:spPr>
          <a:xfrm>
            <a:off x="8703130" y="146957"/>
            <a:ext cx="3139362" cy="3877985"/>
          </a:xfrm>
          <a:prstGeom prst="rect">
            <a:avLst/>
          </a:prstGeom>
          <a:noFill/>
        </p:spPr>
        <p:txBody>
          <a:bodyPr wrap="square" rtlCol="0">
            <a:spAutoFit/>
          </a:bodyPr>
          <a:lstStyle/>
          <a:p>
            <a:r>
              <a:rPr lang="en-US" b="1" u="sng" dirty="0"/>
              <a:t>Top 5 Features</a:t>
            </a:r>
          </a:p>
          <a:p>
            <a:pPr marL="285750" indent="-285750">
              <a:buFont typeface="Arial" panose="020B0604020202020204" pitchFamily="34" charset="0"/>
              <a:buChar char="•"/>
            </a:pPr>
            <a:r>
              <a:rPr lang="en-US" sz="1400" dirty="0"/>
              <a:t>ELO Probability</a:t>
            </a:r>
          </a:p>
          <a:p>
            <a:pPr marL="742950" lvl="1" indent="-285750">
              <a:buFont typeface="Arial" panose="020B0604020202020204" pitchFamily="34" charset="0"/>
              <a:buChar char="•"/>
            </a:pPr>
            <a:r>
              <a:rPr lang="en-US" sz="1400" dirty="0"/>
              <a:t>Home ELO Prob: 0.32</a:t>
            </a:r>
          </a:p>
          <a:p>
            <a:pPr marL="742950" lvl="1" indent="-285750">
              <a:buFont typeface="Arial" panose="020B0604020202020204" pitchFamily="34" charset="0"/>
              <a:buChar char="•"/>
            </a:pPr>
            <a:r>
              <a:rPr lang="en-US" sz="1400" dirty="0"/>
              <a:t>Away ELO Prob: 0.32</a:t>
            </a:r>
          </a:p>
          <a:p>
            <a:pPr marL="285750" indent="-285750">
              <a:buFont typeface="Arial" panose="020B0604020202020204" pitchFamily="34" charset="0"/>
              <a:buChar char="•"/>
            </a:pPr>
            <a:r>
              <a:rPr lang="en-US" sz="1400" dirty="0"/>
              <a:t>Team ELO (Pre-Game)</a:t>
            </a:r>
          </a:p>
          <a:p>
            <a:pPr marL="742950" lvl="1" indent="-285750">
              <a:buFont typeface="Arial" panose="020B0604020202020204" pitchFamily="34" charset="0"/>
              <a:buChar char="•"/>
            </a:pPr>
            <a:r>
              <a:rPr lang="en-US" sz="1400" dirty="0"/>
              <a:t>Home ELO Rating: 0.22</a:t>
            </a:r>
          </a:p>
          <a:p>
            <a:pPr marL="742950" lvl="1" indent="-285750">
              <a:buFont typeface="Arial" panose="020B0604020202020204" pitchFamily="34" charset="0"/>
              <a:buChar char="•"/>
            </a:pPr>
            <a:r>
              <a:rPr lang="en-US" sz="1400" dirty="0"/>
              <a:t>Away ELO Rating: -0.21</a:t>
            </a:r>
          </a:p>
          <a:p>
            <a:pPr marL="285750" indent="-285750">
              <a:buFont typeface="Arial" panose="020B0604020202020204" pitchFamily="34" charset="0"/>
              <a:buChar char="•"/>
            </a:pPr>
            <a:r>
              <a:rPr lang="en-US" sz="1400" dirty="0"/>
              <a:t>Team Favorite</a:t>
            </a:r>
          </a:p>
          <a:p>
            <a:pPr marL="742950" lvl="1" indent="-285750">
              <a:buFont typeface="Arial" panose="020B0604020202020204" pitchFamily="34" charset="0"/>
              <a:buChar char="•"/>
            </a:pPr>
            <a:r>
              <a:rPr lang="en-US" sz="1400" dirty="0"/>
              <a:t>Home Favorite: 0.30</a:t>
            </a:r>
          </a:p>
          <a:p>
            <a:pPr marL="742950" lvl="1" indent="-285750">
              <a:buFont typeface="Arial" panose="020B0604020202020204" pitchFamily="34" charset="0"/>
              <a:buChar char="•"/>
            </a:pPr>
            <a:r>
              <a:rPr lang="en-US" sz="1400" dirty="0"/>
              <a:t>Away Favorite: -0.30</a:t>
            </a:r>
          </a:p>
          <a:p>
            <a:pPr marL="285750" indent="-285750">
              <a:buFont typeface="Arial" panose="020B0604020202020204" pitchFamily="34" charset="0"/>
              <a:buChar char="•"/>
            </a:pPr>
            <a:r>
              <a:rPr lang="en-US" sz="1400" dirty="0"/>
              <a:t>Avg Points Per Game</a:t>
            </a:r>
          </a:p>
          <a:p>
            <a:pPr marL="742950" lvl="1" indent="-285750">
              <a:buFont typeface="Arial" panose="020B0604020202020204" pitchFamily="34" charset="0"/>
              <a:buChar char="•"/>
            </a:pPr>
            <a:r>
              <a:rPr lang="en-US" sz="1400" dirty="0"/>
              <a:t>Home Average: 0.15</a:t>
            </a:r>
          </a:p>
          <a:p>
            <a:pPr marL="742950" lvl="1" indent="-285750">
              <a:buFont typeface="Arial" panose="020B0604020202020204" pitchFamily="34" charset="0"/>
              <a:buChar char="•"/>
            </a:pPr>
            <a:r>
              <a:rPr lang="en-US" sz="1400" dirty="0"/>
              <a:t>Away Average: -0.16</a:t>
            </a:r>
          </a:p>
          <a:p>
            <a:pPr marL="285750" indent="-285750">
              <a:buFont typeface="Arial" panose="020B0604020202020204" pitchFamily="34" charset="0"/>
              <a:buChar char="•"/>
            </a:pPr>
            <a:r>
              <a:rPr lang="en-US" sz="1400" dirty="0"/>
              <a:t>Avg Point Differential Per Game</a:t>
            </a:r>
          </a:p>
          <a:p>
            <a:pPr marL="742950" lvl="1" indent="-285750">
              <a:buFont typeface="Arial" panose="020B0604020202020204" pitchFamily="34" charset="0"/>
              <a:buChar char="•"/>
            </a:pPr>
            <a:r>
              <a:rPr lang="en-US" sz="1400" dirty="0"/>
              <a:t>Home Average: 0.19</a:t>
            </a:r>
          </a:p>
          <a:p>
            <a:pPr marL="742950" lvl="1" indent="-285750">
              <a:buFont typeface="Arial" panose="020B0604020202020204" pitchFamily="34" charset="0"/>
              <a:buChar char="•"/>
            </a:pPr>
            <a:r>
              <a:rPr lang="en-US" sz="1400" dirty="0"/>
              <a:t>Away Average: -0.17</a:t>
            </a:r>
          </a:p>
          <a:p>
            <a:endParaRPr lang="en-US" dirty="0"/>
          </a:p>
        </p:txBody>
      </p:sp>
      <p:sp>
        <p:nvSpPr>
          <p:cNvPr id="7" name="TextBox 6">
            <a:extLst>
              <a:ext uri="{FF2B5EF4-FFF2-40B4-BE49-F238E27FC236}">
                <a16:creationId xmlns:a16="http://schemas.microsoft.com/office/drawing/2014/main" id="{51811C4E-3BFA-173B-55F6-08F41A420E6C}"/>
              </a:ext>
            </a:extLst>
          </p:cNvPr>
          <p:cNvSpPr txBox="1"/>
          <p:nvPr/>
        </p:nvSpPr>
        <p:spPr>
          <a:xfrm>
            <a:off x="8703130" y="4024942"/>
            <a:ext cx="3139362" cy="584775"/>
          </a:xfrm>
          <a:prstGeom prst="rect">
            <a:avLst/>
          </a:prstGeom>
          <a:noFill/>
        </p:spPr>
        <p:txBody>
          <a:bodyPr wrap="square" rtlCol="0">
            <a:spAutoFit/>
          </a:bodyPr>
          <a:lstStyle/>
          <a:p>
            <a:r>
              <a:rPr lang="en-US" b="1" u="sng" dirty="0"/>
              <a:t>Honorable Mention</a:t>
            </a:r>
          </a:p>
          <a:p>
            <a:pPr marL="285750" indent="-285750">
              <a:buFont typeface="Arial" panose="020B0604020202020204" pitchFamily="34" charset="0"/>
              <a:buChar char="•"/>
            </a:pPr>
            <a:r>
              <a:rPr lang="en-US" sz="1400" dirty="0"/>
              <a:t>Spread: -0.16</a:t>
            </a:r>
          </a:p>
        </p:txBody>
      </p:sp>
    </p:spTree>
    <p:extLst>
      <p:ext uri="{BB962C8B-B14F-4D97-AF65-F5344CB8AC3E}">
        <p14:creationId xmlns:p14="http://schemas.microsoft.com/office/powerpoint/2010/main" val="205168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0B30-91EF-23AA-F32A-ECB0D2C37F07}"/>
              </a:ext>
            </a:extLst>
          </p:cNvPr>
          <p:cNvSpPr>
            <a:spLocks noGrp="1"/>
          </p:cNvSpPr>
          <p:nvPr>
            <p:ph type="title"/>
          </p:nvPr>
        </p:nvSpPr>
        <p:spPr/>
        <p:txBody>
          <a:bodyPr/>
          <a:lstStyle/>
          <a:p>
            <a:r>
              <a:rPr lang="en-US" dirty="0"/>
              <a:t>Analysis of Results</a:t>
            </a:r>
          </a:p>
        </p:txBody>
      </p:sp>
      <p:sp>
        <p:nvSpPr>
          <p:cNvPr id="3" name="Content Placeholder 2">
            <a:extLst>
              <a:ext uri="{FF2B5EF4-FFF2-40B4-BE49-F238E27FC236}">
                <a16:creationId xmlns:a16="http://schemas.microsoft.com/office/drawing/2014/main" id="{5C322B57-8AB7-22C4-9403-703DE617C9AA}"/>
              </a:ext>
            </a:extLst>
          </p:cNvPr>
          <p:cNvSpPr>
            <a:spLocks noGrp="1"/>
          </p:cNvSpPr>
          <p:nvPr>
            <p:ph idx="1"/>
          </p:nvPr>
        </p:nvSpPr>
        <p:spPr/>
        <p:txBody>
          <a:bodyPr/>
          <a:lstStyle/>
          <a:p>
            <a:r>
              <a:rPr lang="en-US" dirty="0"/>
              <a:t>Based on these results one can conclude that weather and stadium features have minimal impact on the outcome of NFL games</a:t>
            </a:r>
          </a:p>
          <a:p>
            <a:r>
              <a:rPr lang="en-US" dirty="0"/>
              <a:t>This could be due to players being used to different kinds of weather as well as being used to stadium elevations since the elevation of a stadium doesn’t change</a:t>
            </a:r>
          </a:p>
          <a:p>
            <a:r>
              <a:rPr lang="en-US" dirty="0"/>
              <a:t>The NFL also has rules in place for extreme weather conditions so they're not a lot of extreme weather games</a:t>
            </a:r>
          </a:p>
          <a:p>
            <a:r>
              <a:rPr lang="en-US" dirty="0"/>
              <a:t>NFL players might also be used to large stadiums since a lot of big college stadiums can host as many people as an NFL stadium</a:t>
            </a:r>
          </a:p>
        </p:txBody>
      </p:sp>
    </p:spTree>
    <p:extLst>
      <p:ext uri="{BB962C8B-B14F-4D97-AF65-F5344CB8AC3E}">
        <p14:creationId xmlns:p14="http://schemas.microsoft.com/office/powerpoint/2010/main" val="3399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F892-BE05-29D7-3F94-9B76B8BFDC3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2946101-0432-E8AF-7FF2-70122B151CF8}"/>
              </a:ext>
            </a:extLst>
          </p:cNvPr>
          <p:cNvSpPr>
            <a:spLocks noGrp="1"/>
          </p:cNvSpPr>
          <p:nvPr>
            <p:ph idx="1"/>
          </p:nvPr>
        </p:nvSpPr>
        <p:spPr/>
        <p:txBody>
          <a:bodyPr>
            <a:normAutofit/>
          </a:bodyPr>
          <a:lstStyle/>
          <a:p>
            <a:r>
              <a:rPr lang="en-US" dirty="0"/>
              <a:t>While the accuracy of the model was below previous works and the observed features had minimal impact on the prediction of games this research will now be able to be used by future researchers when deciding what features to include in their models</a:t>
            </a:r>
          </a:p>
          <a:p>
            <a:r>
              <a:rPr lang="en-US" dirty="0"/>
              <a:t>Future work might include training/testing on more data as well as the inclusion of other features such as humidity, wind chill, surface of the playing field, and the Vegas money line.</a:t>
            </a:r>
          </a:p>
          <a:p>
            <a:r>
              <a:rPr lang="en-US" dirty="0"/>
              <a:t>This is a project I had a lot of fun working on and I do plan to continue working on this after this semester is concluded </a:t>
            </a:r>
          </a:p>
        </p:txBody>
      </p:sp>
    </p:spTree>
    <p:extLst>
      <p:ext uri="{BB962C8B-B14F-4D97-AF65-F5344CB8AC3E}">
        <p14:creationId xmlns:p14="http://schemas.microsoft.com/office/powerpoint/2010/main" val="84965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04C2-5415-C688-0910-232E8FC58B7B}"/>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91AD06C2-579E-7842-C5AC-734F30960D7D}"/>
              </a:ext>
            </a:extLst>
          </p:cNvPr>
          <p:cNvSpPr>
            <a:spLocks noGrp="1"/>
          </p:cNvSpPr>
          <p:nvPr>
            <p:ph type="subTitle" idx="1"/>
          </p:nvPr>
        </p:nvSpPr>
        <p:spPr/>
        <p:txBody>
          <a:bodyPr/>
          <a:lstStyle/>
          <a:p>
            <a:r>
              <a:rPr lang="en-US" dirty="0"/>
              <a:t>Thank you all for you time!</a:t>
            </a:r>
          </a:p>
        </p:txBody>
      </p:sp>
    </p:spTree>
    <p:extLst>
      <p:ext uri="{BB962C8B-B14F-4D97-AF65-F5344CB8AC3E}">
        <p14:creationId xmlns:p14="http://schemas.microsoft.com/office/powerpoint/2010/main" val="425772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2C7F-4F4E-409B-170A-D294A9CDC9A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817AE44-AD42-818D-610D-3F1BC83C3D94}"/>
              </a:ext>
            </a:extLst>
          </p:cNvPr>
          <p:cNvSpPr>
            <a:spLocks noGrp="1"/>
          </p:cNvSpPr>
          <p:nvPr>
            <p:ph idx="1"/>
          </p:nvPr>
        </p:nvSpPr>
        <p:spPr>
          <a:xfrm>
            <a:off x="838199" y="1825625"/>
            <a:ext cx="10668327" cy="4351338"/>
          </a:xfrm>
        </p:spPr>
        <p:txBody>
          <a:bodyPr/>
          <a:lstStyle/>
          <a:p>
            <a:r>
              <a:rPr lang="en-US" dirty="0"/>
              <a:t>This project was about using machine learning to predict the outcome of NFL games.</a:t>
            </a:r>
          </a:p>
          <a:p>
            <a:r>
              <a:rPr lang="en-US" dirty="0"/>
              <a:t>Machine learning and AI have become very popular as of late but as I will discuss later using machine learning to predict NFL matches isn’t anything new</a:t>
            </a:r>
          </a:p>
          <a:p>
            <a:r>
              <a:rPr lang="en-US" dirty="0"/>
              <a:t>The goal of this project was to explore features that had previously not been implemented by other researchers</a:t>
            </a:r>
          </a:p>
        </p:txBody>
      </p:sp>
    </p:spTree>
    <p:extLst>
      <p:ext uri="{BB962C8B-B14F-4D97-AF65-F5344CB8AC3E}">
        <p14:creationId xmlns:p14="http://schemas.microsoft.com/office/powerpoint/2010/main" val="356172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CF6B-A3D1-0EE3-EC8D-8DE24F9477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01F1DC0-EF17-353D-1195-0C389B335A6E}"/>
              </a:ext>
            </a:extLst>
          </p:cNvPr>
          <p:cNvSpPr>
            <a:spLocks noGrp="1"/>
          </p:cNvSpPr>
          <p:nvPr>
            <p:ph idx="1"/>
          </p:nvPr>
        </p:nvSpPr>
        <p:spPr/>
        <p:txBody>
          <a:bodyPr/>
          <a:lstStyle/>
          <a:p>
            <a:r>
              <a:rPr lang="en-US" dirty="0"/>
              <a:t>The first objective was to determine if including stadium and weather features will improve the overall accuracy of a machine learning model in predicting the outcome of an NFL game</a:t>
            </a:r>
          </a:p>
          <a:p>
            <a:r>
              <a:rPr lang="en-US" dirty="0"/>
              <a:t>The second objective was to determine what impact stadium and weather features have on the results of NFL games</a:t>
            </a:r>
          </a:p>
          <a:p>
            <a:r>
              <a:rPr lang="en-US" dirty="0"/>
              <a:t>By exploring these objectives researchers will be able to determine if it’s worth further exploring the use of external factors in the prediction of sports games</a:t>
            </a:r>
          </a:p>
        </p:txBody>
      </p:sp>
    </p:spTree>
    <p:extLst>
      <p:ext uri="{BB962C8B-B14F-4D97-AF65-F5344CB8AC3E}">
        <p14:creationId xmlns:p14="http://schemas.microsoft.com/office/powerpoint/2010/main" val="287776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7011-89AA-F32D-C23C-AC90E29C5053}"/>
              </a:ext>
            </a:extLst>
          </p:cNvPr>
          <p:cNvSpPr>
            <a:spLocks noGrp="1"/>
          </p:cNvSpPr>
          <p:nvPr>
            <p:ph type="title"/>
          </p:nvPr>
        </p:nvSpPr>
        <p:spPr/>
        <p:txBody>
          <a:bodyPr/>
          <a:lstStyle/>
          <a:p>
            <a:r>
              <a:rPr lang="en-US" dirty="0"/>
              <a:t>Past Works (1996 – 2003)</a:t>
            </a:r>
          </a:p>
        </p:txBody>
      </p:sp>
      <p:sp>
        <p:nvSpPr>
          <p:cNvPr id="3" name="Content Placeholder 2">
            <a:extLst>
              <a:ext uri="{FF2B5EF4-FFF2-40B4-BE49-F238E27FC236}">
                <a16:creationId xmlns:a16="http://schemas.microsoft.com/office/drawing/2014/main" id="{D86FAFA1-1465-21B5-06A4-2B47DC0AA53C}"/>
              </a:ext>
            </a:extLst>
          </p:cNvPr>
          <p:cNvSpPr>
            <a:spLocks noGrp="1"/>
          </p:cNvSpPr>
          <p:nvPr>
            <p:ph idx="1"/>
          </p:nvPr>
        </p:nvSpPr>
        <p:spPr/>
        <p:txBody>
          <a:bodyPr>
            <a:normAutofit fontScale="92500" lnSpcReduction="20000"/>
          </a:bodyPr>
          <a:lstStyle/>
          <a:p>
            <a:r>
              <a:rPr lang="en-US" dirty="0"/>
              <a:t>The first paper published involving the use of machine learning in NFL game prediction was in 1996 by M. C. </a:t>
            </a:r>
            <a:r>
              <a:rPr lang="en-US" dirty="0" err="1"/>
              <a:t>Purucker</a:t>
            </a:r>
            <a:endParaRPr lang="en-US" dirty="0"/>
          </a:p>
          <a:p>
            <a:r>
              <a:rPr lang="en-US" dirty="0"/>
              <a:t>He used what are called Neural Networks to predict the outcome of 28 NFL games in which the network correctly predicted 21 of the 28 games</a:t>
            </a:r>
          </a:p>
          <a:p>
            <a:r>
              <a:rPr lang="en-US" dirty="0"/>
              <a:t>In 2003 a researcher named Kahn would later improve upon </a:t>
            </a:r>
            <a:r>
              <a:rPr lang="en-US" dirty="0" err="1"/>
              <a:t>Purucker’s</a:t>
            </a:r>
            <a:r>
              <a:rPr lang="en-US" dirty="0"/>
              <a:t> Neural Network by including three-week historical averages and season averages of team related stats</a:t>
            </a:r>
          </a:p>
          <a:p>
            <a:r>
              <a:rPr lang="en-US" dirty="0"/>
              <a:t>Kahn would train his model on weeks 1 through 13 of the 2003 NFL regular season and test the accuracy of his model on weeks 14 and 15 of the NFL regular season</a:t>
            </a:r>
          </a:p>
          <a:p>
            <a:r>
              <a:rPr lang="en-US" dirty="0"/>
              <a:t>He achieved an accuracy of 75% over 208 matches taking place during weeks 14 and 15 of the NFL regular season</a:t>
            </a:r>
          </a:p>
        </p:txBody>
      </p:sp>
    </p:spTree>
    <p:extLst>
      <p:ext uri="{BB962C8B-B14F-4D97-AF65-F5344CB8AC3E}">
        <p14:creationId xmlns:p14="http://schemas.microsoft.com/office/powerpoint/2010/main" val="116158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7011-89AA-F32D-C23C-AC90E29C5053}"/>
              </a:ext>
            </a:extLst>
          </p:cNvPr>
          <p:cNvSpPr>
            <a:spLocks noGrp="1"/>
          </p:cNvSpPr>
          <p:nvPr>
            <p:ph type="title"/>
          </p:nvPr>
        </p:nvSpPr>
        <p:spPr/>
        <p:txBody>
          <a:bodyPr/>
          <a:lstStyle/>
          <a:p>
            <a:r>
              <a:rPr lang="en-US" dirty="0"/>
              <a:t>Past Works (2011)</a:t>
            </a:r>
          </a:p>
        </p:txBody>
      </p:sp>
      <p:sp>
        <p:nvSpPr>
          <p:cNvPr id="3" name="Content Placeholder 2">
            <a:extLst>
              <a:ext uri="{FF2B5EF4-FFF2-40B4-BE49-F238E27FC236}">
                <a16:creationId xmlns:a16="http://schemas.microsoft.com/office/drawing/2014/main" id="{D86FAFA1-1465-21B5-06A4-2B47DC0AA53C}"/>
              </a:ext>
            </a:extLst>
          </p:cNvPr>
          <p:cNvSpPr>
            <a:spLocks noGrp="1"/>
          </p:cNvSpPr>
          <p:nvPr>
            <p:ph idx="1"/>
          </p:nvPr>
        </p:nvSpPr>
        <p:spPr/>
        <p:txBody>
          <a:bodyPr>
            <a:normAutofit fontScale="85000" lnSpcReduction="20000"/>
          </a:bodyPr>
          <a:lstStyle/>
          <a:p>
            <a:r>
              <a:rPr lang="en-US" dirty="0"/>
              <a:t>In 2011 Jim Warner would apply a Gaussian Model in his predictions rather than the previously used Neural Networks</a:t>
            </a:r>
          </a:p>
          <a:p>
            <a:r>
              <a:rPr lang="en-US" dirty="0"/>
              <a:t>Jim would also train his model on data from the entire 2000 to 2009 NFL season and test the model based on the 2011 season</a:t>
            </a:r>
          </a:p>
          <a:p>
            <a:r>
              <a:rPr lang="en-US" dirty="0"/>
              <a:t>This differed from previous works as other researchers would train and test their models using the same single season</a:t>
            </a:r>
          </a:p>
          <a:p>
            <a:r>
              <a:rPr lang="en-US" dirty="0"/>
              <a:t>While Jim Warner’s model achieved an accuracy of 64.36% the use of non-Neural Network based models as well as the inclusion of multiple NFL seasons in testing and training would become the standard for future research</a:t>
            </a:r>
          </a:p>
          <a:p>
            <a:r>
              <a:rPr lang="en-US" dirty="0"/>
              <a:t>Within that same year a researcher known as Albert </a:t>
            </a:r>
            <a:r>
              <a:rPr lang="en-US" dirty="0" err="1"/>
              <a:t>Shau</a:t>
            </a:r>
            <a:r>
              <a:rPr lang="en-US" dirty="0"/>
              <a:t> would implement a Support Vector Machine model and achieve an accuracy of 68.4% for the 2011 NFL season</a:t>
            </a:r>
          </a:p>
          <a:p>
            <a:r>
              <a:rPr lang="en-US" dirty="0"/>
              <a:t>Albert would follow in Jim’s lead by training his model on data from 1970 up to the 2011 NFL season</a:t>
            </a:r>
          </a:p>
        </p:txBody>
      </p:sp>
    </p:spTree>
    <p:extLst>
      <p:ext uri="{BB962C8B-B14F-4D97-AF65-F5344CB8AC3E}">
        <p14:creationId xmlns:p14="http://schemas.microsoft.com/office/powerpoint/2010/main" val="328284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7011-89AA-F32D-C23C-AC90E29C5053}"/>
              </a:ext>
            </a:extLst>
          </p:cNvPr>
          <p:cNvSpPr>
            <a:spLocks noGrp="1"/>
          </p:cNvSpPr>
          <p:nvPr>
            <p:ph type="title"/>
          </p:nvPr>
        </p:nvSpPr>
        <p:spPr/>
        <p:txBody>
          <a:bodyPr/>
          <a:lstStyle/>
          <a:p>
            <a:r>
              <a:rPr lang="en-US" dirty="0"/>
              <a:t>Past Works (2018-2020)</a:t>
            </a:r>
          </a:p>
        </p:txBody>
      </p:sp>
      <p:sp>
        <p:nvSpPr>
          <p:cNvPr id="3" name="Content Placeholder 2">
            <a:extLst>
              <a:ext uri="{FF2B5EF4-FFF2-40B4-BE49-F238E27FC236}">
                <a16:creationId xmlns:a16="http://schemas.microsoft.com/office/drawing/2014/main" id="{D86FAFA1-1465-21B5-06A4-2B47DC0AA53C}"/>
              </a:ext>
            </a:extLst>
          </p:cNvPr>
          <p:cNvSpPr>
            <a:spLocks noGrp="1"/>
          </p:cNvSpPr>
          <p:nvPr>
            <p:ph idx="1"/>
          </p:nvPr>
        </p:nvSpPr>
        <p:spPr/>
        <p:txBody>
          <a:bodyPr>
            <a:normAutofit fontScale="70000" lnSpcReduction="20000"/>
          </a:bodyPr>
          <a:lstStyle/>
          <a:p>
            <a:r>
              <a:rPr lang="en-US" dirty="0"/>
              <a:t>In 2018 Pablo Bosch would be the first researcher to test multiple machine learning models rather than only testing with one model</a:t>
            </a:r>
          </a:p>
          <a:p>
            <a:r>
              <a:rPr lang="en-US" dirty="0"/>
              <a:t>He implemented a Support Vector Machine model, Logistic Regression model, Random Forest Model, a Neural Network, and a LSTM Neural Network</a:t>
            </a:r>
          </a:p>
          <a:p>
            <a:r>
              <a:rPr lang="en-US" dirty="0"/>
              <a:t>Pablo’s models achieved an average accuracy of 63% utilizing data from the 2009 to 2016 NFL seasons</a:t>
            </a:r>
          </a:p>
          <a:p>
            <a:r>
              <a:rPr lang="en-US" dirty="0"/>
              <a:t>His most accurate model would be the Logistic Regression model with an accuracy of 63.33%</a:t>
            </a:r>
          </a:p>
          <a:p>
            <a:r>
              <a:rPr lang="en-US" dirty="0"/>
              <a:t>Pablo’s idea of testing multiple models rather than sticking to one model would be utilized by Ryan Beal, Timothy Norman, and Sarvapali Ramchurn in their 2020 paper</a:t>
            </a:r>
          </a:p>
          <a:p>
            <a:r>
              <a:rPr lang="en-US" dirty="0"/>
              <a:t>They implemented a mix of previously used models but included a few different models as well</a:t>
            </a:r>
          </a:p>
          <a:p>
            <a:r>
              <a:rPr lang="en-US" dirty="0"/>
              <a:t>These new models included Nearest Neighbor, Decision Tree, AdaBoost, and Quadratic Discriminant Analysis</a:t>
            </a:r>
          </a:p>
          <a:p>
            <a:r>
              <a:rPr lang="en-US" dirty="0"/>
              <a:t>They tested their models on data from the 2015 through 2019 NFL seasons and found that Naïve Bayes was their most accurate model achieving a score of 67.53%.</a:t>
            </a:r>
          </a:p>
        </p:txBody>
      </p:sp>
    </p:spTree>
    <p:extLst>
      <p:ext uri="{BB962C8B-B14F-4D97-AF65-F5344CB8AC3E}">
        <p14:creationId xmlns:p14="http://schemas.microsoft.com/office/powerpoint/2010/main" val="57308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C413-2FF4-103C-69AA-44DA44847D36}"/>
              </a:ext>
            </a:extLst>
          </p:cNvPr>
          <p:cNvSpPr>
            <a:spLocks noGrp="1"/>
          </p:cNvSpPr>
          <p:nvPr>
            <p:ph type="title"/>
          </p:nvPr>
        </p:nvSpPr>
        <p:spPr/>
        <p:txBody>
          <a:bodyPr/>
          <a:lstStyle/>
          <a:p>
            <a:r>
              <a:rPr lang="en-US" dirty="0"/>
              <a:t>Methodology – Features used</a:t>
            </a:r>
          </a:p>
        </p:txBody>
      </p:sp>
      <p:sp>
        <p:nvSpPr>
          <p:cNvPr id="3" name="Content Placeholder 2">
            <a:extLst>
              <a:ext uri="{FF2B5EF4-FFF2-40B4-BE49-F238E27FC236}">
                <a16:creationId xmlns:a16="http://schemas.microsoft.com/office/drawing/2014/main" id="{30ABBF3B-ED31-CA85-29B7-288F1E80FF0C}"/>
              </a:ext>
            </a:extLst>
          </p:cNvPr>
          <p:cNvSpPr>
            <a:spLocks noGrp="1"/>
          </p:cNvSpPr>
          <p:nvPr>
            <p:ph idx="1"/>
          </p:nvPr>
        </p:nvSpPr>
        <p:spPr>
          <a:xfrm>
            <a:off x="838200" y="1825625"/>
            <a:ext cx="6308248" cy="4535930"/>
          </a:xfrm>
        </p:spPr>
        <p:txBody>
          <a:bodyPr>
            <a:normAutofit fontScale="77500" lnSpcReduction="20000"/>
          </a:bodyPr>
          <a:lstStyle/>
          <a:p>
            <a:r>
              <a:rPr lang="en-US" dirty="0"/>
              <a:t>The main features were as follows:</a:t>
            </a:r>
          </a:p>
          <a:p>
            <a:pPr lvl="1"/>
            <a:r>
              <a:rPr lang="en-US" dirty="0"/>
              <a:t>Stadium Elevation (in meters)</a:t>
            </a:r>
          </a:p>
          <a:p>
            <a:pPr lvl="1"/>
            <a:r>
              <a:rPr lang="en-US" dirty="0"/>
              <a:t>Stadium Capacity</a:t>
            </a:r>
          </a:p>
          <a:p>
            <a:pPr lvl="1"/>
            <a:r>
              <a:rPr lang="en-US" dirty="0"/>
              <a:t>Wind Speed (in mph)</a:t>
            </a:r>
          </a:p>
          <a:p>
            <a:pPr lvl="1"/>
            <a:r>
              <a:rPr lang="en-US" dirty="0"/>
              <a:t>Temperature (in Fahrenheit)</a:t>
            </a:r>
          </a:p>
          <a:p>
            <a:r>
              <a:rPr lang="en-US" dirty="0"/>
              <a:t>Other features used:</a:t>
            </a:r>
          </a:p>
          <a:p>
            <a:pPr lvl="1"/>
            <a:r>
              <a:rPr lang="en-US" dirty="0"/>
              <a:t>ELO Rating &amp; Probability</a:t>
            </a:r>
          </a:p>
          <a:p>
            <a:pPr lvl="2"/>
            <a:r>
              <a:rPr lang="en-US" dirty="0"/>
              <a:t>ELO is a mathematical rating given to a team (same ELO as is used in chess)</a:t>
            </a:r>
          </a:p>
          <a:p>
            <a:pPr lvl="1"/>
            <a:r>
              <a:rPr lang="en-US" dirty="0"/>
              <a:t>Average Passing, Rushing, &amp; Total Yards</a:t>
            </a:r>
          </a:p>
          <a:p>
            <a:pPr lvl="1"/>
            <a:r>
              <a:rPr lang="en-US" dirty="0"/>
              <a:t>Average Rushing Attempts</a:t>
            </a:r>
          </a:p>
          <a:p>
            <a:pPr lvl="1"/>
            <a:r>
              <a:rPr lang="en-US" dirty="0"/>
              <a:t>Average Fumbles, Interceptions, &amp; Turnovers</a:t>
            </a:r>
          </a:p>
          <a:p>
            <a:pPr lvl="1"/>
            <a:r>
              <a:rPr lang="en-US" dirty="0"/>
              <a:t>Average Drives</a:t>
            </a:r>
          </a:p>
          <a:p>
            <a:pPr lvl="1"/>
            <a:r>
              <a:rPr lang="en-US" dirty="0"/>
              <a:t>Spread Amount &amp; Over/Under Line</a:t>
            </a:r>
          </a:p>
          <a:p>
            <a:pPr lvl="1"/>
            <a:r>
              <a:rPr lang="en-US" dirty="0"/>
              <a:t>Average Points Scored &amp; Point Difference</a:t>
            </a:r>
          </a:p>
          <a:p>
            <a:pPr lvl="1"/>
            <a:r>
              <a:rPr lang="en-US" dirty="0"/>
              <a:t>Stadium Neutrality &amp; if the home or away team is the favorite</a:t>
            </a:r>
          </a:p>
          <a:p>
            <a:pPr lvl="1"/>
            <a:endParaRPr lang="en-US" dirty="0"/>
          </a:p>
          <a:p>
            <a:endParaRPr lang="en-US" dirty="0"/>
          </a:p>
          <a:p>
            <a:pPr lvl="1"/>
            <a:endParaRPr lang="en-US" dirty="0"/>
          </a:p>
        </p:txBody>
      </p:sp>
      <p:pic>
        <p:nvPicPr>
          <p:cNvPr id="7" name="Picture 6">
            <a:extLst>
              <a:ext uri="{FF2B5EF4-FFF2-40B4-BE49-F238E27FC236}">
                <a16:creationId xmlns:a16="http://schemas.microsoft.com/office/drawing/2014/main" id="{8D3979F1-EB90-49E3-7C50-54915BAE2FAF}"/>
              </a:ext>
            </a:extLst>
          </p:cNvPr>
          <p:cNvPicPr>
            <a:picLocks noChangeAspect="1"/>
          </p:cNvPicPr>
          <p:nvPr/>
        </p:nvPicPr>
        <p:blipFill>
          <a:blip r:embed="rId2"/>
          <a:stretch>
            <a:fillRect/>
          </a:stretch>
        </p:blipFill>
        <p:spPr>
          <a:xfrm>
            <a:off x="7427223" y="2329894"/>
            <a:ext cx="3926577" cy="1152510"/>
          </a:xfrm>
          <a:prstGeom prst="rect">
            <a:avLst/>
          </a:prstGeom>
        </p:spPr>
      </p:pic>
      <p:sp>
        <p:nvSpPr>
          <p:cNvPr id="8" name="TextBox 7">
            <a:extLst>
              <a:ext uri="{FF2B5EF4-FFF2-40B4-BE49-F238E27FC236}">
                <a16:creationId xmlns:a16="http://schemas.microsoft.com/office/drawing/2014/main" id="{A287B06D-FBB3-8845-3B15-C1514D8C6E6E}"/>
              </a:ext>
            </a:extLst>
          </p:cNvPr>
          <p:cNvSpPr txBox="1"/>
          <p:nvPr/>
        </p:nvSpPr>
        <p:spPr>
          <a:xfrm>
            <a:off x="7427223" y="1825625"/>
            <a:ext cx="3839912" cy="369332"/>
          </a:xfrm>
          <a:prstGeom prst="rect">
            <a:avLst/>
          </a:prstGeom>
          <a:noFill/>
        </p:spPr>
        <p:txBody>
          <a:bodyPr wrap="square" rtlCol="0">
            <a:spAutoFit/>
          </a:bodyPr>
          <a:lstStyle/>
          <a:p>
            <a:r>
              <a:rPr lang="en-US" u="sng" dirty="0"/>
              <a:t>Basic Version of Calculating ELO Rating</a:t>
            </a:r>
          </a:p>
        </p:txBody>
      </p:sp>
    </p:spTree>
    <p:extLst>
      <p:ext uri="{BB962C8B-B14F-4D97-AF65-F5344CB8AC3E}">
        <p14:creationId xmlns:p14="http://schemas.microsoft.com/office/powerpoint/2010/main" val="330823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2E3D-926A-25A1-7A55-05FD59892B7E}"/>
              </a:ext>
            </a:extLst>
          </p:cNvPr>
          <p:cNvSpPr>
            <a:spLocks noGrp="1"/>
          </p:cNvSpPr>
          <p:nvPr>
            <p:ph type="title"/>
          </p:nvPr>
        </p:nvSpPr>
        <p:spPr/>
        <p:txBody>
          <a:bodyPr/>
          <a:lstStyle/>
          <a:p>
            <a:r>
              <a:rPr lang="en-US" dirty="0"/>
              <a:t>Methodology – Models Tested</a:t>
            </a:r>
          </a:p>
        </p:txBody>
      </p:sp>
      <p:sp>
        <p:nvSpPr>
          <p:cNvPr id="3" name="Content Placeholder 2">
            <a:extLst>
              <a:ext uri="{FF2B5EF4-FFF2-40B4-BE49-F238E27FC236}">
                <a16:creationId xmlns:a16="http://schemas.microsoft.com/office/drawing/2014/main" id="{F177219F-9431-8AE0-EC65-2F5C98864EA1}"/>
              </a:ext>
            </a:extLst>
          </p:cNvPr>
          <p:cNvSpPr>
            <a:spLocks noGrp="1"/>
          </p:cNvSpPr>
          <p:nvPr>
            <p:ph idx="1"/>
          </p:nvPr>
        </p:nvSpPr>
        <p:spPr/>
        <p:txBody>
          <a:bodyPr>
            <a:normAutofit fontScale="85000" lnSpcReduction="20000"/>
          </a:bodyPr>
          <a:lstStyle/>
          <a:p>
            <a:r>
              <a:rPr lang="en-US" dirty="0"/>
              <a:t>The models tested:</a:t>
            </a:r>
          </a:p>
          <a:p>
            <a:pPr lvl="1"/>
            <a:r>
              <a:rPr lang="en-US" dirty="0"/>
              <a:t>Random Forest</a:t>
            </a:r>
          </a:p>
          <a:p>
            <a:pPr lvl="1"/>
            <a:r>
              <a:rPr lang="en-US" dirty="0"/>
              <a:t>Extra Trees</a:t>
            </a:r>
          </a:p>
          <a:p>
            <a:pPr lvl="1"/>
            <a:r>
              <a:rPr lang="en-US" dirty="0"/>
              <a:t>LGBM Classifier</a:t>
            </a:r>
          </a:p>
          <a:p>
            <a:pPr lvl="1"/>
            <a:r>
              <a:rPr lang="en-US" dirty="0" err="1"/>
              <a:t>XGBoost</a:t>
            </a:r>
            <a:r>
              <a:rPr lang="en-US" dirty="0"/>
              <a:t> Classifier</a:t>
            </a:r>
          </a:p>
          <a:p>
            <a:pPr lvl="1"/>
            <a:r>
              <a:rPr lang="en-US" dirty="0" err="1"/>
              <a:t>Baggin</a:t>
            </a:r>
            <a:r>
              <a:rPr lang="en-US" dirty="0"/>
              <a:t> Classifier</a:t>
            </a:r>
          </a:p>
          <a:p>
            <a:pPr lvl="1"/>
            <a:r>
              <a:rPr lang="en-US" dirty="0"/>
              <a:t>Logistic Regression</a:t>
            </a:r>
          </a:p>
          <a:p>
            <a:pPr lvl="1"/>
            <a:r>
              <a:rPr lang="en-US" dirty="0" err="1"/>
              <a:t>Kneighbors</a:t>
            </a:r>
            <a:endParaRPr lang="en-US" dirty="0"/>
          </a:p>
          <a:p>
            <a:pPr lvl="1"/>
            <a:r>
              <a:rPr lang="en-US" dirty="0"/>
              <a:t>Gaussian Naïve Bayes</a:t>
            </a:r>
          </a:p>
          <a:p>
            <a:pPr lvl="1"/>
            <a:r>
              <a:rPr lang="en-US" dirty="0"/>
              <a:t>Decision Tree</a:t>
            </a:r>
          </a:p>
          <a:p>
            <a:pPr lvl="1"/>
            <a:r>
              <a:rPr lang="en-US" dirty="0"/>
              <a:t>Quadratic Discriminant Analysis</a:t>
            </a:r>
          </a:p>
          <a:p>
            <a:pPr lvl="1"/>
            <a:r>
              <a:rPr lang="en-US" dirty="0"/>
              <a:t>SVC</a:t>
            </a:r>
          </a:p>
          <a:p>
            <a:pPr lvl="1"/>
            <a:r>
              <a:rPr lang="en-US" dirty="0"/>
              <a:t>Ridge Classifier</a:t>
            </a:r>
          </a:p>
          <a:p>
            <a:pPr lvl="1"/>
            <a:r>
              <a:rPr lang="en-US" dirty="0"/>
              <a:t>SGD Classifier</a:t>
            </a:r>
          </a:p>
        </p:txBody>
      </p:sp>
    </p:spTree>
    <p:extLst>
      <p:ext uri="{BB962C8B-B14F-4D97-AF65-F5344CB8AC3E}">
        <p14:creationId xmlns:p14="http://schemas.microsoft.com/office/powerpoint/2010/main" val="375668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7CD-6E38-7FAB-8E70-5BDFA26C8A0E}"/>
              </a:ext>
            </a:extLst>
          </p:cNvPr>
          <p:cNvSpPr>
            <a:spLocks noGrp="1"/>
          </p:cNvSpPr>
          <p:nvPr>
            <p:ph type="title"/>
          </p:nvPr>
        </p:nvSpPr>
        <p:spPr/>
        <p:txBody>
          <a:bodyPr/>
          <a:lstStyle/>
          <a:p>
            <a:r>
              <a:rPr lang="en-US" dirty="0"/>
              <a:t>Methodology – Training/Testing Setup</a:t>
            </a:r>
          </a:p>
        </p:txBody>
      </p:sp>
      <p:sp>
        <p:nvSpPr>
          <p:cNvPr id="3" name="Content Placeholder 2">
            <a:extLst>
              <a:ext uri="{FF2B5EF4-FFF2-40B4-BE49-F238E27FC236}">
                <a16:creationId xmlns:a16="http://schemas.microsoft.com/office/drawing/2014/main" id="{69F19CDE-65CA-9417-541A-F81F415DB559}"/>
              </a:ext>
            </a:extLst>
          </p:cNvPr>
          <p:cNvSpPr>
            <a:spLocks noGrp="1"/>
          </p:cNvSpPr>
          <p:nvPr>
            <p:ph idx="1"/>
          </p:nvPr>
        </p:nvSpPr>
        <p:spPr/>
        <p:txBody>
          <a:bodyPr>
            <a:normAutofit/>
          </a:bodyPr>
          <a:lstStyle/>
          <a:p>
            <a:r>
              <a:rPr lang="en-US" dirty="0"/>
              <a:t>Training Data consisted of regular season data from 2005 through 2015</a:t>
            </a:r>
          </a:p>
          <a:p>
            <a:r>
              <a:rPr lang="en-US" dirty="0"/>
              <a:t>Testing Data consisted of regular season data from 2016 through 2022 with a few weeks from 2023</a:t>
            </a:r>
          </a:p>
          <a:p>
            <a:r>
              <a:rPr lang="en-US" dirty="0"/>
              <a:t>The models make their picks based on a 50/50 probability as to if they believe the home team will win or not</a:t>
            </a:r>
          </a:p>
          <a:p>
            <a:pPr lvl="1"/>
            <a:r>
              <a:rPr lang="en-US" dirty="0"/>
              <a:t>Breakdown</a:t>
            </a:r>
          </a:p>
          <a:p>
            <a:pPr lvl="2"/>
            <a:r>
              <a:rPr lang="en-US" dirty="0"/>
              <a:t>IF the model predicts the home team has a &gt;50 percent chance of winning the game and the home team does win, this is considered a correct pick</a:t>
            </a:r>
          </a:p>
          <a:p>
            <a:pPr lvl="2"/>
            <a:r>
              <a:rPr lang="en-US" dirty="0"/>
              <a:t>IF the model predicts the home team has a &gt;50 percent change of winning the game and they lose, this is considered an incorrect pick</a:t>
            </a:r>
          </a:p>
        </p:txBody>
      </p:sp>
    </p:spTree>
    <p:extLst>
      <p:ext uri="{BB962C8B-B14F-4D97-AF65-F5344CB8AC3E}">
        <p14:creationId xmlns:p14="http://schemas.microsoft.com/office/powerpoint/2010/main" val="1429561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1728</TotalTime>
  <Words>1444</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Using Machine Learning and Non-Game Factors to Predict NFL Games</vt:lpstr>
      <vt:lpstr>Background</vt:lpstr>
      <vt:lpstr>Objectives</vt:lpstr>
      <vt:lpstr>Past Works (1996 – 2003)</vt:lpstr>
      <vt:lpstr>Past Works (2011)</vt:lpstr>
      <vt:lpstr>Past Works (2018-2020)</vt:lpstr>
      <vt:lpstr>Methodology – Features used</vt:lpstr>
      <vt:lpstr>Methodology – Models Tested</vt:lpstr>
      <vt:lpstr>Methodology – Training/Testing Setup</vt:lpstr>
      <vt:lpstr>Methodology– Score Calculation</vt:lpstr>
      <vt:lpstr>Data Collection Process</vt:lpstr>
      <vt:lpstr>Results</vt:lpstr>
      <vt:lpstr>PowerPoint Presentation</vt:lpstr>
      <vt:lpstr>PowerPoint Presentation</vt:lpstr>
      <vt:lpstr>PowerPoint Presentation</vt:lpstr>
      <vt:lpstr>Analysis of Results</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and Non-Game Factors to Predict NFL Games</dc:title>
  <dc:creator>Jacob Lawrence DeMuth</dc:creator>
  <cp:lastModifiedBy>Jacob Lawrence DeMuth</cp:lastModifiedBy>
  <cp:revision>5</cp:revision>
  <dcterms:created xsi:type="dcterms:W3CDTF">2023-12-11T04:27:05Z</dcterms:created>
  <dcterms:modified xsi:type="dcterms:W3CDTF">2023-12-12T22:26:37Z</dcterms:modified>
</cp:coreProperties>
</file>