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1" r:id="rId16"/>
    <p:sldId id="270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1" clrIdx="0">
    <p:extLst>
      <p:ext uri="{19B8F6BF-5375-455C-9EA6-DF929625EA0E}">
        <p15:presenceInfo xmlns:p15="http://schemas.microsoft.com/office/powerpoint/2012/main" userId="Пользователь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63C69-6AC4-4515-84BB-C614EE551B82}" type="datetimeFigureOut">
              <a:rPr lang="ru-RU" smtClean="0"/>
              <a:t>07.08.2019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A670A-07B1-47CC-B712-F3DB7042C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5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C05E-219E-4729-9909-5B693F1E4DB2}" type="datetime1">
              <a:rPr lang="ru-RU" smtClean="0"/>
              <a:t>07.08.2019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46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BD1D-74D3-449F-A3CA-F47BBACDADC1}" type="datetime1">
              <a:rPr lang="ru-RU" smtClean="0"/>
              <a:t>07.08.2019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91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E365-3C59-403F-A598-8903968D44C1}" type="datetime1">
              <a:rPr lang="ru-RU" smtClean="0"/>
              <a:t>07.08.2019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39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973D-7295-497C-A5AE-B81A0C1EA542}" type="datetime1">
              <a:rPr lang="ru-RU" smtClean="0"/>
              <a:t>07.08.2019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2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CA65-1DF0-4542-9513-2573006F2B09}" type="datetime1">
              <a:rPr lang="ru-RU" smtClean="0"/>
              <a:t>07.08.2019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03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4F0D-BE92-42E2-AC19-D4AE919B8EEA}" type="datetime1">
              <a:rPr lang="ru-RU" smtClean="0"/>
              <a:t>07.08.2019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12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2A4F-404C-4E2A-B048-29FEE1F56BCC}" type="datetime1">
              <a:rPr lang="ru-RU" smtClean="0"/>
              <a:t>07.08.2019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13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E32F-21C9-4A73-9D8C-CB8422C8AD99}" type="datetime1">
              <a:rPr lang="ru-RU" smtClean="0"/>
              <a:t>07.08.2019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23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7035-4758-4463-AF71-B436150BF40F}" type="datetime1">
              <a:rPr lang="ru-RU" smtClean="0"/>
              <a:t>07.08.2019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68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2BB4-229E-48DC-A891-0BD3792CC568}" type="datetime1">
              <a:rPr lang="ru-RU" smtClean="0"/>
              <a:t>07.08.2019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28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65DE-1A63-4DFF-816D-2C4DB2F0AABF}" type="datetime1">
              <a:rPr lang="ru-RU" smtClean="0"/>
              <a:t>07.08.2019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4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37F58-E97F-4EAB-9CA9-C9A7312871A5}" type="datetime1">
              <a:rPr lang="ru-RU" smtClean="0"/>
              <a:t>07.08.2019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64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2.wp.com/www.real-statistics.com/wp-content/uploads/2012/11/chi-square-graph.png" TargetMode="External"/><Relationship Id="rId2" Type="http://schemas.openxmlformats.org/officeDocument/2006/relationships/hyperlink" Target="https://www.spcforexcel.com/knowledge/basic-statistics/are-skewness-and-kurtosis-useful-statistic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eal-statistics.com/descriptive-statistics/symmetry-skewness-kurtosis/" TargetMode="Externa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ourses.lumenlearning.com/introstats1/chapter/the-standard-normal-distribu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search?q=standardized+normal+distribution+function&amp;tbm=isch&amp;source=iu&amp;ictx=1&amp;fir=KnzOYQYCWGe7eM:,cNmGppNGE7l3gM,_&amp;vet=1&amp;usg=AI4_-kSUsKWlMfyq3ne8kzSjdv_RmJl-kA&amp;sa=X&amp;ved=2ahUKEwiZ25_RycbjAhWPa1AKHeBmCLkQ9QEwBHoECAYQBg#imgrc=3TG6TWgAvYWz-M:&amp;vet=1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www.mathsisfun.com/data/standard-normal-distribution-table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stepupanalytics.com/application-of-chi-square-distribution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hanacademy.org/math/statistics-probability/inference-categorical-data-chi-square-tests/chi-square-goodness-of-fit-tests/v/chi-square-distribution-introduction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s://en.wikipedia.org/wiki/Gamma_functio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Student's_t-distribution" TargetMode="External"/><Relationship Id="rId4" Type="http://schemas.openxmlformats.org/officeDocument/2006/relationships/hyperlink" Target="https://businessjargons.com/applications-of-t-distribution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F-distribution" TargetMode="External"/><Relationship Id="rId4" Type="http://schemas.openxmlformats.org/officeDocument/2006/relationships/hyperlink" Target="https://stepupanalytics.com/application-of-f-distribution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Poisson_distribution" TargetMode="External"/><Relationship Id="rId4" Type="http://schemas.openxmlformats.org/officeDocument/2006/relationships/hyperlink" Target="https://corporatefinanceinstitute.com/resources/knowledge/other/poisson-distribution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stat.ucla.edu/socr/index.php/AP_Statistics_Curriculum_2007_Exponentia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og-normal_distribu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3XCjjJQ0-o" TargetMode="External"/><Relationship Id="rId2" Type="http://schemas.openxmlformats.org/officeDocument/2006/relationships/hyperlink" Target="https://en.wikipedia.org/wiki/Law_of_large_numb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hebyshev's_inequalit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istics4u.com/fundstat_eng/cc_chebyshev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stationarity-in-time-series-analysis-90c94f2732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ts.stackexchange.com/questions/94402/what-is-the-difference-between-finite-and-infinite-variance" TargetMode="External"/><Relationship Id="rId5" Type="http://schemas.openxmlformats.org/officeDocument/2006/relationships/hyperlink" Target="https://en.wikipedia.org/wiki/Stable_distribution" TargetMode="External"/><Relationship Id="rId4" Type="http://schemas.openxmlformats.org/officeDocument/2006/relationships/hyperlink" Target="https://en.wikipedia.org/wiki/Up_t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courses.lumenlearning.com/introstats1/chapter/the-standard-normal-distribution/" TargetMode="External"/><Relationship Id="rId4" Type="http://schemas.openxmlformats.org/officeDocument/2006/relationships/hyperlink" Target="https://en.wikipedia.org/wiki/Normal_distributio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isticshowto.datasciencecentral.com/probability-and-statistics/normal-distributions/central-limit-theorem-definition-example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xfordreference.com/view/10.1093/oi/authority.20110803104447825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thsisfun.com/data/standard-normal-distribution.html" TargetMode="External"/><Relationship Id="rId4" Type="http://schemas.openxmlformats.org/officeDocument/2006/relationships/hyperlink" Target="https://en.wikipedia.org/wiki/68%E2%80%9395%E2%80%9399.7_ru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329" y="170503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Probability &amp; Distributions for </a:t>
            </a:r>
            <a:r>
              <a:rPr lang="en-US" b="1" dirty="0" smtClean="0">
                <a:solidFill>
                  <a:srgbClr val="00B0F0"/>
                </a:solidFill>
              </a:rPr>
              <a:t>Developers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64864" y="3223034"/>
            <a:ext cx="7886700" cy="742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800" b="1" dirty="0"/>
          </a:p>
          <a:p>
            <a:pPr algn="ctr"/>
            <a:r>
              <a:rPr lang="en-US" sz="1800" b="1" dirty="0"/>
              <a:t>Developed by </a:t>
            </a:r>
            <a:r>
              <a:rPr lang="en-US" sz="1800" b="1" dirty="0" err="1"/>
              <a:t>Demyd</a:t>
            </a:r>
            <a:r>
              <a:rPr lang="en-US" sz="1800" b="1" dirty="0"/>
              <a:t> </a:t>
            </a:r>
            <a:r>
              <a:rPr lang="en-US" sz="1800" b="1" dirty="0" err="1"/>
              <a:t>Dzyuban</a:t>
            </a:r>
            <a:r>
              <a:rPr lang="en-US" sz="1800" b="1" dirty="0"/>
              <a:t> @July 2019 (draft)</a:t>
            </a: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787118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10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29885" y="138236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Skewness and Kurtosis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8353" y="4103297"/>
            <a:ext cx="75234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https://www.spcforexcel.com/knowledge/basic-statistics/are-skewness-and-kurtosis-useful-statistics</a:t>
            </a:r>
            <a:endParaRPr lang="ru-RU" sz="1200" dirty="0"/>
          </a:p>
        </p:txBody>
      </p:sp>
      <p:pic>
        <p:nvPicPr>
          <p:cNvPr id="1026" name="Picture 2" descr="Chi-square distribution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436" y="606760"/>
            <a:ext cx="4825407" cy="289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98353" y="3733401"/>
            <a:ext cx="86822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5"/>
              </a:rPr>
              <a:t>http://www.real-statistics.com/descriptive-statistics/symmetry-skewness-kurtosis/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930046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11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47168" y="92968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Standard Normal Deviate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9340" y="637058"/>
            <a:ext cx="84423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373D3F"/>
                </a:solidFill>
                <a:latin typeface="proxima-nova"/>
              </a:rPr>
              <a:t>The </a:t>
            </a:r>
            <a:r>
              <a:rPr lang="en-US" sz="1600" i="1" u="sng" dirty="0">
                <a:solidFill>
                  <a:srgbClr val="373D3F"/>
                </a:solidFill>
                <a:latin typeface="proxima-nova"/>
              </a:rPr>
              <a:t>standard normal distribution</a:t>
            </a:r>
            <a:r>
              <a:rPr lang="en-US" sz="1600" dirty="0">
                <a:solidFill>
                  <a:srgbClr val="373D3F"/>
                </a:solidFill>
                <a:latin typeface="proxima-nova"/>
              </a:rPr>
              <a:t> is a normal distribution of standardized values called </a:t>
            </a:r>
            <a:r>
              <a:rPr lang="en-US" sz="1600" b="1" i="1" dirty="0">
                <a:solidFill>
                  <a:srgbClr val="373D3F"/>
                </a:solidFill>
                <a:latin typeface="proxima-nova"/>
              </a:rPr>
              <a:t>z</a:t>
            </a:r>
            <a:r>
              <a:rPr lang="en-US" sz="1600" b="1" dirty="0">
                <a:solidFill>
                  <a:srgbClr val="373D3F"/>
                </a:solidFill>
                <a:latin typeface="proxima-nova"/>
              </a:rPr>
              <a:t>-scores</a:t>
            </a:r>
            <a:r>
              <a:rPr lang="en-US" sz="1600" dirty="0">
                <a:solidFill>
                  <a:srgbClr val="373D3F"/>
                </a:solidFill>
                <a:latin typeface="proxima-nova"/>
              </a:rPr>
              <a:t>. </a:t>
            </a:r>
          </a:p>
          <a:p>
            <a:pPr algn="just"/>
            <a:r>
              <a:rPr lang="en-US" sz="1600" dirty="0">
                <a:solidFill>
                  <a:srgbClr val="373D3F"/>
                </a:solidFill>
                <a:latin typeface="proxima-nova"/>
              </a:rPr>
              <a:t>A </a:t>
            </a:r>
            <a:r>
              <a:rPr lang="en-US" sz="1600" i="1" dirty="0">
                <a:solidFill>
                  <a:srgbClr val="373D3F"/>
                </a:solidFill>
                <a:latin typeface="proxima-nova"/>
              </a:rPr>
              <a:t>z</a:t>
            </a:r>
            <a:r>
              <a:rPr lang="en-US" sz="1600" dirty="0">
                <a:solidFill>
                  <a:srgbClr val="373D3F"/>
                </a:solidFill>
                <a:latin typeface="proxima-nova"/>
              </a:rPr>
              <a:t>-score is measured in units of the standard deviation. </a:t>
            </a:r>
            <a:endParaRPr lang="ru-RU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85999" y="6080898"/>
            <a:ext cx="85958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2"/>
              </a:rPr>
              <a:t>https://courses.lumenlearning.com/introstats1/chapter/the-standard-normal-distribution/</a:t>
            </a:r>
            <a:endParaRPr lang="ru-RU" sz="11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22" y="3242308"/>
            <a:ext cx="1369336" cy="615432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85999" y="3978263"/>
            <a:ext cx="85645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373D3F"/>
                </a:solidFill>
                <a:latin typeface="proxima-nova"/>
              </a:rPr>
              <a:t>The </a:t>
            </a:r>
            <a:r>
              <a:rPr lang="en-US" sz="1600" i="1" dirty="0">
                <a:solidFill>
                  <a:srgbClr val="373D3F"/>
                </a:solidFill>
                <a:latin typeface="proxima-nova"/>
              </a:rPr>
              <a:t>z</a:t>
            </a:r>
            <a:r>
              <a:rPr lang="en-US" sz="1600" dirty="0">
                <a:solidFill>
                  <a:srgbClr val="373D3F"/>
                </a:solidFill>
                <a:latin typeface="proxima-nova"/>
              </a:rPr>
              <a:t>-score tells you how many standard deviations (</a:t>
            </a:r>
            <a:r>
              <a:rPr lang="el-GR" sz="1600" dirty="0">
                <a:solidFill>
                  <a:srgbClr val="FF0000"/>
                </a:solidFill>
                <a:latin typeface="proxima-nova"/>
              </a:rPr>
              <a:t>σ</a:t>
            </a:r>
            <a:r>
              <a:rPr lang="en-US" sz="1600" dirty="0">
                <a:solidFill>
                  <a:srgbClr val="373D3F"/>
                </a:solidFill>
                <a:latin typeface="proxima-nova"/>
              </a:rPr>
              <a:t>) the value </a:t>
            </a:r>
            <a:r>
              <a:rPr lang="en-US" sz="1600" i="1" dirty="0">
                <a:solidFill>
                  <a:srgbClr val="FF0000"/>
                </a:solidFill>
                <a:latin typeface="proxima-nova"/>
              </a:rPr>
              <a:t>x</a:t>
            </a:r>
            <a:r>
              <a:rPr lang="en-US" sz="1600" dirty="0">
                <a:solidFill>
                  <a:srgbClr val="373D3F"/>
                </a:solidFill>
                <a:latin typeface="proxima-nova"/>
              </a:rPr>
              <a:t> is above (to the right of) or below (to the left of) the mean, </a:t>
            </a:r>
            <a:r>
              <a:rPr lang="en-US" sz="1600" i="1" dirty="0">
                <a:solidFill>
                  <a:srgbClr val="FF0000"/>
                </a:solidFill>
                <a:latin typeface="proxima-nova"/>
              </a:rPr>
              <a:t>μ</a:t>
            </a:r>
            <a:r>
              <a:rPr lang="en-US" sz="1600" dirty="0">
                <a:solidFill>
                  <a:srgbClr val="373D3F"/>
                </a:solidFill>
                <a:latin typeface="proxima-nova"/>
              </a:rPr>
              <a:t>.</a:t>
            </a:r>
            <a:endParaRPr lang="ru-RU" sz="1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08228" y="5083349"/>
            <a:ext cx="75053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https://www.mathsisfun.com/data/standard-normal-distribution-table.html</a:t>
            </a:r>
            <a:endParaRPr lang="ru-RU" sz="12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85999" y="4777118"/>
            <a:ext cx="85645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373D3F"/>
                </a:solidFill>
                <a:latin typeface="proxima-nova"/>
              </a:rPr>
              <a:t>How to apply Z-tables:</a:t>
            </a:r>
            <a:r>
              <a:rPr lang="en-US" sz="1400" dirty="0">
                <a:solidFill>
                  <a:srgbClr val="373D3F"/>
                </a:solidFill>
                <a:latin typeface="proxima-nova"/>
              </a:rPr>
              <a:t> </a:t>
            </a:r>
            <a:endParaRPr lang="ru-RU" sz="14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340" y="1569367"/>
            <a:ext cx="5619750" cy="11334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69340" y="2826036"/>
            <a:ext cx="86030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800" dirty="0">
                <a:hlinkClick r:id="rId6"/>
              </a:rPr>
              <a:t>https://www.google.com/search?q=standardized+normal+distribution+function&amp;tbm=isch&amp;source=iu&amp;ictx=1&amp;fir=KnzOYQYCWGe7eM%253A%252CcNmGppNGE7l3gM%252C_&amp;vet=1&amp;usg=AI4_-kSUsKWlMfyq3ne8kzSjdv_RmJl-kA&amp;sa=X&amp;ved=2ahUKEwiZ25_RycbjAhWPa1AKHeBmCLkQ9QEwBHoECAYQBg#imgrc=3TG6TWgAvYWz-M:&amp;vet=1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2227307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12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47168" y="92968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χ(Chi) Distribution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52" y="1059770"/>
            <a:ext cx="1685925" cy="885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8352" y="633743"/>
            <a:ext cx="2679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Probability Density Function</a:t>
            </a:r>
            <a:endParaRPr lang="ru-RU" sz="1400" b="1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52" y="2022550"/>
            <a:ext cx="495300" cy="228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93652" y="1974151"/>
            <a:ext cx="805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Gamma function </a:t>
            </a:r>
            <a:r>
              <a:rPr lang="en-US" sz="1200" dirty="0">
                <a:hlinkClick r:id="rId4"/>
              </a:rPr>
              <a:t>https://en.wikipedia.org/wiki/Gamma_function</a:t>
            </a:r>
            <a:r>
              <a:rPr lang="en-US" sz="1200" dirty="0"/>
              <a:t>), </a:t>
            </a:r>
            <a:r>
              <a:rPr lang="en-US" sz="1200" dirty="0">
                <a:solidFill>
                  <a:srgbClr val="FF0000"/>
                </a:solidFill>
              </a:rPr>
              <a:t>k</a:t>
            </a:r>
            <a:r>
              <a:rPr lang="en-US" sz="1200" dirty="0"/>
              <a:t> – degree of freedom, x – standard random normal variable.</a:t>
            </a:r>
            <a:endParaRPr lang="ru-RU" sz="1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080" y="2512771"/>
            <a:ext cx="3630393" cy="361819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46834" y="6077248"/>
            <a:ext cx="87979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hlinkClick r:id="rId6"/>
              </a:rPr>
              <a:t>https://www.khanacademy.org/math/statistics-probability/inference-categorical-data-chi-square-tests/chi-square-goodness-of-fit-tests/v/chi-square-distribution-introduction</a:t>
            </a:r>
            <a:endParaRPr lang="ru-RU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220894" y="2625316"/>
            <a:ext cx="47239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Application of Chi distribution: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testing for a population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for statistical independence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for goodness of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for homogeneity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200" dirty="0">
                <a:hlinkClick r:id="rId7"/>
              </a:rPr>
              <a:t>https://stepupanalytics.com/application-of-chi-square-distribution/</a:t>
            </a:r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3931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13</a:t>
            </a:fld>
            <a:endParaRPr lang="ru-R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8F5B17-F662-4630-ADB5-7EC597AEB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5" y="501649"/>
            <a:ext cx="8771138" cy="3936581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F02E5EE-11DA-4C66-8B5D-2FE835557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68" y="92968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Student’s Distribution (t-distribution)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68D01-68F4-4985-89CC-2748368AD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8" y="4603011"/>
            <a:ext cx="4759495" cy="11557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6E57B1-2D77-48B0-BDA3-B3CB0AE0890F}"/>
              </a:ext>
            </a:extLst>
          </p:cNvPr>
          <p:cNvSpPr txBox="1"/>
          <p:nvPr/>
        </p:nvSpPr>
        <p:spPr>
          <a:xfrm>
            <a:off x="4900474" y="4477579"/>
            <a:ext cx="410254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Application of t-distribution: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of Hypothesis of the Population 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of Hypothesis of the Difference Between Two 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of Hypothesis of the Difference Between Two Means With Dependent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of Hypothesis about the Coefficient of Correlation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761C8E-545D-47A4-A062-E94FAB71C952}"/>
              </a:ext>
            </a:extLst>
          </p:cNvPr>
          <p:cNvSpPr/>
          <p:nvPr/>
        </p:nvSpPr>
        <p:spPr>
          <a:xfrm>
            <a:off x="234724" y="6244350"/>
            <a:ext cx="41780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https://businessjargons.com/applications-of-t-distribution.html</a:t>
            </a:r>
            <a:endParaRPr lang="en-US" sz="1200" dirty="0"/>
          </a:p>
          <a:p>
            <a:r>
              <a:rPr lang="en-US" sz="1200" dirty="0">
                <a:hlinkClick r:id="rId5"/>
              </a:rPr>
              <a:t>https://en.wikipedia.org/wiki/Student%27s_t-distribution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98574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1C537-427D-4EB4-BA69-2EEF27D7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14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04231CB-699A-4836-B06D-D29FEFCF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64" y="63285"/>
            <a:ext cx="7886700" cy="31591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Fisher–</a:t>
            </a:r>
            <a:r>
              <a:rPr lang="en-US" sz="2400" b="1" dirty="0" err="1">
                <a:solidFill>
                  <a:srgbClr val="00B0F0"/>
                </a:solidFill>
              </a:rPr>
              <a:t>Snedecor</a:t>
            </a:r>
            <a:r>
              <a:rPr lang="en-US" sz="2400" b="1" dirty="0">
                <a:solidFill>
                  <a:srgbClr val="00B0F0"/>
                </a:solidFill>
              </a:rPr>
              <a:t> Distribution (F-distribution)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D8503A-B87C-410E-AA27-45CF962C4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4" y="509203"/>
            <a:ext cx="8700117" cy="26901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ED7985-398B-4482-B26B-E025C395B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64" y="3413340"/>
            <a:ext cx="3476625" cy="3381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B525E7-681C-440E-9823-5D061E178F69}"/>
              </a:ext>
            </a:extLst>
          </p:cNvPr>
          <p:cNvSpPr txBox="1"/>
          <p:nvPr/>
        </p:nvSpPr>
        <p:spPr>
          <a:xfrm>
            <a:off x="4030462" y="3613212"/>
            <a:ext cx="411036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Application of F-distribution: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for the equality of the two population variances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for the null hypothesis and alternative hypothesis in regression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testing of significance of an observed R</a:t>
            </a:r>
            <a:r>
              <a:rPr lang="en-US" sz="1400" baseline="30000" dirty="0"/>
              <a:t>2</a:t>
            </a:r>
            <a:r>
              <a:rPr lang="en-US" sz="1400" dirty="0"/>
              <a:t> (observed multiple correlation coefficient)  of a variate with k other variates in a random sample of size n from (k+1) variate population</a:t>
            </a:r>
          </a:p>
          <a:p>
            <a:endParaRPr lang="en-US" b="1" dirty="0"/>
          </a:p>
          <a:p>
            <a:r>
              <a:rPr lang="en-US" sz="1200" dirty="0">
                <a:hlinkClick r:id="rId4"/>
              </a:rPr>
              <a:t>https://stepupanalytics.com/application-of-f-distribution/</a:t>
            </a:r>
            <a:endParaRPr lang="en-US" sz="1200" b="1" dirty="0"/>
          </a:p>
          <a:p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CB294B-FB16-44C7-B5CB-725585B094C7}"/>
              </a:ext>
            </a:extLst>
          </p:cNvPr>
          <p:cNvSpPr/>
          <p:nvPr/>
        </p:nvSpPr>
        <p:spPr>
          <a:xfrm>
            <a:off x="3999908" y="6478989"/>
            <a:ext cx="29088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5"/>
              </a:rPr>
              <a:t>https://en.wikipedia.org/wiki/F-distribution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63761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DD153-8E18-42B7-99CE-1D9A1987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15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E566B2C-FB9D-4128-94AB-57542513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64" y="63285"/>
            <a:ext cx="7886700" cy="31591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Poisson </a:t>
            </a:r>
            <a:r>
              <a:rPr lang="en-US" sz="2400" b="1" dirty="0" smtClean="0">
                <a:solidFill>
                  <a:srgbClr val="00B0F0"/>
                </a:solidFill>
              </a:rPr>
              <a:t>Distribution (</a:t>
            </a:r>
            <a:r>
              <a:rPr lang="en-US" sz="2400" b="1" dirty="0" err="1" smtClean="0">
                <a:solidFill>
                  <a:srgbClr val="00B0F0"/>
                </a:solidFill>
              </a:rPr>
              <a:t>descrete</a:t>
            </a:r>
            <a:r>
              <a:rPr lang="en-US" sz="2400" b="1" dirty="0" smtClean="0">
                <a:solidFill>
                  <a:srgbClr val="00B0F0"/>
                </a:solidFill>
              </a:rPr>
              <a:t>)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11D1EF-8DB4-402F-8FF0-1EC9BC664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80" y="379196"/>
            <a:ext cx="3876675" cy="4657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972E4E-B5AC-4D3C-B97D-DB7CBED31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299" y="633303"/>
            <a:ext cx="4972056" cy="20747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C39D50F-795B-41BF-A4A8-FF4B2CA95483}"/>
              </a:ext>
            </a:extLst>
          </p:cNvPr>
          <p:cNvSpPr/>
          <p:nvPr/>
        </p:nvSpPr>
        <p:spPr>
          <a:xfrm>
            <a:off x="4047055" y="2962165"/>
            <a:ext cx="49720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https://corporatefinanceinstitute.com/resources/knowledge/other/poisson-distribution/</a:t>
            </a:r>
            <a:endParaRPr lang="en-US" sz="1200" dirty="0"/>
          </a:p>
          <a:p>
            <a:r>
              <a:rPr lang="en-US" sz="1200" dirty="0">
                <a:hlinkClick r:id="rId5"/>
              </a:rPr>
              <a:t>https://en.wikipedia.org/wiki/Poisson_distribution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41169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1D9F6-E29C-436D-AEE9-F2C2C514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16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FA74852-421A-4D53-877F-561791F4B39C}"/>
              </a:ext>
            </a:extLst>
          </p:cNvPr>
          <p:cNvSpPr txBox="1">
            <a:spLocks/>
          </p:cNvSpPr>
          <p:nvPr/>
        </p:nvSpPr>
        <p:spPr>
          <a:xfrm>
            <a:off x="424464" y="63285"/>
            <a:ext cx="7886700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B0F0"/>
                </a:solidFill>
              </a:rPr>
              <a:t>Exponential Distribution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12815A-C907-424E-A4F6-174E1BD9A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72" y="538648"/>
            <a:ext cx="3800475" cy="2533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20794C-8664-49AC-B04F-F3871300F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947" y="675205"/>
            <a:ext cx="2514600" cy="581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B03536-28DC-4114-B65A-FFE2079C62C7}"/>
              </a:ext>
            </a:extLst>
          </p:cNvPr>
          <p:cNvSpPr txBox="1"/>
          <p:nvPr/>
        </p:nvSpPr>
        <p:spPr>
          <a:xfrm>
            <a:off x="4036947" y="1474237"/>
            <a:ext cx="4948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</a:t>
            </a:r>
            <a:r>
              <a:rPr lang="el-GR" dirty="0">
                <a:solidFill>
                  <a:srgbClr val="FF0000"/>
                </a:solidFill>
              </a:rPr>
              <a:t>λ</a:t>
            </a:r>
            <a:r>
              <a:rPr lang="en-US" dirty="0"/>
              <a:t> – parameter rate,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– random variable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7E1FCA-FD16-45AA-9073-978D654F94F0}"/>
              </a:ext>
            </a:extLst>
          </p:cNvPr>
          <p:cNvSpPr/>
          <p:nvPr/>
        </p:nvSpPr>
        <p:spPr>
          <a:xfrm>
            <a:off x="236472" y="3028157"/>
            <a:ext cx="89667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exponential distribution occurs naturally when describing the waiting time in a homogeneous Poisson process. 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It can be used in a range of disciplines including queuing theory, physics, reliability theory, and hydrology.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Examples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of events that may be modeled by exponential distribution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time until a radioactive particle decays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time between clicks of a Geiger counter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time until default on payment to company debt holders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distance between mutations on a DNA strand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time it takes for a bank teller to serve a customer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CC2379-EDBF-4F87-BF47-99508DB77396}"/>
              </a:ext>
            </a:extLst>
          </p:cNvPr>
          <p:cNvSpPr/>
          <p:nvPr/>
        </p:nvSpPr>
        <p:spPr>
          <a:xfrm>
            <a:off x="236472" y="6538913"/>
            <a:ext cx="8518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http://wiki.stat.ucla.edu/socr/index.php/AP_Statistics_Curriculum_2007_Exponential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90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17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FA74852-421A-4D53-877F-561791F4B39C}"/>
              </a:ext>
            </a:extLst>
          </p:cNvPr>
          <p:cNvSpPr txBox="1">
            <a:spLocks/>
          </p:cNvSpPr>
          <p:nvPr/>
        </p:nvSpPr>
        <p:spPr>
          <a:xfrm>
            <a:off x="315822" y="135712"/>
            <a:ext cx="7886700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Binomial Distribution (</a:t>
            </a:r>
            <a:r>
              <a:rPr lang="en-US" sz="2400" b="1" dirty="0" err="1" smtClean="0">
                <a:solidFill>
                  <a:srgbClr val="00B0F0"/>
                </a:solidFill>
              </a:rPr>
              <a:t>descrete</a:t>
            </a:r>
            <a:r>
              <a:rPr lang="en-US" sz="2400" b="1" dirty="0" smtClean="0">
                <a:solidFill>
                  <a:srgbClr val="00B0F0"/>
                </a:solidFill>
              </a:rPr>
              <a:t>)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22" y="561079"/>
            <a:ext cx="7102561" cy="81504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22" y="1199679"/>
            <a:ext cx="1905000" cy="8191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22" y="2014728"/>
            <a:ext cx="8574681" cy="44932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98" y="2464056"/>
            <a:ext cx="3840847" cy="2687366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4141245" y="2672229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b="1" dirty="0">
                <a:solidFill>
                  <a:srgbClr val="333333"/>
                </a:solidFill>
                <a:latin typeface="Nunito Sans"/>
              </a:rPr>
              <a:t>Binomial </a:t>
            </a:r>
            <a:r>
              <a:rPr lang="en-US" b="1" dirty="0" smtClean="0">
                <a:solidFill>
                  <a:srgbClr val="333333"/>
                </a:solidFill>
                <a:latin typeface="Nunito Sans"/>
              </a:rPr>
              <a:t>distribution</a:t>
            </a:r>
            <a:r>
              <a:rPr lang="en-US" dirty="0" smtClean="0"/>
              <a:t> </a:t>
            </a:r>
            <a:r>
              <a:rPr lang="en-US" dirty="0"/>
              <a:t>can be applied whenever you're talking about the number of successes in a fixed number of independent trials, with the same fixed probability of success on each trial. </a:t>
            </a:r>
            <a:r>
              <a:rPr lang="en-US" dirty="0" smtClean="0"/>
              <a:t> </a:t>
            </a:r>
            <a:r>
              <a:rPr lang="en-US" dirty="0"/>
              <a:t>"fixed" means not random.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0886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18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FA74852-421A-4D53-877F-561791F4B3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175003"/>
            <a:ext cx="7886700" cy="331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Log-Normal Distribution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47" y="697635"/>
            <a:ext cx="3119721" cy="315547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236" y="697635"/>
            <a:ext cx="2187309" cy="514661"/>
          </a:xfrm>
          <a:prstGeom prst="rect">
            <a:avLst/>
          </a:prstGeom>
        </p:spPr>
      </p:pic>
      <p:sp>
        <p:nvSpPr>
          <p:cNvPr id="32" name="AutoShape 25" descr="\log _{a}(Y)"/>
          <p:cNvSpPr>
            <a:spLocks noChangeAspect="1" noChangeArrowheads="1"/>
          </p:cNvSpPr>
          <p:nvPr/>
        </p:nvSpPr>
        <p:spPr bwMode="auto">
          <a:xfrm>
            <a:off x="51847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3" name="AutoShape 26" descr="\log _{b}(Y)"/>
          <p:cNvSpPr>
            <a:spLocks noChangeAspect="1" noChangeArrowheads="1"/>
          </p:cNvSpPr>
          <p:nvPr/>
        </p:nvSpPr>
        <p:spPr bwMode="auto">
          <a:xfrm>
            <a:off x="71897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4" name="AutoShape 27" descr="a,b\neq 1"/>
          <p:cNvSpPr>
            <a:spLocks noChangeAspect="1" noChangeArrowheads="1"/>
          </p:cNvSpPr>
          <p:nvPr/>
        </p:nvSpPr>
        <p:spPr bwMode="auto">
          <a:xfrm>
            <a:off x="9004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5" name="AutoShape 28" descr="e^{X}"/>
          <p:cNvSpPr>
            <a:spLocks noChangeAspect="1" noChangeArrowheads="1"/>
          </p:cNvSpPr>
          <p:nvPr/>
        </p:nvSpPr>
        <p:spPr bwMode="auto">
          <a:xfrm>
            <a:off x="98298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3499164" y="1402937"/>
            <a:ext cx="5400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https://en.wikipedia.org/wiki/Log-normal_distribution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33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 txBox="1">
            <a:spLocks/>
          </p:cNvSpPr>
          <p:nvPr/>
        </p:nvSpPr>
        <p:spPr>
          <a:xfrm>
            <a:off x="514577" y="277656"/>
            <a:ext cx="7886700" cy="608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Law of Large Numbers (LLN)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33742" y="1176950"/>
            <a:ext cx="796704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</a:rPr>
              <a:t>Law of Large Numbers (LLN)</a:t>
            </a:r>
            <a:r>
              <a:rPr lang="en-US" sz="2400" dirty="0"/>
              <a:t> is a keystone for practical application of distribution of random values and their prediction.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The General Theorem:</a:t>
            </a:r>
          </a:p>
          <a:p>
            <a:pPr algn="just"/>
            <a:r>
              <a:rPr lang="en-US" sz="2400" dirty="0"/>
              <a:t>Large quantity of random values follow a certain pattern/conditions -&gt; so it is possible to predict some stable outcome with no material influence of random values.</a:t>
            </a:r>
          </a:p>
          <a:p>
            <a:pPr algn="just"/>
            <a:endParaRPr lang="en-US" sz="2400" dirty="0"/>
          </a:p>
          <a:p>
            <a:r>
              <a:rPr lang="en-US" sz="1600" dirty="0"/>
              <a:t>In fact, LLN is  the </a:t>
            </a:r>
            <a:r>
              <a:rPr lang="en-US" sz="1600" i="1" u="sng" dirty="0"/>
              <a:t>set of different theorems</a:t>
            </a:r>
            <a:r>
              <a:rPr lang="en-US" sz="1600" i="1" dirty="0"/>
              <a:t> </a:t>
            </a:r>
            <a:r>
              <a:rPr lang="en-US" sz="1600" dirty="0"/>
              <a:t>stipulating the rationale and application of LLN. The </a:t>
            </a:r>
            <a:r>
              <a:rPr lang="en-US" sz="1600" dirty="0" err="1"/>
              <a:t>Chebyshev’s</a:t>
            </a:r>
            <a:r>
              <a:rPr lang="en-US" sz="1600" dirty="0"/>
              <a:t> Theorem is the most general LLN and Bernoulli Theorem is the simplest one.</a:t>
            </a:r>
          </a:p>
          <a:p>
            <a:pPr algn="just"/>
            <a:endParaRPr lang="en-US" sz="2400" dirty="0"/>
          </a:p>
          <a:p>
            <a:pPr algn="just"/>
            <a:r>
              <a:rPr lang="en-US" sz="1400" dirty="0">
                <a:hlinkClick r:id="rId2"/>
              </a:rPr>
              <a:t>https://en.wikipedia.org/wiki/Law_of_large_numbers</a:t>
            </a:r>
            <a:endParaRPr lang="en-US" sz="1400" dirty="0"/>
          </a:p>
          <a:p>
            <a:pPr algn="just"/>
            <a:r>
              <a:rPr lang="en-US" sz="1400" dirty="0">
                <a:hlinkClick r:id="rId3"/>
              </a:rPr>
              <a:t>https://www.youtube.com/watch?v=63XCjjJQ0-o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40252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4859" y="950614"/>
            <a:ext cx="8334281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Chebyshev’s</a:t>
            </a:r>
            <a:r>
              <a:rPr lang="en-US" dirty="0"/>
              <a:t> inequality  </a:t>
            </a:r>
            <a:r>
              <a:rPr lang="en-US" b="1" dirty="0"/>
              <a:t>guarantees</a:t>
            </a:r>
            <a:r>
              <a:rPr lang="en-US" dirty="0"/>
              <a:t> that, for a wide class of probability distributions, no more than a certain fraction of values can be more than a certain distance from the mean.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So it </a:t>
            </a:r>
            <a:r>
              <a:rPr lang="en-US" i="1" u="sng" dirty="0"/>
              <a:t>stipulates</a:t>
            </a:r>
            <a:r>
              <a:rPr lang="en-US" dirty="0"/>
              <a:t> that random value is within the specific range from the mean.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The inequality is used to prove </a:t>
            </a:r>
            <a:r>
              <a:rPr lang="en-US" dirty="0" err="1"/>
              <a:t>Chebyshev’s</a:t>
            </a:r>
            <a:r>
              <a:rPr lang="en-US" dirty="0"/>
              <a:t> Theorem.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>
                <a:hlinkClick r:id="rId2"/>
              </a:rPr>
              <a:t>https://en.wikipedia.org/wiki/Chebyshev%27s_inequality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3</a:t>
            </a:fld>
            <a:endParaRPr lang="ru-RU"/>
          </a:p>
        </p:txBody>
      </p:sp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494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 err="1">
                <a:solidFill>
                  <a:srgbClr val="00B0F0"/>
                </a:solidFill>
              </a:rPr>
              <a:t>Chebyshev's</a:t>
            </a:r>
            <a:r>
              <a:rPr lang="en-US" sz="2400" b="1" dirty="0">
                <a:solidFill>
                  <a:srgbClr val="00B0F0"/>
                </a:solidFill>
              </a:rPr>
              <a:t> inequality</a:t>
            </a:r>
          </a:p>
        </p:txBody>
      </p:sp>
    </p:spTree>
    <p:extLst>
      <p:ext uri="{BB962C8B-B14F-4D97-AF65-F5344CB8AC3E}">
        <p14:creationId xmlns:p14="http://schemas.microsoft.com/office/powerpoint/2010/main" val="10562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4859" y="950614"/>
            <a:ext cx="8334281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↑ of the quantity of random variables -&gt; Arithmetic Mean loses the random property -&gt;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Arithmetic Mean ~ Expected Value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On-job application:</a:t>
            </a:r>
          </a:p>
          <a:p>
            <a:pPr marL="0" indent="0" algn="just">
              <a:buNone/>
            </a:pPr>
            <a:r>
              <a:rPr lang="en-US" dirty="0"/>
              <a:t>The descriptive statistics of the sample is assumed to give sufficient description of the general population.</a:t>
            </a:r>
            <a:endParaRPr lang="uk-UA" dirty="0"/>
          </a:p>
          <a:p>
            <a:pPr marL="0" indent="0" algn="just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4</a:t>
            </a:fld>
            <a:endParaRPr lang="ru-RU"/>
          </a:p>
        </p:txBody>
      </p:sp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494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 err="1">
                <a:solidFill>
                  <a:srgbClr val="00B0F0"/>
                </a:solidFill>
              </a:rPr>
              <a:t>Chebyshev's</a:t>
            </a:r>
            <a:r>
              <a:rPr lang="en-US" sz="2400" b="1" dirty="0">
                <a:solidFill>
                  <a:srgbClr val="00B0F0"/>
                </a:solidFill>
              </a:rPr>
              <a:t> Theorem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93413" y="5069321"/>
            <a:ext cx="6296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http://www.statistics4u.com/fundstat_eng/cc_chebyshev.html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60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5</a:t>
            </a:fld>
            <a:endParaRPr lang="ru-RU"/>
          </a:p>
        </p:txBody>
      </p:sp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467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Bernoulli’s Theorem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10493" y="1466662"/>
            <a:ext cx="87230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↑ of the quantity of observations -&gt; </a:t>
            </a:r>
            <a:r>
              <a:rPr lang="en-US" sz="2400" dirty="0">
                <a:solidFill>
                  <a:srgbClr val="FF0000"/>
                </a:solidFill>
              </a:rPr>
              <a:t>Frequency ~ Probability</a:t>
            </a:r>
            <a:r>
              <a:rPr lang="en-US" sz="2400" dirty="0"/>
              <a:t>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where P of random variable is within the range (0, 1] </a:t>
            </a:r>
          </a:p>
        </p:txBody>
      </p:sp>
    </p:spTree>
    <p:extLst>
      <p:ext uri="{BB962C8B-B14F-4D97-AF65-F5344CB8AC3E}">
        <p14:creationId xmlns:p14="http://schemas.microsoft.com/office/powerpoint/2010/main" val="77976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Distribution properties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6</a:t>
            </a:fld>
            <a:endParaRPr lang="ru-RU"/>
          </a:p>
        </p:txBody>
      </p:sp>
      <p:pic>
        <p:nvPicPr>
          <p:cNvPr id="1027" name="Picture 3" descr="https://miro.medium.com/max/390/0*3XXCQed3bPHrD1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6655"/>
            <a:ext cx="3714750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2672" y="787651"/>
            <a:ext cx="130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Stationarity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1274" y="4658800"/>
            <a:ext cx="48345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https://towardsdatascience.com/stationarity-in-time-series-analysis-90c94f27322</a:t>
            </a:r>
            <a:endParaRPr lang="ru-RU" sz="11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873186" y="1156983"/>
            <a:ext cx="50082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Distribution is 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stable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 if a linear combination of two independent random variables with this distribution has the same distribution, up to location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hlinkClick r:id="rId4" tooltip="Up to"/>
              </a:rPr>
              <a:t> 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and scale parameters. </a:t>
            </a:r>
          </a:p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A </a:t>
            </a:r>
            <a:r>
              <a:rPr lang="en-US" sz="1200" i="1" u="sng" dirty="0">
                <a:solidFill>
                  <a:srgbClr val="222222"/>
                </a:solidFill>
                <a:latin typeface="Arial" panose="020B0604020202020204" pitchFamily="34" charset="0"/>
              </a:rPr>
              <a:t>random variable 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is  </a:t>
            </a:r>
            <a:r>
              <a:rPr lang="en-US" sz="1200" i="1" u="sng" dirty="0">
                <a:solidFill>
                  <a:srgbClr val="222222"/>
                </a:solidFill>
                <a:latin typeface="Arial" panose="020B0604020202020204" pitchFamily="34" charset="0"/>
              </a:rPr>
              <a:t>stable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 if its distribution is stable</a:t>
            </a:r>
            <a:endParaRPr lang="ru-RU" sz="12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73186" y="787651"/>
            <a:ext cx="101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Stability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873186" y="1987980"/>
            <a:ext cx="304649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5"/>
              </a:rPr>
              <a:t>https://en.wikipedia.org/wiki/Stable_distribution</a:t>
            </a:r>
            <a:endParaRPr lang="ru-RU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873186" y="2769392"/>
            <a:ext cx="163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Finite Variance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873187" y="3080587"/>
            <a:ext cx="5008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6"/>
              </a:rPr>
              <a:t>https://stats.stackexchange.com/questions/94402/what-is-the-difference-between-finite-and-infinite-variance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82349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7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10954" y="84469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Normal Distribution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453" y="435809"/>
            <a:ext cx="3412874" cy="76826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48" y="506994"/>
            <a:ext cx="4612884" cy="326907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66522" y="5700976"/>
            <a:ext cx="848776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4"/>
              </a:rPr>
              <a:t>https://en.wikipedia.org/wiki/Normal_distribution</a:t>
            </a:r>
            <a:endParaRPr lang="en-US" sz="1100" dirty="0"/>
          </a:p>
          <a:p>
            <a:r>
              <a:rPr lang="en-US" sz="1100" dirty="0">
                <a:hlinkClick r:id="rId5"/>
              </a:rPr>
              <a:t>https://courses.lumenlearning.com/introstats1/chapter/the-standard-normal-distribution/</a:t>
            </a:r>
            <a:endParaRPr lang="ru-RU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060886" y="1739781"/>
                <a:ext cx="390204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where</a:t>
                </a:r>
              </a:p>
              <a:p>
                <a:r>
                  <a:rPr lang="ru-RU" sz="1200" dirty="0">
                    <a:solidFill>
                      <a:srgbClr val="FF0000"/>
                    </a:solidFill>
                  </a:rPr>
                  <a:t>µ</a:t>
                </a:r>
                <a:r>
                  <a:rPr lang="en-US" sz="1200" dirty="0"/>
                  <a:t> – the mean or expected value of the distribution (also it could be median and mode)</a:t>
                </a:r>
              </a:p>
              <a:p>
                <a:r>
                  <a:rPr lang="el-GR" sz="1200" dirty="0">
                    <a:solidFill>
                      <a:srgbClr val="FF0000"/>
                    </a:solidFill>
                  </a:rPr>
                  <a:t>σ</a:t>
                </a:r>
                <a:r>
                  <a:rPr lang="en-US" sz="1200" dirty="0"/>
                  <a:t> – the standard deviation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/>
                  <a:t> – the variance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886" y="1739781"/>
                <a:ext cx="3902045" cy="1015663"/>
              </a:xfrm>
              <a:prstGeom prst="rect">
                <a:avLst/>
              </a:prstGeom>
              <a:blipFill>
                <a:blip r:embed="rId6"/>
                <a:stretch>
                  <a:fillRect b="-41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303148" y="4323024"/>
            <a:ext cx="2621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Area under the curve = </a:t>
            </a:r>
            <a:r>
              <a:rPr lang="en-US" sz="1200" b="1" dirty="0"/>
              <a:t>1 (probability) </a:t>
            </a:r>
          </a:p>
        </p:txBody>
      </p:sp>
    </p:spTree>
    <p:extLst>
      <p:ext uri="{BB962C8B-B14F-4D97-AF65-F5344CB8AC3E}">
        <p14:creationId xmlns:p14="http://schemas.microsoft.com/office/powerpoint/2010/main" val="574146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8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83794" y="247431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Central Limit Theorem (CLT)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83794" y="952071"/>
            <a:ext cx="81984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pt sans"/>
              </a:rPr>
              <a:t>The sampling distribution of the sample means </a:t>
            </a:r>
            <a:r>
              <a:rPr lang="en-US" i="1" u="sng" dirty="0">
                <a:latin typeface="pt sans"/>
              </a:rPr>
              <a:t>approaches a normal distribution as the sample size gets larger</a:t>
            </a:r>
            <a:r>
              <a:rPr lang="en-US" dirty="0">
                <a:latin typeface="pt sans"/>
              </a:rPr>
              <a:t> — </a:t>
            </a:r>
            <a:r>
              <a:rPr lang="en-US" i="1" dirty="0">
                <a:latin typeface="pt sans"/>
              </a:rPr>
              <a:t>no matter what the shape of the population distribution</a:t>
            </a:r>
            <a:r>
              <a:rPr lang="en-US" dirty="0">
                <a:latin typeface="pt sans"/>
              </a:rPr>
              <a:t>. 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62138" y="2361549"/>
            <a:ext cx="811699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pt sans"/>
              </a:rPr>
              <a:t>An essential component of the Central Limit Theorem is that the average </a:t>
            </a:r>
            <a:r>
              <a:rPr lang="en-US" sz="1400" b="1" dirty="0">
                <a:latin typeface="pt sans"/>
              </a:rPr>
              <a:t>of your sample means will be the population mean</a:t>
            </a:r>
            <a:r>
              <a:rPr lang="en-US" sz="1400" dirty="0">
                <a:latin typeface="pt sans"/>
              </a:rPr>
              <a:t>. </a:t>
            </a:r>
          </a:p>
          <a:p>
            <a:pPr algn="just"/>
            <a:endParaRPr lang="en-US" sz="1400" dirty="0">
              <a:latin typeface="pt sans"/>
            </a:endParaRPr>
          </a:p>
          <a:p>
            <a:pPr algn="just"/>
            <a:endParaRPr lang="en-US" sz="1400" dirty="0">
              <a:latin typeface="pt sans"/>
            </a:endParaRPr>
          </a:p>
          <a:p>
            <a:pPr algn="just"/>
            <a:endParaRPr lang="en-US" sz="1400" dirty="0">
              <a:latin typeface="pt sans"/>
            </a:endParaRPr>
          </a:p>
          <a:p>
            <a:pPr algn="just"/>
            <a:r>
              <a:rPr lang="en-US" sz="1400" dirty="0">
                <a:latin typeface="pt sans"/>
              </a:rPr>
              <a:t>Similarly, if you find the </a:t>
            </a:r>
            <a:r>
              <a:rPr lang="en-US" sz="1400" i="1" u="sng" dirty="0">
                <a:latin typeface="pt sans"/>
              </a:rPr>
              <a:t>average of all of the standard deviations</a:t>
            </a:r>
            <a:r>
              <a:rPr lang="en-US" sz="1400" dirty="0">
                <a:latin typeface="pt sans"/>
              </a:rPr>
              <a:t> in your samples, you’ll find the </a:t>
            </a:r>
            <a:r>
              <a:rPr lang="en-US" sz="1400" b="1" dirty="0">
                <a:latin typeface="pt sans"/>
              </a:rPr>
              <a:t>actual</a:t>
            </a:r>
            <a:r>
              <a:rPr lang="en-US" sz="1400" dirty="0">
                <a:latin typeface="pt sans"/>
              </a:rPr>
              <a:t> standard deviation for your population. </a:t>
            </a:r>
            <a:endParaRPr lang="ru-RU" sz="1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62138" y="5282325"/>
            <a:ext cx="7682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https://www.statisticshowto.datasciencecentral.com/probability-and-statistics/normal-distributions/central-limit-theorem-definition-examples/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93186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9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29885" y="138236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Three Sigma Rule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971" y="560761"/>
            <a:ext cx="4200525" cy="404771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62962" y="4685783"/>
            <a:ext cx="8854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An empirical rule stating that, for many reasonably symmetric unimodal distributions, almost all of the population lies within three standard deviations of the mean.</a:t>
            </a:r>
          </a:p>
          <a:p>
            <a:pPr algn="just"/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In statistics, the </a:t>
            </a:r>
            <a:r>
              <a:rPr lang="en-US" sz="1200" b="1" dirty="0">
                <a:solidFill>
                  <a:srgbClr val="222222"/>
                </a:solidFill>
                <a:latin typeface="Arial" panose="020B0604020202020204" pitchFamily="34" charset="0"/>
              </a:rPr>
              <a:t>empirical rule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 stipulates that the specific fraction of the population lies  within a band around the mean in a normal distribution</a:t>
            </a:r>
            <a:r>
              <a:rPr lang="en-US" sz="1200" dirty="0">
                <a:solidFill>
                  <a:srgbClr val="0B0080"/>
                </a:solidFill>
                <a:latin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with a width of two, four and six standard deviations. </a:t>
            </a:r>
            <a:endParaRPr lang="ru-RU" sz="1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62962" y="5925464"/>
            <a:ext cx="856457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https://www.oxfordreference.com/view/10.1093/oi/authority.20110803104447825</a:t>
            </a:r>
            <a:endParaRPr lang="en-US" sz="1100" dirty="0">
              <a:hlinkClick r:id="rId4"/>
            </a:endParaRPr>
          </a:p>
          <a:p>
            <a:r>
              <a:rPr lang="en-US" sz="1100" dirty="0">
                <a:hlinkClick r:id="rId4"/>
              </a:rPr>
              <a:t>https://en.wikipedia.org/wiki/68%E2%80%9395%E2%80%9399.7_rule</a:t>
            </a:r>
            <a:endParaRPr lang="en-US" sz="1100" dirty="0"/>
          </a:p>
          <a:p>
            <a:r>
              <a:rPr lang="en-US" sz="1100" dirty="0">
                <a:hlinkClick r:id="rId5"/>
              </a:rPr>
              <a:t>https://www.mathsisfun.com/data/standard-normal-distribution.html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2668357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9302</TotalTime>
  <Words>687</Words>
  <Application>Microsoft Office PowerPoint</Application>
  <PresentationFormat>Экран (4:3)</PresentationFormat>
  <Paragraphs>145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Nunito Sans</vt:lpstr>
      <vt:lpstr>proxima-nova</vt:lpstr>
      <vt:lpstr>pt sans</vt:lpstr>
      <vt:lpstr>Тема Office</vt:lpstr>
      <vt:lpstr>Probability &amp; Distributions for Developers</vt:lpstr>
      <vt:lpstr>Презентация PowerPoint</vt:lpstr>
      <vt:lpstr>Chebyshev's inequality</vt:lpstr>
      <vt:lpstr>Chebyshev's Theorem</vt:lpstr>
      <vt:lpstr>Bernoulli’s Theorem</vt:lpstr>
      <vt:lpstr>Distribution properties</vt:lpstr>
      <vt:lpstr>Normal Distribution</vt:lpstr>
      <vt:lpstr>Central Limit Theorem (CLT)</vt:lpstr>
      <vt:lpstr>Three Sigma Rule</vt:lpstr>
      <vt:lpstr>Skewness and Kurtosis</vt:lpstr>
      <vt:lpstr>Standard Normal Deviate</vt:lpstr>
      <vt:lpstr>χ(Chi) Distribution</vt:lpstr>
      <vt:lpstr>Student’s Distribution (t-distribution)</vt:lpstr>
      <vt:lpstr>Fisher–Snedecor Distribution (F-distribution)</vt:lpstr>
      <vt:lpstr>Poisson Distribution (descrete)</vt:lpstr>
      <vt:lpstr>Презентация PowerPoint</vt:lpstr>
      <vt:lpstr>Презентация PowerPoint</vt:lpstr>
      <vt:lpstr>Log-Normal Distribution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140</cp:revision>
  <dcterms:created xsi:type="dcterms:W3CDTF">2019-06-01T19:50:14Z</dcterms:created>
  <dcterms:modified xsi:type="dcterms:W3CDTF">2019-08-07T20:55:38Z</dcterms:modified>
</cp:coreProperties>
</file>