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21.07.2019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21.07.2019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21.07.2019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21.07.2019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21.07.2019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21.07.2019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urses.lumenlearning.com/introstats1/chapter/the-standard-normal-distribu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mathsisfun.com/data/standard-normal-distribution-tabl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3XCjjJQ0-o" TargetMode="External"/><Relationship Id="rId2" Type="http://schemas.openxmlformats.org/officeDocument/2006/relationships/hyperlink" Target="https://en.wikipedia.org/wiki/Law_of_large_numb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ebyshev's_inequa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ics4u.com/fundstat_eng/cc_chebyshev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tationarity-in-time-series-analysis-90c94f273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s.stackexchange.com/questions/94402/what-is-the-difference-between-finite-and-infinite-variance" TargetMode="External"/><Relationship Id="rId5" Type="http://schemas.openxmlformats.org/officeDocument/2006/relationships/hyperlink" Target="https://en.wikipedia.org/wiki/Stable_distribution" TargetMode="External"/><Relationship Id="rId4" Type="http://schemas.openxmlformats.org/officeDocument/2006/relationships/hyperlink" Target="https://en.wikipedia.org/wiki/Up_t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urses.lumenlearning.com/introstats1/chapter/the-standard-normal-distribution/" TargetMode="External"/><Relationship Id="rId4" Type="http://schemas.openxmlformats.org/officeDocument/2006/relationships/hyperlink" Target="https://en.wikipedia.org/wiki/Normal_distribu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howto.datasciencecentral.com/probability-and-statistics/normal-distributions/central-limit-theorem-definition-exampl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xfordreference.com/view/10.1093/oi/authority.2011080310444782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sisfun.com/data/standard-normal-distribution.html" TargetMode="External"/><Relationship Id="rId4" Type="http://schemas.openxmlformats.org/officeDocument/2006/relationships/hyperlink" Target="https://en.wikipedia.org/wiki/68%E2%80%9395%E2%80%9399.7_r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Probability &amp; Distributions for Rookies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742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800" b="1" dirty="0" smtClean="0"/>
          </a:p>
          <a:p>
            <a:pPr algn="ctr"/>
            <a:r>
              <a:rPr lang="en-US" sz="1800" b="1" dirty="0" smtClean="0"/>
              <a:t>Developed by </a:t>
            </a:r>
            <a:r>
              <a:rPr lang="en-US" sz="1800" b="1" dirty="0" err="1" smtClean="0"/>
              <a:t>Demyd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Dzyuban</a:t>
            </a:r>
            <a:r>
              <a:rPr lang="en-US" sz="1800" b="1" dirty="0" smtClean="0"/>
              <a:t> @July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47168" y="92968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Standard Normal Deviate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340" y="637058"/>
            <a:ext cx="84423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373D3F"/>
                </a:solidFill>
                <a:latin typeface="proxima-nova"/>
              </a:rPr>
              <a:t>The </a:t>
            </a:r>
            <a:r>
              <a:rPr lang="en-US" i="1" u="sng" dirty="0" smtClean="0">
                <a:solidFill>
                  <a:srgbClr val="373D3F"/>
                </a:solidFill>
                <a:latin typeface="proxima-nova"/>
              </a:rPr>
              <a:t>standard normal distribution</a:t>
            </a:r>
            <a:r>
              <a:rPr lang="en-US" dirty="0" smtClean="0">
                <a:solidFill>
                  <a:srgbClr val="373D3F"/>
                </a:solidFill>
                <a:latin typeface="proxima-nova"/>
              </a:rPr>
              <a:t> is a normal distribution of standardized values called </a:t>
            </a:r>
            <a:r>
              <a:rPr lang="en-US" b="1" i="1" dirty="0" smtClean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b="1" dirty="0" smtClean="0">
                <a:solidFill>
                  <a:srgbClr val="373D3F"/>
                </a:solidFill>
                <a:latin typeface="proxima-nova"/>
              </a:rPr>
              <a:t>-scores</a:t>
            </a:r>
            <a:r>
              <a:rPr lang="en-US" dirty="0" smtClean="0">
                <a:solidFill>
                  <a:srgbClr val="373D3F"/>
                </a:solidFill>
                <a:latin typeface="proxima-nova"/>
              </a:rPr>
              <a:t>. </a:t>
            </a:r>
          </a:p>
          <a:p>
            <a:pPr algn="just"/>
            <a:r>
              <a:rPr lang="en-US" dirty="0" smtClean="0">
                <a:solidFill>
                  <a:srgbClr val="373D3F"/>
                </a:solidFill>
                <a:latin typeface="proxima-nova"/>
              </a:rPr>
              <a:t>A </a:t>
            </a:r>
            <a:r>
              <a:rPr lang="en-US" i="1" dirty="0" smtClean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dirty="0" smtClean="0">
                <a:solidFill>
                  <a:srgbClr val="373D3F"/>
                </a:solidFill>
                <a:latin typeface="proxima-nova"/>
              </a:rPr>
              <a:t>-score is measured in units of the standard deviation. 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6946" y="5957505"/>
            <a:ext cx="8234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https://courses.lumenlearning.com/introstats1/chapter/the-standard-normal-distribution/</a:t>
            </a:r>
            <a:endParaRPr lang="ru-RU" sz="1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22" y="2881368"/>
            <a:ext cx="1535372" cy="69005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08228" y="4039718"/>
            <a:ext cx="8564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3D3F"/>
                </a:solidFill>
                <a:latin typeface="proxima-nova"/>
              </a:rPr>
              <a:t>The </a:t>
            </a:r>
            <a:r>
              <a:rPr lang="en-US" i="1" dirty="0" smtClean="0">
                <a:solidFill>
                  <a:srgbClr val="373D3F"/>
                </a:solidFill>
                <a:latin typeface="proxima-nova"/>
              </a:rPr>
              <a:t>z</a:t>
            </a:r>
            <a:r>
              <a:rPr lang="en-US" dirty="0" smtClean="0">
                <a:solidFill>
                  <a:srgbClr val="373D3F"/>
                </a:solidFill>
                <a:latin typeface="proxima-nova"/>
              </a:rPr>
              <a:t>-score </a:t>
            </a:r>
            <a:r>
              <a:rPr lang="en-US" dirty="0">
                <a:solidFill>
                  <a:srgbClr val="373D3F"/>
                </a:solidFill>
                <a:latin typeface="proxima-nova"/>
              </a:rPr>
              <a:t>tells you how many standard </a:t>
            </a:r>
            <a:r>
              <a:rPr lang="en-US" dirty="0" smtClean="0">
                <a:solidFill>
                  <a:srgbClr val="373D3F"/>
                </a:solidFill>
                <a:latin typeface="proxima-nova"/>
              </a:rPr>
              <a:t>deviations (</a:t>
            </a:r>
            <a:r>
              <a:rPr lang="el-GR" dirty="0" smtClean="0">
                <a:solidFill>
                  <a:srgbClr val="FF0000"/>
                </a:solidFill>
                <a:latin typeface="proxima-nova"/>
              </a:rPr>
              <a:t>σ</a:t>
            </a:r>
            <a:r>
              <a:rPr lang="en-US" dirty="0" smtClean="0">
                <a:solidFill>
                  <a:srgbClr val="373D3F"/>
                </a:solidFill>
                <a:latin typeface="proxima-nova"/>
              </a:rPr>
              <a:t>) </a:t>
            </a:r>
            <a:r>
              <a:rPr lang="en-US" dirty="0">
                <a:solidFill>
                  <a:srgbClr val="373D3F"/>
                </a:solidFill>
                <a:latin typeface="proxima-nova"/>
              </a:rPr>
              <a:t>the value </a:t>
            </a:r>
            <a:r>
              <a:rPr lang="en-US" i="1" dirty="0">
                <a:solidFill>
                  <a:srgbClr val="FF0000"/>
                </a:solidFill>
                <a:latin typeface="proxima-nova"/>
              </a:rPr>
              <a:t>x</a:t>
            </a:r>
            <a:r>
              <a:rPr lang="en-US" dirty="0">
                <a:solidFill>
                  <a:srgbClr val="373D3F"/>
                </a:solidFill>
                <a:latin typeface="proxima-nova"/>
              </a:rPr>
              <a:t> is above (to the right of) or below (to the left of) the mean, </a:t>
            </a:r>
            <a:r>
              <a:rPr lang="en-US" i="1" dirty="0">
                <a:solidFill>
                  <a:srgbClr val="FF0000"/>
                </a:solidFill>
                <a:latin typeface="proxima-nova"/>
              </a:rPr>
              <a:t>μ</a:t>
            </a:r>
            <a:r>
              <a:rPr lang="en-US" dirty="0">
                <a:solidFill>
                  <a:srgbClr val="373D3F"/>
                </a:solidFill>
                <a:latin typeface="proxima-nova"/>
              </a:rPr>
              <a:t>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08228" y="5083349"/>
            <a:ext cx="7505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://www.mathsisfun.com/data/standard-normal-distribution-table.html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5999" y="4777118"/>
            <a:ext cx="8564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373D3F"/>
                </a:solidFill>
                <a:latin typeface="proxima-nova"/>
              </a:rPr>
              <a:t>How to apply Z-tables:</a:t>
            </a:r>
            <a:r>
              <a:rPr lang="en-US" sz="1400" dirty="0">
                <a:solidFill>
                  <a:srgbClr val="373D3F"/>
                </a:solidFill>
                <a:latin typeface="proxima-nova"/>
              </a:rPr>
              <a:t> </a:t>
            </a:r>
            <a:endParaRPr lang="ru-RU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80" y="1512375"/>
            <a:ext cx="56197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0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514577" y="277656"/>
            <a:ext cx="7886700" cy="608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Law </a:t>
            </a:r>
            <a:r>
              <a:rPr lang="en-US" sz="2400" dirty="0"/>
              <a:t>of </a:t>
            </a:r>
            <a:r>
              <a:rPr lang="en-US" sz="2400" dirty="0" smtClean="0"/>
              <a:t>Large Numbers</a:t>
            </a:r>
            <a:r>
              <a:rPr lang="en-US" sz="2400" dirty="0"/>
              <a:t> (LLN)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33742" y="1176950"/>
            <a:ext cx="79670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Law of Large Numbers (LLN)</a:t>
            </a:r>
            <a:r>
              <a:rPr lang="en-US" sz="2400" dirty="0" smtClean="0"/>
              <a:t> is a keystone for practical application of distribution of random values and their prediction.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 smtClean="0"/>
              <a:t>The General Theorem:</a:t>
            </a:r>
          </a:p>
          <a:p>
            <a:pPr algn="just"/>
            <a:r>
              <a:rPr lang="en-US" sz="2400" dirty="0" smtClean="0"/>
              <a:t>Large quantity of random values follow a certain pattern/conditions -&gt; so it is possible to predict some stable outcome with no material influence of random values.</a:t>
            </a:r>
          </a:p>
          <a:p>
            <a:pPr algn="just"/>
            <a:endParaRPr lang="en-US" sz="2400" dirty="0"/>
          </a:p>
          <a:p>
            <a:r>
              <a:rPr lang="en-US" sz="1600" dirty="0" smtClean="0"/>
              <a:t>In fact, LLN is  the </a:t>
            </a:r>
            <a:r>
              <a:rPr lang="en-US" sz="1600" i="1" u="sng" dirty="0" smtClean="0"/>
              <a:t>set of different theorems</a:t>
            </a:r>
            <a:r>
              <a:rPr lang="en-US" sz="1600" i="1" dirty="0" smtClean="0"/>
              <a:t> </a:t>
            </a:r>
            <a:r>
              <a:rPr lang="en-US" sz="1600" dirty="0" smtClean="0"/>
              <a:t>stipulating the rationale and application of LLN. The </a:t>
            </a:r>
            <a:r>
              <a:rPr lang="en-US" sz="1600" dirty="0" err="1" smtClean="0"/>
              <a:t>Chebyshev’s</a:t>
            </a:r>
            <a:r>
              <a:rPr lang="en-US" sz="1600" dirty="0" smtClean="0"/>
              <a:t> Theorem is the most general LLN and </a:t>
            </a:r>
            <a:r>
              <a:rPr lang="en-US" sz="1600" dirty="0"/>
              <a:t>Bernoulli </a:t>
            </a:r>
            <a:r>
              <a:rPr lang="en-US" sz="1600" dirty="0" smtClean="0"/>
              <a:t>Theorem is the simplest one.</a:t>
            </a:r>
            <a:endParaRPr lang="en-US" sz="1600" dirty="0"/>
          </a:p>
          <a:p>
            <a:pPr algn="just"/>
            <a:endParaRPr lang="en-US" sz="2400" dirty="0"/>
          </a:p>
          <a:p>
            <a:pPr algn="just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en.wikipedia.org/wiki/Law_of_large_numbers</a:t>
            </a:r>
            <a:endParaRPr lang="en-US" sz="1400" dirty="0" smtClean="0"/>
          </a:p>
          <a:p>
            <a:pPr algn="just"/>
            <a:r>
              <a:rPr lang="en-US" sz="1400" dirty="0">
                <a:hlinkClick r:id="rId3"/>
              </a:rPr>
              <a:t>https://www.youtube.com/watch?v=63XCjjJQ0-o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Chebyshev’s</a:t>
            </a:r>
            <a:r>
              <a:rPr lang="en-US" dirty="0" smtClean="0"/>
              <a:t> inequality </a:t>
            </a:r>
            <a:r>
              <a:rPr lang="en-US" dirty="0"/>
              <a:t> </a:t>
            </a:r>
            <a:r>
              <a:rPr lang="en-US" b="1" dirty="0"/>
              <a:t>guarantees</a:t>
            </a:r>
            <a:r>
              <a:rPr lang="en-US" dirty="0"/>
              <a:t> that, for a wide class of </a:t>
            </a:r>
            <a:r>
              <a:rPr lang="en-US" dirty="0" smtClean="0"/>
              <a:t>probability distributions, </a:t>
            </a:r>
            <a:r>
              <a:rPr lang="en-US" dirty="0"/>
              <a:t>no more than a certain fraction of values can be more than a certain distance from </a:t>
            </a:r>
            <a:r>
              <a:rPr lang="en-US" dirty="0" smtClean="0"/>
              <a:t>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So it </a:t>
            </a:r>
            <a:r>
              <a:rPr lang="en-US" i="1" u="sng" dirty="0" smtClean="0"/>
              <a:t>stipulates</a:t>
            </a:r>
            <a:r>
              <a:rPr lang="en-US" dirty="0" smtClean="0"/>
              <a:t> that random value is within the specific range from the mean.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The inequality is used to prove </a:t>
            </a:r>
            <a:r>
              <a:rPr lang="en-US" dirty="0" err="1" smtClean="0"/>
              <a:t>Chebyshev’s</a:t>
            </a:r>
            <a:r>
              <a:rPr lang="en-US" dirty="0" smtClean="0"/>
              <a:t> Theorem.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https://en.wikipedia.org/wiki/Chebyshev%27s_inequality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inequality</a:t>
            </a:r>
          </a:p>
        </p:txBody>
      </p:sp>
    </p:spTree>
    <p:extLst>
      <p:ext uri="{BB962C8B-B14F-4D97-AF65-F5344CB8AC3E}">
        <p14:creationId xmlns:p14="http://schemas.microsoft.com/office/powerpoint/2010/main" val="10562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59" y="950614"/>
            <a:ext cx="833428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↑ of the quantity of random variables -&gt; Arithmetic Mean loses the random property -&gt;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Arithmetic Mean ~ Expected Value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On-job application:</a:t>
            </a:r>
          </a:p>
          <a:p>
            <a:pPr marL="0" indent="0" algn="just">
              <a:buNone/>
            </a:pPr>
            <a:r>
              <a:rPr lang="en-US" dirty="0" smtClean="0"/>
              <a:t>The descriptive statistics of the sample is assumed to give sufficient description of the general population.</a:t>
            </a:r>
            <a:endParaRPr lang="uk-UA" dirty="0"/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9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err="1">
                <a:solidFill>
                  <a:srgbClr val="00B0F0"/>
                </a:solidFill>
              </a:rPr>
              <a:t>Chebyshev's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Theorem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3413" y="5069321"/>
            <a:ext cx="6296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http://www.statistics4u.com/fundstat_eng/cc_chebyshev.html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0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67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Bernoulli’s Theorem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0493" y="1466662"/>
            <a:ext cx="8723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↑ of the quantity of </a:t>
            </a:r>
            <a:r>
              <a:rPr lang="en-US" sz="2400" dirty="0" smtClean="0"/>
              <a:t>observations </a:t>
            </a:r>
            <a:r>
              <a:rPr lang="en-US" sz="2400" dirty="0"/>
              <a:t>-&gt; </a:t>
            </a:r>
            <a:r>
              <a:rPr lang="en-US" sz="2400" dirty="0" smtClean="0">
                <a:solidFill>
                  <a:srgbClr val="FF0000"/>
                </a:solidFill>
              </a:rPr>
              <a:t>Frequency ~ Probability</a:t>
            </a:r>
            <a:r>
              <a:rPr lang="en-US" sz="2400" dirty="0" smtClean="0"/>
              <a:t>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where P of random variable is within the range (0, 1] </a:t>
            </a:r>
          </a:p>
        </p:txBody>
      </p:sp>
    </p:spTree>
    <p:extLst>
      <p:ext uri="{BB962C8B-B14F-4D97-AF65-F5344CB8AC3E}">
        <p14:creationId xmlns:p14="http://schemas.microsoft.com/office/powerpoint/2010/main" val="77976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Distribution properties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pic>
        <p:nvPicPr>
          <p:cNvPr id="1027" name="Picture 3" descr="https://miro.medium.com/max/390/0*3XXCQed3bPHrD1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655"/>
            <a:ext cx="37147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2672" y="787651"/>
            <a:ext cx="130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Stationarity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1274" y="4658800"/>
            <a:ext cx="48345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https://towardsdatascience.com/stationarity-in-time-series-analysis-90c94f27322</a:t>
            </a:r>
            <a:endParaRPr lang="ru-RU" sz="11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73186" y="1156983"/>
            <a:ext cx="5008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Distribution is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stable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if 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a linear combination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of two 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independent random variables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with this distribution has the same distribution, 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up to location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  <a:hlinkClick r:id="rId4" tooltip="Up to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and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scale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parameters. </a:t>
            </a:r>
            <a:endParaRPr lang="en-US" sz="1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en-US" sz="1200" i="1" u="sng" dirty="0">
                <a:solidFill>
                  <a:srgbClr val="222222"/>
                </a:solidFill>
                <a:latin typeface="Arial" panose="020B0604020202020204" pitchFamily="34" charset="0"/>
              </a:rPr>
              <a:t>random variable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is  </a:t>
            </a:r>
            <a:r>
              <a:rPr lang="en-US" sz="1200" i="1" u="sng" dirty="0">
                <a:solidFill>
                  <a:srgbClr val="222222"/>
                </a:solidFill>
                <a:latin typeface="Arial" panose="020B0604020202020204" pitchFamily="34" charset="0"/>
              </a:rPr>
              <a:t>stable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if its distribution is stable</a:t>
            </a:r>
            <a:endParaRPr lang="ru-RU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3186" y="787651"/>
            <a:ext cx="10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Stability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873186" y="1987980"/>
            <a:ext cx="30464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5"/>
              </a:rPr>
              <a:t>https://en.wikipedia.org/wiki/Stable_distribution</a:t>
            </a:r>
            <a:endParaRPr lang="ru-RU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3186" y="2769392"/>
            <a:ext cx="163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Finite Variance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873187" y="3080587"/>
            <a:ext cx="500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6"/>
              </a:rPr>
              <a:t>https://stats.stackexchange.com/questions/94402/what-is-the-difference-between-finite-and-infinite-variance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2349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10954" y="84469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Normal Distribution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53" y="435809"/>
            <a:ext cx="3412874" cy="7682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8" y="506994"/>
            <a:ext cx="4612884" cy="32690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6522" y="5700976"/>
            <a:ext cx="84877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</a:t>
            </a:r>
            <a:r>
              <a:rPr lang="en-US" sz="1100" dirty="0" smtClean="0">
                <a:hlinkClick r:id="rId4"/>
              </a:rPr>
              <a:t>en.wikipedia.org/wiki/Normal_distribution</a:t>
            </a:r>
            <a:endParaRPr lang="en-US" sz="1100" dirty="0" smtClean="0"/>
          </a:p>
          <a:p>
            <a:r>
              <a:rPr lang="en-US" sz="1100" dirty="0">
                <a:hlinkClick r:id="rId5"/>
              </a:rPr>
              <a:t>https://courses.lumenlearning.com/introstats1/chapter/the-standard-normal-distribution/</a:t>
            </a:r>
            <a:endParaRPr lang="ru-RU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060886" y="1739781"/>
                <a:ext cx="390204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where</a:t>
                </a:r>
              </a:p>
              <a:p>
                <a:r>
                  <a:rPr lang="ru-RU" sz="1200" dirty="0" smtClean="0">
                    <a:solidFill>
                      <a:srgbClr val="FF0000"/>
                    </a:solidFill>
                  </a:rPr>
                  <a:t>µ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–</a:t>
                </a:r>
                <a:r>
                  <a:rPr lang="en-US" sz="1200" dirty="0" smtClean="0"/>
                  <a:t> the mean or expected value of the distribution (also it could be median and mode)</a:t>
                </a:r>
              </a:p>
              <a:p>
                <a:r>
                  <a:rPr lang="el-GR" sz="1200" dirty="0">
                    <a:solidFill>
                      <a:srgbClr val="FF0000"/>
                    </a:solidFill>
                  </a:rPr>
                  <a:t>σ</a:t>
                </a:r>
                <a:r>
                  <a:rPr lang="en-US" sz="1200" dirty="0" smtClean="0"/>
                  <a:t> – the standard deviation</a:t>
                </a: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/>
                  <a:t>–</a:t>
                </a:r>
                <a:r>
                  <a:rPr lang="en-US" sz="1200" dirty="0" smtClean="0"/>
                  <a:t> the variance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86" y="1739781"/>
                <a:ext cx="3902045" cy="1015663"/>
              </a:xfrm>
              <a:prstGeom prst="rect">
                <a:avLst/>
              </a:prstGeom>
              <a:blipFill>
                <a:blip r:embed="rId6"/>
                <a:stretch>
                  <a:fillRect b="-4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03148" y="4323024"/>
            <a:ext cx="262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Area under the curve = </a:t>
            </a:r>
            <a:r>
              <a:rPr lang="en-US" sz="1200" b="1" dirty="0" smtClean="0"/>
              <a:t>1 (probability) </a:t>
            </a:r>
          </a:p>
        </p:txBody>
      </p:sp>
    </p:spTree>
    <p:extLst>
      <p:ext uri="{BB962C8B-B14F-4D97-AF65-F5344CB8AC3E}">
        <p14:creationId xmlns:p14="http://schemas.microsoft.com/office/powerpoint/2010/main" val="57414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83794" y="247431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Central Limit Theorem (CLT)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3794" y="952071"/>
            <a:ext cx="8198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pt sans"/>
              </a:rPr>
              <a:t>The </a:t>
            </a:r>
            <a:r>
              <a:rPr lang="en-US" dirty="0">
                <a:latin typeface="pt sans"/>
              </a:rPr>
              <a:t>sampling distribution of the sample means </a:t>
            </a:r>
            <a:r>
              <a:rPr lang="en-US" i="1" u="sng" dirty="0">
                <a:latin typeface="pt sans"/>
              </a:rPr>
              <a:t>approaches a </a:t>
            </a:r>
            <a:r>
              <a:rPr lang="en-US" i="1" u="sng" dirty="0" smtClean="0">
                <a:latin typeface="pt sans"/>
              </a:rPr>
              <a:t>normal distribution</a:t>
            </a:r>
            <a:r>
              <a:rPr lang="en-US" i="1" u="sng" dirty="0">
                <a:latin typeface="pt sans"/>
              </a:rPr>
              <a:t> as the </a:t>
            </a:r>
            <a:r>
              <a:rPr lang="en-US" i="1" u="sng" dirty="0" smtClean="0">
                <a:latin typeface="pt sans"/>
              </a:rPr>
              <a:t>sample size</a:t>
            </a:r>
            <a:r>
              <a:rPr lang="en-US" i="1" u="sng" dirty="0">
                <a:latin typeface="pt sans"/>
              </a:rPr>
              <a:t> gets larger</a:t>
            </a:r>
            <a:r>
              <a:rPr lang="en-US" dirty="0">
                <a:latin typeface="pt sans"/>
              </a:rPr>
              <a:t> — </a:t>
            </a:r>
            <a:r>
              <a:rPr lang="en-US" i="1" dirty="0">
                <a:latin typeface="pt sans"/>
              </a:rPr>
              <a:t>no matter what the shape of the population distribution</a:t>
            </a:r>
            <a:r>
              <a:rPr lang="en-US" dirty="0">
                <a:latin typeface="pt sans"/>
              </a:rPr>
              <a:t>. 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2138" y="2361549"/>
            <a:ext cx="81169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pt sans"/>
              </a:rPr>
              <a:t>An essential component of the Central Limit Theorem is that the </a:t>
            </a:r>
            <a:r>
              <a:rPr lang="en-US" sz="1400" dirty="0" smtClean="0">
                <a:latin typeface="pt sans"/>
              </a:rPr>
              <a:t>average </a:t>
            </a:r>
            <a:r>
              <a:rPr lang="en-US" sz="1400" b="1" dirty="0" smtClean="0">
                <a:latin typeface="pt sans"/>
              </a:rPr>
              <a:t>of </a:t>
            </a:r>
            <a:r>
              <a:rPr lang="en-US" sz="1400" b="1" dirty="0">
                <a:latin typeface="pt sans"/>
              </a:rPr>
              <a:t>your sample means will be the population mean</a:t>
            </a:r>
            <a:r>
              <a:rPr lang="en-US" sz="1400" dirty="0">
                <a:latin typeface="pt sans"/>
              </a:rPr>
              <a:t>. </a:t>
            </a:r>
            <a:endParaRPr lang="en-US" sz="1400" dirty="0" smtClean="0">
              <a:latin typeface="pt sans"/>
            </a:endParaRPr>
          </a:p>
          <a:p>
            <a:pPr algn="just"/>
            <a:endParaRPr lang="en-US" sz="1400" dirty="0" smtClean="0">
              <a:latin typeface="pt sans"/>
            </a:endParaRP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endParaRPr lang="en-US" sz="1400" dirty="0">
              <a:latin typeface="pt sans"/>
            </a:endParaRPr>
          </a:p>
          <a:p>
            <a:pPr algn="just"/>
            <a:r>
              <a:rPr lang="en-US" sz="1400" dirty="0" smtClean="0">
                <a:latin typeface="pt sans"/>
              </a:rPr>
              <a:t>Similarly</a:t>
            </a:r>
            <a:r>
              <a:rPr lang="en-US" sz="1400" dirty="0">
                <a:latin typeface="pt sans"/>
              </a:rPr>
              <a:t>, if you find the </a:t>
            </a:r>
            <a:r>
              <a:rPr lang="en-US" sz="1400" i="1" u="sng" dirty="0">
                <a:latin typeface="pt sans"/>
              </a:rPr>
              <a:t>average of all of the </a:t>
            </a:r>
            <a:r>
              <a:rPr lang="en-US" sz="1400" i="1" u="sng" dirty="0" smtClean="0">
                <a:latin typeface="pt sans"/>
              </a:rPr>
              <a:t>standard deviations</a:t>
            </a:r>
            <a:r>
              <a:rPr lang="en-US" sz="1400" dirty="0">
                <a:latin typeface="pt sans"/>
              </a:rPr>
              <a:t> in your </a:t>
            </a:r>
            <a:r>
              <a:rPr lang="en-US" sz="1400" dirty="0" smtClean="0">
                <a:latin typeface="pt sans"/>
              </a:rPr>
              <a:t>samples, </a:t>
            </a:r>
            <a:r>
              <a:rPr lang="en-US" sz="1400" dirty="0">
                <a:latin typeface="pt sans"/>
              </a:rPr>
              <a:t>you’ll find the </a:t>
            </a:r>
            <a:r>
              <a:rPr lang="en-US" sz="1400" b="1" dirty="0">
                <a:latin typeface="pt sans"/>
              </a:rPr>
              <a:t>actual</a:t>
            </a:r>
            <a:r>
              <a:rPr lang="en-US" sz="1400" dirty="0">
                <a:latin typeface="pt sans"/>
              </a:rPr>
              <a:t> standard deviation for your population. 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2138" y="5282325"/>
            <a:ext cx="7682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https://www.statisticshowto.datasciencecentral.com/probability-and-statistics/normal-distributions/central-limit-theorem-definition-examples/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3186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29885" y="138236"/>
            <a:ext cx="7886700" cy="42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Three Sigma Rule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71" y="560761"/>
            <a:ext cx="4200525" cy="404771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2962" y="4685783"/>
            <a:ext cx="88542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An empirical rule stating that, for many reasonably symmetric unimodal distributions, almost all of the population lies within three standard deviations of the mean</a:t>
            </a:r>
            <a:r>
              <a:rPr lang="en-US" sz="1200" dirty="0" smtClean="0"/>
              <a:t>.</a:t>
            </a:r>
          </a:p>
          <a:p>
            <a:pPr algn="just"/>
            <a:endParaRPr lang="en-US" sz="1200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In statistics, the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1200" b="1" dirty="0">
                <a:solidFill>
                  <a:srgbClr val="222222"/>
                </a:solidFill>
                <a:latin typeface="Arial" panose="020B0604020202020204" pitchFamily="34" charset="0"/>
              </a:rPr>
              <a:t>empirical </a:t>
            </a:r>
            <a:r>
              <a:rPr lang="en-US" sz="1200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rule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 stipulates that the specific fraction of the population lies  within a band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around the 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mean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in a 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normal distribution</a:t>
            </a:r>
            <a:r>
              <a:rPr lang="en-US" sz="1200" dirty="0" smtClean="0">
                <a:solidFill>
                  <a:srgbClr val="0B0080"/>
                </a:solidFill>
                <a:latin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with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a width of two, four and six 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standard deviations. 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2962" y="5925464"/>
            <a:ext cx="8564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https://www.oxfordreference.com/view/10.1093/oi/authority.20110803104447825</a:t>
            </a:r>
            <a:endParaRPr lang="en-US" sz="1100" dirty="0" smtClean="0">
              <a:hlinkClick r:id="rId4"/>
            </a:endParaRPr>
          </a:p>
          <a:p>
            <a:r>
              <a:rPr lang="en-US" sz="1100" dirty="0" smtClean="0">
                <a:hlinkClick r:id="rId4"/>
              </a:rPr>
              <a:t>https</a:t>
            </a:r>
            <a:r>
              <a:rPr lang="en-US" sz="1100" dirty="0">
                <a:hlinkClick r:id="rId4"/>
              </a:rPr>
              <a:t>://</a:t>
            </a:r>
            <a:r>
              <a:rPr lang="en-US" sz="1100" dirty="0" smtClean="0">
                <a:hlinkClick r:id="rId4"/>
              </a:rPr>
              <a:t>en.wikipedia.org/wiki/68%E2%80%9395%E2%80%9399.7_rule</a:t>
            </a:r>
            <a:endParaRPr lang="en-US" sz="1100" dirty="0" smtClean="0"/>
          </a:p>
          <a:p>
            <a:r>
              <a:rPr lang="en-US" sz="1100" dirty="0">
                <a:hlinkClick r:id="rId5"/>
              </a:rPr>
              <a:t>https://www.mathsisfun.com/data/standard-normal-distribution.html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266835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6565</TotalTime>
  <Words>345</Words>
  <Application>Microsoft Office PowerPoint</Application>
  <PresentationFormat>Экран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proxima-nova</vt:lpstr>
      <vt:lpstr>pt sans</vt:lpstr>
      <vt:lpstr>Тема Office</vt:lpstr>
      <vt:lpstr>Probability &amp; Distributions for Rookies</vt:lpstr>
      <vt:lpstr>Презентация PowerPoint</vt:lpstr>
      <vt:lpstr>Chebyshev's inequality</vt:lpstr>
      <vt:lpstr>Chebyshev's Theorem</vt:lpstr>
      <vt:lpstr>Bernoulli’s Theorem</vt:lpstr>
      <vt:lpstr>Distribution properties</vt:lpstr>
      <vt:lpstr>Normal Distribution</vt:lpstr>
      <vt:lpstr>Central Limit Theorem (CLT)</vt:lpstr>
      <vt:lpstr>Three Sigma Rule</vt:lpstr>
      <vt:lpstr>Standard Normal Deviate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101</cp:revision>
  <dcterms:created xsi:type="dcterms:W3CDTF">2019-06-01T19:50:14Z</dcterms:created>
  <dcterms:modified xsi:type="dcterms:W3CDTF">2019-07-21T17:54:53Z</dcterms:modified>
</cp:coreProperties>
</file>