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box_plo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Average_absolute_d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ndard_deviation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toppr.com/guides/maths/statistics/range-and-mean-devia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varianc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rrelation_and_dependenc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Box-and-whisky plot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07" y="787651"/>
            <a:ext cx="3286125" cy="3486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3860" y="4326994"/>
            <a:ext cx="5853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https://datavizcatalogue.com/methods/box_plot.html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Impact of Grouping Towards Mean and 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00" y="1122870"/>
            <a:ext cx="5193000" cy="23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994" y="3802455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b="1" dirty="0" smtClean="0"/>
              <a:t>is strongly </a:t>
            </a:r>
            <a:r>
              <a:rPr lang="en-US" dirty="0" smtClean="0"/>
              <a:t>recommended to investigate subgrouping in the entire data set.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example above proves the variable “AMT_CREDIT_USD” could comprise two different sub samples because of </a:t>
            </a:r>
            <a:r>
              <a:rPr lang="en-US" b="1" dirty="0" smtClean="0"/>
              <a:t>material </a:t>
            </a:r>
            <a:r>
              <a:rPr lang="en-US" dirty="0" smtClean="0"/>
              <a:t>difference of Mean.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same approach is recommended to use about Variance analysis for subgroups.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66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74012" y="2737369"/>
            <a:ext cx="5690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https://en.wikipedia.org/wiki/Average_absolute_deviation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8" y="2598907"/>
            <a:ext cx="1890085" cy="6574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4760" y="1135165"/>
            <a:ext cx="507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inion Pro"/>
              </a:rPr>
              <a:t>Range (R) </a:t>
            </a:r>
            <a:r>
              <a:rPr lang="en-US" dirty="0">
                <a:latin typeface="Minion Pro"/>
              </a:rPr>
              <a:t>= Maximum value – Minimum value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760" y="1437427"/>
            <a:ext cx="7496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https://www.toppr.com/guides/maths/statistics/range-and-mean-deviation/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9281" y="2737369"/>
            <a:ext cx="62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 Pro"/>
              </a:rPr>
              <a:t>d</a:t>
            </a:r>
            <a:r>
              <a:rPr lang="en-US" dirty="0" smtClean="0">
                <a:latin typeface="Minion Pro"/>
              </a:rPr>
              <a:t> =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93640" y="2250441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absolute </a:t>
            </a:r>
            <a:r>
              <a:rPr lang="en-US" b="1" dirty="0" smtClean="0"/>
              <a:t>deviation (d)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4759" y="795362"/>
            <a:ext cx="110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 (R)</a:t>
            </a:r>
            <a:endParaRPr lang="ru-RU" b="1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40" y="4027021"/>
            <a:ext cx="3276600" cy="5905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3640" y="3644565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deviation (</a:t>
            </a:r>
            <a:r>
              <a:rPr lang="el-GR" b="1" dirty="0" smtClean="0"/>
              <a:t>σ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570240" y="4063573"/>
            <a:ext cx="494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https://en.wikipedia.org/wiki/Standard_deviation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2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</a:t>
            </a:r>
            <a:r>
              <a:rPr lang="en-US" sz="2400" b="1" dirty="0" smtClean="0">
                <a:solidFill>
                  <a:srgbClr val="00B0F0"/>
                </a:solidFill>
              </a:rPr>
              <a:t>) – Part 2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42" y="1146706"/>
            <a:ext cx="6441752" cy="36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7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6" y="923454"/>
            <a:ext cx="3815079" cy="58418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357202" y="1030880"/>
            <a:ext cx="405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https://en.wikipedia.org/wiki/Covariance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5746" y="1809126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here </a:t>
            </a:r>
            <a:r>
              <a:rPr lang="en-US" sz="1600" dirty="0" smtClean="0">
                <a:solidFill>
                  <a:srgbClr val="00B0F0"/>
                </a:solidFill>
              </a:rPr>
              <a:t>n</a:t>
            </a:r>
            <a:r>
              <a:rPr lang="en-US" sz="1600" dirty="0" smtClean="0"/>
              <a:t> – quantity of observations,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B0F0"/>
                </a:solidFill>
              </a:rPr>
              <a:t>y</a:t>
            </a:r>
            <a:r>
              <a:rPr lang="en-US" sz="1600" dirty="0" smtClean="0"/>
              <a:t> are random variables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E(x)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B0F0"/>
                </a:solidFill>
              </a:rPr>
              <a:t>E(y)</a:t>
            </a:r>
            <a:r>
              <a:rPr lang="en-US" sz="1600" dirty="0" smtClean="0"/>
              <a:t> – expected value / mean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50" y="3190937"/>
            <a:ext cx="8514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b="1" dirty="0" smtClean="0"/>
              <a:t>major disadvantage </a:t>
            </a:r>
            <a:r>
              <a:rPr lang="en-US" sz="2000" dirty="0" smtClean="0"/>
              <a:t>of covariance is </a:t>
            </a:r>
            <a:r>
              <a:rPr lang="en-US" sz="2000" i="1" u="sng" dirty="0" smtClean="0"/>
              <a:t>no limit </a:t>
            </a:r>
            <a:r>
              <a:rPr lang="en-US" sz="2000" dirty="0" smtClean="0"/>
              <a:t>to estimate the covariance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45" y="4727477"/>
            <a:ext cx="851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correlation is use to remove the drawback of covariance.</a:t>
            </a:r>
          </a:p>
        </p:txBody>
      </p:sp>
    </p:spTree>
    <p:extLst>
      <p:ext uri="{BB962C8B-B14F-4D97-AF65-F5344CB8AC3E}">
        <p14:creationId xmlns:p14="http://schemas.microsoft.com/office/powerpoint/2010/main" val="19962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Correlation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7" y="1052370"/>
            <a:ext cx="4067175" cy="5524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242632" y="108631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https://en.wikipedia.org/wiki/Correlation_and_dependence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5457" y="1815217"/>
            <a:ext cx="8514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here </a:t>
            </a:r>
            <a:r>
              <a:rPr lang="en-US" sz="1600" dirty="0" err="1" smtClean="0">
                <a:solidFill>
                  <a:srgbClr val="00B0F0"/>
                </a:solidFill>
              </a:rPr>
              <a:t>cov</a:t>
            </a:r>
            <a:r>
              <a:rPr lang="en-US" sz="1600" dirty="0" smtClean="0">
                <a:solidFill>
                  <a:srgbClr val="00B0F0"/>
                </a:solidFill>
              </a:rPr>
              <a:t>(X, Y)</a:t>
            </a:r>
            <a:r>
              <a:rPr lang="en-US" sz="1600" dirty="0" smtClean="0"/>
              <a:t> – covariance of two variables, 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X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dirty="0">
                <a:solidFill>
                  <a:srgbClr val="00B0F0"/>
                </a:solidFill>
              </a:rPr>
              <a:t>X</a:t>
            </a:r>
            <a:r>
              <a:rPr lang="en-US" sz="1600" dirty="0" smtClean="0"/>
              <a:t> are random variables</a:t>
            </a:r>
          </a:p>
          <a:p>
            <a:r>
              <a:rPr lang="uk-UA" sz="1600" dirty="0" smtClean="0">
                <a:solidFill>
                  <a:srgbClr val="00B0F0"/>
                </a:solidFill>
              </a:rPr>
              <a:t>µ</a:t>
            </a:r>
            <a:r>
              <a:rPr lang="en-US" sz="1600" dirty="0" smtClean="0">
                <a:solidFill>
                  <a:srgbClr val="00B0F0"/>
                </a:solidFill>
              </a:rPr>
              <a:t>(x)</a:t>
            </a:r>
            <a:r>
              <a:rPr lang="en-US" sz="1600" dirty="0" smtClean="0"/>
              <a:t>, </a:t>
            </a:r>
            <a:r>
              <a:rPr lang="uk-UA" sz="1600" dirty="0">
                <a:solidFill>
                  <a:srgbClr val="00B0F0"/>
                </a:solidFill>
              </a:rPr>
              <a:t>µ</a:t>
            </a:r>
            <a:r>
              <a:rPr lang="en-US" sz="1600" dirty="0" smtClean="0">
                <a:solidFill>
                  <a:srgbClr val="00B0F0"/>
                </a:solidFill>
              </a:rPr>
              <a:t>(y)</a:t>
            </a:r>
            <a:r>
              <a:rPr lang="en-US" sz="1600" dirty="0" smtClean="0"/>
              <a:t> – mean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5456" y="2940587"/>
            <a:ext cx="8339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 of </a:t>
            </a:r>
            <a:r>
              <a:rPr lang="el-GR" b="1" dirty="0" smtClean="0"/>
              <a:t>ρ</a:t>
            </a:r>
            <a:r>
              <a:rPr lang="en-US" b="1" dirty="0" smtClean="0"/>
              <a:t>X,Y: -1 … 1</a:t>
            </a:r>
          </a:p>
          <a:p>
            <a:r>
              <a:rPr lang="el-GR" dirty="0"/>
              <a:t>ρ</a:t>
            </a:r>
            <a:r>
              <a:rPr lang="en-US" dirty="0" smtClean="0"/>
              <a:t>X,Y -&gt; 1 : both variable are moving in the same direction (strong relationship) </a:t>
            </a:r>
            <a:endParaRPr lang="en-US" dirty="0"/>
          </a:p>
          <a:p>
            <a:r>
              <a:rPr lang="el-GR" dirty="0"/>
              <a:t>ρ</a:t>
            </a:r>
            <a:r>
              <a:rPr lang="en-US" dirty="0"/>
              <a:t>X,Y -&gt; 1 : both variable are moving in the </a:t>
            </a:r>
            <a:r>
              <a:rPr lang="en-US" dirty="0" smtClean="0"/>
              <a:t>opposite direction (strong relationship)</a:t>
            </a:r>
          </a:p>
          <a:p>
            <a:r>
              <a:rPr lang="el-GR" dirty="0"/>
              <a:t>ρ</a:t>
            </a:r>
            <a:r>
              <a:rPr lang="en-US" dirty="0"/>
              <a:t>X,Y -&gt; </a:t>
            </a:r>
            <a:r>
              <a:rPr lang="en-US" dirty="0" smtClean="0"/>
              <a:t>0 : no explicit relationship between variables is found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456" y="4399984"/>
            <a:ext cx="843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coefficient (</a:t>
            </a:r>
            <a:r>
              <a:rPr lang="el-GR" dirty="0"/>
              <a:t>ρ</a:t>
            </a:r>
            <a:r>
              <a:rPr lang="en-US" dirty="0" smtClean="0"/>
              <a:t>X,Y) demonstrate </a:t>
            </a:r>
            <a:r>
              <a:rPr lang="en-US" b="1" dirty="0" smtClean="0"/>
              <a:t>the presence of linear relationship </a:t>
            </a:r>
            <a:r>
              <a:rPr lang="en-US" dirty="0" smtClean="0"/>
              <a:t>between two variable.</a:t>
            </a:r>
          </a:p>
          <a:p>
            <a:endParaRPr lang="en-US" dirty="0"/>
          </a:p>
          <a:p>
            <a:r>
              <a:rPr lang="en-US" dirty="0" smtClean="0"/>
              <a:t>Based upon </a:t>
            </a:r>
            <a:r>
              <a:rPr lang="el-GR" dirty="0"/>
              <a:t>ρ</a:t>
            </a:r>
            <a:r>
              <a:rPr lang="en-US" dirty="0" smtClean="0"/>
              <a:t>X,Y the correlation matrix is created.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10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Covariance &amp; Correlation 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961" y="923453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Covariance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0" y="1292785"/>
            <a:ext cx="6921949" cy="136893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" y="3414350"/>
            <a:ext cx="6921949" cy="2031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918" y="3031051"/>
            <a:ext cx="216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3042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Population</a:t>
            </a:r>
            <a:r>
              <a:rPr lang="en-US" dirty="0" smtClean="0"/>
              <a:t> is the finite data set comprising 100% of the info required to make the best analytical solution.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Sample</a:t>
            </a:r>
            <a:r>
              <a:rPr lang="en-US" dirty="0" smtClean="0"/>
              <a:t> is a part of the population. It has the identical structure, mean and variance </a:t>
            </a:r>
            <a:r>
              <a:rPr lang="en-US" i="1" u="sng" dirty="0" smtClean="0"/>
              <a:t>are close to </a:t>
            </a:r>
            <a:r>
              <a:rPr lang="en-US" dirty="0" smtClean="0"/>
              <a:t>population ones -&gt; it </a:t>
            </a:r>
            <a:r>
              <a:rPr lang="en-US" i="1" u="sng" dirty="0" smtClean="0"/>
              <a:t>is likely</a:t>
            </a:r>
            <a:r>
              <a:rPr lang="en-US" dirty="0" smtClean="0"/>
              <a:t> to make the approximate solution to population one.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real life it is </a:t>
            </a:r>
            <a:r>
              <a:rPr lang="en-US" i="1" u="sng" dirty="0" smtClean="0"/>
              <a:t>unlikely</a:t>
            </a:r>
            <a:r>
              <a:rPr lang="en-US" dirty="0" smtClean="0"/>
              <a:t> to encompass 100% of all info required -&gt; </a:t>
            </a:r>
            <a:r>
              <a:rPr lang="en-US" b="1" dirty="0" smtClean="0"/>
              <a:t>samples</a:t>
            </a:r>
            <a:r>
              <a:rPr lang="en-US" dirty="0" smtClean="0"/>
              <a:t> are used to work with.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ultimate idea </a:t>
            </a:r>
            <a:r>
              <a:rPr lang="en-US" dirty="0" smtClean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mean</a:t>
            </a:r>
            <a:r>
              <a:rPr lang="en-US" dirty="0" smtClean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 smtClean="0"/>
              <a:t>The types of mean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</a:t>
            </a:r>
            <a:r>
              <a:rPr lang="en-US" sz="1400" dirty="0" smtClean="0"/>
              <a:t>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The best way to use the mean:</a:t>
            </a:r>
          </a:p>
          <a:p>
            <a:endParaRPr lang="en-US" i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values of the data set – AM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to deal </a:t>
            </a:r>
            <a:r>
              <a:rPr lang="en-US" dirty="0"/>
              <a:t>with datasets of rates or ratios (i.e. fractions) over different lengths or </a:t>
            </a:r>
            <a:r>
              <a:rPr lang="en-US" dirty="0" smtClean="0"/>
              <a:t>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is the value with the highest frequency rate.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Median</a:t>
            </a:r>
            <a:r>
              <a:rPr lang="en-US" dirty="0" smtClean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 smtClean="0"/>
              <a:t>This indicator </a:t>
            </a:r>
            <a:r>
              <a:rPr lang="en-US" i="1" u="sng" dirty="0" smtClean="0"/>
              <a:t>are used to evaluate</a:t>
            </a:r>
            <a:r>
              <a:rPr lang="en-US" dirty="0" smtClean="0"/>
              <a:t> initial 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u="sng" dirty="0" smtClean="0"/>
              <a:t>less</a:t>
            </a:r>
            <a:r>
              <a:rPr lang="en-US" dirty="0" smtClean="0"/>
              <a:t> data set is homogenous -&gt; </a:t>
            </a:r>
            <a:r>
              <a:rPr lang="en-US" i="1" u="sng" dirty="0" smtClean="0"/>
              <a:t>more</a:t>
            </a:r>
            <a:r>
              <a:rPr lang="en-US" dirty="0" smtClean="0"/>
              <a:t>  preprocessing steps have to be taken to compile the homogeneous data set.</a:t>
            </a:r>
          </a:p>
          <a:p>
            <a:endParaRPr lang="en-US" dirty="0" smtClean="0"/>
          </a:p>
          <a:p>
            <a:r>
              <a:rPr lang="en-US" b="1" dirty="0" smtClean="0"/>
              <a:t>Relationship of AM, Mode and Median:</a:t>
            </a:r>
            <a:endParaRPr lang="en-US" b="1" dirty="0"/>
          </a:p>
          <a:p>
            <a:r>
              <a:rPr lang="en-US" dirty="0" smtClean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Outliers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2779" y="787651"/>
            <a:ext cx="870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</a:t>
            </a:r>
            <a:r>
              <a:rPr lang="en-US" dirty="0" smtClean="0"/>
              <a:t> are extreme values which are limited in quantity but have a material effect to calculated values.</a:t>
            </a:r>
          </a:p>
          <a:p>
            <a:endParaRPr lang="en-US" dirty="0"/>
          </a:p>
          <a:p>
            <a:r>
              <a:rPr lang="en-US" dirty="0" smtClean="0"/>
              <a:t>From practical point of view outliers can be defined in different ways but main approaches are </a:t>
            </a:r>
            <a:r>
              <a:rPr lang="en-US" i="1" u="sng" dirty="0" smtClean="0"/>
              <a:t>expert and analytical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 a small example we have excluded TOP 12 (expert approach) of 48,745 records -&gt; AM is impacted immaterially.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" y="3113137"/>
            <a:ext cx="4296794" cy="1884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006"/>
            <a:ext cx="4248000" cy="20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79" y="5341545"/>
            <a:ext cx="861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approach means application of any reasonable calculated indicators. For instance, AM/mode ratio.</a:t>
            </a:r>
          </a:p>
          <a:p>
            <a:endParaRPr lang="en-US" dirty="0"/>
          </a:p>
          <a:p>
            <a:r>
              <a:rPr lang="en-US" dirty="0" smtClean="0"/>
              <a:t>Outliers themselves could make a separate sample to look into.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Quantiles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44" y="1224104"/>
            <a:ext cx="5298542" cy="306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1049" y="869133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Statistics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973" y="821211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Probability Distribution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4" y="1224104"/>
            <a:ext cx="3069000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2310</TotalTime>
  <Words>787</Words>
  <Application>Microsoft Office PowerPoint</Application>
  <PresentationFormat>Экран (4:3)</PresentationFormat>
  <Paragraphs>129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Minion Pro</vt:lpstr>
      <vt:lpstr>Times New Roman</vt:lpstr>
      <vt:lpstr>Wingdings</vt:lpstr>
      <vt:lpstr>Тема Office</vt:lpstr>
      <vt:lpstr>Exploratory Analysis for Rookies</vt:lpstr>
      <vt:lpstr>Презентация PowerPoint</vt:lpstr>
      <vt:lpstr>Презентация PowerPoint</vt:lpstr>
      <vt:lpstr>MEAN</vt:lpstr>
      <vt:lpstr>Types of Mean</vt:lpstr>
      <vt:lpstr>Mean Visualization</vt:lpstr>
      <vt:lpstr>Mean Derivatives</vt:lpstr>
      <vt:lpstr>Outliers</vt:lpstr>
      <vt:lpstr>Quantiles</vt:lpstr>
      <vt:lpstr>Box-and-whisky plot</vt:lpstr>
      <vt:lpstr>Impact of Grouping Towards Mean and Variance</vt:lpstr>
      <vt:lpstr>Variance (Measures of deviation)</vt:lpstr>
      <vt:lpstr>Variance (Measures of deviation) – Part 2</vt:lpstr>
      <vt:lpstr>Covariance</vt:lpstr>
      <vt:lpstr>Correlation</vt:lpstr>
      <vt:lpstr>Covariance &amp; Correlation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57</cp:revision>
  <dcterms:created xsi:type="dcterms:W3CDTF">2019-06-01T19:50:14Z</dcterms:created>
  <dcterms:modified xsi:type="dcterms:W3CDTF">2019-06-07T21:25:52Z</dcterms:modified>
</cp:coreProperties>
</file>