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2T22:29:14.136" idx="1">
    <p:pos x="3154" y="2161"/>
    <p:text>https://towardsdatascience.com/on-average-youre-using-the-wrong-average-geometric-harmonic-means-in-data-analysis-2a703e21ea0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63C69-6AC4-4515-84BB-C614EE551B82}" type="datetimeFigureOut">
              <a:rPr lang="ru-RU" smtClean="0"/>
              <a:t>09.06.2019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A670A-07B1-47CC-B712-F3DB7042C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5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C05E-219E-4729-9909-5B693F1E4DB2}" type="datetime1">
              <a:rPr lang="ru-RU" smtClean="0"/>
              <a:t>09.06.2019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46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BD1D-74D3-449F-A3CA-F47BBACDADC1}" type="datetime1">
              <a:rPr lang="ru-RU" smtClean="0"/>
              <a:t>09.06.2019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91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E365-3C59-403F-A598-8903968D44C1}" type="datetime1">
              <a:rPr lang="ru-RU" smtClean="0"/>
              <a:t>09.06.2019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39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973D-7295-497C-A5AE-B81A0C1EA542}" type="datetime1">
              <a:rPr lang="ru-RU" smtClean="0"/>
              <a:t>09.06.2019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2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CA65-1DF0-4542-9513-2573006F2B09}" type="datetime1">
              <a:rPr lang="ru-RU" smtClean="0"/>
              <a:t>09.06.2019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03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4F0D-BE92-42E2-AC19-D4AE919B8EEA}" type="datetime1">
              <a:rPr lang="ru-RU" smtClean="0"/>
              <a:t>09.06.2019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12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2A4F-404C-4E2A-B048-29FEE1F56BCC}" type="datetime1">
              <a:rPr lang="ru-RU" smtClean="0"/>
              <a:t>09.06.2019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13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E32F-21C9-4A73-9D8C-CB8422C8AD99}" type="datetime1">
              <a:rPr lang="ru-RU" smtClean="0"/>
              <a:t>09.06.2019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23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7035-4758-4463-AF71-B436150BF40F}" type="datetime1">
              <a:rPr lang="ru-RU" smtClean="0"/>
              <a:t>09.06.2019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68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2BB4-229E-48DC-A891-0BD3792CC568}" type="datetime1">
              <a:rPr lang="ru-RU" smtClean="0"/>
              <a:t>09.06.2019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28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65DE-1A63-4DFF-816D-2C4DB2F0AABF}" type="datetime1">
              <a:rPr lang="ru-RU" smtClean="0"/>
              <a:t>09.06.2019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4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37F58-E97F-4EAB-9CA9-C9A7312871A5}" type="datetime1">
              <a:rPr lang="ru-RU" smtClean="0"/>
              <a:t>09.06.2019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64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vizcatalogue.com/methods/box_plot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n.wikipedia.org/wiki/Average_absolute_devi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tandard_deviation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s://www.toppr.com/guides/maths/statistics/range-and-mean-deviation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variance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rrelation_and_dependence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a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329" y="1705039"/>
            <a:ext cx="78867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Exploratory Analysis for Rookies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64864" y="3223034"/>
            <a:ext cx="7886700" cy="457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/>
              <a:t>Developed by </a:t>
            </a:r>
            <a:r>
              <a:rPr lang="en-US" sz="1800" b="1" dirty="0" err="1" smtClean="0"/>
              <a:t>Demyd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Dzyuban</a:t>
            </a:r>
            <a:r>
              <a:rPr lang="en-US" sz="1800" b="1" dirty="0" smtClean="0"/>
              <a:t> @June 2019 (draft)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7871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10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252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Box-and-whisky plot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07" y="787651"/>
            <a:ext cx="3286125" cy="348615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923860" y="4326994"/>
            <a:ext cx="5853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https://datavizcatalogue.com/methods/box_plot.html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141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252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Impact of Grouping Towards Mean and Variance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500" y="1122870"/>
            <a:ext cx="5193000" cy="2367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6994" y="3802455"/>
            <a:ext cx="8130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It </a:t>
            </a:r>
            <a:r>
              <a:rPr lang="en-US" b="1" dirty="0" smtClean="0"/>
              <a:t>is strongly </a:t>
            </a:r>
            <a:r>
              <a:rPr lang="en-US" dirty="0" smtClean="0"/>
              <a:t>recommended to investigate subgrouping in the entire data set.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example above proves the variable “AMT_CREDIT_USD” could comprise two different sub samples because of </a:t>
            </a:r>
            <a:r>
              <a:rPr lang="en-US" b="1" dirty="0" smtClean="0"/>
              <a:t>material </a:t>
            </a:r>
            <a:r>
              <a:rPr lang="en-US" dirty="0" smtClean="0"/>
              <a:t>difference of Mean.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same approach is recommended to use about Variance analysis for subgroups.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7667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684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Variance (Measures of deviation)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12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074012" y="2737369"/>
            <a:ext cx="5690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https://en.wikipedia.org/wiki/Average_absolute_deviation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28" y="2598907"/>
            <a:ext cx="1890085" cy="657421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74760" y="1135165"/>
            <a:ext cx="507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inion Pro"/>
              </a:rPr>
              <a:t>Range (R) </a:t>
            </a:r>
            <a:r>
              <a:rPr lang="en-US" dirty="0">
                <a:latin typeface="Minion Pro"/>
              </a:rPr>
              <a:t>= Maximum value – Minimum value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4760" y="1437427"/>
            <a:ext cx="7496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https://www.toppr.com/guides/maths/statistics/range-and-mean-deviation/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89281" y="2737369"/>
            <a:ext cx="622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inion Pro"/>
              </a:rPr>
              <a:t>d</a:t>
            </a:r>
            <a:r>
              <a:rPr lang="en-US" dirty="0" smtClean="0">
                <a:latin typeface="Minion Pro"/>
              </a:rPr>
              <a:t> = 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93640" y="2250441"/>
            <a:ext cx="39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Average absolute </a:t>
            </a:r>
            <a:r>
              <a:rPr lang="en-US" b="1" dirty="0" smtClean="0"/>
              <a:t>deviation (d)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74759" y="795362"/>
            <a:ext cx="110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Range (R)</a:t>
            </a:r>
            <a:endParaRPr lang="ru-RU" b="1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40" y="4027021"/>
            <a:ext cx="3276600" cy="5905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93640" y="3644565"/>
            <a:ext cx="39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Standard deviation (</a:t>
            </a:r>
            <a:r>
              <a:rPr lang="el-GR" b="1" dirty="0" smtClean="0"/>
              <a:t>σ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570240" y="4063573"/>
            <a:ext cx="4945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https://en.wikipedia.org/wiki/Standard_deviation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225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13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684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Variance (Measures of deviation</a:t>
            </a:r>
            <a:r>
              <a:rPr lang="en-US" sz="2400" b="1" dirty="0" smtClean="0">
                <a:solidFill>
                  <a:srgbClr val="00B0F0"/>
                </a:solidFill>
              </a:rPr>
              <a:t>) – Part 2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42" y="1146706"/>
            <a:ext cx="6441752" cy="368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71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14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684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Covariance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46" y="923454"/>
            <a:ext cx="3815079" cy="58418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357202" y="1030880"/>
            <a:ext cx="4050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https://en.wikipedia.org/wiki/Covariance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95746" y="1809126"/>
            <a:ext cx="8514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</a:t>
            </a:r>
            <a:r>
              <a:rPr lang="en-US" sz="1600" dirty="0" smtClean="0"/>
              <a:t>here </a:t>
            </a:r>
            <a:r>
              <a:rPr lang="en-US" sz="1600" dirty="0" smtClean="0">
                <a:solidFill>
                  <a:srgbClr val="00B0F0"/>
                </a:solidFill>
              </a:rPr>
              <a:t>n</a:t>
            </a:r>
            <a:r>
              <a:rPr lang="en-US" sz="1600" dirty="0" smtClean="0"/>
              <a:t> – quantity of observations, </a:t>
            </a:r>
          </a:p>
          <a:p>
            <a:r>
              <a:rPr lang="en-US" sz="1600" dirty="0" smtClean="0">
                <a:solidFill>
                  <a:srgbClr val="00B0F0"/>
                </a:solidFill>
              </a:rPr>
              <a:t>x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and </a:t>
            </a:r>
            <a:r>
              <a:rPr lang="en-US" sz="1600" dirty="0" smtClean="0">
                <a:solidFill>
                  <a:srgbClr val="00B0F0"/>
                </a:solidFill>
              </a:rPr>
              <a:t>y</a:t>
            </a:r>
            <a:r>
              <a:rPr lang="en-US" sz="1600" dirty="0" smtClean="0"/>
              <a:t> are random variables</a:t>
            </a:r>
          </a:p>
          <a:p>
            <a:r>
              <a:rPr lang="en-US" sz="1600" dirty="0" smtClean="0">
                <a:solidFill>
                  <a:srgbClr val="00B0F0"/>
                </a:solidFill>
              </a:rPr>
              <a:t>E(x)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00B0F0"/>
                </a:solidFill>
              </a:rPr>
              <a:t>E(y)</a:t>
            </a:r>
            <a:r>
              <a:rPr lang="en-US" sz="1600" dirty="0" smtClean="0"/>
              <a:t> – expected value / mean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550" y="3190937"/>
            <a:ext cx="8514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The </a:t>
            </a:r>
            <a:r>
              <a:rPr lang="en-US" sz="2000" b="1" dirty="0" smtClean="0"/>
              <a:t>major disadvantage </a:t>
            </a:r>
            <a:r>
              <a:rPr lang="en-US" sz="2000" dirty="0" smtClean="0"/>
              <a:t>of covariance is </a:t>
            </a:r>
            <a:r>
              <a:rPr lang="en-US" sz="2000" i="1" u="sng" dirty="0" smtClean="0"/>
              <a:t>no limit </a:t>
            </a:r>
            <a:r>
              <a:rPr lang="en-US" sz="2000" dirty="0" smtClean="0"/>
              <a:t>to estimate the covariance value.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5745" y="4727477"/>
            <a:ext cx="8514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The correlation is use to remove the drawback of covariance.</a:t>
            </a:r>
          </a:p>
        </p:txBody>
      </p:sp>
    </p:spTree>
    <p:extLst>
      <p:ext uri="{BB962C8B-B14F-4D97-AF65-F5344CB8AC3E}">
        <p14:creationId xmlns:p14="http://schemas.microsoft.com/office/powerpoint/2010/main" val="199623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15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684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Correlation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57" y="1052370"/>
            <a:ext cx="4067175" cy="55245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242632" y="108631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https://en.wikipedia.org/wiki/Correlation_and_dependence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5457" y="1815217"/>
            <a:ext cx="8514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</a:t>
            </a:r>
            <a:r>
              <a:rPr lang="en-US" sz="1600" dirty="0" smtClean="0"/>
              <a:t>here </a:t>
            </a:r>
            <a:r>
              <a:rPr lang="en-US" sz="1600" dirty="0" err="1" smtClean="0">
                <a:solidFill>
                  <a:srgbClr val="00B0F0"/>
                </a:solidFill>
              </a:rPr>
              <a:t>cov</a:t>
            </a:r>
            <a:r>
              <a:rPr lang="en-US" sz="1600" dirty="0" smtClean="0">
                <a:solidFill>
                  <a:srgbClr val="00B0F0"/>
                </a:solidFill>
              </a:rPr>
              <a:t>(X, Y)</a:t>
            </a:r>
            <a:r>
              <a:rPr lang="en-US" sz="1600" dirty="0" smtClean="0"/>
              <a:t> – covariance of two variables, </a:t>
            </a:r>
          </a:p>
          <a:p>
            <a:r>
              <a:rPr lang="en-US" sz="1600" dirty="0" smtClean="0">
                <a:solidFill>
                  <a:srgbClr val="00B0F0"/>
                </a:solidFill>
              </a:rPr>
              <a:t>X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and </a:t>
            </a:r>
            <a:r>
              <a:rPr lang="en-US" sz="1600" dirty="0">
                <a:solidFill>
                  <a:srgbClr val="00B0F0"/>
                </a:solidFill>
              </a:rPr>
              <a:t>X</a:t>
            </a:r>
            <a:r>
              <a:rPr lang="en-US" sz="1600" dirty="0" smtClean="0"/>
              <a:t> are random variables</a:t>
            </a:r>
          </a:p>
          <a:p>
            <a:r>
              <a:rPr lang="uk-UA" sz="1600" dirty="0" smtClean="0">
                <a:solidFill>
                  <a:srgbClr val="00B0F0"/>
                </a:solidFill>
              </a:rPr>
              <a:t>µ</a:t>
            </a:r>
            <a:r>
              <a:rPr lang="en-US" sz="1600" dirty="0" smtClean="0">
                <a:solidFill>
                  <a:srgbClr val="00B0F0"/>
                </a:solidFill>
              </a:rPr>
              <a:t>(x)</a:t>
            </a:r>
            <a:r>
              <a:rPr lang="en-US" sz="1600" dirty="0" smtClean="0"/>
              <a:t>, </a:t>
            </a:r>
            <a:r>
              <a:rPr lang="uk-UA" sz="1600" dirty="0">
                <a:solidFill>
                  <a:srgbClr val="00B0F0"/>
                </a:solidFill>
              </a:rPr>
              <a:t>µ</a:t>
            </a:r>
            <a:r>
              <a:rPr lang="en-US" sz="1600" dirty="0" smtClean="0">
                <a:solidFill>
                  <a:srgbClr val="00B0F0"/>
                </a:solidFill>
              </a:rPr>
              <a:t>(y)</a:t>
            </a:r>
            <a:r>
              <a:rPr lang="en-US" sz="1600" dirty="0" smtClean="0"/>
              <a:t> – mean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5456" y="2940587"/>
            <a:ext cx="8339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Range of </a:t>
            </a:r>
            <a:r>
              <a:rPr lang="el-GR" b="1" dirty="0" smtClean="0"/>
              <a:t>ρ</a:t>
            </a:r>
            <a:r>
              <a:rPr lang="en-US" b="1" dirty="0" smtClean="0"/>
              <a:t>X,Y: -1 … 1</a:t>
            </a:r>
          </a:p>
          <a:p>
            <a:r>
              <a:rPr lang="el-GR" dirty="0"/>
              <a:t>ρ</a:t>
            </a:r>
            <a:r>
              <a:rPr lang="en-US" dirty="0" smtClean="0"/>
              <a:t>X,Y -&gt; 1 : both variable are moving in the same direction (strong relationship) </a:t>
            </a:r>
            <a:endParaRPr lang="en-US" dirty="0"/>
          </a:p>
          <a:p>
            <a:r>
              <a:rPr lang="el-GR" dirty="0"/>
              <a:t>ρ</a:t>
            </a:r>
            <a:r>
              <a:rPr lang="en-US" dirty="0"/>
              <a:t>X,Y -&gt; 1 : both variable are moving in the </a:t>
            </a:r>
            <a:r>
              <a:rPr lang="en-US" dirty="0" smtClean="0"/>
              <a:t>opposite direction (strong relationship)</a:t>
            </a:r>
          </a:p>
          <a:p>
            <a:r>
              <a:rPr lang="el-GR" dirty="0"/>
              <a:t>ρ</a:t>
            </a:r>
            <a:r>
              <a:rPr lang="en-US" dirty="0"/>
              <a:t>X,Y -&gt; </a:t>
            </a:r>
            <a:r>
              <a:rPr lang="en-US" dirty="0" smtClean="0"/>
              <a:t>0 : no explicit relationship between variables is found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5456" y="4399984"/>
            <a:ext cx="8436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Correlation coefficient (</a:t>
            </a:r>
            <a:r>
              <a:rPr lang="el-GR" dirty="0"/>
              <a:t>ρ</a:t>
            </a:r>
            <a:r>
              <a:rPr lang="en-US" dirty="0" smtClean="0"/>
              <a:t>X,Y) demonstrate </a:t>
            </a:r>
            <a:r>
              <a:rPr lang="en-US" b="1" dirty="0" smtClean="0"/>
              <a:t>the presence of linear relationship </a:t>
            </a:r>
            <a:r>
              <a:rPr lang="en-US" dirty="0" smtClean="0"/>
              <a:t>between two variable.</a:t>
            </a:r>
          </a:p>
          <a:p>
            <a:endParaRPr lang="en-US" dirty="0"/>
          </a:p>
          <a:p>
            <a:r>
              <a:rPr lang="en-US" dirty="0" smtClean="0"/>
              <a:t>Based upon </a:t>
            </a:r>
            <a:r>
              <a:rPr lang="el-GR" dirty="0"/>
              <a:t>ρ</a:t>
            </a:r>
            <a:r>
              <a:rPr lang="en-US" dirty="0" smtClean="0"/>
              <a:t>X,Y the correlation matrix is created.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10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16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684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Covariance &amp; Correlation 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3961" y="923453"/>
            <a:ext cx="216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Covariance</a:t>
            </a: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60" y="1292785"/>
            <a:ext cx="6921949" cy="136893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60" y="3414350"/>
            <a:ext cx="6921949" cy="20313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1918" y="3031051"/>
            <a:ext cx="216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Correlation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30422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17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684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Applied example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00" y="1132931"/>
            <a:ext cx="6633000" cy="42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01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18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684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Brief Summary of Applied Example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8230" y="1176950"/>
            <a:ext cx="87094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ll variables contain extreme values which could be investigated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the point of view of variance the best </a:t>
            </a:r>
            <a:r>
              <a:rPr lang="en-US" dirty="0"/>
              <a:t>variable is </a:t>
            </a:r>
            <a:r>
              <a:rPr lang="en-US" dirty="0" smtClean="0"/>
              <a:t>HOUR_APPR_PROCESS_START (27%) -&gt; it could be used in further draft calculations even despite high oscillator ratio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 variables with high oscillator ratio and variance ratio are subject to be investigated for potential subsampling or aggregation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existence of more then 1 mode could be the reason to reconsider the data set of the variable.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406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790734"/>
            <a:ext cx="3352062" cy="4619981"/>
          </a:xfrm>
          <a:prstGeom prst="rect">
            <a:avLst/>
          </a:prstGeom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148816" y="319859"/>
            <a:ext cx="7886700" cy="3319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00B0F0"/>
                </a:solidFill>
              </a:rPr>
              <a:t>Population vs. Sample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47361" y="787955"/>
            <a:ext cx="50159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 smtClean="0"/>
              <a:t>Population</a:t>
            </a:r>
            <a:r>
              <a:rPr lang="en-US" dirty="0" smtClean="0"/>
              <a:t> is the finite data set comprising 100% of the info required to make the best analytical solution.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i="1" dirty="0" smtClean="0"/>
              <a:t>Sample</a:t>
            </a:r>
            <a:r>
              <a:rPr lang="en-US" dirty="0" smtClean="0"/>
              <a:t> is a part of the population. It has the identical structure, mean and variance </a:t>
            </a:r>
            <a:r>
              <a:rPr lang="en-US" i="1" u="sng" dirty="0" smtClean="0"/>
              <a:t>are close to </a:t>
            </a:r>
            <a:r>
              <a:rPr lang="en-US" dirty="0" smtClean="0"/>
              <a:t>population ones -&gt; it </a:t>
            </a:r>
            <a:r>
              <a:rPr lang="en-US" i="1" u="sng" dirty="0" smtClean="0"/>
              <a:t>is likely</a:t>
            </a:r>
            <a:r>
              <a:rPr lang="en-US" dirty="0" smtClean="0"/>
              <a:t> to make the approximate solution to population one. 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In real life it is </a:t>
            </a:r>
            <a:r>
              <a:rPr lang="en-US" i="1" u="sng" dirty="0" smtClean="0"/>
              <a:t>unlikely</a:t>
            </a:r>
            <a:r>
              <a:rPr lang="en-US" dirty="0" smtClean="0"/>
              <a:t> to encompass 100% of all info required -&gt; </a:t>
            </a:r>
            <a:r>
              <a:rPr lang="en-US" b="1" dirty="0" smtClean="0"/>
              <a:t>samples</a:t>
            </a:r>
            <a:r>
              <a:rPr lang="en-US" dirty="0" smtClean="0"/>
              <a:t> are used to work with.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Thus, any sample is a population for subsamples and vice verse.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0252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3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21656" y="301752"/>
            <a:ext cx="7886700" cy="3319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Types of </a:t>
            </a:r>
            <a:r>
              <a:rPr lang="en-US" dirty="0" smtClean="0"/>
              <a:t>data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0478" y="736524"/>
            <a:ext cx="808487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Discrete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1, 2 , 3, 5466, 0, 76832675, …</a:t>
            </a: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1.22, 1.223, 1.2234, 56.567, …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Categorical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c(“Yes”, “No”, “Unknown”), c(“12/12/2019”, “31/12/2017”), … </a:t>
            </a:r>
          </a:p>
          <a:p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Categorical variables could be treated in different ways – mainly it is converting to numbers and processing as numbers.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2144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36" y="174654"/>
            <a:ext cx="8265814" cy="49495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MEAN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36" y="774188"/>
            <a:ext cx="5151566" cy="31393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58828" y="774188"/>
            <a:ext cx="33135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The ultimate idea </a:t>
            </a:r>
            <a:r>
              <a:rPr lang="en-US" dirty="0" smtClean="0"/>
              <a:t>of the mean is to extract the central tendency (value grouping) of the  specific data set.</a:t>
            </a:r>
          </a:p>
          <a:p>
            <a:pPr algn="just"/>
            <a:endParaRPr lang="en-US" dirty="0"/>
          </a:p>
          <a:p>
            <a:pPr algn="just"/>
            <a:r>
              <a:rPr lang="en-US" b="1" dirty="0" smtClean="0"/>
              <a:t>The mean</a:t>
            </a:r>
            <a:r>
              <a:rPr lang="en-US" dirty="0" smtClean="0"/>
              <a:t> can be describe in different way depending of the applied domain – statistics, theory of probability, etc. - </a:t>
            </a:r>
            <a:r>
              <a:rPr lang="en-US" dirty="0">
                <a:hlinkClick r:id="rId3"/>
              </a:rPr>
              <a:t>https://en.wikipedia.org/wiki/Mean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49536" y="4268724"/>
            <a:ext cx="33135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u="sng" dirty="0" smtClean="0"/>
              <a:t>The types of mean</a:t>
            </a:r>
            <a:r>
              <a:rPr lang="en-US" dirty="0" smtClean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arithmetic mean (AM)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geometric mean (GM)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harmonic mean (HM)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750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9536" y="174654"/>
            <a:ext cx="8265814" cy="49495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Types of Mean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9833" y="774188"/>
            <a:ext cx="258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Arithmetic Mean (AM):</a:t>
            </a:r>
          </a:p>
        </p:txBody>
      </p:sp>
      <p:sp>
        <p:nvSpPr>
          <p:cNvPr id="7" name="AutoShape 2" descr="{\displaystyle {\bar {x}}={\frac {1}{n}}\left(\sum _{i=1}^{n}{x_{i}}\right)={\frac {x_{1}+x_{2}+\cdots +x_{n}}{n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34" y="1198900"/>
            <a:ext cx="2781300" cy="52387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79834" y="1778155"/>
            <a:ext cx="3259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w</a:t>
            </a:r>
            <a:r>
              <a:rPr lang="en-US" sz="1400" dirty="0" smtClean="0"/>
              <a:t>here Xi is values, n – quantity of values.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375" y="2347983"/>
            <a:ext cx="258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Geometric Mean (GM):</a:t>
            </a: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2711140"/>
            <a:ext cx="2400300" cy="638175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31" y="3430341"/>
            <a:ext cx="3257550" cy="2857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79832" y="3931938"/>
            <a:ext cx="258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Harmonic Mean (HM):</a:t>
            </a: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712" y="4883893"/>
            <a:ext cx="2628900" cy="466725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559" y="4302868"/>
            <a:ext cx="1304925" cy="581025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509" y="5965970"/>
            <a:ext cx="1323975" cy="171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79831" y="5517865"/>
            <a:ext cx="310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Relationship of Means (AM):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5530" y="774188"/>
            <a:ext cx="45448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/>
              <a:t>The best way to use the mean:</a:t>
            </a:r>
          </a:p>
          <a:p>
            <a:endParaRPr lang="en-US" i="1" u="sng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to measure the average values of the data set – AM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to measure the average pace of dynamics (movement) - GM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 </a:t>
            </a:r>
            <a:r>
              <a:rPr lang="en-US" dirty="0" smtClean="0"/>
              <a:t>to deal </a:t>
            </a:r>
            <a:r>
              <a:rPr lang="en-US" dirty="0"/>
              <a:t>with datasets of rates or ratios (i.e. fractions) over different lengths or </a:t>
            </a:r>
            <a:r>
              <a:rPr lang="en-US" dirty="0" smtClean="0"/>
              <a:t>periods – HM.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519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62" y="1100114"/>
            <a:ext cx="7886700" cy="4006040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49536" y="174654"/>
            <a:ext cx="8265814" cy="49495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Mean Visualization</a:t>
            </a:r>
            <a:endParaRPr lang="ru-RU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57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7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9536" y="174654"/>
            <a:ext cx="8265814" cy="49495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Mean Derivatives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55" y="669606"/>
            <a:ext cx="5101846" cy="22374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9535" y="3078179"/>
            <a:ext cx="86409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Mode </a:t>
            </a:r>
            <a:r>
              <a:rPr lang="en-US" dirty="0" smtClean="0"/>
              <a:t>is the value with the highest frequency rate.</a:t>
            </a:r>
          </a:p>
          <a:p>
            <a:endParaRPr lang="en-US" dirty="0" smtClean="0"/>
          </a:p>
          <a:p>
            <a:pPr algn="just"/>
            <a:r>
              <a:rPr lang="en-US" b="1" dirty="0" smtClean="0"/>
              <a:t>Median</a:t>
            </a:r>
            <a:r>
              <a:rPr lang="en-US" dirty="0" smtClean="0"/>
              <a:t> is the value splitting the ordered data set in two equal subsamples. </a:t>
            </a:r>
          </a:p>
          <a:p>
            <a:endParaRPr lang="en-US" dirty="0"/>
          </a:p>
          <a:p>
            <a:r>
              <a:rPr lang="en-US" dirty="0" smtClean="0"/>
              <a:t>This indicator </a:t>
            </a:r>
            <a:r>
              <a:rPr lang="en-US" i="1" u="sng" dirty="0" smtClean="0"/>
              <a:t>are used to evaluate</a:t>
            </a:r>
            <a:r>
              <a:rPr lang="en-US" dirty="0" smtClean="0"/>
              <a:t> initial homogeneity of the data set -&gt; AMT_ANNUITY and AMT_GOODS_PRICE are the most homogenous.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i="1" u="sng" dirty="0" smtClean="0"/>
              <a:t>less</a:t>
            </a:r>
            <a:r>
              <a:rPr lang="en-US" dirty="0" smtClean="0"/>
              <a:t> data set is homogenous -&gt; </a:t>
            </a:r>
            <a:r>
              <a:rPr lang="en-US" i="1" u="sng" dirty="0" smtClean="0"/>
              <a:t>more</a:t>
            </a:r>
            <a:r>
              <a:rPr lang="en-US" dirty="0" smtClean="0"/>
              <a:t>  preprocessing steps have to be taken to compile the homogeneous data set.</a:t>
            </a:r>
          </a:p>
          <a:p>
            <a:endParaRPr lang="en-US" dirty="0" smtClean="0"/>
          </a:p>
          <a:p>
            <a:r>
              <a:rPr lang="en-US" b="1" dirty="0" smtClean="0"/>
              <a:t>Relationship of AM, Mode and Median:</a:t>
            </a:r>
            <a:endParaRPr lang="en-US" b="1" dirty="0"/>
          </a:p>
          <a:p>
            <a:r>
              <a:rPr lang="en-US" dirty="0" smtClean="0"/>
              <a:t>The best data set means AM ~ Mode ~ Median.</a:t>
            </a:r>
          </a:p>
        </p:txBody>
      </p:sp>
    </p:spTree>
    <p:extLst>
      <p:ext uri="{BB962C8B-B14F-4D97-AF65-F5344CB8AC3E}">
        <p14:creationId xmlns:p14="http://schemas.microsoft.com/office/powerpoint/2010/main" val="60469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252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Outliers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02779" y="787651"/>
            <a:ext cx="8705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Outliers</a:t>
            </a:r>
            <a:r>
              <a:rPr lang="en-US" dirty="0" smtClean="0"/>
              <a:t> are extreme values which are limited in quantity but have a material effect to calculated values.</a:t>
            </a:r>
          </a:p>
          <a:p>
            <a:endParaRPr lang="en-US" dirty="0"/>
          </a:p>
          <a:p>
            <a:r>
              <a:rPr lang="en-US" dirty="0" smtClean="0"/>
              <a:t>From practical point of view outliers can be defined in different ways but main approaches are </a:t>
            </a:r>
            <a:r>
              <a:rPr lang="en-US" i="1" u="sng" dirty="0" smtClean="0"/>
              <a:t>expert and analytical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  a small example we have excluded TOP 12 (expert approach) of 48,745 records -&gt; AM is impacted immaterially.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9" y="3113137"/>
            <a:ext cx="4296794" cy="188439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52006"/>
            <a:ext cx="4248000" cy="2043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2779" y="5341545"/>
            <a:ext cx="8617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Analytical approach means application of any reasonable calculated indicators. For instance, AM/mode ratio.</a:t>
            </a:r>
          </a:p>
          <a:p>
            <a:endParaRPr lang="en-US" dirty="0"/>
          </a:p>
          <a:p>
            <a:r>
              <a:rPr lang="en-US" dirty="0" smtClean="0"/>
              <a:t>Outliers themselves could make a separate sample to look into.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878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9</a:t>
            </a:fld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252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Quantiles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444" y="1224104"/>
            <a:ext cx="5298542" cy="30604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1049" y="869133"/>
            <a:ext cx="306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Statistics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72973" y="821211"/>
            <a:ext cx="306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Probability Distribution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4" y="1224104"/>
            <a:ext cx="3069000" cy="404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481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3615</TotalTime>
  <Words>874</Words>
  <Application>Microsoft Office PowerPoint</Application>
  <PresentationFormat>Экран (4:3)</PresentationFormat>
  <Paragraphs>140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Minion Pro</vt:lpstr>
      <vt:lpstr>Times New Roman</vt:lpstr>
      <vt:lpstr>Wingdings</vt:lpstr>
      <vt:lpstr>Тема Office</vt:lpstr>
      <vt:lpstr>Exploratory Analysis for Rookies</vt:lpstr>
      <vt:lpstr>Презентация PowerPoint</vt:lpstr>
      <vt:lpstr>Презентация PowerPoint</vt:lpstr>
      <vt:lpstr>MEAN</vt:lpstr>
      <vt:lpstr>Types of Mean</vt:lpstr>
      <vt:lpstr>Mean Visualization</vt:lpstr>
      <vt:lpstr>Mean Derivatives</vt:lpstr>
      <vt:lpstr>Outliers</vt:lpstr>
      <vt:lpstr>Quantiles</vt:lpstr>
      <vt:lpstr>Box-and-whisky plot</vt:lpstr>
      <vt:lpstr>Impact of Grouping Towards Mean and Variance</vt:lpstr>
      <vt:lpstr>Variance (Measures of deviation)</vt:lpstr>
      <vt:lpstr>Variance (Measures of deviation) – Part 2</vt:lpstr>
      <vt:lpstr>Covariance</vt:lpstr>
      <vt:lpstr>Correlation</vt:lpstr>
      <vt:lpstr>Covariance &amp; Correlation </vt:lpstr>
      <vt:lpstr>Applied example</vt:lpstr>
      <vt:lpstr>Brief Summary of Applied Example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63</cp:revision>
  <dcterms:created xsi:type="dcterms:W3CDTF">2019-06-01T19:50:14Z</dcterms:created>
  <dcterms:modified xsi:type="dcterms:W3CDTF">2019-06-09T21:34:48Z</dcterms:modified>
</cp:coreProperties>
</file>