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2T22:29:14.136" idx="1">
    <p:pos x="3154" y="2161"/>
    <p:text>https://towardsdatascience.com/on-average-youre-using-the-wrong-average-geometric-harmonic-means-in-data-analysis-2a703e21ea0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63C69-6AC4-4515-84BB-C614EE551B82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670A-07B1-47CC-B712-F3DB7042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C05E-219E-4729-9909-5B693F1E4DB2}" type="datetime1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D1D-74D3-449F-A3CA-F47BBACDADC1}" type="datetime1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E365-3C59-403F-A598-8903968D44C1}" type="datetime1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9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973D-7295-497C-A5AE-B81A0C1EA542}" type="datetime1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CA65-1DF0-4542-9513-2573006F2B09}" type="datetime1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4F0D-BE92-42E2-AC19-D4AE919B8EEA}" type="datetime1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2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2A4F-404C-4E2A-B048-29FEE1F56BCC}" type="datetime1">
              <a:rPr lang="ru-RU" smtClean="0"/>
              <a:t>04.06.2019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1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E32F-21C9-4A73-9D8C-CB8422C8AD99}" type="datetime1">
              <a:rPr lang="ru-RU" smtClean="0"/>
              <a:t>04.06.2019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7035-4758-4463-AF71-B436150BF40F}" type="datetime1">
              <a:rPr lang="ru-RU" smtClean="0"/>
              <a:t>04.06.2019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BB4-229E-48DC-A891-0BD3792CC568}" type="datetime1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65DE-1A63-4DFF-816D-2C4DB2F0AABF}" type="datetime1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7F58-E97F-4EAB-9CA9-C9A7312871A5}" type="datetime1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329" y="1705039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Exploratory Analysis for Rookies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4864" y="3223034"/>
            <a:ext cx="7886700" cy="457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/>
              <a:t>Developed by </a:t>
            </a:r>
            <a:r>
              <a:rPr lang="en-US" sz="1800" b="1" dirty="0" err="1" smtClean="0"/>
              <a:t>Demyd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Dzyuban</a:t>
            </a:r>
            <a:r>
              <a:rPr lang="en-US" sz="1800" b="1" dirty="0" smtClean="0"/>
              <a:t> @June 2019 (draft)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871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790734"/>
            <a:ext cx="3352062" cy="4619981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148816" y="319859"/>
            <a:ext cx="7886700" cy="331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B0F0"/>
                </a:solidFill>
              </a:rPr>
              <a:t>Population vs. Sample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7361" y="787955"/>
            <a:ext cx="5015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 smtClean="0"/>
              <a:t>Population</a:t>
            </a:r>
            <a:r>
              <a:rPr lang="en-US" dirty="0" smtClean="0"/>
              <a:t> is the finite data set comprising 100% of the info required to make the best analytical solution.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i="1" dirty="0" smtClean="0"/>
              <a:t>Sample</a:t>
            </a:r>
            <a:r>
              <a:rPr lang="en-US" dirty="0" smtClean="0"/>
              <a:t> is a part of the population. It has the identical structure, mean and variance </a:t>
            </a:r>
            <a:r>
              <a:rPr lang="en-US" i="1" u="sng" dirty="0" smtClean="0"/>
              <a:t>are close to </a:t>
            </a:r>
            <a:r>
              <a:rPr lang="en-US" dirty="0" smtClean="0"/>
              <a:t>population ones -&gt; it </a:t>
            </a:r>
            <a:r>
              <a:rPr lang="en-US" i="1" u="sng" dirty="0" smtClean="0"/>
              <a:t>is likely</a:t>
            </a:r>
            <a:r>
              <a:rPr lang="en-US" dirty="0" smtClean="0"/>
              <a:t> to make the approximate solution to population one. 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real life it is </a:t>
            </a:r>
            <a:r>
              <a:rPr lang="en-US" i="1" u="sng" dirty="0" smtClean="0"/>
              <a:t>unlikely</a:t>
            </a:r>
            <a:r>
              <a:rPr lang="en-US" dirty="0" smtClean="0"/>
              <a:t> to encompass 100% of all info required -&gt; </a:t>
            </a:r>
            <a:r>
              <a:rPr lang="en-US" b="1" dirty="0" smtClean="0"/>
              <a:t>samples</a:t>
            </a:r>
            <a:r>
              <a:rPr lang="en-US" dirty="0" smtClean="0"/>
              <a:t> are used to work with.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Thus, any sample is a population for subsamples and vice verse.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025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1656" y="301752"/>
            <a:ext cx="7886700" cy="331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of </a:t>
            </a:r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0478" y="736524"/>
            <a:ext cx="80848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Discrete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1, 2 , 3, 5466, 0, 76832675, …</a:t>
            </a: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1.22, 1.223, 1.2234, 56.567, …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c(“Yes”, “No”, “Unknown”), c(“12/12/2019”, “31/12/2017”), … </a:t>
            </a:r>
          </a:p>
          <a:p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Categorical variables could be treated in different ways – mainly it is converting to numbers and processing as numbers.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144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MEAN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6" y="774188"/>
            <a:ext cx="5151566" cy="31393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8828" y="774188"/>
            <a:ext cx="33135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The ultimate idea </a:t>
            </a:r>
            <a:r>
              <a:rPr lang="en-US" dirty="0" smtClean="0"/>
              <a:t>of the mean is to extract the central tendency (value grouping) of the  specific data set.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The mean</a:t>
            </a:r>
            <a:r>
              <a:rPr lang="en-US" dirty="0" smtClean="0"/>
              <a:t> can be describe in different way depending of the applied domain – statistics, theory of probability, etc. - </a:t>
            </a:r>
            <a:r>
              <a:rPr lang="en-US" dirty="0">
                <a:hlinkClick r:id="rId3"/>
              </a:rPr>
              <a:t>https://en.wikipedia.org/wiki/Mean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49536" y="4268724"/>
            <a:ext cx="3313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u="sng" dirty="0" smtClean="0"/>
              <a:t>The types of mean</a:t>
            </a:r>
            <a:r>
              <a:rPr lang="en-US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arithmetic mean (AM)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geometric mean (GM)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harmonic mean (HM)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50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Types of Mean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833" y="774188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Arithmetic Mean (AM):</a:t>
            </a:r>
          </a:p>
        </p:txBody>
      </p:sp>
      <p:sp>
        <p:nvSpPr>
          <p:cNvPr id="7" name="AutoShape 2" descr="{\displaystyle {\bar {x}}={\frac {1}{n}}\left(\sum _{i=1}^{n}{x_{i}}\right)={\frac {x_{1}+x_{2}+\cdots +x_{n}}{n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4" y="1198900"/>
            <a:ext cx="2781300" cy="5238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9834" y="1778155"/>
            <a:ext cx="32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w</a:t>
            </a:r>
            <a:r>
              <a:rPr lang="en-US" sz="1400" dirty="0" smtClean="0"/>
              <a:t>here Xi is values, n – quantity of values.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375" y="2347983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Geometric Mean (GM):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2711140"/>
            <a:ext cx="2400300" cy="63817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31" y="3430341"/>
            <a:ext cx="3257550" cy="2857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79832" y="3931938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Harmonic Mean (HM):</a:t>
            </a: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12" y="4883893"/>
            <a:ext cx="2628900" cy="466725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59" y="4302868"/>
            <a:ext cx="1304925" cy="581025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509" y="5965970"/>
            <a:ext cx="1323975" cy="171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79831" y="5517865"/>
            <a:ext cx="3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Relationship of Means (AM):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5530" y="774188"/>
            <a:ext cx="4544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The best way to use the mean:</a:t>
            </a:r>
          </a:p>
          <a:p>
            <a:endParaRPr lang="en-US" i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to measure the average values of the data set – AM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to measure the average pace of dynamics (movement) - GM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 </a:t>
            </a:r>
            <a:r>
              <a:rPr lang="en-US" dirty="0" smtClean="0"/>
              <a:t>to deal </a:t>
            </a:r>
            <a:r>
              <a:rPr lang="en-US" dirty="0"/>
              <a:t>with datasets of rates or ratios (i.e. fractions) over different lengths or </a:t>
            </a:r>
            <a:r>
              <a:rPr lang="en-US" dirty="0" smtClean="0"/>
              <a:t>periods – HM.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51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62" y="1100114"/>
            <a:ext cx="7886700" cy="400604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Mean Visualization</a:t>
            </a:r>
            <a:endParaRPr lang="ru-RU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7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Mean Derivatives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55" y="669606"/>
            <a:ext cx="5101846" cy="2237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535" y="3078179"/>
            <a:ext cx="86409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 </a:t>
            </a:r>
            <a:r>
              <a:rPr lang="en-US" dirty="0" smtClean="0"/>
              <a:t>is the value with the highest frequency rate.</a:t>
            </a:r>
          </a:p>
          <a:p>
            <a:endParaRPr lang="en-US" dirty="0" smtClean="0"/>
          </a:p>
          <a:p>
            <a:pPr algn="just"/>
            <a:r>
              <a:rPr lang="en-US" b="1" dirty="0" smtClean="0"/>
              <a:t>Median</a:t>
            </a:r>
            <a:r>
              <a:rPr lang="en-US" dirty="0" smtClean="0"/>
              <a:t> is the value splitting the ordered data set in two equal subsamples. </a:t>
            </a:r>
          </a:p>
          <a:p>
            <a:endParaRPr lang="en-US" dirty="0"/>
          </a:p>
          <a:p>
            <a:r>
              <a:rPr lang="en-US" dirty="0" smtClean="0"/>
              <a:t>This indicator </a:t>
            </a:r>
            <a:r>
              <a:rPr lang="en-US" i="1" u="sng" dirty="0" smtClean="0"/>
              <a:t>are used to evaluate</a:t>
            </a:r>
            <a:r>
              <a:rPr lang="en-US" dirty="0" smtClean="0"/>
              <a:t> </a:t>
            </a:r>
            <a:r>
              <a:rPr lang="en-US" dirty="0" smtClean="0"/>
              <a:t>initial</a:t>
            </a:r>
            <a:r>
              <a:rPr lang="en-US" dirty="0" smtClean="0"/>
              <a:t> </a:t>
            </a:r>
            <a:r>
              <a:rPr lang="en-US" dirty="0" smtClean="0"/>
              <a:t>homogeneity of the data set -&gt; AMT_ANNUITY and AMT_GOODS_PRICE are the most homogenous.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i="1" u="sng" dirty="0" smtClean="0"/>
              <a:t>less</a:t>
            </a:r>
            <a:r>
              <a:rPr lang="en-US" dirty="0" smtClean="0"/>
              <a:t> data set is homogenous -&gt; </a:t>
            </a:r>
            <a:r>
              <a:rPr lang="en-US" i="1" u="sng" dirty="0" smtClean="0"/>
              <a:t>more</a:t>
            </a:r>
            <a:r>
              <a:rPr lang="en-US" dirty="0" smtClean="0"/>
              <a:t>  preprocessing steps have to be taken to compile the </a:t>
            </a:r>
            <a:r>
              <a:rPr lang="en-US" dirty="0" smtClean="0"/>
              <a:t>homogeneous </a:t>
            </a:r>
            <a:r>
              <a:rPr lang="en-US" dirty="0" smtClean="0"/>
              <a:t>data set.</a:t>
            </a:r>
          </a:p>
          <a:p>
            <a:endParaRPr lang="en-US" dirty="0" smtClean="0"/>
          </a:p>
          <a:p>
            <a:r>
              <a:rPr lang="en-US" b="1" dirty="0" smtClean="0"/>
              <a:t>Relationship of AM, Mode and Median:</a:t>
            </a:r>
            <a:endParaRPr lang="en-US" b="1" dirty="0"/>
          </a:p>
          <a:p>
            <a:r>
              <a:rPr lang="en-US" dirty="0" smtClean="0"/>
              <a:t>The best data set means AM ~ Mode ~ Median.</a:t>
            </a:r>
          </a:p>
        </p:txBody>
      </p:sp>
    </p:spTree>
    <p:extLst>
      <p:ext uri="{BB962C8B-B14F-4D97-AF65-F5344CB8AC3E}">
        <p14:creationId xmlns:p14="http://schemas.microsoft.com/office/powerpoint/2010/main" val="60469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Outliers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02779" y="787651"/>
            <a:ext cx="8705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Outliers</a:t>
            </a:r>
            <a:r>
              <a:rPr lang="en-US" dirty="0" smtClean="0"/>
              <a:t> are extreme values which are limited in quantity but have a material effect to calculated values.</a:t>
            </a:r>
          </a:p>
          <a:p>
            <a:endParaRPr lang="en-US" dirty="0"/>
          </a:p>
          <a:p>
            <a:r>
              <a:rPr lang="en-US" dirty="0" smtClean="0"/>
              <a:t>From practical point of view outliers can be defined in different ways but main approaches are </a:t>
            </a:r>
            <a:r>
              <a:rPr lang="en-US" i="1" u="sng" dirty="0" smtClean="0"/>
              <a:t>expert and analytical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 a small example we have excluded TOP 12 (expert approach) of 48,745 records -&gt; AM is impacted immaterially.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9" y="3113137"/>
            <a:ext cx="4296794" cy="18843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52006"/>
            <a:ext cx="4248000" cy="2043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779" y="5341545"/>
            <a:ext cx="8617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Analytical approach means application of any reasonable calculated indicators. For instance, AM/mode ratio.</a:t>
            </a:r>
          </a:p>
          <a:p>
            <a:endParaRPr lang="en-US" dirty="0"/>
          </a:p>
          <a:p>
            <a:r>
              <a:rPr lang="en-US" dirty="0" smtClean="0"/>
              <a:t>Outliers themselves could make a separate sample to look into.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78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948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</TotalTime>
  <Words>498</Words>
  <Application>Microsoft Office PowerPoint</Application>
  <PresentationFormat>Экран 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Тема Office</vt:lpstr>
      <vt:lpstr>Exploratory Analysis for Rookies</vt:lpstr>
      <vt:lpstr>Презентация PowerPoint</vt:lpstr>
      <vt:lpstr>Презентация PowerPoint</vt:lpstr>
      <vt:lpstr>MEAN</vt:lpstr>
      <vt:lpstr>Types of Mean</vt:lpstr>
      <vt:lpstr>Mean Visualization</vt:lpstr>
      <vt:lpstr>Mean Derivatives</vt:lpstr>
      <vt:lpstr>Outliers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38</cp:revision>
  <dcterms:created xsi:type="dcterms:W3CDTF">2019-06-01T19:50:14Z</dcterms:created>
  <dcterms:modified xsi:type="dcterms:W3CDTF">2019-06-04T22:04:46Z</dcterms:modified>
</cp:coreProperties>
</file>