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Windows" initials="ПW" lastIdx="1" clrIdx="0">
    <p:extLst>
      <p:ext uri="{19B8F6BF-5375-455C-9EA6-DF929625EA0E}">
        <p15:presenceInfo xmlns:p15="http://schemas.microsoft.com/office/powerpoint/2012/main" userId="Пользователь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02T22:29:14.136" idx="1">
    <p:pos x="3154" y="2161"/>
    <p:text>https://towardsdatascience.com/on-average-youre-using-the-wrong-average-geometric-harmonic-means-in-data-analysis-2a703e21ea0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63C69-6AC4-4515-84BB-C614EE551B82}" type="datetimeFigureOut">
              <a:rPr lang="ru-RU" smtClean="0"/>
              <a:t>05.06.2019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A670A-07B1-47CC-B712-F3DB7042C3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5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C05E-219E-4729-9909-5B693F1E4DB2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46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BD1D-74D3-449F-A3CA-F47BBACDADC1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E365-3C59-403F-A598-8903968D44C1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D973D-7295-497C-A5AE-B81A0C1EA542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CA65-1DF0-4542-9513-2573006F2B09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03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D4F0D-BE92-42E2-AC19-D4AE919B8EEA}" type="datetime1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2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12A4F-404C-4E2A-B048-29FEE1F56BCC}" type="datetime1">
              <a:rPr lang="ru-RU" smtClean="0"/>
              <a:t>05.06.2019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13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32F-21C9-4A73-9D8C-CB8422C8AD99}" type="datetime1">
              <a:rPr lang="ru-RU" smtClean="0"/>
              <a:t>05.06.2019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2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7035-4758-4463-AF71-B436150BF40F}" type="datetime1">
              <a:rPr lang="ru-RU" smtClean="0"/>
              <a:t>05.06.2019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2BB4-229E-48DC-A891-0BD3792CC568}" type="datetime1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28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65DE-1A63-4DFF-816D-2C4DB2F0AABF}" type="datetime1">
              <a:rPr lang="ru-RU" smtClean="0"/>
              <a:t>05.06.2019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37F58-E97F-4EAB-9CA9-C9A7312871A5}" type="datetime1">
              <a:rPr lang="ru-RU" smtClean="0"/>
              <a:t>05.06.2019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BD1D-689F-4FB2-8C94-2D2423F0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izcatalogue.com/methods/box_plot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Average_absolute_dev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andard_deviation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www.toppr.com/guides/maths/statistics/range-and-mean-deviatio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329" y="1705039"/>
            <a:ext cx="78867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Exploratory Analysis for Rookies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64864" y="3223034"/>
            <a:ext cx="7886700" cy="45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/>
              <a:t>Developed by </a:t>
            </a:r>
            <a:r>
              <a:rPr lang="en-US" sz="1800" b="1" dirty="0" err="1" smtClean="0"/>
              <a:t>Demyd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Dzyuban</a:t>
            </a:r>
            <a:r>
              <a:rPr lang="en-US" sz="1800" b="1" dirty="0" smtClean="0"/>
              <a:t> @June 2019 (draft)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71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Box-and-whisky plot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07" y="787651"/>
            <a:ext cx="3286125" cy="34861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923860" y="4326994"/>
            <a:ext cx="5853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https://datavizcatalogue.com/methods/box_plot.html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41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Impact of Grouping Towards Mean and Variance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00" y="1122870"/>
            <a:ext cx="5193000" cy="236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994" y="3802455"/>
            <a:ext cx="8130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It </a:t>
            </a:r>
            <a:r>
              <a:rPr lang="en-US" b="1" dirty="0" smtClean="0"/>
              <a:t>is strongly </a:t>
            </a:r>
            <a:r>
              <a:rPr lang="en-US" dirty="0" smtClean="0"/>
              <a:t>recommended to investigate subgrouping in the entire data set.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example above proves the variable “AMT_CREDIT_USD” could comprise two different sub samples because of </a:t>
            </a:r>
            <a:r>
              <a:rPr lang="en-US" b="1" dirty="0" smtClean="0"/>
              <a:t>material </a:t>
            </a:r>
            <a:r>
              <a:rPr lang="en-US" dirty="0" smtClean="0"/>
              <a:t>difference of Mean.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same approach is recommended to use about Variance analysis for subgroups.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7667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Variance (Measures of deviation)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74012" y="2737369"/>
            <a:ext cx="5690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https://en.wikipedia.org/wiki/Average_absolute_deviation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28" y="2598907"/>
            <a:ext cx="1890085" cy="657421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374760" y="1135165"/>
            <a:ext cx="5075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inion Pro"/>
              </a:rPr>
              <a:t>Range (R) </a:t>
            </a:r>
            <a:r>
              <a:rPr lang="en-US" dirty="0">
                <a:latin typeface="Minion Pro"/>
              </a:rPr>
              <a:t>= Maximum value – Minimum value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4760" y="1437427"/>
            <a:ext cx="7496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https://www.toppr.com/guides/maths/statistics/range-and-mean-deviation/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89281" y="2737369"/>
            <a:ext cx="62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nion Pro"/>
              </a:rPr>
              <a:t>d</a:t>
            </a:r>
            <a:r>
              <a:rPr lang="en-US" dirty="0" smtClean="0">
                <a:latin typeface="Minion Pro"/>
              </a:rPr>
              <a:t> =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93640" y="2250441"/>
            <a:ext cx="39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Average absolute </a:t>
            </a:r>
            <a:r>
              <a:rPr lang="en-US" b="1" dirty="0" smtClean="0"/>
              <a:t>deviation (d)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74759" y="795362"/>
            <a:ext cx="110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Range (R)</a:t>
            </a:r>
            <a:endParaRPr lang="ru-RU" b="1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40" y="4027021"/>
            <a:ext cx="3276600" cy="5905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3640" y="3644565"/>
            <a:ext cx="39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Standard deviation (</a:t>
            </a:r>
            <a:r>
              <a:rPr lang="el-GR" b="1" dirty="0" smtClean="0"/>
              <a:t>σ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570240" y="4063573"/>
            <a:ext cx="4945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https://en.wikipedia.org/wiki/Standard_deviation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225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13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68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Variance (Measures of deviation</a:t>
            </a:r>
            <a:r>
              <a:rPr lang="en-US" sz="2400" b="1" dirty="0" smtClean="0">
                <a:solidFill>
                  <a:srgbClr val="00B0F0"/>
                </a:solidFill>
              </a:rPr>
              <a:t>) – Part 2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42" y="1146706"/>
            <a:ext cx="6441752" cy="36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7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790734"/>
            <a:ext cx="3352062" cy="4619981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148816" y="319859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B0F0"/>
                </a:solidFill>
              </a:rPr>
              <a:t>Population vs. Sample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47361" y="787955"/>
            <a:ext cx="50159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smtClean="0"/>
              <a:t>Population</a:t>
            </a:r>
            <a:r>
              <a:rPr lang="en-US" dirty="0" smtClean="0"/>
              <a:t> is the finite data set comprising 100% of the info required to make the best analytical solution.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i="1" dirty="0" smtClean="0"/>
              <a:t>Sample</a:t>
            </a:r>
            <a:r>
              <a:rPr lang="en-US" dirty="0" smtClean="0"/>
              <a:t> is a part of the population. It has the identical structure, mean and variance </a:t>
            </a:r>
            <a:r>
              <a:rPr lang="en-US" i="1" u="sng" dirty="0" smtClean="0"/>
              <a:t>are close to </a:t>
            </a:r>
            <a:r>
              <a:rPr lang="en-US" dirty="0" smtClean="0"/>
              <a:t>population ones -&gt; it </a:t>
            </a:r>
            <a:r>
              <a:rPr lang="en-US" i="1" u="sng" dirty="0" smtClean="0"/>
              <a:t>is likely</a:t>
            </a:r>
            <a:r>
              <a:rPr lang="en-US" dirty="0" smtClean="0"/>
              <a:t> to make the approximate solution to population one.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real life it is </a:t>
            </a:r>
            <a:r>
              <a:rPr lang="en-US" i="1" u="sng" dirty="0" smtClean="0"/>
              <a:t>unlikely</a:t>
            </a:r>
            <a:r>
              <a:rPr lang="en-US" dirty="0" smtClean="0"/>
              <a:t> to encompass 100% of all info required -&gt; </a:t>
            </a:r>
            <a:r>
              <a:rPr lang="en-US" b="1" dirty="0" smtClean="0"/>
              <a:t>samples</a:t>
            </a:r>
            <a:r>
              <a:rPr lang="en-US" dirty="0" smtClean="0"/>
              <a:t> are used to work with.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Thus, any sample is a population for subsamples and vice verse.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0252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3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21656" y="301752"/>
            <a:ext cx="7886700" cy="3319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of </a:t>
            </a:r>
            <a:r>
              <a:rPr lang="en-US" dirty="0" smtClean="0"/>
              <a:t>data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0478" y="736524"/>
            <a:ext cx="808487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Discrete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1, 2 , 3, 5466, 0, 76832675, …</a:t>
            </a: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1.22, 1.223, 1.2234, 56.567, …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c(“Yes”, “No”, “Unknown”), c(“12/12/2019”, “31/12/2017”), … </a:t>
            </a:r>
          </a:p>
          <a:p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Categorical variables could be treated in different ways – mainly it is converting to numbers and processing as numbers.</a:t>
            </a:r>
            <a:endParaRPr lang="en-US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144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6" y="774188"/>
            <a:ext cx="5151566" cy="31393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58828" y="774188"/>
            <a:ext cx="33135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The ultimate idea </a:t>
            </a:r>
            <a:r>
              <a:rPr lang="en-US" dirty="0" smtClean="0"/>
              <a:t>of the mean is to extract the central tendency (value grouping) of the  specific data set.</a:t>
            </a:r>
          </a:p>
          <a:p>
            <a:pPr algn="just"/>
            <a:endParaRPr lang="en-US" dirty="0"/>
          </a:p>
          <a:p>
            <a:pPr algn="just"/>
            <a:r>
              <a:rPr lang="en-US" b="1" dirty="0" smtClean="0"/>
              <a:t>The mean</a:t>
            </a:r>
            <a:r>
              <a:rPr lang="en-US" dirty="0" smtClean="0"/>
              <a:t> can be describe in different way depending of the applied domain – statistics, theory of probability, etc. - </a:t>
            </a:r>
            <a:r>
              <a:rPr lang="en-US" dirty="0">
                <a:hlinkClick r:id="rId3"/>
              </a:rPr>
              <a:t>https://en.wikipedia.org/wiki/Mean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49536" y="4268724"/>
            <a:ext cx="3313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u="sng" dirty="0" smtClean="0"/>
              <a:t>The types of mean</a:t>
            </a:r>
            <a:r>
              <a:rPr lang="en-US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arithmetic mean (AM)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geometric mean (GM)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harmonic mean (HM)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50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Types of Mean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833" y="77418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Arithmetic Mean (AM):</a:t>
            </a:r>
          </a:p>
        </p:txBody>
      </p:sp>
      <p:sp>
        <p:nvSpPr>
          <p:cNvPr id="7" name="AutoShape 2" descr="{\displaystyle {\bar {x}}={\frac {1}{n}}\left(\sum _{i=1}^{n}{x_{i}}\right)={\frac {x_{1}+x_{2}+\cdots +x_{n}}{n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4" y="1198900"/>
            <a:ext cx="2781300" cy="5238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9834" y="1778155"/>
            <a:ext cx="32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</a:t>
            </a:r>
            <a:r>
              <a:rPr lang="en-US" sz="1400" dirty="0" smtClean="0"/>
              <a:t>here Xi is values, n – quantity of values.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0375" y="2347983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Geometric Mean (GM):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2711140"/>
            <a:ext cx="2400300" cy="638175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31" y="3430341"/>
            <a:ext cx="3257550" cy="2857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79832" y="3931938"/>
            <a:ext cx="2580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Harmonic Mean (HM):</a:t>
            </a: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12" y="4883893"/>
            <a:ext cx="2628900" cy="46672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559" y="4302868"/>
            <a:ext cx="1304925" cy="58102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509" y="5965970"/>
            <a:ext cx="1323975" cy="171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79831" y="5517865"/>
            <a:ext cx="3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Relationship of Means (AM):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85530" y="774188"/>
            <a:ext cx="4544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/>
              <a:t>The best way to use the mean:</a:t>
            </a:r>
          </a:p>
          <a:p>
            <a:endParaRPr lang="en-US" i="1" u="sng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measure the average values of the data set – AM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to measure the average pace of dynamics (movement) - GM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 </a:t>
            </a:r>
            <a:r>
              <a:rPr lang="en-US" dirty="0" smtClean="0"/>
              <a:t>to deal </a:t>
            </a:r>
            <a:r>
              <a:rPr lang="en-US" dirty="0"/>
              <a:t>with datasets of rates or ratios (i.e. fractions) over different lengths or </a:t>
            </a:r>
            <a:r>
              <a:rPr lang="en-US" dirty="0" smtClean="0"/>
              <a:t>periods – HM.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1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62" y="1100114"/>
            <a:ext cx="7886700" cy="4006040"/>
          </a:xfrm>
          <a:prstGeom prst="rect">
            <a:avLst/>
          </a:prstGeom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Mean Visualization</a:t>
            </a:r>
            <a:endParaRPr lang="ru-RU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7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9536" y="174654"/>
            <a:ext cx="8265814" cy="49495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Mean Derivatives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55" y="669606"/>
            <a:ext cx="5101846" cy="22374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535" y="3078179"/>
            <a:ext cx="8640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Mode </a:t>
            </a:r>
            <a:r>
              <a:rPr lang="en-US" dirty="0" smtClean="0"/>
              <a:t>is the value with the highest frequency rate.</a:t>
            </a:r>
          </a:p>
          <a:p>
            <a:endParaRPr lang="en-US" dirty="0" smtClean="0"/>
          </a:p>
          <a:p>
            <a:pPr algn="just"/>
            <a:r>
              <a:rPr lang="en-US" b="1" dirty="0" smtClean="0"/>
              <a:t>Median</a:t>
            </a:r>
            <a:r>
              <a:rPr lang="en-US" dirty="0" smtClean="0"/>
              <a:t> is the value splitting the ordered data set in two equal subsamples. </a:t>
            </a:r>
          </a:p>
          <a:p>
            <a:endParaRPr lang="en-US" dirty="0"/>
          </a:p>
          <a:p>
            <a:r>
              <a:rPr lang="en-US" dirty="0" smtClean="0"/>
              <a:t>This indicator </a:t>
            </a:r>
            <a:r>
              <a:rPr lang="en-US" i="1" u="sng" dirty="0" smtClean="0"/>
              <a:t>are used to evaluate</a:t>
            </a:r>
            <a:r>
              <a:rPr lang="en-US" dirty="0" smtClean="0"/>
              <a:t> initial homogeneity of the data set -&gt; AMT_ANNUITY and AMT_GOODS_PRICE are the most homogenous.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u="sng" dirty="0" smtClean="0"/>
              <a:t>less</a:t>
            </a:r>
            <a:r>
              <a:rPr lang="en-US" dirty="0" smtClean="0"/>
              <a:t> data set is homogenous -&gt; </a:t>
            </a:r>
            <a:r>
              <a:rPr lang="en-US" i="1" u="sng" dirty="0" smtClean="0"/>
              <a:t>more</a:t>
            </a:r>
            <a:r>
              <a:rPr lang="en-US" dirty="0" smtClean="0"/>
              <a:t>  preprocessing steps have to be taken to compile the homogeneous data set.</a:t>
            </a:r>
          </a:p>
          <a:p>
            <a:endParaRPr lang="en-US" dirty="0" smtClean="0"/>
          </a:p>
          <a:p>
            <a:r>
              <a:rPr lang="en-US" b="1" dirty="0" smtClean="0"/>
              <a:t>Relationship of AM, Mode and Median:</a:t>
            </a:r>
            <a:endParaRPr lang="en-US" b="1" dirty="0"/>
          </a:p>
          <a:p>
            <a:r>
              <a:rPr lang="en-US" dirty="0" smtClean="0"/>
              <a:t>The best data set means AM ~ Mode ~ Median.</a:t>
            </a:r>
          </a:p>
        </p:txBody>
      </p:sp>
    </p:spTree>
    <p:extLst>
      <p:ext uri="{BB962C8B-B14F-4D97-AF65-F5344CB8AC3E}">
        <p14:creationId xmlns:p14="http://schemas.microsoft.com/office/powerpoint/2010/main" val="60469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>
                <a:solidFill>
                  <a:srgbClr val="00B0F0"/>
                </a:solidFill>
              </a:rPr>
              <a:t>Outliers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02779" y="787651"/>
            <a:ext cx="8705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Outliers</a:t>
            </a:r>
            <a:r>
              <a:rPr lang="en-US" dirty="0" smtClean="0"/>
              <a:t> are extreme values which are limited in quantity but have a material effect to calculated values.</a:t>
            </a:r>
          </a:p>
          <a:p>
            <a:endParaRPr lang="en-US" dirty="0"/>
          </a:p>
          <a:p>
            <a:r>
              <a:rPr lang="en-US" dirty="0" smtClean="0"/>
              <a:t>From practical point of view outliers can be defined in different ways but main approaches are </a:t>
            </a:r>
            <a:r>
              <a:rPr lang="en-US" i="1" u="sng" dirty="0" smtClean="0"/>
              <a:t>expert and analytical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In  a small example we have excluded TOP 12 (expert approach) of 48,745 records -&gt; AM is impacted immaterially.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9" y="3113137"/>
            <a:ext cx="4296794" cy="188439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52006"/>
            <a:ext cx="4248000" cy="2043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779" y="5341545"/>
            <a:ext cx="8617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Analytical approach means application of any reasonable calculated indicators. For instance, AM/mode ratio.</a:t>
            </a:r>
          </a:p>
          <a:p>
            <a:endParaRPr lang="en-US" dirty="0"/>
          </a:p>
          <a:p>
            <a:r>
              <a:rPr lang="en-US" dirty="0" smtClean="0"/>
              <a:t>Outliers themselves could make a separate sample to look into.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78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BD1D-689F-4FB2-8C94-2D2423F07E62}" type="slidenum">
              <a:rPr lang="ru-RU" smtClean="0"/>
              <a:t>9</a:t>
            </a:fld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2252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Quantiles</a:t>
            </a:r>
            <a:endParaRPr lang="ru-RU" sz="2400" b="1" dirty="0">
              <a:solidFill>
                <a:srgbClr val="00B0F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44" y="1224104"/>
            <a:ext cx="5298542" cy="30604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21049" y="869133"/>
            <a:ext cx="30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Statistics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2973" y="821211"/>
            <a:ext cx="306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Probability Distribution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4" y="1224104"/>
            <a:ext cx="3069000" cy="404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48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618</Words>
  <Application>Microsoft Office PowerPoint</Application>
  <PresentationFormat>Экран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Minion Pro</vt:lpstr>
      <vt:lpstr>Times New Roman</vt:lpstr>
      <vt:lpstr>Wingdings</vt:lpstr>
      <vt:lpstr>Тема Office</vt:lpstr>
      <vt:lpstr>Exploratory Analysis for Rookies</vt:lpstr>
      <vt:lpstr>Презентация PowerPoint</vt:lpstr>
      <vt:lpstr>Презентация PowerPoint</vt:lpstr>
      <vt:lpstr>MEAN</vt:lpstr>
      <vt:lpstr>Types of Mean</vt:lpstr>
      <vt:lpstr>Mean Visualization</vt:lpstr>
      <vt:lpstr>Mean Derivatives</vt:lpstr>
      <vt:lpstr>Outliers</vt:lpstr>
      <vt:lpstr>Quantiles</vt:lpstr>
      <vt:lpstr>Box-and-whisky plot</vt:lpstr>
      <vt:lpstr>Impact of Grouping Towards Mean and Variance</vt:lpstr>
      <vt:lpstr>Variance (Measures of deviation)</vt:lpstr>
      <vt:lpstr>Variance (Measures of deviation) – Part 2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48</cp:revision>
  <dcterms:created xsi:type="dcterms:W3CDTF">2019-06-01T19:50:14Z</dcterms:created>
  <dcterms:modified xsi:type="dcterms:W3CDTF">2019-06-05T21:26:46Z</dcterms:modified>
</cp:coreProperties>
</file>