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274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2T22:29:14.136" idx="1">
    <p:pos x="3154" y="2161"/>
    <p:text>https://towardsdatascience.com/on-average-youre-using-the-wrong-average-geometric-harmonic-means-in-data-analysis-2a703e21ea0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21.06.2019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21.06.2019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21.06.2019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methods/box_plot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Average_absolute_dev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ndard_deviation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toppr.com/guides/maths/statistics/range-and-mean-deviatio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varianc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_and_dependenc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Exploratory Analysis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45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Developed by </a:t>
            </a:r>
            <a:r>
              <a:rPr lang="en-US" sz="1800" b="1" dirty="0" err="1"/>
              <a:t>Demyd</a:t>
            </a:r>
            <a:r>
              <a:rPr lang="en-US" sz="1800" b="1" dirty="0"/>
              <a:t> </a:t>
            </a:r>
            <a:r>
              <a:rPr lang="en-US" sz="1800" b="1" dirty="0" err="1"/>
              <a:t>Dzyuban</a:t>
            </a:r>
            <a:r>
              <a:rPr lang="en-US" sz="1800" b="1" dirty="0"/>
              <a:t> @June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Quantiles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44" y="1224104"/>
            <a:ext cx="5298542" cy="3060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1049" y="869133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Statistics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2973" y="821211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Probability Distribution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4" y="1224104"/>
            <a:ext cx="3069000" cy="40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4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Box-and-whisky plot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07" y="787651"/>
            <a:ext cx="3286125" cy="34861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23860" y="4326994"/>
            <a:ext cx="5853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https://datavizcatalogue.com/methods/box_plot.html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41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Impact of Grouping Towards Mean and Variance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00" y="1122870"/>
            <a:ext cx="5193000" cy="23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994" y="3802455"/>
            <a:ext cx="8130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It </a:t>
            </a:r>
            <a:r>
              <a:rPr lang="en-US" b="1" dirty="0"/>
              <a:t>is strongly </a:t>
            </a:r>
            <a:r>
              <a:rPr lang="en-US" dirty="0"/>
              <a:t>recommended to investigate subgrouping in the entire data set.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example above proves the variable “AMT_CREDIT_USD” could comprise two different sub samples because of </a:t>
            </a:r>
            <a:r>
              <a:rPr lang="en-US" b="1" dirty="0"/>
              <a:t>material </a:t>
            </a:r>
            <a:r>
              <a:rPr lang="en-US" dirty="0"/>
              <a:t>difference of Mean.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same approach is recommended to use about Variance analysis for subgroups.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66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Variance (Measures of deviation)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74012" y="2737369"/>
            <a:ext cx="5690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https://en.wikipedia.org/wiki/Average_absolute_deviation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28" y="2598907"/>
            <a:ext cx="1890085" cy="6574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74760" y="1135165"/>
            <a:ext cx="507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 Pro"/>
              </a:rPr>
              <a:t>Range (R) = Maximum value – Minimum value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760" y="1437427"/>
            <a:ext cx="7496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https://www.toppr.com/guides/maths/statistics/range-and-mean-deviation/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89281" y="2737369"/>
            <a:ext cx="62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 Pro"/>
              </a:rPr>
              <a:t>d =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93640" y="2250441"/>
            <a:ext cx="39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absolute deviation (d)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4759" y="795362"/>
            <a:ext cx="110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Range (R)</a:t>
            </a:r>
            <a:endParaRPr lang="ru-RU" b="1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40" y="4027021"/>
            <a:ext cx="3276600" cy="5905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3640" y="3644565"/>
            <a:ext cx="39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deviation (</a:t>
            </a:r>
            <a:r>
              <a:rPr lang="el-GR" b="1" dirty="0"/>
              <a:t>σ</a:t>
            </a:r>
            <a:r>
              <a:rPr lang="en-US" b="1" dirty="0"/>
              <a:t>)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570240" y="4063573"/>
            <a:ext cx="4945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https://en.wikipedia.org/wiki/Standard_deviation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25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Variance (Measures of deviation) – Part 2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00" y="1314000"/>
            <a:ext cx="6633000" cy="42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7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Covariance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6" y="923454"/>
            <a:ext cx="3815079" cy="5841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357202" y="1030880"/>
            <a:ext cx="4050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https://en.wikipedia.org/wiki/Covariance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5746" y="1809126"/>
            <a:ext cx="851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where </a:t>
            </a:r>
            <a:r>
              <a:rPr lang="en-US" sz="1600" dirty="0">
                <a:solidFill>
                  <a:srgbClr val="00B0F0"/>
                </a:solidFill>
              </a:rPr>
              <a:t>n</a:t>
            </a:r>
            <a:r>
              <a:rPr lang="en-US" sz="1600" dirty="0"/>
              <a:t> – quantity of observations,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x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00B0F0"/>
                </a:solidFill>
              </a:rPr>
              <a:t>y</a:t>
            </a:r>
            <a:r>
              <a:rPr lang="en-US" sz="1600" dirty="0"/>
              <a:t> are random variables</a:t>
            </a:r>
          </a:p>
          <a:p>
            <a:r>
              <a:rPr lang="en-US" sz="1600" dirty="0">
                <a:solidFill>
                  <a:srgbClr val="00B0F0"/>
                </a:solidFill>
              </a:rPr>
              <a:t>E(x)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F0"/>
                </a:solidFill>
              </a:rPr>
              <a:t>E(y)</a:t>
            </a:r>
            <a:r>
              <a:rPr lang="en-US" sz="1600" dirty="0"/>
              <a:t> – expected value / mean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550" y="3190937"/>
            <a:ext cx="8514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b="1" dirty="0"/>
              <a:t>major disadvantage </a:t>
            </a:r>
            <a:r>
              <a:rPr lang="en-US" sz="2000" dirty="0"/>
              <a:t>of covariance is </a:t>
            </a:r>
            <a:r>
              <a:rPr lang="en-US" sz="2000" i="1" u="sng" dirty="0"/>
              <a:t>no limit </a:t>
            </a:r>
            <a:r>
              <a:rPr lang="en-US" sz="2000" dirty="0"/>
              <a:t>to estimate the covariance value.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745" y="4727477"/>
            <a:ext cx="851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correlation is use to remove the drawback of covariance.</a:t>
            </a:r>
          </a:p>
        </p:txBody>
      </p:sp>
    </p:spTree>
    <p:extLst>
      <p:ext uri="{BB962C8B-B14F-4D97-AF65-F5344CB8AC3E}">
        <p14:creationId xmlns:p14="http://schemas.microsoft.com/office/powerpoint/2010/main" val="19962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Correlation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7" y="1052370"/>
            <a:ext cx="4067175" cy="5524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242632" y="108631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https://en.wikipedia.org/wiki/Correlation_and_dependence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5457" y="1815217"/>
            <a:ext cx="851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where </a:t>
            </a:r>
            <a:r>
              <a:rPr lang="en-US" sz="1600" dirty="0" err="1">
                <a:solidFill>
                  <a:srgbClr val="00B0F0"/>
                </a:solidFill>
              </a:rPr>
              <a:t>cov</a:t>
            </a:r>
            <a:r>
              <a:rPr lang="en-US" sz="1600" dirty="0">
                <a:solidFill>
                  <a:srgbClr val="00B0F0"/>
                </a:solidFill>
              </a:rPr>
              <a:t>(X, Y)</a:t>
            </a:r>
            <a:r>
              <a:rPr lang="en-US" sz="1600" dirty="0"/>
              <a:t> – covariance of two variables,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X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00B0F0"/>
                </a:solidFill>
              </a:rPr>
              <a:t>X</a:t>
            </a:r>
            <a:r>
              <a:rPr lang="en-US" sz="1600" dirty="0"/>
              <a:t> are random variables</a:t>
            </a:r>
          </a:p>
          <a:p>
            <a:r>
              <a:rPr lang="uk-UA" sz="1600" dirty="0">
                <a:solidFill>
                  <a:srgbClr val="00B0F0"/>
                </a:solidFill>
              </a:rPr>
              <a:t>µ</a:t>
            </a:r>
            <a:r>
              <a:rPr lang="en-US" sz="1600" dirty="0">
                <a:solidFill>
                  <a:srgbClr val="00B0F0"/>
                </a:solidFill>
              </a:rPr>
              <a:t>(x)</a:t>
            </a:r>
            <a:r>
              <a:rPr lang="en-US" sz="1600" dirty="0"/>
              <a:t>, </a:t>
            </a:r>
            <a:r>
              <a:rPr lang="uk-UA" sz="1600" dirty="0">
                <a:solidFill>
                  <a:srgbClr val="00B0F0"/>
                </a:solidFill>
              </a:rPr>
              <a:t>µ</a:t>
            </a:r>
            <a:r>
              <a:rPr lang="en-US" sz="1600" dirty="0">
                <a:solidFill>
                  <a:srgbClr val="00B0F0"/>
                </a:solidFill>
              </a:rPr>
              <a:t>(y)</a:t>
            </a:r>
            <a:r>
              <a:rPr lang="en-US" sz="1600" dirty="0"/>
              <a:t> – mean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456" y="2940587"/>
            <a:ext cx="8339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Range of </a:t>
            </a:r>
            <a:r>
              <a:rPr lang="el-GR" b="1" dirty="0"/>
              <a:t>ρ</a:t>
            </a:r>
            <a:r>
              <a:rPr lang="en-US" b="1" dirty="0"/>
              <a:t>X,Y: -1 … 1</a:t>
            </a:r>
          </a:p>
          <a:p>
            <a:r>
              <a:rPr lang="el-GR" dirty="0"/>
              <a:t>ρ</a:t>
            </a:r>
            <a:r>
              <a:rPr lang="en-US" dirty="0"/>
              <a:t>X,Y -&gt; 1 : both variable are moving in the same direction (strong relationship) </a:t>
            </a:r>
          </a:p>
          <a:p>
            <a:r>
              <a:rPr lang="el-GR" dirty="0"/>
              <a:t>ρ</a:t>
            </a:r>
            <a:r>
              <a:rPr lang="en-US" dirty="0"/>
              <a:t>X,Y -&gt; 1 : both variable are moving in the opposite direction (strong relationship)</a:t>
            </a:r>
          </a:p>
          <a:p>
            <a:r>
              <a:rPr lang="el-GR" dirty="0"/>
              <a:t>ρ</a:t>
            </a:r>
            <a:r>
              <a:rPr lang="en-US" dirty="0"/>
              <a:t>X,Y -&gt; 0 : no explicit relationship between variables is found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5456" y="4399984"/>
            <a:ext cx="8436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 (</a:t>
            </a:r>
            <a:r>
              <a:rPr lang="el-GR" dirty="0"/>
              <a:t>ρ</a:t>
            </a:r>
            <a:r>
              <a:rPr lang="en-US" dirty="0"/>
              <a:t>X,Y) demonstrate </a:t>
            </a:r>
            <a:r>
              <a:rPr lang="en-US" b="1" dirty="0"/>
              <a:t>the presence of linear relationship </a:t>
            </a:r>
            <a:r>
              <a:rPr lang="en-US" dirty="0"/>
              <a:t>between two variable.</a:t>
            </a:r>
          </a:p>
          <a:p>
            <a:endParaRPr lang="en-US" dirty="0"/>
          </a:p>
          <a:p>
            <a:r>
              <a:rPr lang="en-US" dirty="0"/>
              <a:t>Based upon </a:t>
            </a:r>
            <a:r>
              <a:rPr lang="el-GR" dirty="0"/>
              <a:t>ρ</a:t>
            </a:r>
            <a:r>
              <a:rPr lang="en-US" dirty="0"/>
              <a:t>X,Y the correlation matrix is created.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10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Covariance &amp; Correlation 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961" y="923453"/>
            <a:ext cx="216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Covariance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0" y="1292785"/>
            <a:ext cx="6921949" cy="136893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" y="3414350"/>
            <a:ext cx="6921949" cy="2031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918" y="3031051"/>
            <a:ext cx="216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3042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18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Applied example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00" y="997128"/>
            <a:ext cx="6633000" cy="42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Brief Summary of Applied Example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230" y="1176950"/>
            <a:ext cx="8709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variables contain extreme values which could be investigated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point of view of variance the best variable is HOUR_APPR_PROCESS_START (27%) -&gt; it could be used in further draft calculations even despite high oscillator ratio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variables with high oscillator ratio and variance ratio are subject to be investigated for potential subsampling or aggregation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existence of more then 1 mode could be the reason to reconsider the data set of the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0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31D0F-5D9C-465B-9D62-FE389C74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22F126-995A-48D3-A6F2-0285C938EB84}"/>
              </a:ext>
            </a:extLst>
          </p:cNvPr>
          <p:cNvSpPr txBox="1">
            <a:spLocks/>
          </p:cNvSpPr>
          <p:nvPr/>
        </p:nvSpPr>
        <p:spPr>
          <a:xfrm>
            <a:off x="148816" y="319859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B0F0"/>
                </a:solidFill>
              </a:rPr>
              <a:t>General Course Overview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1F624-47E1-4873-B9F2-D6C042650A78}"/>
              </a:ext>
            </a:extLst>
          </p:cNvPr>
          <p:cNvSpPr txBox="1"/>
          <p:nvPr/>
        </p:nvSpPr>
        <p:spPr>
          <a:xfrm>
            <a:off x="363984" y="787955"/>
            <a:ext cx="849935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800" b="1" dirty="0"/>
              <a:t>Exploratory Analysis Basics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8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Probability and Distributions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Inferential statistics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Machine Learning Algorithms (the content is in progress)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Detailed Syllabus is in ‘Course Content’.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R script to generate numeric values for slides is in ‘</a:t>
            </a:r>
            <a:r>
              <a:rPr lang="en-US" sz="2800" dirty="0" err="1"/>
              <a:t>draft.Rmd</a:t>
            </a:r>
            <a:r>
              <a:rPr lang="en-US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34317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790734"/>
            <a:ext cx="3352062" cy="4619981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48816" y="319859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B0F0"/>
                </a:solidFill>
              </a:rPr>
              <a:t>Population vs. Sample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7361" y="787955"/>
            <a:ext cx="5015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Population</a:t>
            </a:r>
            <a:r>
              <a:rPr lang="en-US" dirty="0"/>
              <a:t> is the finite data set comprising 100% of the info required to make the best analytical solution.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Sample</a:t>
            </a:r>
            <a:r>
              <a:rPr lang="en-US" dirty="0"/>
              <a:t> is a part of the population. It has the identical structure, mean and variance </a:t>
            </a:r>
            <a:r>
              <a:rPr lang="en-US" i="1" u="sng" dirty="0"/>
              <a:t>are close to </a:t>
            </a:r>
            <a:r>
              <a:rPr lang="en-US" dirty="0"/>
              <a:t>population ones -&gt; it </a:t>
            </a:r>
            <a:r>
              <a:rPr lang="en-US" i="1" u="sng" dirty="0"/>
              <a:t>is likely</a:t>
            </a:r>
            <a:r>
              <a:rPr lang="en-US" dirty="0"/>
              <a:t> to make the approximate solution to population one.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In real life it is </a:t>
            </a:r>
            <a:r>
              <a:rPr lang="en-US" i="1" u="sng" dirty="0"/>
              <a:t>unlikely</a:t>
            </a:r>
            <a:r>
              <a:rPr lang="en-US" dirty="0"/>
              <a:t> to encompass 100% of all info required -&gt; </a:t>
            </a:r>
            <a:r>
              <a:rPr lang="en-US" b="1" dirty="0"/>
              <a:t>samples</a:t>
            </a:r>
            <a:r>
              <a:rPr lang="en-US" dirty="0"/>
              <a:t> are used to work with.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Thus, any sample is a population for subsamples and vice verse.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1656" y="301752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data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0478" y="736524"/>
            <a:ext cx="8084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1, 2 , 3, 5466, 0, 76832675, …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1.22, 1.223, 1.2234, 56.567, …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c(“Yes”, “No”, “Unknown”), c(“12/12/2019”, “31/12/2017”), …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Categorical variables could be treated in different ways – mainly it is converting to numbers and processing as numbers.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4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" y="774188"/>
            <a:ext cx="5151566" cy="3139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8828" y="774188"/>
            <a:ext cx="3313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ultimate idea </a:t>
            </a:r>
            <a:r>
              <a:rPr lang="en-US" dirty="0"/>
              <a:t>of the mean is to extract the central tendency (value grouping) of the  specific data 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The mean</a:t>
            </a:r>
            <a:r>
              <a:rPr lang="en-US" dirty="0"/>
              <a:t> can be describe in different way depending of the applied domain – statistics, theory of probability, etc. - </a:t>
            </a:r>
            <a:r>
              <a:rPr lang="en-US" dirty="0">
                <a:hlinkClick r:id="rId3"/>
              </a:rPr>
              <a:t>https://en.wikipedia.org/wiki/Mean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9536" y="4268724"/>
            <a:ext cx="3313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u="sng" dirty="0"/>
              <a:t>The types of mean</a:t>
            </a:r>
            <a:r>
              <a:rPr lang="en-US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arithmetic mean (AM)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geometric mean (GM)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harmonic mean (HM)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50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Types of 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833" y="77418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Arithmetic Mean (AM):</a:t>
            </a:r>
          </a:p>
        </p:txBody>
      </p:sp>
      <p:sp>
        <p:nvSpPr>
          <p:cNvPr id="7" name="AutoShape 2" descr="{\displaystyle {\bar {x}}={\frac {1}{n}}\left(\sum _{i=1}^{n}{x_{i}}\right)={\frac {x_{1}+x_{2}+\cdots +x_{n}}{n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4" y="1198900"/>
            <a:ext cx="2781300" cy="5238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834" y="1778155"/>
            <a:ext cx="32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where Xi is values, n – quantity of values.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375" y="2347983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Geometric Mean (GM):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711140"/>
            <a:ext cx="2400300" cy="63817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1" y="3430341"/>
            <a:ext cx="3257550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9832" y="393193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Harmonic Mean (HM):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12" y="4883893"/>
            <a:ext cx="2628900" cy="46672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59" y="4302868"/>
            <a:ext cx="1304925" cy="58102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09" y="5965970"/>
            <a:ext cx="1323975" cy="171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9831" y="5517865"/>
            <a:ext cx="3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Relationship of Means (AM):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5530" y="774188"/>
            <a:ext cx="4544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The best way to use the mean:</a:t>
            </a:r>
          </a:p>
          <a:p>
            <a:endParaRPr lang="en-US" i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measure the average values of the data set – AM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measure the average pace of dynamics (movement) - GM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 to deal with datasets of rates or ratios (i.e. fractions) over different lengths or periods – HM.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19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62" y="1100114"/>
            <a:ext cx="7886700" cy="400604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Mean Visualization</a:t>
            </a:r>
            <a:endParaRPr lang="ru-RU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Mean Derivatives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55" y="669606"/>
            <a:ext cx="5101846" cy="2237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535" y="3078179"/>
            <a:ext cx="8640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</a:t>
            </a:r>
            <a:r>
              <a:rPr lang="en-US" dirty="0"/>
              <a:t>is the value with the highest frequency rate.</a:t>
            </a:r>
          </a:p>
          <a:p>
            <a:endParaRPr lang="en-US" dirty="0"/>
          </a:p>
          <a:p>
            <a:pPr algn="just"/>
            <a:r>
              <a:rPr lang="en-US" b="1" dirty="0"/>
              <a:t>Median</a:t>
            </a:r>
            <a:r>
              <a:rPr lang="en-US" dirty="0"/>
              <a:t> is the value splitting the ordered data set in two equal subsamples. </a:t>
            </a:r>
          </a:p>
          <a:p>
            <a:endParaRPr lang="en-US" dirty="0"/>
          </a:p>
          <a:p>
            <a:r>
              <a:rPr lang="en-US" dirty="0"/>
              <a:t>This indicator </a:t>
            </a:r>
            <a:r>
              <a:rPr lang="en-US" i="1" u="sng" dirty="0"/>
              <a:t>are used to evaluate</a:t>
            </a:r>
            <a:r>
              <a:rPr lang="en-US" dirty="0"/>
              <a:t> initial homogeneity of the data set -&gt; AMT_ANNUITY and AMT_GOODS_PRICE are the most homogenous.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u="sng" dirty="0"/>
              <a:t>less</a:t>
            </a:r>
            <a:r>
              <a:rPr lang="en-US" dirty="0"/>
              <a:t> data set is homogenous -&gt; </a:t>
            </a:r>
            <a:r>
              <a:rPr lang="en-US" i="1" u="sng" dirty="0"/>
              <a:t>more</a:t>
            </a:r>
            <a:r>
              <a:rPr lang="en-US" dirty="0"/>
              <a:t>  preprocessing steps have to be taken to compile the homogeneous data set.</a:t>
            </a:r>
          </a:p>
          <a:p>
            <a:endParaRPr lang="en-US" dirty="0"/>
          </a:p>
          <a:p>
            <a:r>
              <a:rPr lang="en-US" b="1" dirty="0"/>
              <a:t>Relationship of AM, Mode and Median:</a:t>
            </a:r>
          </a:p>
          <a:p>
            <a:r>
              <a:rPr lang="en-US" dirty="0"/>
              <a:t>The best data set means AM ~ Mode ~ Median.</a:t>
            </a:r>
          </a:p>
        </p:txBody>
      </p:sp>
    </p:spTree>
    <p:extLst>
      <p:ext uri="{BB962C8B-B14F-4D97-AF65-F5344CB8AC3E}">
        <p14:creationId xmlns:p14="http://schemas.microsoft.com/office/powerpoint/2010/main" val="60469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Outliers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02779" y="787651"/>
            <a:ext cx="8705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Outliers</a:t>
            </a:r>
            <a:r>
              <a:rPr lang="en-US" dirty="0"/>
              <a:t> are extreme values which are limited in quantity but have a material effect to calculated values.</a:t>
            </a:r>
          </a:p>
          <a:p>
            <a:endParaRPr lang="en-US" dirty="0"/>
          </a:p>
          <a:p>
            <a:r>
              <a:rPr lang="en-US" dirty="0"/>
              <a:t>From practical point of view outliers can be defined in different ways but main approaches are </a:t>
            </a:r>
            <a:r>
              <a:rPr lang="en-US" i="1" u="sng" dirty="0"/>
              <a:t>expert and analytical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 a small example we have excluded TOP 12 (expert approach) of 48,745 records -&gt; AM is impacted immaterially.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9" y="3113137"/>
            <a:ext cx="4296794" cy="18843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52006"/>
            <a:ext cx="4248000" cy="204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779" y="5341545"/>
            <a:ext cx="861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Analytical approach means application of any reasonable calculated indicators. For instance, AM/mode ratio.</a:t>
            </a:r>
          </a:p>
          <a:p>
            <a:endParaRPr lang="en-US" dirty="0"/>
          </a:p>
          <a:p>
            <a:r>
              <a:rPr lang="en-US" dirty="0"/>
              <a:t>Outliers themselves could make a separate sample to look into.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789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3869</TotalTime>
  <Words>1029</Words>
  <Application>Microsoft Office PowerPoint</Application>
  <PresentationFormat>On-screen Show (4:3)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Minion Pro</vt:lpstr>
      <vt:lpstr>Wingdings</vt:lpstr>
      <vt:lpstr>Тема Office</vt:lpstr>
      <vt:lpstr>Exploratory Analysis for Rookies</vt:lpstr>
      <vt:lpstr>PowerPoint Presentation</vt:lpstr>
      <vt:lpstr>PowerPoint Presentation</vt:lpstr>
      <vt:lpstr>PowerPoint Presentation</vt:lpstr>
      <vt:lpstr>MEAN</vt:lpstr>
      <vt:lpstr>Types of Mean</vt:lpstr>
      <vt:lpstr>Mean Visualization</vt:lpstr>
      <vt:lpstr>Mean Derivatives</vt:lpstr>
      <vt:lpstr>Outliers</vt:lpstr>
      <vt:lpstr>Quantiles</vt:lpstr>
      <vt:lpstr>Box-and-whisky plot</vt:lpstr>
      <vt:lpstr>Impact of Grouping Towards Mean and Variance</vt:lpstr>
      <vt:lpstr>Variance (Measures of deviation)</vt:lpstr>
      <vt:lpstr>Variance (Measures of deviation) – Part 2</vt:lpstr>
      <vt:lpstr>Covariance</vt:lpstr>
      <vt:lpstr>Correlation</vt:lpstr>
      <vt:lpstr>Covariance &amp; Correlation </vt:lpstr>
      <vt:lpstr>Applied example</vt:lpstr>
      <vt:lpstr>Brief Summary of Applied Example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Demyd Dzyuban</cp:lastModifiedBy>
  <cp:revision>67</cp:revision>
  <dcterms:created xsi:type="dcterms:W3CDTF">2019-06-01T19:50:14Z</dcterms:created>
  <dcterms:modified xsi:type="dcterms:W3CDTF">2019-06-21T07:55:47Z</dcterms:modified>
</cp:coreProperties>
</file>