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2"/>
  </p:notes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Пользователь Windows" initials="ПW" lastIdx="1" clrIdx="0">
    <p:extLst>
      <p:ext uri="{19B8F6BF-5375-455C-9EA6-DF929625EA0E}">
        <p15:presenceInfo xmlns:p15="http://schemas.microsoft.com/office/powerpoint/2012/main" userId="Пользователь Window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8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6-02T22:29:14.136" idx="1">
    <p:pos x="3154" y="2161"/>
    <p:text>https://towardsdatascience.com/on-average-youre-using-the-wrong-average-geometric-harmonic-means-in-data-analysis-2a703e21ea0</p:text>
    <p:extLst>
      <p:ext uri="{C676402C-5697-4E1C-873F-D02D1690AC5C}">
        <p15:threadingInfo xmlns:p15="http://schemas.microsoft.com/office/powerpoint/2012/main" timeZoneBias="-180"/>
      </p:ext>
    </p:extLs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863C69-6AC4-4515-84BB-C614EE551B82}" type="datetimeFigureOut">
              <a:rPr lang="ru-RU" smtClean="0"/>
              <a:t>05.06.2019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BA670A-07B1-47CC-B712-F3DB7042C3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85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8C05E-219E-4729-9909-5B693F1E4DB2}" type="datetime1">
              <a:rPr lang="ru-RU" smtClean="0"/>
              <a:t>05.06.2019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4465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7BD1D-74D3-449F-A3CA-F47BBACDADC1}" type="datetime1">
              <a:rPr lang="ru-RU" smtClean="0"/>
              <a:t>05.06.2019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3919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6E365-3C59-403F-A598-8903968D44C1}" type="datetime1">
              <a:rPr lang="ru-RU" smtClean="0"/>
              <a:t>05.06.2019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1392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D973D-7295-497C-A5AE-B81A0C1EA542}" type="datetime1">
              <a:rPr lang="ru-RU" smtClean="0"/>
              <a:t>05.06.2019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727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ACA65-1DF0-4542-9513-2573006F2B09}" type="datetime1">
              <a:rPr lang="ru-RU" smtClean="0"/>
              <a:t>05.06.2019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4030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D4F0D-BE92-42E2-AC19-D4AE919B8EEA}" type="datetime1">
              <a:rPr lang="ru-RU" smtClean="0"/>
              <a:t>05.06.2019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5121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12A4F-404C-4E2A-B048-29FEE1F56BCC}" type="datetime1">
              <a:rPr lang="ru-RU" smtClean="0"/>
              <a:t>05.06.2019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3138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1E32F-21C9-4A73-9D8C-CB8422C8AD99}" type="datetime1">
              <a:rPr lang="ru-RU" smtClean="0"/>
              <a:t>05.06.2019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1234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E7035-4758-4463-AF71-B436150BF40F}" type="datetime1">
              <a:rPr lang="ru-RU" smtClean="0"/>
              <a:t>05.06.2019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0687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22BB4-229E-48DC-A891-0BD3792CC568}" type="datetime1">
              <a:rPr lang="ru-RU" smtClean="0"/>
              <a:t>05.06.2019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3282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F65DE-1A63-4DFF-816D-2C4DB2F0AABF}" type="datetime1">
              <a:rPr lang="ru-RU" smtClean="0"/>
              <a:t>05.06.2019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844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37F58-E97F-4EAB-9CA9-C9A7312871A5}" type="datetime1">
              <a:rPr lang="ru-RU" smtClean="0"/>
              <a:t>05.06.2019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6BD1D-689F-4FB2-8C94-2D2423F07E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4645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vizcatalogue.com/methods/box_plot.html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ean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4329" y="1705039"/>
            <a:ext cx="78867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00B0F0"/>
                </a:solidFill>
              </a:rPr>
              <a:t>Exploratory Analysis for Rookies</a:t>
            </a:r>
            <a:endParaRPr lang="ru-RU" b="1" dirty="0">
              <a:solidFill>
                <a:srgbClr val="00B0F0"/>
              </a:solidFill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664864" y="3223034"/>
            <a:ext cx="7886700" cy="457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b="1" dirty="0" smtClean="0"/>
              <a:t>Developed by </a:t>
            </a:r>
            <a:r>
              <a:rPr lang="en-US" sz="1800" b="1" dirty="0" err="1" smtClean="0"/>
              <a:t>Demyd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Dzyuban</a:t>
            </a:r>
            <a:r>
              <a:rPr lang="en-US" sz="1800" b="1" dirty="0" smtClean="0"/>
              <a:t> @June 2019 (draft)</a:t>
            </a:r>
            <a:endParaRPr lang="ru-RU" sz="1800" b="1" dirty="0"/>
          </a:p>
        </p:txBody>
      </p:sp>
    </p:spTree>
    <p:extLst>
      <p:ext uri="{BB962C8B-B14F-4D97-AF65-F5344CB8AC3E}">
        <p14:creationId xmlns:p14="http://schemas.microsoft.com/office/powerpoint/2010/main" val="78711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10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22525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2400" b="1" dirty="0" smtClean="0">
                <a:solidFill>
                  <a:srgbClr val="00B0F0"/>
                </a:solidFill>
              </a:rPr>
              <a:t>Box-and-whisky plot</a:t>
            </a:r>
            <a:endParaRPr lang="ru-RU" sz="2400" b="1" dirty="0">
              <a:solidFill>
                <a:srgbClr val="00B0F0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0707" y="787651"/>
            <a:ext cx="3286125" cy="348615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1923860" y="4326994"/>
            <a:ext cx="58530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https://datavizcatalogue.com/methods/box_plot.html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1414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37" y="790734"/>
            <a:ext cx="3352062" cy="4619981"/>
          </a:xfrm>
          <a:prstGeom prst="rect">
            <a:avLst/>
          </a:prstGeom>
        </p:spPr>
      </p:pic>
      <p:sp>
        <p:nvSpPr>
          <p:cNvPr id="10" name="Заголовок 1"/>
          <p:cNvSpPr txBox="1">
            <a:spLocks/>
          </p:cNvSpPr>
          <p:nvPr/>
        </p:nvSpPr>
        <p:spPr>
          <a:xfrm>
            <a:off x="148816" y="319859"/>
            <a:ext cx="7886700" cy="3319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solidFill>
                  <a:srgbClr val="00B0F0"/>
                </a:solidFill>
              </a:rPr>
              <a:t>Population vs. Sample</a:t>
            </a:r>
            <a:endParaRPr lang="ru-RU" sz="2400" b="1" dirty="0">
              <a:solidFill>
                <a:srgbClr val="00B0F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47361" y="787955"/>
            <a:ext cx="501598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i="1" dirty="0" smtClean="0"/>
              <a:t>Population</a:t>
            </a:r>
            <a:r>
              <a:rPr lang="en-US" dirty="0" smtClean="0"/>
              <a:t> is the finite data set comprising 100% of the info required to make the best analytical solution.</a:t>
            </a:r>
          </a:p>
          <a:p>
            <a:pPr algn="just"/>
            <a:endParaRPr lang="en-US" dirty="0" smtClean="0"/>
          </a:p>
          <a:p>
            <a:pPr algn="just"/>
            <a:r>
              <a:rPr lang="en-US" b="1" i="1" dirty="0" smtClean="0"/>
              <a:t>Sample</a:t>
            </a:r>
            <a:r>
              <a:rPr lang="en-US" dirty="0" smtClean="0"/>
              <a:t> is a part of the population. It has the identical structure, mean and variance </a:t>
            </a:r>
            <a:r>
              <a:rPr lang="en-US" i="1" u="sng" dirty="0" smtClean="0"/>
              <a:t>are close to </a:t>
            </a:r>
            <a:r>
              <a:rPr lang="en-US" dirty="0" smtClean="0"/>
              <a:t>population ones -&gt; it </a:t>
            </a:r>
            <a:r>
              <a:rPr lang="en-US" i="1" u="sng" dirty="0" smtClean="0"/>
              <a:t>is likely</a:t>
            </a:r>
            <a:r>
              <a:rPr lang="en-US" dirty="0" smtClean="0"/>
              <a:t> to make the approximate solution to population one. </a:t>
            </a:r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In real life it is </a:t>
            </a:r>
            <a:r>
              <a:rPr lang="en-US" i="1" u="sng" dirty="0" smtClean="0"/>
              <a:t>unlikely</a:t>
            </a:r>
            <a:r>
              <a:rPr lang="en-US" dirty="0" smtClean="0"/>
              <a:t> to encompass 100% of all info required -&gt; </a:t>
            </a:r>
            <a:r>
              <a:rPr lang="en-US" b="1" dirty="0" smtClean="0"/>
              <a:t>samples</a:t>
            </a:r>
            <a:r>
              <a:rPr lang="en-US" dirty="0" smtClean="0"/>
              <a:t> are used to work with.</a:t>
            </a:r>
          </a:p>
          <a:p>
            <a:pPr algn="just"/>
            <a:endParaRPr lang="en-US" dirty="0" smtClean="0"/>
          </a:p>
          <a:p>
            <a:pPr algn="just"/>
            <a:r>
              <a:rPr lang="en-US" b="1" dirty="0" smtClean="0"/>
              <a:t>Thus, any sample is a population for subsamples and vice verse.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40252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3</a:t>
            </a:fld>
            <a:endParaRPr lang="ru-RU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121656" y="301752"/>
            <a:ext cx="7886700" cy="3319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en-US"/>
            </a:defPPr>
            <a:lvl1pPr algn="ctr" defTabSz="914400">
              <a:lnSpc>
                <a:spcPct val="90000"/>
              </a:lnSpc>
              <a:spcBef>
                <a:spcPct val="0"/>
              </a:spcBef>
              <a:buNone/>
              <a:defRPr sz="2400" b="1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Types of </a:t>
            </a:r>
            <a:r>
              <a:rPr lang="en-US" dirty="0" smtClean="0"/>
              <a:t>data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30478" y="736524"/>
            <a:ext cx="8084872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b="1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Discrete</a:t>
            </a: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1, 2 , 3, 5466, 0, 76832675, …</a:t>
            </a:r>
          </a:p>
          <a:p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Continuous</a:t>
            </a: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1.22, 1.223, 1.2234, 56.567, … 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Categorical</a:t>
            </a: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c(“Yes”, “No”, “Unknown”), c(“12/12/2019”, “31/12/2017”), … </a:t>
            </a:r>
          </a:p>
          <a:p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Categorical variables could be treated in different ways – mainly it is converting to numbers and processing as numbers.</a:t>
            </a:r>
            <a:endParaRPr lang="en-US" sz="20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021448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9536" y="174654"/>
            <a:ext cx="8265814" cy="494952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2400" b="1" dirty="0">
                <a:solidFill>
                  <a:srgbClr val="00B0F0"/>
                </a:solidFill>
              </a:rPr>
              <a:t>MEAN</a:t>
            </a:r>
            <a:endParaRPr lang="ru-RU" sz="2400" b="1" dirty="0">
              <a:solidFill>
                <a:srgbClr val="00B0F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4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36" y="774188"/>
            <a:ext cx="5151566" cy="313932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558828" y="774188"/>
            <a:ext cx="331356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/>
              <a:t>The ultimate idea </a:t>
            </a:r>
            <a:r>
              <a:rPr lang="en-US" dirty="0" smtClean="0"/>
              <a:t>of the mean is to extract the central tendency (value grouping) of the  specific data set.</a:t>
            </a:r>
          </a:p>
          <a:p>
            <a:pPr algn="just"/>
            <a:endParaRPr lang="en-US" dirty="0"/>
          </a:p>
          <a:p>
            <a:pPr algn="just"/>
            <a:r>
              <a:rPr lang="en-US" b="1" dirty="0" smtClean="0"/>
              <a:t>The mean</a:t>
            </a:r>
            <a:r>
              <a:rPr lang="en-US" dirty="0" smtClean="0"/>
              <a:t> can be describe in different way depending of the applied domain – statistics, theory of probability, etc. - </a:t>
            </a:r>
            <a:r>
              <a:rPr lang="en-US" dirty="0">
                <a:hlinkClick r:id="rId3"/>
              </a:rPr>
              <a:t>https://en.wikipedia.org/wiki/Mean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249536" y="4268724"/>
            <a:ext cx="33135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i="1" u="sng" dirty="0" smtClean="0"/>
              <a:t>The types of mean</a:t>
            </a:r>
            <a:r>
              <a:rPr lang="en-US" dirty="0" smtClean="0"/>
              <a:t>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arithmetic mean (AM)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geometric mean (GM)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harmonic mean (HM)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7500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5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249536" y="174654"/>
            <a:ext cx="8265814" cy="494952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2400" b="1" dirty="0" smtClean="0">
                <a:solidFill>
                  <a:srgbClr val="00B0F0"/>
                </a:solidFill>
              </a:rPr>
              <a:t>Types of Mean</a:t>
            </a:r>
            <a:endParaRPr lang="ru-RU" sz="2400" b="1" dirty="0">
              <a:solidFill>
                <a:srgbClr val="00B0F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9833" y="774188"/>
            <a:ext cx="2580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/>
              <a:t>Arithmetic Mean (AM):</a:t>
            </a:r>
          </a:p>
        </p:txBody>
      </p:sp>
      <p:sp>
        <p:nvSpPr>
          <p:cNvPr id="7" name="AutoShape 2" descr="{\displaystyle {\bar {x}}={\frac {1}{n}}\left(\sum _{i=1}^{n}{x_{i}}\right)={\frac {x_{1}+x_{2}+\cdots +x_{n}}{n}}}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2" name="Рисунок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834" y="1198900"/>
            <a:ext cx="2781300" cy="523875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79834" y="1778155"/>
            <a:ext cx="3259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w</a:t>
            </a:r>
            <a:r>
              <a:rPr lang="en-US" sz="1400" dirty="0" smtClean="0"/>
              <a:t>here Xi is values, n – quantity of values.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60375" y="2347983"/>
            <a:ext cx="2580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/>
              <a:t>Geometric Mean (GM):</a:t>
            </a:r>
          </a:p>
        </p:txBody>
      </p:sp>
      <p:pic>
        <p:nvPicPr>
          <p:cNvPr id="26" name="Рисунок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375" y="2711140"/>
            <a:ext cx="2400300" cy="638175"/>
          </a:xfrm>
          <a:prstGeom prst="rect">
            <a:avLst/>
          </a:prstGeom>
        </p:spPr>
      </p:pic>
      <p:pic>
        <p:nvPicPr>
          <p:cNvPr id="27" name="Рисунок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531" y="3430341"/>
            <a:ext cx="3257550" cy="285750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479832" y="3931938"/>
            <a:ext cx="2580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/>
              <a:t>Harmonic Mean (HM):</a:t>
            </a:r>
          </a:p>
        </p:txBody>
      </p:sp>
      <p:pic>
        <p:nvPicPr>
          <p:cNvPr id="29" name="Рисунок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712" y="4883893"/>
            <a:ext cx="2628900" cy="466725"/>
          </a:xfrm>
          <a:prstGeom prst="rect">
            <a:avLst/>
          </a:prstGeom>
        </p:spPr>
      </p:pic>
      <p:pic>
        <p:nvPicPr>
          <p:cNvPr id="30" name="Рисунок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5559" y="4302868"/>
            <a:ext cx="1304925" cy="581025"/>
          </a:xfrm>
          <a:prstGeom prst="rect">
            <a:avLst/>
          </a:prstGeom>
        </p:spPr>
      </p:pic>
      <p:pic>
        <p:nvPicPr>
          <p:cNvPr id="31" name="Рисунок 3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6509" y="5965970"/>
            <a:ext cx="1323975" cy="171450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479831" y="5517865"/>
            <a:ext cx="3105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/>
              <a:t>Relationship of Means (AM):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185530" y="774188"/>
            <a:ext cx="454484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u="sng" dirty="0" smtClean="0"/>
              <a:t>The best way to use the mean:</a:t>
            </a:r>
          </a:p>
          <a:p>
            <a:endParaRPr lang="en-US" i="1" u="sng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to measure the average values of the data set – AM</a:t>
            </a:r>
          </a:p>
          <a:p>
            <a:endParaRPr lang="en-US" dirty="0" smtClean="0"/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to measure the average pace of dynamics (movement) - GM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 </a:t>
            </a:r>
            <a:r>
              <a:rPr lang="en-US" dirty="0" smtClean="0"/>
              <a:t>to deal </a:t>
            </a:r>
            <a:r>
              <a:rPr lang="en-US" dirty="0"/>
              <a:t>with datasets of rates or ratios (i.e. fractions) over different lengths or </a:t>
            </a:r>
            <a:r>
              <a:rPr lang="en-US" dirty="0" smtClean="0"/>
              <a:t>periods – HM.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5190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6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062" y="1100114"/>
            <a:ext cx="7886700" cy="4006040"/>
          </a:xfrm>
          <a:prstGeom prst="rect">
            <a:avLst/>
          </a:prstGeom>
        </p:spPr>
      </p:pic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249536" y="174654"/>
            <a:ext cx="8265814" cy="494952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2400" b="1" dirty="0" smtClean="0">
                <a:solidFill>
                  <a:srgbClr val="00B0F0"/>
                </a:solidFill>
              </a:rPr>
              <a:t>Mean Visualization</a:t>
            </a:r>
            <a:endParaRPr lang="ru-RU" sz="24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7575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7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249536" y="174654"/>
            <a:ext cx="8265814" cy="494952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2400" b="1" dirty="0" smtClean="0">
                <a:solidFill>
                  <a:srgbClr val="00B0F0"/>
                </a:solidFill>
              </a:rPr>
              <a:t>Mean Derivatives</a:t>
            </a:r>
            <a:endParaRPr lang="ru-RU" sz="2400" b="1" dirty="0">
              <a:solidFill>
                <a:srgbClr val="00B0F0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755" y="669606"/>
            <a:ext cx="5101846" cy="223746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9535" y="3078179"/>
            <a:ext cx="864096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Mode </a:t>
            </a:r>
            <a:r>
              <a:rPr lang="en-US" dirty="0" smtClean="0"/>
              <a:t>is the value with the highest frequency rate.</a:t>
            </a:r>
          </a:p>
          <a:p>
            <a:endParaRPr lang="en-US" dirty="0" smtClean="0"/>
          </a:p>
          <a:p>
            <a:pPr algn="just"/>
            <a:r>
              <a:rPr lang="en-US" b="1" dirty="0" smtClean="0"/>
              <a:t>Median</a:t>
            </a:r>
            <a:r>
              <a:rPr lang="en-US" dirty="0" smtClean="0"/>
              <a:t> is the value splitting the ordered data set in two equal subsamples. </a:t>
            </a:r>
          </a:p>
          <a:p>
            <a:endParaRPr lang="en-US" dirty="0"/>
          </a:p>
          <a:p>
            <a:r>
              <a:rPr lang="en-US" dirty="0" smtClean="0"/>
              <a:t>This indicator </a:t>
            </a:r>
            <a:r>
              <a:rPr lang="en-US" i="1" u="sng" dirty="0" smtClean="0"/>
              <a:t>are used to evaluate</a:t>
            </a:r>
            <a:r>
              <a:rPr lang="en-US" dirty="0" smtClean="0"/>
              <a:t> initial homogeneity of the data set -&gt; AMT_ANNUITY and AMT_GOODS_PRICE are the most homogenous.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i="1" u="sng" dirty="0" smtClean="0"/>
              <a:t>less</a:t>
            </a:r>
            <a:r>
              <a:rPr lang="en-US" dirty="0" smtClean="0"/>
              <a:t> data set is homogenous -&gt; </a:t>
            </a:r>
            <a:r>
              <a:rPr lang="en-US" i="1" u="sng" dirty="0" smtClean="0"/>
              <a:t>more</a:t>
            </a:r>
            <a:r>
              <a:rPr lang="en-US" dirty="0" smtClean="0"/>
              <a:t>  preprocessing steps have to be taken to compile the homogeneous data set.</a:t>
            </a:r>
          </a:p>
          <a:p>
            <a:endParaRPr lang="en-US" dirty="0" smtClean="0"/>
          </a:p>
          <a:p>
            <a:r>
              <a:rPr lang="en-US" b="1" dirty="0" smtClean="0"/>
              <a:t>Relationship of AM, Mode and Median:</a:t>
            </a:r>
            <a:endParaRPr lang="en-US" b="1" dirty="0"/>
          </a:p>
          <a:p>
            <a:r>
              <a:rPr lang="en-US" dirty="0" smtClean="0"/>
              <a:t>The best data set means AM ~ Mode ~ Median.</a:t>
            </a:r>
          </a:p>
        </p:txBody>
      </p:sp>
    </p:spTree>
    <p:extLst>
      <p:ext uri="{BB962C8B-B14F-4D97-AF65-F5344CB8AC3E}">
        <p14:creationId xmlns:p14="http://schemas.microsoft.com/office/powerpoint/2010/main" val="604695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22525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2400" b="1" dirty="0">
                <a:solidFill>
                  <a:srgbClr val="00B0F0"/>
                </a:solidFill>
              </a:rPr>
              <a:t>Outliers</a:t>
            </a:r>
            <a:endParaRPr lang="ru-RU" sz="2400" b="1" dirty="0">
              <a:solidFill>
                <a:srgbClr val="00B0F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8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202779" y="787651"/>
            <a:ext cx="87058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Outliers</a:t>
            </a:r>
            <a:r>
              <a:rPr lang="en-US" dirty="0" smtClean="0"/>
              <a:t> are extreme values which are limited in quantity but have a material effect to calculated values.</a:t>
            </a:r>
          </a:p>
          <a:p>
            <a:endParaRPr lang="en-US" dirty="0"/>
          </a:p>
          <a:p>
            <a:r>
              <a:rPr lang="en-US" dirty="0" smtClean="0"/>
              <a:t>From practical point of view outliers can be defined in different ways but main approaches are </a:t>
            </a:r>
            <a:r>
              <a:rPr lang="en-US" i="1" u="sng" dirty="0" smtClean="0"/>
              <a:t>expert and analytical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In  a small example we have excluded TOP 12 (expert approach) of 48,745 records -&gt; AM is impacted immaterially.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779" y="3113137"/>
            <a:ext cx="4296794" cy="1884399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952006"/>
            <a:ext cx="4248000" cy="2043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02779" y="5341545"/>
            <a:ext cx="86172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Analytical approach means application of any reasonable calculated indicators. For instance, AM/mode ratio.</a:t>
            </a:r>
          </a:p>
          <a:p>
            <a:endParaRPr lang="en-US" dirty="0"/>
          </a:p>
          <a:p>
            <a:r>
              <a:rPr lang="en-US" dirty="0" smtClean="0"/>
              <a:t>Outliers themselves could make a separate sample to look into.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8789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9</a:t>
            </a:fld>
            <a:endParaRPr lang="ru-RU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049" y="1224104"/>
            <a:ext cx="3069000" cy="4041000"/>
          </a:xfrm>
          <a:prstGeom prst="rect">
            <a:avLst/>
          </a:prstGeom>
        </p:spPr>
      </p:pic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22525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2400" b="1" dirty="0" smtClean="0">
                <a:solidFill>
                  <a:srgbClr val="00B0F0"/>
                </a:solidFill>
              </a:rPr>
              <a:t>Quantiles</a:t>
            </a:r>
            <a:endParaRPr lang="ru-RU" sz="2400" b="1" dirty="0">
              <a:solidFill>
                <a:srgbClr val="00B0F0"/>
              </a:solidFill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3444" y="1224104"/>
            <a:ext cx="5298542" cy="306042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21049" y="869133"/>
            <a:ext cx="306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Statistics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72973" y="821211"/>
            <a:ext cx="306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Probability Distribution</a:t>
            </a:r>
          </a:p>
        </p:txBody>
      </p:sp>
    </p:spTree>
    <p:extLst>
      <p:ext uri="{BB962C8B-B14F-4D97-AF65-F5344CB8AC3E}">
        <p14:creationId xmlns:p14="http://schemas.microsoft.com/office/powerpoint/2010/main" val="4369481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690</TotalTime>
  <Words>508</Words>
  <Application>Microsoft Office PowerPoint</Application>
  <PresentationFormat>Экран (4:3)</PresentationFormat>
  <Paragraphs>85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Wingdings</vt:lpstr>
      <vt:lpstr>Тема Office</vt:lpstr>
      <vt:lpstr>Exploratory Analysis for Rookies</vt:lpstr>
      <vt:lpstr>Презентация PowerPoint</vt:lpstr>
      <vt:lpstr>Презентация PowerPoint</vt:lpstr>
      <vt:lpstr>MEAN</vt:lpstr>
      <vt:lpstr>Types of Mean</vt:lpstr>
      <vt:lpstr>Mean Visualization</vt:lpstr>
      <vt:lpstr>Mean Derivatives</vt:lpstr>
      <vt:lpstr>Outliers</vt:lpstr>
      <vt:lpstr>Quantiles</vt:lpstr>
      <vt:lpstr>Box-and-whisky plot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Windows</dc:creator>
  <cp:lastModifiedBy>Пользователь Windows</cp:lastModifiedBy>
  <cp:revision>40</cp:revision>
  <dcterms:created xsi:type="dcterms:W3CDTF">2019-06-01T19:50:14Z</dcterms:created>
  <dcterms:modified xsi:type="dcterms:W3CDTF">2019-06-04T23:21:20Z</dcterms:modified>
</cp:coreProperties>
</file>