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81" autoAdjust="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A9FF7-96E5-40BE-B668-B9BA43DD5B4F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1C7D-95B4-4A60-B3D0-7EC07FC68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35BA-1612-420F-856D-EEFA72C05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4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As</a:t>
            </a:r>
            <a:r>
              <a:rPr lang="en-GB" baseline="0" dirty="0" smtClean="0"/>
              <a:t> is the case with such complex problems, many different designs have been made in order to solve them. Each with their own benefits and costs.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To get a better feel for the state of the art, we’ll briefly analyse some of the more common solutions for each of the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1C7D-95B4-4A60-B3D0-7EC07FC681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1C7D-95B4-4A60-B3D0-7EC07FC681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3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1E2B-8E8E-43F1-9DEC-31C8CC856500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8736-01A8-4024-B91F-895063042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Robot Catchers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910952"/>
          </a:xfrm>
        </p:spPr>
        <p:txBody>
          <a:bodyPr>
            <a:normAutofit/>
          </a:bodyPr>
          <a:lstStyle/>
          <a:p>
            <a:r>
              <a:rPr lang="en-GB" dirty="0" smtClean="0"/>
              <a:t>An overview of the current state of the art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80526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 smtClean="0"/>
              <a:t>Tom Queen</a:t>
            </a:r>
          </a:p>
          <a:p>
            <a:pPr algn="l"/>
            <a:r>
              <a:rPr lang="en-GB" sz="1600" dirty="0" smtClean="0"/>
              <a:t>Daniel Turner</a:t>
            </a:r>
          </a:p>
          <a:p>
            <a:pPr algn="l"/>
            <a:r>
              <a:rPr lang="en-GB" sz="1600" dirty="0" smtClean="0"/>
              <a:t>Demetrius Zaibo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562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Solutions: Camera Setups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Eye in hand</a:t>
            </a:r>
          </a:p>
          <a:p>
            <a:pPr lvl="1"/>
            <a:r>
              <a:rPr lang="en-GB" dirty="0" smtClean="0"/>
              <a:t>Simple feedback systems</a:t>
            </a:r>
          </a:p>
          <a:p>
            <a:pPr lvl="1"/>
            <a:r>
              <a:rPr lang="en-GB" dirty="0" smtClean="0"/>
              <a:t>Increased gripper design complexity</a:t>
            </a:r>
          </a:p>
          <a:p>
            <a:r>
              <a:rPr lang="en-GB" dirty="0" smtClean="0"/>
              <a:t>Head camera(s)</a:t>
            </a:r>
          </a:p>
          <a:p>
            <a:pPr lvl="1"/>
            <a:r>
              <a:rPr lang="en-GB" dirty="0" smtClean="0"/>
              <a:t>Improved object tracking</a:t>
            </a:r>
          </a:p>
          <a:p>
            <a:pPr lvl="1"/>
            <a:r>
              <a:rPr lang="en-GB" dirty="0" smtClean="0"/>
              <a:t>Increased control complexity</a:t>
            </a:r>
          </a:p>
          <a:p>
            <a:r>
              <a:rPr lang="en-GB" dirty="0" smtClean="0"/>
              <a:t>Room camera(s)</a:t>
            </a:r>
          </a:p>
          <a:p>
            <a:pPr lvl="1"/>
            <a:r>
              <a:rPr lang="en-GB" dirty="0"/>
              <a:t>Excellent object </a:t>
            </a:r>
            <a:r>
              <a:rPr lang="en-GB" dirty="0" smtClean="0"/>
              <a:t>tracking</a:t>
            </a:r>
          </a:p>
          <a:p>
            <a:pPr lvl="1"/>
            <a:r>
              <a:rPr lang="en-GB" dirty="0"/>
              <a:t>Complex robot </a:t>
            </a:r>
            <a:r>
              <a:rPr lang="en-GB" dirty="0" smtClean="0"/>
              <a:t>setup, more processing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25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Solutions: Object 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Colour</a:t>
            </a:r>
          </a:p>
          <a:p>
            <a:pPr lvl="1"/>
            <a:r>
              <a:rPr lang="en-GB" dirty="0" smtClean="0"/>
              <a:t>Simple algorithms</a:t>
            </a:r>
          </a:p>
          <a:p>
            <a:pPr lvl="1"/>
            <a:r>
              <a:rPr lang="en-GB" dirty="0" smtClean="0"/>
              <a:t>Limited to known items, many false positives</a:t>
            </a:r>
          </a:p>
          <a:p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More complex algorithms</a:t>
            </a:r>
            <a:endParaRPr lang="en-GB" dirty="0" smtClean="0"/>
          </a:p>
          <a:p>
            <a:pPr lvl="1"/>
            <a:r>
              <a:rPr lang="en-GB" dirty="0" smtClean="0"/>
              <a:t>Limited to known items</a:t>
            </a:r>
            <a:endParaRPr lang="en-GB" dirty="0" smtClean="0"/>
          </a:p>
          <a:p>
            <a:r>
              <a:rPr lang="en-GB" dirty="0" smtClean="0"/>
              <a:t>Depth</a:t>
            </a:r>
          </a:p>
          <a:p>
            <a:pPr lvl="1"/>
            <a:r>
              <a:rPr lang="en-GB" dirty="0" smtClean="0"/>
              <a:t>Not limited to certain items</a:t>
            </a:r>
            <a:endParaRPr lang="en-GB" dirty="0" smtClean="0"/>
          </a:p>
          <a:p>
            <a:pPr lvl="1"/>
            <a:r>
              <a:rPr lang="en-GB" dirty="0" smtClean="0"/>
              <a:t>Larger hardware and computational costs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4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Solutions: Gripper-Object</a:t>
            </a:r>
            <a:br>
              <a:rPr lang="en-GB" dirty="0" smtClean="0"/>
            </a:br>
            <a:r>
              <a:rPr lang="en-GB" dirty="0" smtClean="0"/>
              <a:t>Coordination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Kinematic Models</a:t>
            </a:r>
          </a:p>
          <a:p>
            <a:pPr lvl="1"/>
            <a:r>
              <a:rPr lang="en-GB" dirty="0" smtClean="0"/>
              <a:t>Standardised solutions, e.g. ROS</a:t>
            </a:r>
          </a:p>
          <a:p>
            <a:r>
              <a:rPr lang="en-GB" dirty="0"/>
              <a:t>Predictive Feedback</a:t>
            </a:r>
          </a:p>
          <a:p>
            <a:pPr lvl="1"/>
            <a:r>
              <a:rPr lang="en-GB" dirty="0"/>
              <a:t>Can intercept via predicting object trajectories</a:t>
            </a:r>
          </a:p>
          <a:p>
            <a:r>
              <a:rPr lang="en-GB" dirty="0" smtClean="0"/>
              <a:t>Visual Servoing</a:t>
            </a:r>
            <a:endParaRPr lang="en-GB" dirty="0"/>
          </a:p>
          <a:p>
            <a:pPr lvl="1"/>
            <a:r>
              <a:rPr lang="en-GB" dirty="0" smtClean="0"/>
              <a:t>For eye-in-hand and grid-based setups direct (reactive) feedback loops are possible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4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Solutions: Object Grasping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Problem!</a:t>
            </a:r>
          </a:p>
          <a:p>
            <a:pPr lvl="1"/>
            <a:r>
              <a:rPr lang="en-GB" dirty="0" smtClean="0"/>
              <a:t>Active area of research</a:t>
            </a:r>
          </a:p>
          <a:p>
            <a:pPr lvl="1"/>
            <a:r>
              <a:rPr lang="en-GB" dirty="0" smtClean="0"/>
              <a:t>Usually train with known objects and constrained throwing (e.g. object won’t spin)</a:t>
            </a:r>
          </a:p>
          <a:p>
            <a:pPr lvl="1"/>
            <a:r>
              <a:rPr lang="en-GB" dirty="0" smtClean="0"/>
              <a:t>Often just ignored with passive robotics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9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Catching robotics is an active area of research</a:t>
            </a:r>
          </a:p>
          <a:p>
            <a:r>
              <a:rPr lang="en-GB" dirty="0" smtClean="0"/>
              <a:t>Many solutions are being tested</a:t>
            </a:r>
          </a:p>
          <a:p>
            <a:r>
              <a:rPr lang="en-GB" dirty="0" smtClean="0"/>
              <a:t>Most challenges cross-over into other areas of research, e.g. visual processing</a:t>
            </a:r>
          </a:p>
          <a:p>
            <a:r>
              <a:rPr lang="en-GB" dirty="0" smtClean="0"/>
              <a:t>Grasping and manipulating objects is hard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10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4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Robots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</a:p>
          <a:p>
            <a:pPr lvl="1"/>
            <a:r>
              <a:rPr lang="en-GB" dirty="0" smtClean="0"/>
              <a:t>Machines which automatically grasp or intercept  a target moving object</a:t>
            </a:r>
          </a:p>
          <a:p>
            <a:r>
              <a:rPr lang="en-GB" dirty="0" smtClean="0"/>
              <a:t>How could they be useful</a:t>
            </a:r>
          </a:p>
          <a:p>
            <a:pPr lvl="1"/>
            <a:r>
              <a:rPr lang="en-GB" dirty="0" smtClean="0"/>
              <a:t>Impromptu conveyor systems over uneven terrain</a:t>
            </a:r>
          </a:p>
          <a:p>
            <a:pPr lvl="1"/>
            <a:r>
              <a:rPr lang="en-GB" dirty="0" smtClean="0"/>
              <a:t>Robotic assistants on space walks</a:t>
            </a:r>
          </a:p>
          <a:p>
            <a:pPr lvl="1"/>
            <a:r>
              <a:rPr lang="en-GB" dirty="0" smtClean="0"/>
              <a:t>Sports training</a:t>
            </a:r>
          </a:p>
          <a:p>
            <a:pPr lvl="1"/>
            <a:r>
              <a:rPr lang="en-GB" dirty="0" smtClean="0"/>
              <a:t>Toys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2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Challenges: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Body Design</a:t>
            </a:r>
          </a:p>
          <a:p>
            <a:pPr lvl="1"/>
            <a:r>
              <a:rPr lang="en-GB" dirty="0" smtClean="0"/>
              <a:t>Effective work area</a:t>
            </a:r>
          </a:p>
          <a:p>
            <a:pPr lvl="1"/>
            <a:r>
              <a:rPr lang="en-GB" dirty="0" smtClean="0"/>
              <a:t>Strength, speed and safety</a:t>
            </a:r>
          </a:p>
          <a:p>
            <a:pPr lvl="1"/>
            <a:r>
              <a:rPr lang="en-GB" dirty="0" smtClean="0"/>
              <a:t>Power consumption</a:t>
            </a:r>
          </a:p>
          <a:p>
            <a:r>
              <a:rPr lang="en-GB" dirty="0" smtClean="0"/>
              <a:t>Gripper Design</a:t>
            </a:r>
          </a:p>
          <a:p>
            <a:pPr lvl="1"/>
            <a:r>
              <a:rPr lang="en-GB" dirty="0" smtClean="0"/>
              <a:t>Catchable objects</a:t>
            </a:r>
          </a:p>
          <a:p>
            <a:pPr lvl="1"/>
            <a:r>
              <a:rPr lang="en-GB" dirty="0" smtClean="0"/>
              <a:t>Post-catch manipulation</a:t>
            </a:r>
          </a:p>
          <a:p>
            <a:pPr lvl="1"/>
            <a:r>
              <a:rPr lang="en-GB" dirty="0" smtClean="0"/>
              <a:t>Control complexity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39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Challenges: Visual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Camera Setup</a:t>
            </a:r>
          </a:p>
          <a:p>
            <a:pPr lvl="1"/>
            <a:r>
              <a:rPr lang="en-GB" dirty="0" smtClean="0"/>
              <a:t>Influences required processing power</a:t>
            </a:r>
          </a:p>
          <a:p>
            <a:pPr lvl="1"/>
            <a:r>
              <a:rPr lang="en-GB" dirty="0" smtClean="0"/>
              <a:t>Feedback accuracy, precision and frequency</a:t>
            </a:r>
          </a:p>
          <a:p>
            <a:pPr lvl="1"/>
            <a:r>
              <a:rPr lang="en-GB" dirty="0" smtClean="0"/>
              <a:t>System complexity</a:t>
            </a:r>
          </a:p>
          <a:p>
            <a:r>
              <a:rPr lang="en-GB" dirty="0" smtClean="0"/>
              <a:t>Object Tracking</a:t>
            </a:r>
          </a:p>
          <a:p>
            <a:pPr lvl="1"/>
            <a:r>
              <a:rPr lang="en-GB" dirty="0" smtClean="0"/>
              <a:t>Object recognition and categorisation</a:t>
            </a:r>
          </a:p>
          <a:p>
            <a:pPr lvl="1"/>
            <a:r>
              <a:rPr lang="en-GB" dirty="0" smtClean="0"/>
              <a:t>Feedback reliability</a:t>
            </a:r>
          </a:p>
          <a:p>
            <a:pPr lvl="1"/>
            <a:r>
              <a:rPr lang="en-GB" dirty="0" smtClean="0"/>
              <a:t>Algorithm processing efficiency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5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Challenges: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Gripper-Object Coordination</a:t>
            </a:r>
          </a:p>
          <a:p>
            <a:pPr lvl="1"/>
            <a:r>
              <a:rPr lang="en-GB" dirty="0" smtClean="0"/>
              <a:t>Body kinematics and control</a:t>
            </a:r>
          </a:p>
          <a:p>
            <a:pPr lvl="1"/>
            <a:r>
              <a:rPr lang="en-GB" dirty="0" smtClean="0"/>
              <a:t>System reliability</a:t>
            </a:r>
          </a:p>
          <a:p>
            <a:r>
              <a:rPr lang="en-GB" dirty="0" smtClean="0"/>
              <a:t>Object Grasping</a:t>
            </a:r>
          </a:p>
          <a:p>
            <a:pPr lvl="1"/>
            <a:r>
              <a:rPr lang="en-GB" dirty="0" smtClean="0"/>
              <a:t>Training</a:t>
            </a:r>
          </a:p>
          <a:p>
            <a:pPr lvl="1"/>
            <a:r>
              <a:rPr lang="en-GB" dirty="0" smtClean="0"/>
              <a:t>Object models</a:t>
            </a:r>
          </a:p>
          <a:p>
            <a:pPr lvl="1"/>
            <a:r>
              <a:rPr lang="en-GB" dirty="0" smtClean="0"/>
              <a:t>No generic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10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Solutions: Body </a:t>
            </a:r>
            <a:r>
              <a:rPr lang="en-GB" dirty="0" smtClean="0"/>
              <a:t>Designs</a:t>
            </a:r>
            <a:br>
              <a:rPr lang="en-GB" dirty="0" smtClean="0"/>
            </a:br>
            <a:r>
              <a:rPr lang="en-GB" dirty="0" smtClean="0"/>
              <a:t>(Arms)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Industrial Arms:</a:t>
            </a:r>
          </a:p>
          <a:p>
            <a:pPr lvl="1"/>
            <a:r>
              <a:rPr lang="en-GB" dirty="0" smtClean="0"/>
              <a:t>Strong, fast, and standardised</a:t>
            </a:r>
          </a:p>
          <a:p>
            <a:pPr lvl="1"/>
            <a:r>
              <a:rPr lang="en-GB" dirty="0" smtClean="0"/>
              <a:t>Expensive, fixed workspace, and human unfriendly</a:t>
            </a:r>
          </a:p>
          <a:p>
            <a:r>
              <a:rPr lang="en-GB" dirty="0" smtClean="0"/>
              <a:t>Humanoid:</a:t>
            </a:r>
          </a:p>
          <a:p>
            <a:pPr lvl="1"/>
            <a:r>
              <a:rPr lang="en-GB" dirty="0" smtClean="0"/>
              <a:t>Safe(r) and can mimic humans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xpensive, complex control</a:t>
            </a:r>
          </a:p>
          <a:p>
            <a:r>
              <a:rPr lang="en-GB" dirty="0" smtClean="0"/>
              <a:t>Pendulums</a:t>
            </a:r>
          </a:p>
          <a:p>
            <a:pPr lvl="1"/>
            <a:r>
              <a:rPr lang="en-GB" dirty="0" smtClean="0"/>
              <a:t>Simple design, cheap</a:t>
            </a:r>
          </a:p>
          <a:p>
            <a:pPr lvl="1"/>
            <a:r>
              <a:rPr lang="en-GB" dirty="0" smtClean="0"/>
              <a:t>Small, fixed workspace</a:t>
            </a:r>
            <a:endParaRPr lang="en-GB" dirty="0"/>
          </a:p>
        </p:txBody>
      </p:sp>
      <p:pic>
        <p:nvPicPr>
          <p:cNvPr id="4" name="Picture 6" descr="https://media.npr.org/assets/img/2011/06/24/still_double_wide-0a616a38c4c5737e7ae03c008db82f8d52f2bd0b.jpg?s=1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24" y="3306737"/>
            <a:ext cx="2236644" cy="12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9" t="10872" r="22977" b="35607"/>
          <a:stretch/>
        </p:blipFill>
        <p:spPr bwMode="auto">
          <a:xfrm>
            <a:off x="9144000" y="1721796"/>
            <a:ext cx="2236644" cy="158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8" t="26284" r="35430"/>
          <a:stretch/>
        </p:blipFill>
        <p:spPr bwMode="auto">
          <a:xfrm>
            <a:off x="9144000" y="4813080"/>
            <a:ext cx="1801012" cy="204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1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Solutions: Body </a:t>
            </a:r>
            <a:r>
              <a:rPr lang="en-GB" dirty="0" smtClean="0"/>
              <a:t>Designs (Supports)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2-Axis Frames</a:t>
            </a:r>
          </a:p>
          <a:p>
            <a:pPr lvl="1"/>
            <a:r>
              <a:rPr lang="en-GB" dirty="0" smtClean="0"/>
              <a:t>Simple design and control</a:t>
            </a:r>
          </a:p>
          <a:p>
            <a:pPr lvl="1"/>
            <a:r>
              <a:rPr lang="en-GB" dirty="0" smtClean="0"/>
              <a:t>Limited workspace, bulky</a:t>
            </a:r>
          </a:p>
          <a:p>
            <a:r>
              <a:rPr lang="en-GB" dirty="0" smtClean="0"/>
              <a:t>Delta Frames</a:t>
            </a:r>
          </a:p>
          <a:p>
            <a:pPr lvl="1"/>
            <a:r>
              <a:rPr lang="en-GB" dirty="0" smtClean="0"/>
              <a:t>Simple control, large workspace</a:t>
            </a:r>
            <a:endParaRPr lang="en-GB" dirty="0" smtClean="0"/>
          </a:p>
          <a:p>
            <a:pPr lvl="1"/>
            <a:r>
              <a:rPr lang="en-GB" dirty="0" smtClean="0"/>
              <a:t>Bulkier, many moving parts</a:t>
            </a:r>
          </a:p>
          <a:p>
            <a:r>
              <a:rPr lang="en-GB" dirty="0" smtClean="0"/>
              <a:t>Flying Nets</a:t>
            </a:r>
          </a:p>
          <a:p>
            <a:pPr lvl="1"/>
            <a:r>
              <a:rPr lang="en-GB" dirty="0" smtClean="0"/>
              <a:t>Massive workspace with a very simple design</a:t>
            </a:r>
          </a:p>
          <a:p>
            <a:pPr lvl="1"/>
            <a:r>
              <a:rPr lang="en-GB" dirty="0" smtClean="0"/>
              <a:t>VERY complicated control</a:t>
            </a:r>
          </a:p>
        </p:txBody>
      </p:sp>
      <p:pic>
        <p:nvPicPr>
          <p:cNvPr id="4" name="Picture 4" descr="http://www.roboticgizmos.com/wp-content/uploads/2016/10/05/Omrons-Table-Tennis-Robot-FORPHE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895"/>
          <a:stretch/>
        </p:blipFill>
        <p:spPr bwMode="auto">
          <a:xfrm>
            <a:off x="9144000" y="3023735"/>
            <a:ext cx="2166074" cy="11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5" t="1712" r="3609" b="5016"/>
          <a:stretch/>
        </p:blipFill>
        <p:spPr bwMode="auto">
          <a:xfrm>
            <a:off x="9144000" y="1464277"/>
            <a:ext cx="2280571" cy="155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ttp://robohub.org/wp-content/uploads/2013/06/TED_Raff_rehearsing_Ne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2" t="22933" r="23749" b="31008"/>
          <a:stretch/>
        </p:blipFill>
        <p:spPr bwMode="auto">
          <a:xfrm>
            <a:off x="9144000" y="188640"/>
            <a:ext cx="1762611" cy="129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78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Solutions: Gripper </a:t>
            </a:r>
            <a:r>
              <a:rPr lang="en-GB" dirty="0" smtClean="0"/>
              <a:t>Designs</a:t>
            </a:r>
            <a:br>
              <a:rPr lang="en-GB" dirty="0" smtClean="0"/>
            </a:br>
            <a:r>
              <a:rPr lang="en-GB" dirty="0" smtClean="0"/>
              <a:t>(Passive Vs Active)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Active grippers have an element of control</a:t>
            </a:r>
          </a:p>
          <a:p>
            <a:pPr lvl="1"/>
            <a:r>
              <a:rPr lang="en-GB" dirty="0" smtClean="0"/>
              <a:t>Allows for manipulation of objects post-catch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Passive grippers trade control for simplicity</a:t>
            </a:r>
          </a:p>
          <a:p>
            <a:pPr lvl="1"/>
            <a:r>
              <a:rPr lang="en-GB" dirty="0" smtClean="0"/>
              <a:t>Usually lighter weight, no cables required!</a:t>
            </a:r>
            <a:endParaRPr lang="en-GB" dirty="0"/>
          </a:p>
        </p:txBody>
      </p:sp>
      <p:pic>
        <p:nvPicPr>
          <p:cNvPr id="8" name="Picture 8" descr="Image result for makeblock grip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t="18503" r="20080" b="16839"/>
          <a:stretch/>
        </p:blipFill>
        <p:spPr bwMode="auto">
          <a:xfrm>
            <a:off x="9230521" y="1988840"/>
            <a:ext cx="2317215" cy="18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velcro + bal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67" b="95894" l="11000" r="97000">
                        <a14:foregroundMark x1="42333" y1="23671" x2="42333" y2="23671"/>
                        <a14:backgroundMark x1="49000" y1="79227" x2="49000" y2="79227"/>
                        <a14:backgroundMark x1="80167" y1="81643" x2="80167" y2="81643"/>
                        <a14:backgroundMark x1="91000" y1="65700" x2="91000" y2="65700"/>
                        <a14:backgroundMark x1="90333" y1="65217" x2="90333" y2="65217"/>
                        <a14:backgroundMark x1="82833" y1="48551" x2="82833" y2="48551"/>
                        <a14:backgroundMark x1="88000" y1="64251" x2="88000" y2="64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9" t="16416"/>
          <a:stretch/>
        </p:blipFill>
        <p:spPr bwMode="auto">
          <a:xfrm>
            <a:off x="-2186758" y="2636912"/>
            <a:ext cx="2129642" cy="13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air ba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8400" y1="61000" x2="8400" y2="61000"/>
                        <a14:foregroundMark x1="8400" y1="54500" x2="8400" y2="54500"/>
                        <a14:foregroundMark x1="6000" y1="49500" x2="6000" y2="49500"/>
                        <a14:foregroundMark x1="11200" y1="68000" x2="11200" y2="68000"/>
                        <a14:foregroundMark x1="11600" y1="71000" x2="11600" y2="71000"/>
                        <a14:foregroundMark x1="13200" y1="74500" x2="13200" y2="74500"/>
                        <a14:foregroundMark x1="14400" y1="83500" x2="14400" y2="83500"/>
                        <a14:foregroundMark x1="3200" y1="47000" x2="3200" y2="47000"/>
                        <a14:foregroundMark x1="87200" y1="16000" x2="87200" y2="16000"/>
                        <a14:foregroundMark x1="86400" y1="45500" x2="86400" y2="45500"/>
                        <a14:foregroundMark x1="81600" y1="60000" x2="81600" y2="60000"/>
                        <a14:foregroundMark x1="78800" y1="70500" x2="78800" y2="70500"/>
                        <a14:foregroundMark x1="74400" y1="81500" x2="74400" y2="81500"/>
                        <a14:foregroundMark x1="86400" y1="80500" x2="86400" y2="80500"/>
                        <a14:foregroundMark x1="83600" y1="84000" x2="83600" y2="84000"/>
                        <a14:foregroundMark x1="78800" y1="85000" x2="78800" y2="85000"/>
                        <a14:foregroundMark x1="13200" y1="78000" x2="13200" y2="78000"/>
                        <a14:foregroundMark x1="5600" y1="66500" x2="5600" y2="66500"/>
                        <a14:foregroundMark x1="6800" y1="72500" x2="6800" y2="72500"/>
                        <a14:foregroundMark x1="9200" y1="77500" x2="9200" y2="77500"/>
                        <a14:foregroundMark x1="81600" y1="87000" x2="81600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3874" y="4547674"/>
            <a:ext cx="2243874" cy="179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Image result for festo fin gri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521" y="4877511"/>
            <a:ext cx="1857135" cy="185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Solutions: Gripper </a:t>
            </a:r>
            <a:r>
              <a:rPr lang="en-GB" dirty="0" smtClean="0"/>
              <a:t>Designs</a:t>
            </a:r>
            <a:br>
              <a:rPr lang="en-GB" dirty="0" smtClean="0"/>
            </a:br>
            <a:r>
              <a:rPr lang="en-GB" dirty="0" smtClean="0"/>
              <a:t>(Soft Vs Hard)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 grippers are prevalent in industry</a:t>
            </a:r>
          </a:p>
          <a:p>
            <a:pPr lvl="1"/>
            <a:r>
              <a:rPr lang="en-GB" dirty="0" smtClean="0"/>
              <a:t>Standardised, simple and well tested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Soft grippers are prevalent in nature</a:t>
            </a:r>
          </a:p>
          <a:p>
            <a:pPr lvl="1"/>
            <a:r>
              <a:rPr lang="en-GB" dirty="0" smtClean="0"/>
              <a:t>Deformable, safe and versatile</a:t>
            </a:r>
          </a:p>
        </p:txBody>
      </p:sp>
      <p:pic>
        <p:nvPicPr>
          <p:cNvPr id="4" name="Picture 2" descr="Image result for waste paper b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054" y="2276204"/>
            <a:ext cx="1871884" cy="18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industrial robot grip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4233709"/>
            <a:ext cx="1536889" cy="24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r="29685" b="9848"/>
          <a:stretch/>
        </p:blipFill>
        <p:spPr bwMode="auto">
          <a:xfrm>
            <a:off x="-1914721" y="4363283"/>
            <a:ext cx="1732209" cy="23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dreamicus.com/data/net/net-0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7" r="998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4784" y="2061010"/>
            <a:ext cx="2302272" cy="23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505</Words>
  <Application>Microsoft Office PowerPoint</Application>
  <PresentationFormat>On-screen Show (4:3)</PresentationFormat>
  <Paragraphs>116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Robot Catchers</vt:lpstr>
      <vt:lpstr>Catching Robots</vt:lpstr>
      <vt:lpstr>Design Challenges: Hardware</vt:lpstr>
      <vt:lpstr>Design Challenges: Visual Feedback</vt:lpstr>
      <vt:lpstr>Design Challenges: Control</vt:lpstr>
      <vt:lpstr>Design Solutions: Body Designs (Arms)</vt:lpstr>
      <vt:lpstr>Design Solutions: Body Designs (Supports)</vt:lpstr>
      <vt:lpstr>Design Solutions: Gripper Designs (Passive Vs Active)</vt:lpstr>
      <vt:lpstr>Design Solutions: Gripper Designs (Soft Vs Hard)</vt:lpstr>
      <vt:lpstr>Design Solutions: Camera Setups</vt:lpstr>
      <vt:lpstr>Design Solutions: Object Tracking</vt:lpstr>
      <vt:lpstr>Design Solutions: Gripper-Object Coordination</vt:lpstr>
      <vt:lpstr>Design Solutions: Object Grasping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Catchers</dc:title>
  <dc:creator>Student</dc:creator>
  <cp:lastModifiedBy>Student</cp:lastModifiedBy>
  <cp:revision>27</cp:revision>
  <dcterms:created xsi:type="dcterms:W3CDTF">2017-12-05T12:37:54Z</dcterms:created>
  <dcterms:modified xsi:type="dcterms:W3CDTF">2017-12-06T18:14:43Z</dcterms:modified>
</cp:coreProperties>
</file>