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8288000" cy="10287000"/>
  <p:notesSz cx="6858000" cy="9144000"/>
  <p:embeddedFontLst>
    <p:embeddedFont>
      <p:font typeface="Alice" panose="020B0604020202020204" charset="0"/>
      <p:regular r:id="rId22"/>
    </p:embeddedFont>
    <p:embeddedFont>
      <p:font typeface="Anonymous Pro" panose="020B0604020202020204" charset="0"/>
      <p:regular r:id="rId23"/>
    </p:embeddedFont>
    <p:embeddedFont>
      <p:font typeface="Be Vietnam" panose="020B0604020202020204" charset="0"/>
      <p:regular r:id="rId24"/>
    </p:embeddedFont>
    <p:embeddedFont>
      <p:font typeface="Canva Sans" panose="020B0604020202020204" charset="0"/>
      <p:regular r:id="rId25"/>
    </p:embeddedFont>
    <p:embeddedFont>
      <p:font typeface="Canva Sans Bold" panose="020B0604020202020204" charset="0"/>
      <p:regular r:id="rId26"/>
    </p:embeddedFont>
    <p:embeddedFont>
      <p:font typeface="Trebuchet MS" panose="020B0603020202020204" pitchFamily="34" charset="0"/>
      <p:regular r:id="rId27"/>
      <p:bold r:id="rId28"/>
      <p:italic r:id="rId29"/>
      <p:boldItalic r:id="rId30"/>
    </p:embeddedFont>
    <p:embeddedFont>
      <p:font typeface="Wingdings 3" panose="05040102010807070707" pitchFamily="18" charset="2"/>
      <p:regular r:id="rId3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5196" autoAdjust="0"/>
  </p:normalViewPr>
  <p:slideViewPr>
    <p:cSldViewPr>
      <p:cViewPr>
        <p:scale>
          <a:sx n="50" d="100"/>
          <a:sy n="50" d="100"/>
        </p:scale>
        <p:origin x="970" y="2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2700"/>
            <a:ext cx="18288000" cy="10299701"/>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2260601" y="3606801"/>
            <a:ext cx="11650404" cy="2469453"/>
          </a:xfrm>
        </p:spPr>
        <p:txBody>
          <a:bodyPr anchor="b">
            <a:noAutofit/>
          </a:bodyPr>
          <a:lstStyle>
            <a:lvl1pPr algn="r">
              <a:defRPr sz="81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2260601" y="6076250"/>
            <a:ext cx="11650404" cy="1645349"/>
          </a:xfrm>
        </p:spPr>
        <p:txBody>
          <a:bodyPr anchor="t"/>
          <a:lstStyle>
            <a:lvl1pPr marL="0" indent="0" algn="r">
              <a:buNone/>
              <a:defRPr>
                <a:solidFill>
                  <a:schemeClr val="tx1">
                    <a:lumMod val="50000"/>
                    <a:lumOff val="5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08802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3" y="914400"/>
            <a:ext cx="12895002" cy="5105400"/>
          </a:xfrm>
        </p:spPr>
        <p:txBody>
          <a:bodyPr anchor="ctr">
            <a:normAutofit/>
          </a:bodyPr>
          <a:lstStyle>
            <a:lvl1pPr algn="l">
              <a:defRPr sz="66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05600"/>
            <a:ext cx="12895002" cy="2356443"/>
          </a:xfrm>
        </p:spPr>
        <p:txBody>
          <a:bodyPr anchor="ctr">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6016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97001" y="914400"/>
            <a:ext cx="12141201"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049209" y="5448300"/>
            <a:ext cx="10836786" cy="571500"/>
          </a:xfrm>
        </p:spPr>
        <p:txBody>
          <a:bodyPr anchor="ctr">
            <a:noAutofit/>
          </a:bodyPr>
          <a:lstStyle>
            <a:lvl1pPr marL="0" indent="0">
              <a:buFontTx/>
              <a:buNone/>
              <a:defRPr sz="2400">
                <a:solidFill>
                  <a:schemeClr val="tx1">
                    <a:lumMod val="50000"/>
                    <a:lumOff val="50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05600"/>
            <a:ext cx="12895002" cy="2356443"/>
          </a:xfrm>
        </p:spPr>
        <p:txBody>
          <a:bodyPr anchor="ctr">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0" name="TextBox 19"/>
          <p:cNvSpPr txBox="1"/>
          <p:nvPr/>
        </p:nvSpPr>
        <p:spPr>
          <a:xfrm>
            <a:off x="812805" y="1185567"/>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13339517" y="4329834"/>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latin typeface="Arial"/>
              </a:rPr>
              <a:t>”</a:t>
            </a:r>
            <a:endParaRPr lang="en-US" sz="2700" dirty="0">
              <a:solidFill>
                <a:schemeClr val="accent1">
                  <a:lumMod val="60000"/>
                  <a:lumOff val="40000"/>
                </a:schemeClr>
              </a:solidFill>
              <a:latin typeface="Arial"/>
            </a:endParaRPr>
          </a:p>
        </p:txBody>
      </p:sp>
    </p:spTree>
    <p:extLst>
      <p:ext uri="{BB962C8B-B14F-4D97-AF65-F5344CB8AC3E}">
        <p14:creationId xmlns:p14="http://schemas.microsoft.com/office/powerpoint/2010/main" val="791541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16003" y="2897982"/>
            <a:ext cx="12895002" cy="3893190"/>
          </a:xfrm>
        </p:spPr>
        <p:txBody>
          <a:bodyPr anchor="b">
            <a:normAutofit/>
          </a:bodyPr>
          <a:lstStyle>
            <a:lvl1pPr algn="l">
              <a:defRPr sz="66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56440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397001" y="914400"/>
            <a:ext cx="12141201"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15999" y="6019800"/>
            <a:ext cx="12895004" cy="771372"/>
          </a:xfrm>
        </p:spPr>
        <p:txBody>
          <a:bodyPr anchor="b">
            <a:noAutofit/>
          </a:bodyPr>
          <a:lstStyle>
            <a:lvl1pPr marL="0" indent="0">
              <a:buFontTx/>
              <a:buNone/>
              <a:defRPr sz="3600">
                <a:solidFill>
                  <a:schemeClr val="tx1">
                    <a:lumMod val="75000"/>
                    <a:lumOff val="25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812805" y="1185567"/>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3339517" y="4329834"/>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888966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28699" y="914400"/>
            <a:ext cx="12882305"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15999" y="6019800"/>
            <a:ext cx="12895004" cy="771372"/>
          </a:xfrm>
        </p:spPr>
        <p:txBody>
          <a:bodyPr anchor="b">
            <a:noAutofit/>
          </a:bodyPr>
          <a:lstStyle>
            <a:lvl1pPr marL="0" indent="0">
              <a:buFontTx/>
              <a:buNone/>
              <a:defRPr sz="3600">
                <a:solidFill>
                  <a:schemeClr val="accent1"/>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97439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04264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951510" y="914399"/>
            <a:ext cx="1957115" cy="787717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016003" y="914400"/>
            <a:ext cx="10590225" cy="7877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58793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4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59263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6003" y="4051301"/>
            <a:ext cx="12895002" cy="2739872"/>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91172"/>
            <a:ext cx="12895002" cy="1290600"/>
          </a:xfrm>
        </p:spPr>
        <p:txBody>
          <a:bodyPr anchor="t"/>
          <a:lstStyle>
            <a:lvl1pPr marL="0" indent="0" algn="l">
              <a:buNone/>
              <a:defRPr sz="30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78398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16002" y="3240884"/>
            <a:ext cx="6276053" cy="58211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4955" y="3240884"/>
            <a:ext cx="6276051" cy="5821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1872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13618" y="3241475"/>
            <a:ext cx="6278435"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013618" y="4105868"/>
            <a:ext cx="6278435" cy="49561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2575" y="3241475"/>
            <a:ext cx="6278427"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7632577" y="4105868"/>
            <a:ext cx="6278426" cy="49561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12111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16001" y="914400"/>
            <a:ext cx="12895002" cy="19812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72882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58126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1" y="2247906"/>
            <a:ext cx="5781792" cy="1917699"/>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7140692" y="772387"/>
            <a:ext cx="6770312" cy="828965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16001" y="4165604"/>
            <a:ext cx="5781792" cy="3876674"/>
          </a:xfrm>
        </p:spPr>
        <p:txBody>
          <a:bodyPr>
            <a:normAutofit/>
          </a:bodyPr>
          <a:lstStyle>
            <a:lvl1pPr marL="0" indent="0">
              <a:buNone/>
              <a:defRPr sz="2100"/>
            </a:lvl1pPr>
            <a:lvl2pPr marL="685595" indent="0">
              <a:buNone/>
              <a:defRPr sz="2100"/>
            </a:lvl2pPr>
            <a:lvl3pPr marL="1371189" indent="0">
              <a:buNone/>
              <a:defRPr sz="1800"/>
            </a:lvl3pPr>
            <a:lvl4pPr marL="2056784" indent="0">
              <a:buNone/>
              <a:defRPr sz="1500"/>
            </a:lvl4pPr>
            <a:lvl5pPr marL="2742377" indent="0">
              <a:buNone/>
              <a:defRPr sz="1500"/>
            </a:lvl5pPr>
            <a:lvl6pPr marL="3427971" indent="0">
              <a:buNone/>
              <a:defRPr sz="1500"/>
            </a:lvl6pPr>
            <a:lvl7pPr marL="4113566" indent="0">
              <a:buNone/>
              <a:defRPr sz="1500"/>
            </a:lvl7pPr>
            <a:lvl8pPr marL="4799160" indent="0">
              <a:buNone/>
              <a:defRPr sz="1500"/>
            </a:lvl8pPr>
            <a:lvl9pPr marL="5484755"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56229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2" y="7200900"/>
            <a:ext cx="12895001"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16001" y="914400"/>
            <a:ext cx="12895002" cy="5768577"/>
          </a:xfrm>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16002" y="8051007"/>
            <a:ext cx="12895001" cy="1011036"/>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1258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2700"/>
            <a:ext cx="18288000" cy="10299701"/>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016001" y="914400"/>
            <a:ext cx="12895002" cy="19812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16001" y="3240884"/>
            <a:ext cx="12895002" cy="5821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807700" y="9062044"/>
            <a:ext cx="1367909" cy="547688"/>
          </a:xfrm>
          <a:prstGeom prst="rect">
            <a:avLst/>
          </a:prstGeom>
        </p:spPr>
        <p:txBody>
          <a:bodyPr vert="horz" lIns="91440" tIns="45720" rIns="91440" bIns="45720" rtlCol="0" anchor="ctr"/>
          <a:lstStyle>
            <a:lvl1pPr algn="r">
              <a:defRPr sz="1350">
                <a:solidFill>
                  <a:schemeClr val="tx1">
                    <a:tint val="75000"/>
                  </a:schemeClr>
                </a:solidFill>
              </a:defRPr>
            </a:lvl1pPr>
          </a:lstStyle>
          <a:p>
            <a:fld id="{1D8BD707-D9CF-40AE-B4C6-C98DA3205C09}" type="datetimeFigureOut">
              <a:rPr lang="en-US" smtClean="0"/>
              <a:pPr/>
              <a:t>12/24/2023</a:t>
            </a:fld>
            <a:endParaRPr lang="en-US"/>
          </a:p>
        </p:txBody>
      </p:sp>
      <p:sp>
        <p:nvSpPr>
          <p:cNvPr id="5" name="Footer Placeholder 4"/>
          <p:cNvSpPr>
            <a:spLocks noGrp="1"/>
          </p:cNvSpPr>
          <p:nvPr>
            <p:ph type="ftr" sz="quarter" idx="3"/>
          </p:nvPr>
        </p:nvSpPr>
        <p:spPr>
          <a:xfrm>
            <a:off x="1016001" y="9062044"/>
            <a:ext cx="9446418" cy="547688"/>
          </a:xfrm>
          <a:prstGeom prst="rect">
            <a:avLst/>
          </a:prstGeom>
        </p:spPr>
        <p:txBody>
          <a:bodyPr vert="horz" lIns="91440" tIns="45720" rIns="91440" bIns="45720" rtlCol="0" anchor="ctr"/>
          <a:lstStyle>
            <a:lvl1pPr algn="l">
              <a:defRPr sz="13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885995" y="9062044"/>
            <a:ext cx="1025009" cy="547688"/>
          </a:xfrm>
          <a:prstGeom prst="rect">
            <a:avLst/>
          </a:prstGeom>
        </p:spPr>
        <p:txBody>
          <a:bodyPr vert="horz" lIns="91440" tIns="45720" rIns="91440" bIns="45720" rtlCol="0" anchor="ctr"/>
          <a:lstStyle>
            <a:lvl1pPr algn="r">
              <a:defRPr sz="135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76248859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6858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accent1"/>
        </a:buClr>
        <a:buSzPct val="80000"/>
        <a:buFont typeface="Wingdings 3" charset="2"/>
        <a:buChar char=""/>
        <a:defRPr sz="2700" kern="1200">
          <a:solidFill>
            <a:schemeClr val="tx1">
              <a:lumMod val="75000"/>
              <a:lumOff val="25000"/>
            </a:schemeClr>
          </a:solidFill>
          <a:latin typeface="+mn-lt"/>
          <a:ea typeface="+mn-ea"/>
          <a:cs typeface="+mn-cs"/>
        </a:defRPr>
      </a:lvl1pPr>
      <a:lvl2pPr marL="1114425" indent="-428625" algn="l" defTabSz="685800" rtl="0" eaLnBrk="1" latinLnBrk="0" hangingPunct="1">
        <a:spcBef>
          <a:spcPts val="15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2pPr>
      <a:lvl3pPr marL="1714500" indent="-342900" algn="l" defTabSz="685800" rtl="0" eaLnBrk="1" latinLnBrk="0" hangingPunct="1">
        <a:spcBef>
          <a:spcPts val="1500"/>
        </a:spcBef>
        <a:spcAft>
          <a:spcPts val="0"/>
        </a:spcAft>
        <a:buClr>
          <a:schemeClr val="accent1"/>
        </a:buClr>
        <a:buSzPct val="80000"/>
        <a:buFont typeface="Wingdings 3" charset="2"/>
        <a:buChar char=""/>
        <a:defRPr sz="2100" kern="1200">
          <a:solidFill>
            <a:schemeClr val="tx1">
              <a:lumMod val="75000"/>
              <a:lumOff val="25000"/>
            </a:schemeClr>
          </a:solidFill>
          <a:latin typeface="+mn-lt"/>
          <a:ea typeface="+mn-ea"/>
          <a:cs typeface="+mn-cs"/>
        </a:defRPr>
      </a:lvl3pPr>
      <a:lvl4pPr marL="24003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4pPr>
      <a:lvl5pPr marL="30861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5pPr>
      <a:lvl6pPr marL="37719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6pPr>
      <a:lvl7pPr marL="44577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7pPr>
      <a:lvl8pPr marL="51435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8pPr>
      <a:lvl9pPr marL="58293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TextBox 2"/>
          <p:cNvSpPr txBox="1"/>
          <p:nvPr/>
        </p:nvSpPr>
        <p:spPr>
          <a:xfrm>
            <a:off x="4064315" y="6640698"/>
            <a:ext cx="10547923" cy="3929677"/>
          </a:xfrm>
          <a:prstGeom prst="rect">
            <a:avLst/>
          </a:prstGeom>
        </p:spPr>
        <p:txBody>
          <a:bodyPr lIns="0" tIns="0" rIns="0" bIns="0" rtlCol="0" anchor="t">
            <a:spAutoFit/>
          </a:bodyPr>
          <a:lstStyle/>
          <a:p>
            <a:pPr algn="just">
              <a:lnSpc>
                <a:spcPts val="4428"/>
              </a:lnSpc>
            </a:pPr>
            <a:r>
              <a:rPr lang="en-US" sz="3163">
                <a:solidFill>
                  <a:srgbClr val="393D3F"/>
                </a:solidFill>
                <a:latin typeface="Anonymous Pro"/>
              </a:rPr>
              <a:t>Beres Bakti Parsaoran Siagian (2206817585)</a:t>
            </a:r>
          </a:p>
          <a:p>
            <a:pPr algn="just">
              <a:lnSpc>
                <a:spcPts val="4428"/>
              </a:lnSpc>
              <a:spcBef>
                <a:spcPct val="0"/>
              </a:spcBef>
            </a:pPr>
            <a:r>
              <a:rPr lang="en-US" sz="3163">
                <a:solidFill>
                  <a:srgbClr val="393D3F"/>
                </a:solidFill>
                <a:latin typeface="Anonymous Pro"/>
              </a:rPr>
              <a:t>Dimas Dermawan                (2206059654)</a:t>
            </a:r>
          </a:p>
          <a:p>
            <a:pPr algn="just">
              <a:lnSpc>
                <a:spcPts val="4428"/>
              </a:lnSpc>
              <a:spcBef>
                <a:spcPct val="0"/>
              </a:spcBef>
            </a:pPr>
            <a:r>
              <a:rPr lang="en-US" sz="3163">
                <a:solidFill>
                  <a:srgbClr val="393D3F"/>
                </a:solidFill>
                <a:latin typeface="Anonymous Pro"/>
              </a:rPr>
              <a:t>Ivan Yuantama Pradipta        (2206824243)</a:t>
            </a:r>
          </a:p>
          <a:p>
            <a:pPr algn="just">
              <a:lnSpc>
                <a:spcPts val="4428"/>
              </a:lnSpc>
              <a:spcBef>
                <a:spcPct val="0"/>
              </a:spcBef>
            </a:pPr>
            <a:r>
              <a:rPr lang="en-US" sz="3163">
                <a:solidFill>
                  <a:srgbClr val="393D3F"/>
                </a:solidFill>
                <a:latin typeface="Anonymous Pro"/>
              </a:rPr>
              <a:t>Muhammad Billie Elian         (2206059446)</a:t>
            </a:r>
          </a:p>
          <a:p>
            <a:pPr algn="just">
              <a:lnSpc>
                <a:spcPts val="4428"/>
              </a:lnSpc>
              <a:spcBef>
                <a:spcPct val="0"/>
              </a:spcBef>
            </a:pPr>
            <a:endParaRPr lang="en-US" sz="3163">
              <a:solidFill>
                <a:srgbClr val="393D3F"/>
              </a:solidFill>
              <a:latin typeface="Anonymous Pro"/>
            </a:endParaRPr>
          </a:p>
          <a:p>
            <a:pPr algn="just">
              <a:lnSpc>
                <a:spcPts val="4428"/>
              </a:lnSpc>
              <a:spcBef>
                <a:spcPct val="0"/>
              </a:spcBef>
            </a:pPr>
            <a:endParaRPr lang="en-US" sz="3163">
              <a:solidFill>
                <a:srgbClr val="393D3F"/>
              </a:solidFill>
              <a:latin typeface="Anonymous Pro"/>
            </a:endParaRPr>
          </a:p>
          <a:p>
            <a:pPr algn="just">
              <a:lnSpc>
                <a:spcPts val="4428"/>
              </a:lnSpc>
              <a:spcBef>
                <a:spcPct val="0"/>
              </a:spcBef>
            </a:pPr>
            <a:endParaRPr lang="en-US" sz="3163">
              <a:solidFill>
                <a:srgbClr val="393D3F"/>
              </a:solidFill>
              <a:latin typeface="Anonymous Pro"/>
            </a:endParaRPr>
          </a:p>
        </p:txBody>
      </p:sp>
      <p:sp>
        <p:nvSpPr>
          <p:cNvPr id="3" name="TextBox 3"/>
          <p:cNvSpPr txBox="1"/>
          <p:nvPr/>
        </p:nvSpPr>
        <p:spPr>
          <a:xfrm>
            <a:off x="1989082" y="988805"/>
            <a:ext cx="14698389" cy="2406234"/>
          </a:xfrm>
          <a:prstGeom prst="rect">
            <a:avLst/>
          </a:prstGeom>
        </p:spPr>
        <p:txBody>
          <a:bodyPr lIns="0" tIns="0" rIns="0" bIns="0" rtlCol="0" anchor="t">
            <a:spAutoFit/>
          </a:bodyPr>
          <a:lstStyle/>
          <a:p>
            <a:pPr algn="ctr">
              <a:lnSpc>
                <a:spcPts val="9647"/>
              </a:lnSpc>
            </a:pPr>
            <a:r>
              <a:rPr lang="en-US" sz="6891">
                <a:solidFill>
                  <a:srgbClr val="393D3F"/>
                </a:solidFill>
                <a:latin typeface="Alice"/>
              </a:rPr>
              <a:t>PROYEK AKHIR PERANCANGAN SISTEM DIGITAL</a:t>
            </a:r>
          </a:p>
        </p:txBody>
      </p:sp>
      <p:sp>
        <p:nvSpPr>
          <p:cNvPr id="4" name="TextBox 4"/>
          <p:cNvSpPr txBox="1"/>
          <p:nvPr/>
        </p:nvSpPr>
        <p:spPr>
          <a:xfrm>
            <a:off x="5728643" y="4250953"/>
            <a:ext cx="6830714" cy="632317"/>
          </a:xfrm>
          <a:prstGeom prst="rect">
            <a:avLst/>
          </a:prstGeom>
        </p:spPr>
        <p:txBody>
          <a:bodyPr lIns="0" tIns="0" rIns="0" bIns="0" rtlCol="0" anchor="t">
            <a:spAutoFit/>
          </a:bodyPr>
          <a:lstStyle/>
          <a:p>
            <a:pPr algn="ctr">
              <a:lnSpc>
                <a:spcPts val="5287"/>
              </a:lnSpc>
              <a:spcBef>
                <a:spcPct val="0"/>
              </a:spcBef>
            </a:pPr>
            <a:r>
              <a:rPr lang="en-US" sz="3777">
                <a:solidFill>
                  <a:srgbClr val="393D3F"/>
                </a:solidFill>
                <a:latin typeface="Be Vietnam"/>
              </a:rPr>
              <a:t>HOME AUTOMATION</a:t>
            </a:r>
          </a:p>
        </p:txBody>
      </p:sp>
      <p:sp>
        <p:nvSpPr>
          <p:cNvPr id="5" name="AutoShape 5"/>
          <p:cNvSpPr/>
          <p:nvPr/>
        </p:nvSpPr>
        <p:spPr>
          <a:xfrm>
            <a:off x="2169150" y="3850903"/>
            <a:ext cx="13949700" cy="0"/>
          </a:xfrm>
          <a:prstGeom prst="line">
            <a:avLst/>
          </a:prstGeom>
          <a:ln w="38100" cap="flat">
            <a:solidFill>
              <a:srgbClr val="000000"/>
            </a:solidFill>
            <a:prstDash val="solid"/>
            <a:headEnd type="none" w="sm" len="sm"/>
            <a:tailEnd type="none" w="sm" len="sm"/>
          </a:ln>
        </p:spPr>
      </p:sp>
      <p:sp>
        <p:nvSpPr>
          <p:cNvPr id="6" name="TextBox 6"/>
          <p:cNvSpPr txBox="1"/>
          <p:nvPr/>
        </p:nvSpPr>
        <p:spPr>
          <a:xfrm>
            <a:off x="3841217" y="5862123"/>
            <a:ext cx="10605567" cy="854775"/>
          </a:xfrm>
          <a:prstGeom prst="rect">
            <a:avLst/>
          </a:prstGeom>
        </p:spPr>
        <p:txBody>
          <a:bodyPr lIns="0" tIns="0" rIns="0" bIns="0" rtlCol="0" anchor="t">
            <a:spAutoFit/>
          </a:bodyPr>
          <a:lstStyle/>
          <a:p>
            <a:pPr algn="ctr">
              <a:lnSpc>
                <a:spcPts val="6961"/>
              </a:lnSpc>
            </a:pPr>
            <a:r>
              <a:rPr lang="en-US" sz="4972">
                <a:solidFill>
                  <a:srgbClr val="393D3F"/>
                </a:solidFill>
                <a:latin typeface="Anonymous Pro"/>
              </a:rPr>
              <a:t>Kelompok AP-01</a:t>
            </a:r>
          </a:p>
        </p:txBody>
      </p:sp>
      <p:sp>
        <p:nvSpPr>
          <p:cNvPr id="7" name="AutoShape 7"/>
          <p:cNvSpPr/>
          <p:nvPr/>
        </p:nvSpPr>
        <p:spPr>
          <a:xfrm>
            <a:off x="2169150" y="5511033"/>
            <a:ext cx="13949700" cy="0"/>
          </a:xfrm>
          <a:prstGeom prst="line">
            <a:avLst/>
          </a:prstGeom>
          <a:ln w="38100" cap="flat">
            <a:solidFill>
              <a:srgbClr val="000000"/>
            </a:solidFill>
            <a:prstDash val="solid"/>
            <a:headEnd type="none" w="sm" len="sm"/>
            <a:tailEnd type="none" w="sm" len="sm"/>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Freeform 2"/>
          <p:cNvSpPr/>
          <p:nvPr/>
        </p:nvSpPr>
        <p:spPr>
          <a:xfrm>
            <a:off x="1257740" y="1238250"/>
            <a:ext cx="14821201" cy="2932706"/>
          </a:xfrm>
          <a:custGeom>
            <a:avLst/>
            <a:gdLst/>
            <a:ahLst/>
            <a:cxnLst/>
            <a:rect l="l" t="t" r="r" b="b"/>
            <a:pathLst>
              <a:path w="14821201" h="2932706">
                <a:moveTo>
                  <a:pt x="0" y="0"/>
                </a:moveTo>
                <a:lnTo>
                  <a:pt x="14821200" y="0"/>
                </a:lnTo>
                <a:lnTo>
                  <a:pt x="14821200" y="2932706"/>
                </a:lnTo>
                <a:lnTo>
                  <a:pt x="0" y="2932706"/>
                </a:lnTo>
                <a:lnTo>
                  <a:pt x="0" y="0"/>
                </a:lnTo>
                <a:close/>
              </a:path>
            </a:pathLst>
          </a:custGeom>
          <a:blipFill>
            <a:blip r:embed="rId2"/>
            <a:stretch>
              <a:fillRect/>
            </a:stretch>
          </a:blipFill>
        </p:spPr>
      </p:sp>
      <p:sp>
        <p:nvSpPr>
          <p:cNvPr id="3" name="Freeform 3"/>
          <p:cNvSpPr/>
          <p:nvPr/>
        </p:nvSpPr>
        <p:spPr>
          <a:xfrm>
            <a:off x="1257740" y="5911848"/>
            <a:ext cx="14821201" cy="3468792"/>
          </a:xfrm>
          <a:custGeom>
            <a:avLst/>
            <a:gdLst/>
            <a:ahLst/>
            <a:cxnLst/>
            <a:rect l="l" t="t" r="r" b="b"/>
            <a:pathLst>
              <a:path w="14821201" h="3468792">
                <a:moveTo>
                  <a:pt x="0" y="0"/>
                </a:moveTo>
                <a:lnTo>
                  <a:pt x="14821200" y="0"/>
                </a:lnTo>
                <a:lnTo>
                  <a:pt x="14821200" y="3468792"/>
                </a:lnTo>
                <a:lnTo>
                  <a:pt x="0" y="3468792"/>
                </a:lnTo>
                <a:lnTo>
                  <a:pt x="0" y="0"/>
                </a:lnTo>
                <a:close/>
              </a:path>
            </a:pathLst>
          </a:custGeom>
          <a:blipFill>
            <a:blip r:embed="rId3"/>
            <a:stretch>
              <a:fillRect/>
            </a:stretch>
          </a:blipFill>
        </p:spPr>
      </p:sp>
      <p:sp>
        <p:nvSpPr>
          <p:cNvPr id="4" name="TextBox 4"/>
          <p:cNvSpPr txBox="1"/>
          <p:nvPr/>
        </p:nvSpPr>
        <p:spPr>
          <a:xfrm>
            <a:off x="305627" y="97935"/>
            <a:ext cx="3376433" cy="431799"/>
          </a:xfrm>
          <a:prstGeom prst="rect">
            <a:avLst/>
          </a:prstGeom>
        </p:spPr>
        <p:txBody>
          <a:bodyPr lIns="0" tIns="0" rIns="0" bIns="0" rtlCol="0" anchor="t">
            <a:spAutoFit/>
          </a:bodyPr>
          <a:lstStyle/>
          <a:p>
            <a:pPr algn="ctr">
              <a:lnSpc>
                <a:spcPts val="3500"/>
              </a:lnSpc>
            </a:pPr>
            <a:r>
              <a:rPr lang="en-US" sz="2500">
                <a:solidFill>
                  <a:srgbClr val="000000"/>
                </a:solidFill>
                <a:latin typeface="Canva Sans"/>
              </a:rPr>
              <a:t>D. POMPA AIR</a:t>
            </a:r>
          </a:p>
        </p:txBody>
      </p:sp>
      <p:sp>
        <p:nvSpPr>
          <p:cNvPr id="5" name="TextBox 5"/>
          <p:cNvSpPr txBox="1"/>
          <p:nvPr/>
        </p:nvSpPr>
        <p:spPr>
          <a:xfrm>
            <a:off x="1257740" y="705485"/>
            <a:ext cx="1472208" cy="323215"/>
          </a:xfrm>
          <a:prstGeom prst="rect">
            <a:avLst/>
          </a:prstGeom>
        </p:spPr>
        <p:txBody>
          <a:bodyPr lIns="0" tIns="0" rIns="0" bIns="0" rtlCol="0" anchor="t">
            <a:spAutoFit/>
          </a:bodyPr>
          <a:lstStyle/>
          <a:p>
            <a:pPr algn="ctr">
              <a:lnSpc>
                <a:spcPts val="2659"/>
              </a:lnSpc>
              <a:spcBef>
                <a:spcPct val="0"/>
              </a:spcBef>
            </a:pPr>
            <a:r>
              <a:rPr lang="en-US" sz="1899">
                <a:solidFill>
                  <a:srgbClr val="000000"/>
                </a:solidFill>
                <a:latin typeface="Canva Sans"/>
              </a:rPr>
              <a:t>• Pengujian 1</a:t>
            </a:r>
          </a:p>
        </p:txBody>
      </p:sp>
      <p:sp>
        <p:nvSpPr>
          <p:cNvPr id="6" name="TextBox 6"/>
          <p:cNvSpPr txBox="1"/>
          <p:nvPr/>
        </p:nvSpPr>
        <p:spPr>
          <a:xfrm>
            <a:off x="-3864029" y="5105400"/>
            <a:ext cx="11715744" cy="323215"/>
          </a:xfrm>
          <a:prstGeom prst="rect">
            <a:avLst/>
          </a:prstGeom>
        </p:spPr>
        <p:txBody>
          <a:bodyPr lIns="0" tIns="0" rIns="0" bIns="0" rtlCol="0" anchor="t">
            <a:spAutoFit/>
          </a:bodyPr>
          <a:lstStyle/>
          <a:p>
            <a:pPr algn="ctr">
              <a:lnSpc>
                <a:spcPts val="2659"/>
              </a:lnSpc>
              <a:spcBef>
                <a:spcPct val="0"/>
              </a:spcBef>
            </a:pPr>
            <a:r>
              <a:rPr lang="en-US" sz="1899">
                <a:solidFill>
                  <a:srgbClr val="000000"/>
                </a:solidFill>
                <a:latin typeface="Canva Sans"/>
              </a:rPr>
              <a:t>• Pengujian 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Freeform 2"/>
          <p:cNvSpPr/>
          <p:nvPr/>
        </p:nvSpPr>
        <p:spPr>
          <a:xfrm>
            <a:off x="1028700" y="1190034"/>
            <a:ext cx="15229436" cy="3240306"/>
          </a:xfrm>
          <a:custGeom>
            <a:avLst/>
            <a:gdLst/>
            <a:ahLst/>
            <a:cxnLst/>
            <a:rect l="l" t="t" r="r" b="b"/>
            <a:pathLst>
              <a:path w="15229436" h="3240306">
                <a:moveTo>
                  <a:pt x="0" y="0"/>
                </a:moveTo>
                <a:lnTo>
                  <a:pt x="15229436" y="0"/>
                </a:lnTo>
                <a:lnTo>
                  <a:pt x="15229436" y="3240306"/>
                </a:lnTo>
                <a:lnTo>
                  <a:pt x="0" y="3240306"/>
                </a:lnTo>
                <a:lnTo>
                  <a:pt x="0" y="0"/>
                </a:lnTo>
                <a:close/>
              </a:path>
            </a:pathLst>
          </a:custGeom>
          <a:blipFill>
            <a:blip r:embed="rId2"/>
            <a:stretch>
              <a:fillRect/>
            </a:stretch>
          </a:blipFill>
        </p:spPr>
      </p:sp>
      <p:sp>
        <p:nvSpPr>
          <p:cNvPr id="3" name="Freeform 3"/>
          <p:cNvSpPr/>
          <p:nvPr/>
        </p:nvSpPr>
        <p:spPr>
          <a:xfrm>
            <a:off x="1028700" y="5305425"/>
            <a:ext cx="15229436" cy="3143096"/>
          </a:xfrm>
          <a:custGeom>
            <a:avLst/>
            <a:gdLst/>
            <a:ahLst/>
            <a:cxnLst/>
            <a:rect l="l" t="t" r="r" b="b"/>
            <a:pathLst>
              <a:path w="15229436" h="3143096">
                <a:moveTo>
                  <a:pt x="0" y="0"/>
                </a:moveTo>
                <a:lnTo>
                  <a:pt x="15229436" y="0"/>
                </a:lnTo>
                <a:lnTo>
                  <a:pt x="15229436" y="3143096"/>
                </a:lnTo>
                <a:lnTo>
                  <a:pt x="0" y="3143096"/>
                </a:lnTo>
                <a:lnTo>
                  <a:pt x="0" y="0"/>
                </a:lnTo>
                <a:close/>
              </a:path>
            </a:pathLst>
          </a:custGeom>
          <a:blipFill>
            <a:blip r:embed="rId3"/>
            <a:stretch>
              <a:fillRect/>
            </a:stretch>
          </a:blipFill>
        </p:spPr>
      </p:sp>
      <p:sp>
        <p:nvSpPr>
          <p:cNvPr id="4" name="TextBox 4"/>
          <p:cNvSpPr txBox="1"/>
          <p:nvPr/>
        </p:nvSpPr>
        <p:spPr>
          <a:xfrm>
            <a:off x="1028700" y="705485"/>
            <a:ext cx="1483757" cy="323215"/>
          </a:xfrm>
          <a:prstGeom prst="rect">
            <a:avLst/>
          </a:prstGeom>
        </p:spPr>
        <p:txBody>
          <a:bodyPr lIns="0" tIns="0" rIns="0" bIns="0" rtlCol="0" anchor="t">
            <a:spAutoFit/>
          </a:bodyPr>
          <a:lstStyle/>
          <a:p>
            <a:pPr algn="ctr">
              <a:lnSpc>
                <a:spcPts val="2659"/>
              </a:lnSpc>
              <a:spcBef>
                <a:spcPct val="0"/>
              </a:spcBef>
            </a:pPr>
            <a:r>
              <a:rPr lang="en-US" sz="1899">
                <a:solidFill>
                  <a:srgbClr val="000000"/>
                </a:solidFill>
                <a:latin typeface="Canva Sans"/>
              </a:rPr>
              <a:t>• Pengujian 3</a:t>
            </a:r>
          </a:p>
        </p:txBody>
      </p:sp>
      <p:sp>
        <p:nvSpPr>
          <p:cNvPr id="5" name="TextBox 5"/>
          <p:cNvSpPr txBox="1"/>
          <p:nvPr/>
        </p:nvSpPr>
        <p:spPr>
          <a:xfrm>
            <a:off x="-5844140" y="4820285"/>
            <a:ext cx="15229436" cy="323215"/>
          </a:xfrm>
          <a:prstGeom prst="rect">
            <a:avLst/>
          </a:prstGeom>
        </p:spPr>
        <p:txBody>
          <a:bodyPr lIns="0" tIns="0" rIns="0" bIns="0" rtlCol="0" anchor="t">
            <a:spAutoFit/>
          </a:bodyPr>
          <a:lstStyle/>
          <a:p>
            <a:pPr algn="ctr">
              <a:lnSpc>
                <a:spcPts val="2659"/>
              </a:lnSpc>
              <a:spcBef>
                <a:spcPct val="0"/>
              </a:spcBef>
            </a:pPr>
            <a:r>
              <a:rPr lang="en-US" sz="1899">
                <a:solidFill>
                  <a:srgbClr val="000000"/>
                </a:solidFill>
                <a:latin typeface="Canva Sans"/>
              </a:rPr>
              <a:t>• Pengujian 4</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TextBox 2"/>
          <p:cNvSpPr txBox="1"/>
          <p:nvPr/>
        </p:nvSpPr>
        <p:spPr>
          <a:xfrm>
            <a:off x="0" y="160594"/>
            <a:ext cx="18288000" cy="9692962"/>
          </a:xfrm>
          <a:prstGeom prst="rect">
            <a:avLst/>
          </a:prstGeom>
        </p:spPr>
        <p:txBody>
          <a:bodyPr lIns="0" tIns="0" rIns="0" bIns="0" rtlCol="0" anchor="t">
            <a:spAutoFit/>
          </a:bodyPr>
          <a:lstStyle/>
          <a:p>
            <a:pPr algn="just">
              <a:lnSpc>
                <a:spcPts val="3867"/>
              </a:lnSpc>
              <a:spcBef>
                <a:spcPct val="0"/>
              </a:spcBef>
            </a:pPr>
            <a:r>
              <a:rPr lang="en-US" sz="2762">
                <a:solidFill>
                  <a:srgbClr val="FF5757"/>
                </a:solidFill>
                <a:latin typeface="Canva Sans"/>
              </a:rPr>
              <a:t>3.2    RESULT</a:t>
            </a:r>
          </a:p>
          <a:p>
            <a:pPr algn="just">
              <a:lnSpc>
                <a:spcPts val="3867"/>
              </a:lnSpc>
              <a:spcBef>
                <a:spcPct val="0"/>
              </a:spcBef>
            </a:pPr>
            <a:r>
              <a:rPr lang="en-US" sz="2762">
                <a:solidFill>
                  <a:srgbClr val="000000"/>
                </a:solidFill>
                <a:latin typeface="Canva Sans"/>
              </a:rPr>
              <a:t>Dari hasil pengujian terhadap keempat komponen tersebut kami mendapatkan hasil sebagai berikut.</a:t>
            </a:r>
          </a:p>
          <a:p>
            <a:pPr algn="just">
              <a:lnSpc>
                <a:spcPts val="3867"/>
              </a:lnSpc>
              <a:spcBef>
                <a:spcPct val="0"/>
              </a:spcBef>
            </a:pPr>
            <a:r>
              <a:rPr lang="en-US" sz="2762">
                <a:solidFill>
                  <a:srgbClr val="004AAD"/>
                </a:solidFill>
                <a:latin typeface="Canva Sans"/>
              </a:rPr>
              <a:t>a. AC</a:t>
            </a:r>
          </a:p>
          <a:p>
            <a:pPr algn="just">
              <a:lnSpc>
                <a:spcPts val="3867"/>
              </a:lnSpc>
              <a:spcBef>
                <a:spcPct val="0"/>
              </a:spcBef>
            </a:pPr>
            <a:r>
              <a:rPr lang="en-US" sz="2762">
                <a:solidFill>
                  <a:srgbClr val="000000"/>
                </a:solidFill>
                <a:latin typeface="Canva Sans"/>
              </a:rPr>
              <a:t>• Pengujian 1 </a:t>
            </a:r>
          </a:p>
          <a:p>
            <a:pPr algn="just">
              <a:lnSpc>
                <a:spcPts val="3867"/>
              </a:lnSpc>
              <a:spcBef>
                <a:spcPct val="0"/>
              </a:spcBef>
            </a:pPr>
            <a:r>
              <a:rPr lang="en-US" sz="2762">
                <a:solidFill>
                  <a:srgbClr val="000000"/>
                </a:solidFill>
                <a:latin typeface="Canva Sans"/>
              </a:rPr>
              <a:t>Pengujiannya ini merupakan test terhadap simulasi timer. Pada gambar simulasi tersebut, bisa dilihat bahwa pada clock pertama dan kedua nilai time_counter dan on_time berbeda. Dapat dilihat juga pada kedua clock tersebut bahwa output dari sinyal compressor bernilai nol (0). Lalu pada clock ketiga, time_counter berubah nilai menjadi 3 sehingga memiliki nilai yang  sama dengan on_time. Lalu saat itu juga output dari sinyal compressor bernilai satu (1) yang berarti AC menyala.Simulasi ini membuktikan bahwa otomasi untuk menyalakan AC ketika waktu sudah sesuai dengan yang ditentukan sudah berhasil dilakukan.</a:t>
            </a:r>
          </a:p>
          <a:p>
            <a:pPr algn="just">
              <a:lnSpc>
                <a:spcPts val="3867"/>
              </a:lnSpc>
              <a:spcBef>
                <a:spcPct val="0"/>
              </a:spcBef>
            </a:pPr>
            <a:endParaRPr lang="en-US" sz="2762">
              <a:solidFill>
                <a:srgbClr val="000000"/>
              </a:solidFill>
              <a:latin typeface="Canva Sans"/>
            </a:endParaRPr>
          </a:p>
          <a:p>
            <a:pPr algn="just">
              <a:lnSpc>
                <a:spcPts val="3867"/>
              </a:lnSpc>
              <a:spcBef>
                <a:spcPct val="0"/>
              </a:spcBef>
            </a:pPr>
            <a:r>
              <a:rPr lang="en-US" sz="2762">
                <a:solidFill>
                  <a:srgbClr val="000000"/>
                </a:solidFill>
                <a:latin typeface="Canva Sans"/>
              </a:rPr>
              <a:t>• Pengujian 2</a:t>
            </a:r>
          </a:p>
          <a:p>
            <a:pPr algn="just">
              <a:lnSpc>
                <a:spcPts val="3867"/>
              </a:lnSpc>
              <a:spcBef>
                <a:spcPct val="0"/>
              </a:spcBef>
            </a:pPr>
            <a:r>
              <a:rPr lang="en-US" sz="2762">
                <a:solidFill>
                  <a:srgbClr val="000000"/>
                </a:solidFill>
                <a:latin typeface="Canva Sans"/>
              </a:rPr>
              <a:t>Pengujiannya ini merupakan test terhadap simulasi suhu. Pada saat clock pertama, nilai dari sinyal temp_sensor adalah 83, sehingga akan mengatur kecepatan kipas menjadi “10” yaitu berkecepatan tinggi. Hal tersebut bisa dilihat pada clock berikutnya yang mana output dari sinyal fan adalah “10”. Lalu pada clock ketiga, sensor suhu mendeteksi bahwa suhu ruangan adalah 28 derajat. Sehingga suhu ruangan lebih kecil dari batas yang sudah ditentukan (30). Oleh karena itu bisa dilihat pada clock berikutnya bahwa output dari sinyal fan adalah “01” yang berarti akan mengatur kecepatan kipas angin menjadi kecepatan sedang. Dari simulasi tersebut bisa disimpulkan bahwa otomasi untuk AC secara waktu dan suhu sudah dilakukan secara tepat.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TextBox 2"/>
          <p:cNvSpPr txBox="1"/>
          <p:nvPr/>
        </p:nvSpPr>
        <p:spPr>
          <a:xfrm>
            <a:off x="0" y="-47625"/>
            <a:ext cx="18288000" cy="9503229"/>
          </a:xfrm>
          <a:prstGeom prst="rect">
            <a:avLst/>
          </a:prstGeom>
        </p:spPr>
        <p:txBody>
          <a:bodyPr lIns="0" tIns="0" rIns="0" bIns="0" rtlCol="0" anchor="t">
            <a:spAutoFit/>
          </a:bodyPr>
          <a:lstStyle/>
          <a:p>
            <a:pPr algn="just">
              <a:lnSpc>
                <a:spcPts val="3824"/>
              </a:lnSpc>
              <a:spcBef>
                <a:spcPct val="0"/>
              </a:spcBef>
            </a:pPr>
            <a:r>
              <a:rPr lang="en-US" sz="2732">
                <a:solidFill>
                  <a:srgbClr val="004AAD"/>
                </a:solidFill>
                <a:latin typeface="Canva Sans"/>
              </a:rPr>
              <a:t>b.    Lampu</a:t>
            </a:r>
          </a:p>
          <a:p>
            <a:pPr marL="589862" lvl="1" indent="-294931" algn="just">
              <a:lnSpc>
                <a:spcPts val="3824"/>
              </a:lnSpc>
              <a:spcBef>
                <a:spcPct val="0"/>
              </a:spcBef>
              <a:buFont typeface="Arial"/>
              <a:buChar char="•"/>
            </a:pPr>
            <a:r>
              <a:rPr lang="en-US" sz="2732">
                <a:solidFill>
                  <a:srgbClr val="000000"/>
                </a:solidFill>
                <a:latin typeface="Canva Sans"/>
              </a:rPr>
              <a:t>Pengujian 1</a:t>
            </a:r>
          </a:p>
          <a:p>
            <a:pPr algn="just">
              <a:lnSpc>
                <a:spcPts val="3824"/>
              </a:lnSpc>
              <a:spcBef>
                <a:spcPct val="0"/>
              </a:spcBef>
            </a:pPr>
            <a:r>
              <a:rPr lang="en-US" sz="2732">
                <a:solidFill>
                  <a:srgbClr val="000000"/>
                </a:solidFill>
                <a:latin typeface="Canva Sans"/>
              </a:rPr>
              <a:t>Merupakan state awal, semua lampu hidup karena sensor infrared bernilai 1, menandakan seseorang memasuki ruangan. Lampu dim bernilai 0 menandakan hari masih cerah dari sensor cahaya yg bernilai 1.</a:t>
            </a:r>
          </a:p>
          <a:p>
            <a:pPr algn="just">
              <a:lnSpc>
                <a:spcPts val="3824"/>
              </a:lnSpc>
              <a:spcBef>
                <a:spcPct val="0"/>
              </a:spcBef>
            </a:pPr>
            <a:endParaRPr lang="en-US" sz="2732">
              <a:solidFill>
                <a:srgbClr val="000000"/>
              </a:solidFill>
              <a:latin typeface="Canva Sans"/>
            </a:endParaRPr>
          </a:p>
          <a:p>
            <a:pPr marL="589862" lvl="1" indent="-294931" algn="just">
              <a:lnSpc>
                <a:spcPts val="3824"/>
              </a:lnSpc>
              <a:spcBef>
                <a:spcPct val="0"/>
              </a:spcBef>
              <a:buFont typeface="Arial"/>
              <a:buChar char="•"/>
            </a:pPr>
            <a:r>
              <a:rPr lang="en-US" sz="2732">
                <a:solidFill>
                  <a:srgbClr val="000000"/>
                </a:solidFill>
                <a:latin typeface="Canva Sans"/>
              </a:rPr>
              <a:t>Pengujian 2</a:t>
            </a:r>
          </a:p>
          <a:p>
            <a:pPr algn="just">
              <a:lnSpc>
                <a:spcPts val="3824"/>
              </a:lnSpc>
              <a:spcBef>
                <a:spcPct val="0"/>
              </a:spcBef>
            </a:pPr>
            <a:r>
              <a:rPr lang="en-US" sz="2732">
                <a:solidFill>
                  <a:srgbClr val="000000"/>
                </a:solidFill>
                <a:latin typeface="Canva Sans"/>
              </a:rPr>
              <a:t>Lampu toilet mati karena setelah dinyalakan, lampu toilet akan mati secara otomatis dengan timer dari counter. Timer ini bisa disesuaikan dengan kebutuhan, tetapi untuk pengujian counternya diset dengan 2 agar bisa lebih cepat dilihat hasilnya.</a:t>
            </a:r>
          </a:p>
          <a:p>
            <a:pPr algn="just">
              <a:lnSpc>
                <a:spcPts val="3824"/>
              </a:lnSpc>
              <a:spcBef>
                <a:spcPct val="0"/>
              </a:spcBef>
            </a:pPr>
            <a:endParaRPr lang="en-US" sz="2732">
              <a:solidFill>
                <a:srgbClr val="000000"/>
              </a:solidFill>
              <a:latin typeface="Canva Sans"/>
            </a:endParaRPr>
          </a:p>
          <a:p>
            <a:pPr marL="589862" lvl="1" indent="-294931" algn="just">
              <a:lnSpc>
                <a:spcPts val="3824"/>
              </a:lnSpc>
              <a:spcBef>
                <a:spcPct val="0"/>
              </a:spcBef>
              <a:buFont typeface="Arial"/>
              <a:buChar char="•"/>
            </a:pPr>
            <a:r>
              <a:rPr lang="en-US" sz="2732">
                <a:solidFill>
                  <a:srgbClr val="000000"/>
                </a:solidFill>
                <a:latin typeface="Canva Sans"/>
              </a:rPr>
              <a:t>Pengujian 3</a:t>
            </a:r>
          </a:p>
          <a:p>
            <a:pPr algn="just">
              <a:lnSpc>
                <a:spcPts val="3824"/>
              </a:lnSpc>
              <a:spcBef>
                <a:spcPct val="0"/>
              </a:spcBef>
            </a:pPr>
            <a:r>
              <a:rPr lang="en-US" sz="2732">
                <a:solidFill>
                  <a:srgbClr val="000000"/>
                </a:solidFill>
                <a:latin typeface="Canva Sans"/>
              </a:rPr>
              <a:t>Pada bagian ini lampu livingroom dan bedroom masih hidup karena sensor infrared belum bernilai 1 lagi. Jika infrared bernilai 1 lagi maka ia mendeteksi bahwa ada orang yang keluar dari ruangan tersebut sehingga lampu akan dimatikan secara otomatis. Lampu dim bernilai 1 karena hari sudah gelap/malam ditandai dengan sensor cahaya yg bernilai 0.</a:t>
            </a:r>
          </a:p>
          <a:p>
            <a:pPr algn="just">
              <a:lnSpc>
                <a:spcPts val="3824"/>
              </a:lnSpc>
              <a:spcBef>
                <a:spcPct val="0"/>
              </a:spcBef>
            </a:pPr>
            <a:endParaRPr lang="en-US" sz="2732">
              <a:solidFill>
                <a:srgbClr val="000000"/>
              </a:solidFill>
              <a:latin typeface="Canva Sans"/>
            </a:endParaRPr>
          </a:p>
          <a:p>
            <a:pPr marL="589862" lvl="1" indent="-294931" algn="just">
              <a:lnSpc>
                <a:spcPts val="3824"/>
              </a:lnSpc>
              <a:spcBef>
                <a:spcPct val="0"/>
              </a:spcBef>
              <a:buFont typeface="Arial"/>
              <a:buChar char="•"/>
            </a:pPr>
            <a:r>
              <a:rPr lang="en-US" sz="2732">
                <a:solidFill>
                  <a:srgbClr val="000000"/>
                </a:solidFill>
                <a:latin typeface="Canva Sans"/>
              </a:rPr>
              <a:t>Pengujian 4</a:t>
            </a:r>
          </a:p>
          <a:p>
            <a:pPr algn="just">
              <a:lnSpc>
                <a:spcPts val="3824"/>
              </a:lnSpc>
              <a:spcBef>
                <a:spcPct val="0"/>
              </a:spcBef>
            </a:pPr>
            <a:r>
              <a:rPr lang="en-US" sz="2732">
                <a:solidFill>
                  <a:srgbClr val="000000"/>
                </a:solidFill>
                <a:latin typeface="Canva Sans"/>
              </a:rPr>
              <a:t>Pada bagian ini lampu livingroom dan bedroom akan mati secara otomatis, karena sensor infrared dari keduanya bernilai 1 lagi menandakan bahwa orang tersebut sudah keluar dan melewati infrared dari ruangan tersebut.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TextBox 2"/>
          <p:cNvSpPr txBox="1"/>
          <p:nvPr/>
        </p:nvSpPr>
        <p:spPr>
          <a:xfrm>
            <a:off x="0" y="-38100"/>
            <a:ext cx="18288000" cy="3328276"/>
          </a:xfrm>
          <a:prstGeom prst="rect">
            <a:avLst/>
          </a:prstGeom>
        </p:spPr>
        <p:txBody>
          <a:bodyPr lIns="0" tIns="0" rIns="0" bIns="0" rtlCol="0" anchor="t">
            <a:spAutoFit/>
          </a:bodyPr>
          <a:lstStyle/>
          <a:p>
            <a:pPr algn="just">
              <a:lnSpc>
                <a:spcPts val="2926"/>
              </a:lnSpc>
              <a:spcBef>
                <a:spcPct val="0"/>
              </a:spcBef>
            </a:pPr>
            <a:r>
              <a:rPr lang="en-US" sz="2090">
                <a:solidFill>
                  <a:srgbClr val="004AAD"/>
                </a:solidFill>
                <a:latin typeface="Canva Sans"/>
              </a:rPr>
              <a:t>c. Penyiram Tanaman</a:t>
            </a:r>
          </a:p>
          <a:p>
            <a:pPr algn="just">
              <a:lnSpc>
                <a:spcPts val="2926"/>
              </a:lnSpc>
              <a:spcBef>
                <a:spcPct val="0"/>
              </a:spcBef>
            </a:pPr>
            <a:endParaRPr lang="en-US" sz="2090">
              <a:solidFill>
                <a:srgbClr val="004AAD"/>
              </a:solidFill>
              <a:latin typeface="Canva Sans"/>
            </a:endParaRPr>
          </a:p>
          <a:p>
            <a:pPr algn="just">
              <a:lnSpc>
                <a:spcPts val="2926"/>
              </a:lnSpc>
              <a:spcBef>
                <a:spcPct val="0"/>
              </a:spcBef>
            </a:pPr>
            <a:r>
              <a:rPr lang="en-US" sz="2090">
                <a:solidFill>
                  <a:srgbClr val="000000"/>
                </a:solidFill>
                <a:latin typeface="Canva Sans"/>
              </a:rPr>
              <a:t>• Pengujian 1</a:t>
            </a:r>
          </a:p>
          <a:p>
            <a:pPr algn="just">
              <a:lnSpc>
                <a:spcPts val="2926"/>
              </a:lnSpc>
              <a:spcBef>
                <a:spcPct val="0"/>
              </a:spcBef>
            </a:pPr>
            <a:r>
              <a:rPr lang="en-US" sz="2090">
                <a:solidFill>
                  <a:srgbClr val="000000"/>
                </a:solidFill>
                <a:latin typeface="Canva Sans"/>
              </a:rPr>
              <a:t>Pengujian ini adalah kondisi ketika tidak terjadi hujan. Pada pengujian ini dapat dilihat bahwa pada jam 7 pagi hingga 8 pagi dan jam 5 sore hingga jam 6 sore, penyiram tanaman ini akan hidup.</a:t>
            </a:r>
          </a:p>
          <a:p>
            <a:pPr algn="just">
              <a:lnSpc>
                <a:spcPts val="2926"/>
              </a:lnSpc>
              <a:spcBef>
                <a:spcPct val="0"/>
              </a:spcBef>
            </a:pPr>
            <a:endParaRPr lang="en-US" sz="2090">
              <a:solidFill>
                <a:srgbClr val="000000"/>
              </a:solidFill>
              <a:latin typeface="Canva Sans"/>
            </a:endParaRPr>
          </a:p>
          <a:p>
            <a:pPr algn="just">
              <a:lnSpc>
                <a:spcPts val="2926"/>
              </a:lnSpc>
              <a:spcBef>
                <a:spcPct val="0"/>
              </a:spcBef>
            </a:pPr>
            <a:r>
              <a:rPr lang="en-US" sz="2090">
                <a:solidFill>
                  <a:srgbClr val="000000"/>
                </a:solidFill>
                <a:latin typeface="Canva Sans"/>
              </a:rPr>
              <a:t>• Pengujian 2</a:t>
            </a:r>
          </a:p>
          <a:p>
            <a:pPr algn="just">
              <a:lnSpc>
                <a:spcPts val="2926"/>
              </a:lnSpc>
              <a:spcBef>
                <a:spcPct val="0"/>
              </a:spcBef>
            </a:pPr>
            <a:r>
              <a:rPr lang="en-US" sz="2090">
                <a:solidFill>
                  <a:srgbClr val="000000"/>
                </a:solidFill>
                <a:latin typeface="Canva Sans"/>
              </a:rPr>
              <a:t>Pengujian ini adalah kondisi ketika terjadi hujan. Pada pengujian ini dapat dilihat bahwa pada jam 7 pagi hingga 8 pagi terjadi hujan, maka penyiram tanamannya akan mati. Sebaliknya pada jam 5 sore hingga jam 6 sore tidak terjadi hujan, maka penyiram tanaman ini akan hidup.</a:t>
            </a:r>
          </a:p>
        </p:txBody>
      </p:sp>
      <p:sp>
        <p:nvSpPr>
          <p:cNvPr id="3" name="TextBox 3"/>
          <p:cNvSpPr txBox="1"/>
          <p:nvPr/>
        </p:nvSpPr>
        <p:spPr>
          <a:xfrm>
            <a:off x="0" y="3674506"/>
            <a:ext cx="18288000" cy="6491303"/>
          </a:xfrm>
          <a:prstGeom prst="rect">
            <a:avLst/>
          </a:prstGeom>
        </p:spPr>
        <p:txBody>
          <a:bodyPr lIns="0" tIns="0" rIns="0" bIns="0" rtlCol="0" anchor="t">
            <a:spAutoFit/>
          </a:bodyPr>
          <a:lstStyle/>
          <a:p>
            <a:pPr algn="just">
              <a:lnSpc>
                <a:spcPts val="2886"/>
              </a:lnSpc>
              <a:spcBef>
                <a:spcPct val="0"/>
              </a:spcBef>
            </a:pPr>
            <a:r>
              <a:rPr lang="en-US" sz="2061">
                <a:solidFill>
                  <a:srgbClr val="004AAD"/>
                </a:solidFill>
                <a:latin typeface="Canva Sans"/>
              </a:rPr>
              <a:t>d. Pompa Air</a:t>
            </a:r>
          </a:p>
          <a:p>
            <a:pPr algn="just">
              <a:lnSpc>
                <a:spcPts val="2886"/>
              </a:lnSpc>
              <a:spcBef>
                <a:spcPct val="0"/>
              </a:spcBef>
            </a:pPr>
            <a:r>
              <a:rPr lang="en-US" sz="2061">
                <a:solidFill>
                  <a:srgbClr val="000000"/>
                </a:solidFill>
                <a:latin typeface="Canva Sans"/>
              </a:rPr>
              <a:t>• Pengujian 1</a:t>
            </a:r>
          </a:p>
          <a:p>
            <a:pPr algn="just">
              <a:lnSpc>
                <a:spcPts val="2886"/>
              </a:lnSpc>
              <a:spcBef>
                <a:spcPct val="0"/>
              </a:spcBef>
            </a:pPr>
            <a:r>
              <a:rPr lang="en-US" sz="2061">
                <a:solidFill>
                  <a:srgbClr val="000000"/>
                </a:solidFill>
                <a:latin typeface="Canva Sans"/>
              </a:rPr>
              <a:t>Bisa dilihat di bagian ini bahwa state_water_pumper masih berada dalam keadaan Idle, karena awalnya is_morning dan is_night bernilai ‘0’. Lalu berubah menjadi Pumping saat salah satu di set menjadi ‘1’</a:t>
            </a:r>
          </a:p>
          <a:p>
            <a:pPr algn="just">
              <a:lnSpc>
                <a:spcPts val="2886"/>
              </a:lnSpc>
              <a:spcBef>
                <a:spcPct val="0"/>
              </a:spcBef>
            </a:pPr>
            <a:endParaRPr lang="en-US" sz="2061">
              <a:solidFill>
                <a:srgbClr val="000000"/>
              </a:solidFill>
              <a:latin typeface="Canva Sans"/>
            </a:endParaRPr>
          </a:p>
          <a:p>
            <a:pPr algn="just">
              <a:lnSpc>
                <a:spcPts val="2886"/>
              </a:lnSpc>
              <a:spcBef>
                <a:spcPct val="0"/>
              </a:spcBef>
            </a:pPr>
            <a:r>
              <a:rPr lang="en-US" sz="2061">
                <a:solidFill>
                  <a:srgbClr val="000000"/>
                </a:solidFill>
                <a:latin typeface="Canva Sans"/>
              </a:rPr>
              <a:t>• Pengujian 2</a:t>
            </a:r>
          </a:p>
          <a:p>
            <a:pPr algn="just">
              <a:lnSpc>
                <a:spcPts val="2886"/>
              </a:lnSpc>
              <a:spcBef>
                <a:spcPct val="0"/>
              </a:spcBef>
            </a:pPr>
            <a:r>
              <a:rPr lang="en-US" sz="2061">
                <a:solidFill>
                  <a:srgbClr val="000000"/>
                </a:solidFill>
                <a:latin typeface="Canva Sans"/>
              </a:rPr>
              <a:t>Bisa dilihat dibagian state_water_pumper saat berada di keadaan Pumping, maka saat delay_counter yang sudah di set diawal menjadi 5, berarti increased_temperature dan increased_water_temperature akan berubah, yang menandakan bahwa temperature saat ini sudah mencapai 50 derajat celcius dan volume air sudah mencapai 100%. Karena sudah mencapai kondisi ini, maka keadaan saat ini berubah menjadi IDLE dan program akan menset counter Kembali menjadi 0 dan mengulang pengisian air dari awal.</a:t>
            </a:r>
          </a:p>
          <a:p>
            <a:pPr algn="just">
              <a:lnSpc>
                <a:spcPts val="2886"/>
              </a:lnSpc>
              <a:spcBef>
                <a:spcPct val="0"/>
              </a:spcBef>
            </a:pPr>
            <a:endParaRPr lang="en-US" sz="2061">
              <a:solidFill>
                <a:srgbClr val="000000"/>
              </a:solidFill>
              <a:latin typeface="Canva Sans"/>
            </a:endParaRPr>
          </a:p>
          <a:p>
            <a:pPr algn="just">
              <a:lnSpc>
                <a:spcPts val="2886"/>
              </a:lnSpc>
              <a:spcBef>
                <a:spcPct val="0"/>
              </a:spcBef>
            </a:pPr>
            <a:r>
              <a:rPr lang="en-US" sz="2061">
                <a:solidFill>
                  <a:srgbClr val="000000"/>
                </a:solidFill>
                <a:latin typeface="Canva Sans"/>
              </a:rPr>
              <a:t>• Pengujian 3</a:t>
            </a:r>
          </a:p>
          <a:p>
            <a:pPr algn="just">
              <a:lnSpc>
                <a:spcPts val="2886"/>
              </a:lnSpc>
              <a:spcBef>
                <a:spcPct val="0"/>
              </a:spcBef>
            </a:pPr>
            <a:r>
              <a:rPr lang="en-US" sz="2061">
                <a:solidFill>
                  <a:srgbClr val="000000"/>
                </a:solidFill>
                <a:latin typeface="Canva Sans"/>
              </a:rPr>
              <a:t>Pada gambar ini, bisa dilihat bahwa pada ketika is_morning dan is_night di set kembali menjadi ‘0’. Maka Water_Pump akan selalu bernilai 0, karena pada kondisi ini tidak ada hal yang membuat water pumper akan beroperasi dan akan selalu berada pada keadaan IDLE.</a:t>
            </a:r>
          </a:p>
          <a:p>
            <a:pPr algn="just">
              <a:lnSpc>
                <a:spcPts val="2886"/>
              </a:lnSpc>
              <a:spcBef>
                <a:spcPct val="0"/>
              </a:spcBef>
            </a:pPr>
            <a:endParaRPr lang="en-US" sz="2061">
              <a:solidFill>
                <a:srgbClr val="000000"/>
              </a:solidFill>
              <a:latin typeface="Canva Sans"/>
            </a:endParaRPr>
          </a:p>
          <a:p>
            <a:pPr algn="just">
              <a:lnSpc>
                <a:spcPts val="2886"/>
              </a:lnSpc>
              <a:spcBef>
                <a:spcPct val="0"/>
              </a:spcBef>
            </a:pPr>
            <a:r>
              <a:rPr lang="en-US" sz="2061">
                <a:solidFill>
                  <a:srgbClr val="000000"/>
                </a:solidFill>
                <a:latin typeface="Canva Sans"/>
              </a:rPr>
              <a:t>• Pengujian 4</a:t>
            </a:r>
          </a:p>
          <a:p>
            <a:pPr algn="just">
              <a:lnSpc>
                <a:spcPts val="2886"/>
              </a:lnSpc>
              <a:spcBef>
                <a:spcPct val="0"/>
              </a:spcBef>
            </a:pPr>
            <a:r>
              <a:rPr lang="en-US" sz="2061">
                <a:solidFill>
                  <a:srgbClr val="000000"/>
                </a:solidFill>
                <a:latin typeface="Canva Sans"/>
              </a:rPr>
              <a:t>Pada gambar ini, bisa dilihat bahwa ketika is_morning ataupun is_night di set kembali menjadi ‘1’. Maka state_water_pumper akan berubah menjadi keadaan PUMPING, dan water_pump akan menyala ‘1’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Freeform 2"/>
          <p:cNvSpPr/>
          <p:nvPr/>
        </p:nvSpPr>
        <p:spPr>
          <a:xfrm>
            <a:off x="418998" y="1679399"/>
            <a:ext cx="17450004" cy="6928202"/>
          </a:xfrm>
          <a:custGeom>
            <a:avLst/>
            <a:gdLst/>
            <a:ahLst/>
            <a:cxnLst/>
            <a:rect l="l" t="t" r="r" b="b"/>
            <a:pathLst>
              <a:path w="17450004" h="6928202">
                <a:moveTo>
                  <a:pt x="0" y="0"/>
                </a:moveTo>
                <a:lnTo>
                  <a:pt x="17450004" y="0"/>
                </a:lnTo>
                <a:lnTo>
                  <a:pt x="17450004" y="6928202"/>
                </a:lnTo>
                <a:lnTo>
                  <a:pt x="0" y="6928202"/>
                </a:lnTo>
                <a:lnTo>
                  <a:pt x="0" y="0"/>
                </a:lnTo>
                <a:close/>
              </a:path>
            </a:pathLst>
          </a:custGeom>
          <a:blipFill>
            <a:blip r:embed="rId2"/>
            <a:stretch>
              <a:fillRect/>
            </a:stretch>
          </a:blipFill>
        </p:spPr>
      </p:sp>
      <p:sp>
        <p:nvSpPr>
          <p:cNvPr id="3" name="TextBox 3"/>
          <p:cNvSpPr txBox="1"/>
          <p:nvPr/>
        </p:nvSpPr>
        <p:spPr>
          <a:xfrm>
            <a:off x="8268239" y="57174"/>
            <a:ext cx="1751522" cy="971526"/>
          </a:xfrm>
          <a:prstGeom prst="rect">
            <a:avLst/>
          </a:prstGeom>
        </p:spPr>
        <p:txBody>
          <a:bodyPr lIns="0" tIns="0" rIns="0" bIns="0" rtlCol="0" anchor="t">
            <a:spAutoFit/>
          </a:bodyPr>
          <a:lstStyle/>
          <a:p>
            <a:pPr algn="ctr">
              <a:lnSpc>
                <a:spcPts val="3973"/>
              </a:lnSpc>
              <a:spcBef>
                <a:spcPct val="0"/>
              </a:spcBef>
            </a:pPr>
            <a:r>
              <a:rPr lang="en-US" sz="2838">
                <a:solidFill>
                  <a:srgbClr val="000000"/>
                </a:solidFill>
                <a:latin typeface="Canva Sans Bold"/>
              </a:rPr>
              <a:t>QUARTUS</a:t>
            </a:r>
          </a:p>
          <a:p>
            <a:pPr algn="ctr">
              <a:lnSpc>
                <a:spcPts val="3973"/>
              </a:lnSpc>
              <a:spcBef>
                <a:spcPct val="0"/>
              </a:spcBef>
            </a:pPr>
            <a:r>
              <a:rPr lang="en-US" sz="2838">
                <a:solidFill>
                  <a:srgbClr val="000000"/>
                </a:solidFill>
                <a:latin typeface="Canva Sans Bold"/>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TextBox 2"/>
          <p:cNvSpPr txBox="1"/>
          <p:nvPr/>
        </p:nvSpPr>
        <p:spPr>
          <a:xfrm>
            <a:off x="0" y="16289"/>
            <a:ext cx="17933373" cy="9094353"/>
          </a:xfrm>
          <a:prstGeom prst="rect">
            <a:avLst/>
          </a:prstGeom>
        </p:spPr>
        <p:txBody>
          <a:bodyPr lIns="0" tIns="0" rIns="0" bIns="0" rtlCol="0" anchor="t">
            <a:spAutoFit/>
          </a:bodyPr>
          <a:lstStyle/>
          <a:p>
            <a:pPr algn="just">
              <a:lnSpc>
                <a:spcPts val="3009"/>
              </a:lnSpc>
              <a:spcBef>
                <a:spcPct val="0"/>
              </a:spcBef>
            </a:pPr>
            <a:r>
              <a:rPr lang="en-US" sz="2149">
                <a:solidFill>
                  <a:srgbClr val="FF5757"/>
                </a:solidFill>
                <a:latin typeface="Canva Sans"/>
              </a:rPr>
              <a:t>3.3    ANALYSIS</a:t>
            </a:r>
          </a:p>
          <a:p>
            <a:pPr marL="464079" lvl="1" indent="-232039" algn="just">
              <a:lnSpc>
                <a:spcPts val="3009"/>
              </a:lnSpc>
              <a:spcBef>
                <a:spcPct val="0"/>
              </a:spcBef>
              <a:buFont typeface="Arial"/>
              <a:buChar char="•"/>
            </a:pPr>
            <a:r>
              <a:rPr lang="en-US" sz="2149">
                <a:solidFill>
                  <a:srgbClr val="000000"/>
                </a:solidFill>
                <a:latin typeface="Canva Sans"/>
              </a:rPr>
              <a:t>Dari program yang telah kami buat, terdapat 4 komponen didalamnya. Komponen-komponen itu antara lain AC, Lampu, Penyiram Tanaman, dan Pompa Air. Komponen AC bekerja dengan cara mendeteksi suhu dan kelembapan udara dalam ruangan dan melakukan pengecekan pada sensor apakah nilainya sudah melewati batas yang ditentukan. Dari hasil testing dari program tersebut kita dapat menyimpulkan bahwa kecepatan kipas dari AC akan ditentukan berdasarkan suhu dan kelembapan dari ruangan.</a:t>
            </a:r>
          </a:p>
          <a:p>
            <a:pPr algn="just">
              <a:lnSpc>
                <a:spcPts val="3009"/>
              </a:lnSpc>
              <a:spcBef>
                <a:spcPct val="0"/>
              </a:spcBef>
            </a:pPr>
            <a:endParaRPr lang="en-US" sz="2149">
              <a:solidFill>
                <a:srgbClr val="000000"/>
              </a:solidFill>
              <a:latin typeface="Canva Sans"/>
            </a:endParaRPr>
          </a:p>
          <a:p>
            <a:pPr marL="464079" lvl="1" indent="-232039" algn="just">
              <a:lnSpc>
                <a:spcPts val="3009"/>
              </a:lnSpc>
              <a:buFont typeface="Arial"/>
              <a:buChar char="•"/>
            </a:pPr>
            <a:r>
              <a:rPr lang="en-US" sz="2149">
                <a:solidFill>
                  <a:srgbClr val="000000"/>
                </a:solidFill>
                <a:latin typeface="Canva Sans"/>
              </a:rPr>
              <a:t>Komponen lampu bekerja dengan cara mendeteksi pergerakan dan mendeteksi cahaya. Deteksi ini dilakukan dengan sensor infrared (untuk deteksi pergerakan) dan sensor cahaya (untuk deteksi siang/malam). Lampu ini dibagi menjadi 3 ruangan yaitu livingroom, bedroom, dan toilet. Lampu living room akan menyala jika sensor infrared mendeteksi pergerakan orang masuk rumah, dan akan mati jika sensor infrared mendeteksi pergerakan orang keluar rumah. Lampu bedroom akan menyala jika sensor infrared mendeteksi pergerakan orang masuk kamar, dan akan mati jika sensor infrared mendeteksi pergerakan orang keluar kamar. Lampu bedroom bisa menjadi redup jika sensor cahaya tidak mendeteksi cahaya yang berarti hari sudah malam (gelap). Lampu toilet akan menyala jika sensor infrared mendeteksi orang masuk, dan akan mati sendirinya dalam kurun waktu yang ditentukan. </a:t>
            </a:r>
          </a:p>
          <a:p>
            <a:pPr algn="just">
              <a:lnSpc>
                <a:spcPts val="3009"/>
              </a:lnSpc>
              <a:spcBef>
                <a:spcPct val="0"/>
              </a:spcBef>
            </a:pPr>
            <a:endParaRPr lang="en-US" sz="2149">
              <a:solidFill>
                <a:srgbClr val="000000"/>
              </a:solidFill>
              <a:latin typeface="Canva Sans"/>
            </a:endParaRPr>
          </a:p>
          <a:p>
            <a:pPr marL="464079" lvl="1" indent="-232039" algn="just">
              <a:lnSpc>
                <a:spcPts val="3009"/>
              </a:lnSpc>
              <a:buFont typeface="Arial"/>
              <a:buChar char="•"/>
            </a:pPr>
            <a:r>
              <a:rPr lang="en-US" sz="2149">
                <a:solidFill>
                  <a:srgbClr val="000000"/>
                </a:solidFill>
                <a:latin typeface="Canva Sans"/>
              </a:rPr>
              <a:t>Komponen penyiram tanaman (Plant Watering) bekerja dengan cara menyiram tanaman pada waktu tertentu (pagi dan sore hari). Dalam program tersebut waktunya disetting pada jam 7 pagi dan 5 sore. Penyiram tanaman ini akan menyala dan berjalan selama satu jam satu sesi. Jika tendeteksi hujan, maka penyiram tanaman ini akan mati.</a:t>
            </a:r>
          </a:p>
          <a:p>
            <a:pPr algn="just">
              <a:lnSpc>
                <a:spcPts val="3009"/>
              </a:lnSpc>
              <a:spcBef>
                <a:spcPct val="0"/>
              </a:spcBef>
            </a:pPr>
            <a:endParaRPr lang="en-US" sz="2149">
              <a:solidFill>
                <a:srgbClr val="000000"/>
              </a:solidFill>
              <a:latin typeface="Canva Sans"/>
            </a:endParaRPr>
          </a:p>
          <a:p>
            <a:pPr marL="464079" lvl="1" indent="-232039" algn="just">
              <a:lnSpc>
                <a:spcPts val="3009"/>
              </a:lnSpc>
              <a:buFont typeface="Arial"/>
              <a:buChar char="•"/>
            </a:pPr>
            <a:r>
              <a:rPr lang="en-US" sz="2149">
                <a:solidFill>
                  <a:srgbClr val="000000"/>
                </a:solidFill>
                <a:latin typeface="Canva Sans"/>
              </a:rPr>
              <a:t>Komponen pompa air (Water Pumper) bekerja dalam dua keadaan yaitu IDLE dan PUMPING. Ketika dalam keadaan IDLE, sistem mengevaluasi kondisi untuk bertransisi ke keadaan PUMPING. Kondisi transisi termasuk waktu pagi atau malam, suhu air di bawah 50 derajat celcius, dan volume air di bawah 100%. Jika kondisi terpenuhi, sistem bertransisi ke keadaan PUMPING. Jika tidak, sistem tetap berada dalam keadaan IDLE. Ketika dalam keadaan IDLE, Sistem mengaktifkan pompa air dan memulai counter untuk memberlakukan penundaan.  Penundaan diatur oleh variabel delay_count, dalam hal ini diatur menjadi 5. Setelah penundaan, sistem bertransisi kembali ke keadaan IDLE.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TextBox 2"/>
          <p:cNvSpPr txBox="1"/>
          <p:nvPr/>
        </p:nvSpPr>
        <p:spPr>
          <a:xfrm>
            <a:off x="0" y="-38100"/>
            <a:ext cx="18288000" cy="9674072"/>
          </a:xfrm>
          <a:prstGeom prst="rect">
            <a:avLst/>
          </a:prstGeom>
        </p:spPr>
        <p:txBody>
          <a:bodyPr lIns="0" tIns="0" rIns="0" bIns="0" rtlCol="0" anchor="t">
            <a:spAutoFit/>
          </a:bodyPr>
          <a:lstStyle/>
          <a:p>
            <a:pPr algn="ctr">
              <a:lnSpc>
                <a:spcPts val="3364"/>
              </a:lnSpc>
            </a:pPr>
            <a:r>
              <a:rPr lang="en-US" sz="2402">
                <a:solidFill>
                  <a:srgbClr val="000000"/>
                </a:solidFill>
                <a:latin typeface="Canva Sans Bold"/>
              </a:rPr>
              <a:t>CHAPTER 4 - CONCLUSION</a:t>
            </a:r>
          </a:p>
          <a:p>
            <a:pPr algn="ctr">
              <a:lnSpc>
                <a:spcPts val="3364"/>
              </a:lnSpc>
            </a:pPr>
            <a:endParaRPr lang="en-US" sz="2402">
              <a:solidFill>
                <a:srgbClr val="000000"/>
              </a:solidFill>
              <a:latin typeface="Canva Sans Bold"/>
            </a:endParaRPr>
          </a:p>
          <a:p>
            <a:pPr algn="just">
              <a:lnSpc>
                <a:spcPts val="3364"/>
              </a:lnSpc>
              <a:spcBef>
                <a:spcPct val="0"/>
              </a:spcBef>
            </a:pPr>
            <a:r>
              <a:rPr lang="en-US" sz="2402">
                <a:solidFill>
                  <a:srgbClr val="000000"/>
                </a:solidFill>
                <a:latin typeface="Canva Sans"/>
              </a:rPr>
              <a:t>Proyek perancangan sistem digital Home Automation yang telah kami buat berhasil mengimplementasikan empat komponen utama: Air Conditioner, Lampu, Penyiram Tanaman, dan Pompa Air. Sistem ini dirancang untuk memberikan kenyamanan dan efisiensi dalam kehidupan sehari-hari dengan mengotomatisasi berbagai aktivitas rumah tangga.</a:t>
            </a:r>
          </a:p>
          <a:p>
            <a:pPr algn="just">
              <a:lnSpc>
                <a:spcPts val="3364"/>
              </a:lnSpc>
              <a:spcBef>
                <a:spcPct val="0"/>
              </a:spcBef>
            </a:pPr>
            <a:r>
              <a:rPr lang="en-US" sz="2402">
                <a:solidFill>
                  <a:srgbClr val="000000"/>
                </a:solidFill>
                <a:latin typeface="Canva Sans"/>
              </a:rPr>
              <a:t>Analisis Komponen:</a:t>
            </a:r>
          </a:p>
          <a:p>
            <a:pPr algn="just">
              <a:lnSpc>
                <a:spcPts val="3364"/>
              </a:lnSpc>
              <a:spcBef>
                <a:spcPct val="0"/>
              </a:spcBef>
            </a:pPr>
            <a:r>
              <a:rPr lang="en-US" sz="2402">
                <a:solidFill>
                  <a:srgbClr val="000000"/>
                </a:solidFill>
                <a:latin typeface="Canva Sans"/>
              </a:rPr>
              <a:t>1. Air Conditioner (AC):</a:t>
            </a:r>
          </a:p>
          <a:p>
            <a:pPr algn="just">
              <a:lnSpc>
                <a:spcPts val="3364"/>
              </a:lnSpc>
              <a:spcBef>
                <a:spcPct val="0"/>
              </a:spcBef>
            </a:pPr>
            <a:r>
              <a:rPr lang="en-US" sz="2402">
                <a:solidFill>
                  <a:srgbClr val="000000"/>
                </a:solidFill>
                <a:latin typeface="Canva Sans"/>
              </a:rPr>
              <a:t>- AC dapat dihidupkan/mati serta mengatur suhu berdasarkan waktu dan suhu ruangan.</a:t>
            </a:r>
          </a:p>
          <a:p>
            <a:pPr algn="just">
              <a:lnSpc>
                <a:spcPts val="3364"/>
              </a:lnSpc>
              <a:spcBef>
                <a:spcPct val="0"/>
              </a:spcBef>
            </a:pPr>
            <a:r>
              <a:rPr lang="en-US" sz="2402">
                <a:solidFill>
                  <a:srgbClr val="000000"/>
                </a:solidFill>
                <a:latin typeface="Canva Sans"/>
              </a:rPr>
              <a:t>- Simulasi menunjukkan bahwa otomatisasi untuk menyalakan AC sesuai waktu dan suhu berfungsi dengan baik.</a:t>
            </a:r>
          </a:p>
          <a:p>
            <a:pPr algn="just">
              <a:lnSpc>
                <a:spcPts val="3364"/>
              </a:lnSpc>
              <a:spcBef>
                <a:spcPct val="0"/>
              </a:spcBef>
            </a:pPr>
            <a:endParaRPr lang="en-US" sz="2402">
              <a:solidFill>
                <a:srgbClr val="000000"/>
              </a:solidFill>
              <a:latin typeface="Canva Sans"/>
            </a:endParaRPr>
          </a:p>
          <a:p>
            <a:pPr algn="just">
              <a:lnSpc>
                <a:spcPts val="3364"/>
              </a:lnSpc>
              <a:spcBef>
                <a:spcPct val="0"/>
              </a:spcBef>
            </a:pPr>
            <a:r>
              <a:rPr lang="en-US" sz="2402">
                <a:solidFill>
                  <a:srgbClr val="000000"/>
                </a:solidFill>
                <a:latin typeface="Canva Sans"/>
              </a:rPr>
              <a:t>2. Lampu:</a:t>
            </a:r>
          </a:p>
          <a:p>
            <a:pPr algn="just">
              <a:lnSpc>
                <a:spcPts val="3364"/>
              </a:lnSpc>
              <a:spcBef>
                <a:spcPct val="0"/>
              </a:spcBef>
            </a:pPr>
            <a:r>
              <a:rPr lang="en-US" sz="2402">
                <a:solidFill>
                  <a:srgbClr val="000000"/>
                </a:solidFill>
                <a:latin typeface="Canva Sans"/>
              </a:rPr>
              <a:t>- Lampu dapat dihidupkan/mati berdasarkan waktu, intensitas cahaya, dan pergerakan.</a:t>
            </a:r>
          </a:p>
          <a:p>
            <a:pPr algn="just">
              <a:lnSpc>
                <a:spcPts val="3364"/>
              </a:lnSpc>
              <a:spcBef>
                <a:spcPct val="0"/>
              </a:spcBef>
            </a:pPr>
            <a:r>
              <a:rPr lang="en-US" sz="2402">
                <a:solidFill>
                  <a:srgbClr val="000000"/>
                </a:solidFill>
                <a:latin typeface="Canva Sans"/>
              </a:rPr>
              <a:t>- Simulasi menunjukkan bahwa lampu berperilaku sesuai dengan kondisi yang diatur, seperti deteksi pergerakan dan intensitas cahaya.</a:t>
            </a:r>
          </a:p>
          <a:p>
            <a:pPr algn="just">
              <a:lnSpc>
                <a:spcPts val="3364"/>
              </a:lnSpc>
              <a:spcBef>
                <a:spcPct val="0"/>
              </a:spcBef>
            </a:pPr>
            <a:endParaRPr lang="en-US" sz="2402">
              <a:solidFill>
                <a:srgbClr val="000000"/>
              </a:solidFill>
              <a:latin typeface="Canva Sans"/>
            </a:endParaRPr>
          </a:p>
          <a:p>
            <a:pPr algn="just">
              <a:lnSpc>
                <a:spcPts val="3364"/>
              </a:lnSpc>
              <a:spcBef>
                <a:spcPct val="0"/>
              </a:spcBef>
            </a:pPr>
            <a:r>
              <a:rPr lang="en-US" sz="2402">
                <a:solidFill>
                  <a:srgbClr val="000000"/>
                </a:solidFill>
                <a:latin typeface="Canva Sans"/>
              </a:rPr>
              <a:t>3. Penyiram Tanaman (Plant Waterer):</a:t>
            </a:r>
          </a:p>
          <a:p>
            <a:pPr algn="just">
              <a:lnSpc>
                <a:spcPts val="3364"/>
              </a:lnSpc>
              <a:spcBef>
                <a:spcPct val="0"/>
              </a:spcBef>
            </a:pPr>
            <a:r>
              <a:rPr lang="en-US" sz="2402">
                <a:solidFill>
                  <a:srgbClr val="000000"/>
                </a:solidFill>
                <a:latin typeface="Canva Sans"/>
              </a:rPr>
              <a:t>- Penyiram tanaman dapat dihidupkan/mati pada waktu tertentu.</a:t>
            </a:r>
          </a:p>
          <a:p>
            <a:pPr algn="just">
              <a:lnSpc>
                <a:spcPts val="3364"/>
              </a:lnSpc>
              <a:spcBef>
                <a:spcPct val="0"/>
              </a:spcBef>
            </a:pPr>
            <a:r>
              <a:rPr lang="en-US" sz="2402">
                <a:solidFill>
                  <a:srgbClr val="000000"/>
                </a:solidFill>
                <a:latin typeface="Canva Sans"/>
              </a:rPr>
              <a:t>- Sistem juga mendeteksi kondisi hujan dan menyesuaikan operasi penyiram tanaman.</a:t>
            </a:r>
          </a:p>
          <a:p>
            <a:pPr algn="just">
              <a:lnSpc>
                <a:spcPts val="3364"/>
              </a:lnSpc>
              <a:spcBef>
                <a:spcPct val="0"/>
              </a:spcBef>
            </a:pPr>
            <a:endParaRPr lang="en-US" sz="2402">
              <a:solidFill>
                <a:srgbClr val="000000"/>
              </a:solidFill>
              <a:latin typeface="Canva Sans"/>
            </a:endParaRPr>
          </a:p>
          <a:p>
            <a:pPr algn="just">
              <a:lnSpc>
                <a:spcPts val="3364"/>
              </a:lnSpc>
              <a:spcBef>
                <a:spcPct val="0"/>
              </a:spcBef>
            </a:pPr>
            <a:r>
              <a:rPr lang="en-US" sz="2402">
                <a:solidFill>
                  <a:srgbClr val="000000"/>
                </a:solidFill>
                <a:latin typeface="Canva Sans"/>
              </a:rPr>
              <a:t>4. Pompa Air (Water Pumper):</a:t>
            </a:r>
          </a:p>
          <a:p>
            <a:pPr algn="just">
              <a:lnSpc>
                <a:spcPts val="3364"/>
              </a:lnSpc>
              <a:spcBef>
                <a:spcPct val="0"/>
              </a:spcBef>
            </a:pPr>
            <a:r>
              <a:rPr lang="en-US" sz="2402">
                <a:solidFill>
                  <a:srgbClr val="000000"/>
                </a:solidFill>
                <a:latin typeface="Canva Sans"/>
              </a:rPr>
              <a:t>- Pompa air dapat dihidupkan/mati berdasarkan waktu pagi/malam, suhu air, dan volume air.</a:t>
            </a:r>
          </a:p>
          <a:p>
            <a:pPr algn="just">
              <a:lnSpc>
                <a:spcPts val="3364"/>
              </a:lnSpc>
              <a:spcBef>
                <a:spcPct val="0"/>
              </a:spcBef>
            </a:pPr>
            <a:r>
              <a:rPr lang="en-US" sz="2402">
                <a:solidFill>
                  <a:srgbClr val="000000"/>
                </a:solidFill>
                <a:latin typeface="Canva Sans"/>
              </a:rPr>
              <a:t>- Simulasi menunjukkan bahwa pompa air bekerja sesuai dengan kondisi yang diatur, termasuk penundaan setelah pengisian air.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TextBox 2"/>
          <p:cNvSpPr txBox="1"/>
          <p:nvPr/>
        </p:nvSpPr>
        <p:spPr>
          <a:xfrm>
            <a:off x="0" y="153035"/>
            <a:ext cx="18288000" cy="7615522"/>
          </a:xfrm>
          <a:prstGeom prst="rect">
            <a:avLst/>
          </a:prstGeom>
        </p:spPr>
        <p:txBody>
          <a:bodyPr lIns="0" tIns="0" rIns="0" bIns="0" rtlCol="0" anchor="t">
            <a:spAutoFit/>
          </a:bodyPr>
          <a:lstStyle/>
          <a:p>
            <a:pPr algn="just">
              <a:lnSpc>
                <a:spcPts val="3386"/>
              </a:lnSpc>
              <a:spcBef>
                <a:spcPct val="0"/>
              </a:spcBef>
            </a:pPr>
            <a:r>
              <a:rPr lang="en-US" sz="2418">
                <a:solidFill>
                  <a:srgbClr val="000000"/>
                </a:solidFill>
                <a:latin typeface="Canva Sans"/>
              </a:rPr>
              <a:t>Tujuan Utama :</a:t>
            </a:r>
          </a:p>
          <a:p>
            <a:pPr algn="just">
              <a:lnSpc>
                <a:spcPts val="3386"/>
              </a:lnSpc>
              <a:spcBef>
                <a:spcPct val="0"/>
              </a:spcBef>
            </a:pPr>
            <a:r>
              <a:rPr lang="en-US" sz="2418">
                <a:solidFill>
                  <a:srgbClr val="000000"/>
                </a:solidFill>
                <a:latin typeface="Canva Sans"/>
              </a:rPr>
              <a:t>1. Kenyamanan dan Efisiensi:</a:t>
            </a:r>
          </a:p>
          <a:p>
            <a:pPr algn="just">
              <a:lnSpc>
                <a:spcPts val="3386"/>
              </a:lnSpc>
              <a:spcBef>
                <a:spcPct val="0"/>
              </a:spcBef>
            </a:pPr>
            <a:r>
              <a:rPr lang="en-US" sz="2418">
                <a:solidFill>
                  <a:srgbClr val="000000"/>
                </a:solidFill>
                <a:latin typeface="Canva Sans"/>
              </a:rPr>
              <a:t>- Sistem memberikan kenyamanan dengan mengotomatisasi berbagai aspek kehidupan sehari-hari, seperti kontrol suhu, pencahayaan, penyiraman tanaman, dan pengisian air bak mandi.</a:t>
            </a:r>
          </a:p>
          <a:p>
            <a:pPr algn="just">
              <a:lnSpc>
                <a:spcPts val="3386"/>
              </a:lnSpc>
              <a:spcBef>
                <a:spcPct val="0"/>
              </a:spcBef>
            </a:pPr>
            <a:r>
              <a:rPr lang="en-US" sz="2418">
                <a:solidFill>
                  <a:srgbClr val="000000"/>
                </a:solidFill>
                <a:latin typeface="Canva Sans"/>
              </a:rPr>
              <a:t>- Efisiensi waktu dan energi tercapai dengan mengurangi tugas-tugas repetitif yang sebelumnya dilakukan secara manual.</a:t>
            </a:r>
          </a:p>
          <a:p>
            <a:pPr algn="just">
              <a:lnSpc>
                <a:spcPts val="3386"/>
              </a:lnSpc>
              <a:spcBef>
                <a:spcPct val="0"/>
              </a:spcBef>
            </a:pPr>
            <a:endParaRPr lang="en-US" sz="2418">
              <a:solidFill>
                <a:srgbClr val="000000"/>
              </a:solidFill>
              <a:latin typeface="Canva Sans"/>
            </a:endParaRPr>
          </a:p>
          <a:p>
            <a:pPr algn="just">
              <a:lnSpc>
                <a:spcPts val="3386"/>
              </a:lnSpc>
              <a:spcBef>
                <a:spcPct val="0"/>
              </a:spcBef>
            </a:pPr>
            <a:r>
              <a:rPr lang="en-US" sz="2418">
                <a:solidFill>
                  <a:srgbClr val="000000"/>
                </a:solidFill>
                <a:latin typeface="Canva Sans"/>
              </a:rPr>
              <a:t>2. Adaptasi Terhadap Lingkungan:</a:t>
            </a:r>
          </a:p>
          <a:p>
            <a:pPr algn="just">
              <a:lnSpc>
                <a:spcPts val="3386"/>
              </a:lnSpc>
              <a:spcBef>
                <a:spcPct val="0"/>
              </a:spcBef>
            </a:pPr>
            <a:r>
              <a:rPr lang="en-US" sz="2418">
                <a:solidFill>
                  <a:srgbClr val="000000"/>
                </a:solidFill>
                <a:latin typeface="Canva Sans"/>
              </a:rPr>
              <a:t>- Sistem dapat menyesuaikan operasi perangkat berdasarkan kondisi lingkungan, seperti suhu, intensitas cahaya, dan keberadaan orang di ruangan.</a:t>
            </a:r>
          </a:p>
          <a:p>
            <a:pPr algn="just">
              <a:lnSpc>
                <a:spcPts val="3386"/>
              </a:lnSpc>
              <a:spcBef>
                <a:spcPct val="0"/>
              </a:spcBef>
            </a:pPr>
            <a:endParaRPr lang="en-US" sz="2418">
              <a:solidFill>
                <a:srgbClr val="000000"/>
              </a:solidFill>
              <a:latin typeface="Canva Sans"/>
            </a:endParaRPr>
          </a:p>
          <a:p>
            <a:pPr algn="just">
              <a:lnSpc>
                <a:spcPts val="3386"/>
              </a:lnSpc>
              <a:spcBef>
                <a:spcPct val="0"/>
              </a:spcBef>
            </a:pPr>
            <a:r>
              <a:rPr lang="en-US" sz="2418">
                <a:solidFill>
                  <a:srgbClr val="000000"/>
                </a:solidFill>
                <a:latin typeface="Canva Sans"/>
              </a:rPr>
              <a:t>3. Dokumentasi dan Testing:</a:t>
            </a:r>
          </a:p>
          <a:p>
            <a:pPr algn="just">
              <a:lnSpc>
                <a:spcPts val="3386"/>
              </a:lnSpc>
              <a:spcBef>
                <a:spcPct val="0"/>
              </a:spcBef>
            </a:pPr>
            <a:r>
              <a:rPr lang="en-US" sz="2418">
                <a:solidFill>
                  <a:srgbClr val="000000"/>
                </a:solidFill>
                <a:latin typeface="Canva Sans"/>
              </a:rPr>
              <a:t>- Pengujian dilakukan untuk setiap komponen, menunjukkan bahwa setiap modul berfungsi sesuai dengan spesifikasinya.</a:t>
            </a:r>
          </a:p>
          <a:p>
            <a:pPr algn="just">
              <a:lnSpc>
                <a:spcPts val="3386"/>
              </a:lnSpc>
              <a:spcBef>
                <a:spcPct val="0"/>
              </a:spcBef>
            </a:pPr>
            <a:r>
              <a:rPr lang="en-US" sz="2418">
                <a:solidFill>
                  <a:srgbClr val="000000"/>
                </a:solidFill>
                <a:latin typeface="Canva Sans"/>
              </a:rPr>
              <a:t>- Dokumentasi lengkap meliputi deskripsi desain, implementasi, roles and responsibilities, serta hasil dan analisis pengujian.</a:t>
            </a:r>
          </a:p>
          <a:p>
            <a:pPr algn="just">
              <a:lnSpc>
                <a:spcPts val="3386"/>
              </a:lnSpc>
              <a:spcBef>
                <a:spcPct val="0"/>
              </a:spcBef>
            </a:pPr>
            <a:endParaRPr lang="en-US" sz="2418">
              <a:solidFill>
                <a:srgbClr val="000000"/>
              </a:solidFill>
              <a:latin typeface="Canva Sans"/>
            </a:endParaRPr>
          </a:p>
          <a:p>
            <a:pPr algn="just">
              <a:lnSpc>
                <a:spcPts val="3386"/>
              </a:lnSpc>
              <a:spcBef>
                <a:spcPct val="0"/>
              </a:spcBef>
            </a:pPr>
            <a:r>
              <a:rPr lang="en-US" sz="2418">
                <a:solidFill>
                  <a:srgbClr val="000000"/>
                </a:solidFill>
                <a:latin typeface="Canva Sans"/>
              </a:rPr>
              <a:t>Proyek Home Automation ini berhasil menciptakan sistem yang menggabungkan keempat komponen utama dengan baik. Dengan menggunakan Visual Studio Code, ModelSim, dan Quartus, kami dapat mengintegrasikan desain VHDL ke dalam proyek yang lengkap. Keseluruhan proyek ini memberikan gambaran tentang bagaimana sistem otomatisasi rumah tangga dapat meningkatkan kenyamanan dan efisiensi, serta beradaptasi dengan kondisi lingkungan sekitar.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TextBox 2"/>
          <p:cNvSpPr txBox="1"/>
          <p:nvPr/>
        </p:nvSpPr>
        <p:spPr>
          <a:xfrm>
            <a:off x="1693703" y="1091841"/>
            <a:ext cx="15565597" cy="8065218"/>
          </a:xfrm>
          <a:prstGeom prst="rect">
            <a:avLst/>
          </a:prstGeom>
        </p:spPr>
        <p:txBody>
          <a:bodyPr lIns="0" tIns="0" rIns="0" bIns="0" rtlCol="0" anchor="t">
            <a:spAutoFit/>
          </a:bodyPr>
          <a:lstStyle/>
          <a:p>
            <a:pPr algn="ctr">
              <a:lnSpc>
                <a:spcPts val="3372"/>
              </a:lnSpc>
              <a:spcBef>
                <a:spcPct val="0"/>
              </a:spcBef>
            </a:pPr>
            <a:r>
              <a:rPr lang="en-US" sz="2409">
                <a:solidFill>
                  <a:srgbClr val="000000"/>
                </a:solidFill>
                <a:latin typeface="Canva Sans Bold"/>
              </a:rPr>
              <a:t>REFERENCES</a:t>
            </a:r>
          </a:p>
          <a:p>
            <a:pPr algn="ctr">
              <a:lnSpc>
                <a:spcPts val="3372"/>
              </a:lnSpc>
              <a:spcBef>
                <a:spcPct val="0"/>
              </a:spcBef>
            </a:pPr>
            <a:endParaRPr lang="en-US" sz="2409">
              <a:solidFill>
                <a:srgbClr val="000000"/>
              </a:solidFill>
              <a:latin typeface="Canva Sans Bold"/>
            </a:endParaRPr>
          </a:p>
          <a:p>
            <a:pPr algn="just">
              <a:lnSpc>
                <a:spcPts val="3372"/>
              </a:lnSpc>
              <a:spcBef>
                <a:spcPct val="0"/>
              </a:spcBef>
            </a:pPr>
            <a:r>
              <a:rPr lang="en-US" sz="2409">
                <a:solidFill>
                  <a:srgbClr val="000000"/>
                </a:solidFill>
                <a:latin typeface="Canva Sans"/>
              </a:rPr>
              <a:t>• “Automation systems,” GeeksforGeeks, https://www.geeksforgeeks.org/automationsystems/ (accessed Dec. 24, 2023).</a:t>
            </a:r>
          </a:p>
          <a:p>
            <a:pPr algn="just">
              <a:lnSpc>
                <a:spcPts val="3372"/>
              </a:lnSpc>
              <a:spcBef>
                <a:spcPct val="0"/>
              </a:spcBef>
            </a:pPr>
            <a:endParaRPr lang="en-US" sz="2409">
              <a:solidFill>
                <a:srgbClr val="000000"/>
              </a:solidFill>
              <a:latin typeface="Canva Sans"/>
            </a:endParaRPr>
          </a:p>
          <a:p>
            <a:pPr algn="just">
              <a:lnSpc>
                <a:spcPts val="3372"/>
              </a:lnSpc>
              <a:spcBef>
                <a:spcPct val="0"/>
              </a:spcBef>
            </a:pPr>
            <a:r>
              <a:rPr lang="en-US" sz="2409">
                <a:solidFill>
                  <a:srgbClr val="000000"/>
                </a:solidFill>
                <a:latin typeface="Canva Sans"/>
              </a:rPr>
              <a:t>• TamZid, “A short guide to home lighting automation,” EVVR Shop,https://evvr.io/blogs/newsroom-2/a-short-guide-to-home-lighting-automation (accessed Dec. 24, 2023).</a:t>
            </a:r>
          </a:p>
          <a:p>
            <a:pPr algn="just">
              <a:lnSpc>
                <a:spcPts val="3372"/>
              </a:lnSpc>
              <a:spcBef>
                <a:spcPct val="0"/>
              </a:spcBef>
            </a:pPr>
            <a:endParaRPr lang="en-US" sz="2409">
              <a:solidFill>
                <a:srgbClr val="000000"/>
              </a:solidFill>
              <a:latin typeface="Canva Sans"/>
            </a:endParaRPr>
          </a:p>
          <a:p>
            <a:pPr algn="just">
              <a:lnSpc>
                <a:spcPts val="3372"/>
              </a:lnSpc>
              <a:spcBef>
                <a:spcPct val="0"/>
              </a:spcBef>
            </a:pPr>
            <a:r>
              <a:rPr lang="en-US" sz="2409">
                <a:solidFill>
                  <a:srgbClr val="000000"/>
                </a:solidFill>
                <a:latin typeface="Canva Sans"/>
              </a:rPr>
              <a:t>• G. Song, Z. Wei, W. Zhang and A. Song, “Design of a networked monitoring system for home automation,” IEEE Trans. on Consumer Electronics, vol. 53, no. 3, pp. 933 – 937, (accessed Dec. 24, 2023).</a:t>
            </a:r>
          </a:p>
          <a:p>
            <a:pPr algn="just">
              <a:lnSpc>
                <a:spcPts val="3372"/>
              </a:lnSpc>
              <a:spcBef>
                <a:spcPct val="0"/>
              </a:spcBef>
            </a:pPr>
            <a:endParaRPr lang="en-US" sz="2409">
              <a:solidFill>
                <a:srgbClr val="000000"/>
              </a:solidFill>
              <a:latin typeface="Canva Sans"/>
            </a:endParaRPr>
          </a:p>
          <a:p>
            <a:pPr algn="just">
              <a:lnSpc>
                <a:spcPts val="3372"/>
              </a:lnSpc>
              <a:spcBef>
                <a:spcPct val="0"/>
              </a:spcBef>
            </a:pPr>
            <a:r>
              <a:rPr lang="en-US" sz="2409">
                <a:solidFill>
                  <a:srgbClr val="000000"/>
                </a:solidFill>
                <a:latin typeface="Canva Sans"/>
              </a:rPr>
              <a:t>• A. Alheraish, “Design and Implementation of Home Automation System” IEEE Transactions on Consumer Electronics, Vol. 50, No. 4, pp. 1087-1092, (accessed Dec.24, 2023).</a:t>
            </a:r>
          </a:p>
          <a:p>
            <a:pPr algn="just">
              <a:lnSpc>
                <a:spcPts val="3372"/>
              </a:lnSpc>
              <a:spcBef>
                <a:spcPct val="0"/>
              </a:spcBef>
            </a:pPr>
            <a:endParaRPr lang="en-US" sz="2409">
              <a:solidFill>
                <a:srgbClr val="000000"/>
              </a:solidFill>
              <a:latin typeface="Canva Sans"/>
            </a:endParaRPr>
          </a:p>
          <a:p>
            <a:pPr algn="just">
              <a:lnSpc>
                <a:spcPts val="3372"/>
              </a:lnSpc>
              <a:spcBef>
                <a:spcPct val="0"/>
              </a:spcBef>
            </a:pPr>
            <a:r>
              <a:rPr lang="en-US" sz="2409">
                <a:solidFill>
                  <a:srgbClr val="000000"/>
                </a:solidFill>
                <a:latin typeface="Canva Sans"/>
              </a:rPr>
              <a:t>• N.Sriskanthan, F. Tan and A. Karande, “Bluetooth based home automation system”, Microprocessors and Microsystems, vol. 26, no.6, (2002), pp. 281-289. (accessed Dec. 24, 2023).</a:t>
            </a:r>
          </a:p>
          <a:p>
            <a:pPr algn="just">
              <a:lnSpc>
                <a:spcPts val="3372"/>
              </a:lnSpc>
              <a:spcBef>
                <a:spcPct val="0"/>
              </a:spcBef>
            </a:pPr>
            <a:endParaRPr lang="en-US" sz="2409">
              <a:solidFill>
                <a:srgbClr val="000000"/>
              </a:solidFill>
              <a:latin typeface="Canva Sans"/>
            </a:endParaRPr>
          </a:p>
          <a:p>
            <a:pPr algn="just">
              <a:lnSpc>
                <a:spcPts val="3372"/>
              </a:lnSpc>
              <a:spcBef>
                <a:spcPct val="0"/>
              </a:spcBef>
            </a:pPr>
            <a:r>
              <a:rPr lang="en-US" sz="2409">
                <a:solidFill>
                  <a:srgbClr val="000000"/>
                </a:solidFill>
                <a:latin typeface="Canva Sans"/>
              </a:rPr>
              <a:t>• IEEE Xplore, “Automatic plant watering controller component using FPGA device”. https://ieeexplore.ieee.org/document/7415167. (accessed Dec. 24, 2023).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TextBox 2"/>
          <p:cNvSpPr txBox="1"/>
          <p:nvPr/>
        </p:nvSpPr>
        <p:spPr>
          <a:xfrm>
            <a:off x="0" y="87788"/>
            <a:ext cx="18288000" cy="10257922"/>
          </a:xfrm>
          <a:prstGeom prst="rect">
            <a:avLst/>
          </a:prstGeom>
        </p:spPr>
        <p:txBody>
          <a:bodyPr lIns="0" tIns="0" rIns="0" bIns="0" rtlCol="0" anchor="t">
            <a:spAutoFit/>
          </a:bodyPr>
          <a:lstStyle/>
          <a:p>
            <a:pPr algn="ctr">
              <a:lnSpc>
                <a:spcPts val="3702"/>
              </a:lnSpc>
              <a:spcBef>
                <a:spcPct val="0"/>
              </a:spcBef>
            </a:pPr>
            <a:r>
              <a:rPr lang="en-US" sz="2644">
                <a:solidFill>
                  <a:srgbClr val="000000"/>
                </a:solidFill>
                <a:latin typeface="Canva Sans Bold"/>
              </a:rPr>
              <a:t>CHAPTER 1 - INTRODUCTION</a:t>
            </a:r>
          </a:p>
          <a:p>
            <a:pPr algn="just">
              <a:lnSpc>
                <a:spcPts val="3702"/>
              </a:lnSpc>
              <a:spcBef>
                <a:spcPct val="0"/>
              </a:spcBef>
            </a:pPr>
            <a:r>
              <a:rPr lang="en-US" sz="2644">
                <a:solidFill>
                  <a:srgbClr val="FF5757"/>
                </a:solidFill>
                <a:latin typeface="Canva Sans"/>
              </a:rPr>
              <a:t>1.1. BACKGROUND</a:t>
            </a:r>
          </a:p>
          <a:p>
            <a:pPr algn="just">
              <a:lnSpc>
                <a:spcPts val="3702"/>
              </a:lnSpc>
              <a:spcBef>
                <a:spcPct val="0"/>
              </a:spcBef>
            </a:pPr>
            <a:r>
              <a:rPr lang="en-US" sz="2644">
                <a:solidFill>
                  <a:srgbClr val="000000"/>
                </a:solidFill>
                <a:latin typeface="Canva Sans"/>
              </a:rPr>
              <a:t> Di era teknologi saat ini, kebutuhan akan kenyamanan dan efisiensi dalam kehidupan sehari-hari menjadi prioritas. Home Automation, atau ototmisasi rumah, merupakan solusi teknologi yang dirancang untuk memenuhi kebutuhan tersebut. Sistem ini mengintegrasikan perangkat-perangkat rumah tangga ke dalam sebuah jaringan yang cerdas, memungkinkan pengguna untuk mengontrol, memonitor, dan mengautomisasi berbagai aktivititas rumah dengan mudah dan fleksibel.</a:t>
            </a:r>
          </a:p>
          <a:p>
            <a:pPr algn="just">
              <a:lnSpc>
                <a:spcPts val="3702"/>
              </a:lnSpc>
              <a:spcBef>
                <a:spcPct val="0"/>
              </a:spcBef>
            </a:pPr>
            <a:r>
              <a:rPr lang="en-US" sz="2644">
                <a:solidFill>
                  <a:srgbClr val="000000"/>
                </a:solidFill>
                <a:latin typeface="Canva Sans"/>
              </a:rPr>
              <a:t> Dengan adanya Home Automation, berbagai aktivitas seperti pengaturan suhu ruangan, pengelolaan pencahayaan, penyiraman tanaman, dan pengisian air bak mandi, yang sebelumnya dilakukan secara manual, kini dapat diotomisasi. Hal ini tidak hanya meningkatkan kenyamanan tetapi juga efisensi waktu dan energi.</a:t>
            </a:r>
          </a:p>
          <a:p>
            <a:pPr algn="just">
              <a:lnSpc>
                <a:spcPts val="3702"/>
              </a:lnSpc>
              <a:spcBef>
                <a:spcPct val="0"/>
              </a:spcBef>
            </a:pPr>
            <a:endParaRPr lang="en-US" sz="2644">
              <a:solidFill>
                <a:srgbClr val="000000"/>
              </a:solidFill>
              <a:latin typeface="Canva Sans"/>
            </a:endParaRPr>
          </a:p>
          <a:p>
            <a:pPr algn="just">
              <a:lnSpc>
                <a:spcPts val="3702"/>
              </a:lnSpc>
              <a:spcBef>
                <a:spcPct val="0"/>
              </a:spcBef>
            </a:pPr>
            <a:endParaRPr lang="en-US" sz="2644">
              <a:solidFill>
                <a:srgbClr val="000000"/>
              </a:solidFill>
              <a:latin typeface="Canva Sans"/>
            </a:endParaRPr>
          </a:p>
          <a:p>
            <a:pPr algn="just">
              <a:lnSpc>
                <a:spcPts val="3702"/>
              </a:lnSpc>
              <a:spcBef>
                <a:spcPct val="0"/>
              </a:spcBef>
            </a:pPr>
            <a:r>
              <a:rPr lang="en-US" sz="2644">
                <a:solidFill>
                  <a:srgbClr val="FF5757"/>
                </a:solidFill>
                <a:latin typeface="Canva Sans"/>
              </a:rPr>
              <a:t>1.2. PROJECT DESCRIPTION</a:t>
            </a:r>
          </a:p>
          <a:p>
            <a:pPr algn="just">
              <a:lnSpc>
                <a:spcPts val="3702"/>
              </a:lnSpc>
              <a:spcBef>
                <a:spcPct val="0"/>
              </a:spcBef>
            </a:pPr>
            <a:r>
              <a:rPr lang="en-US" sz="2644">
                <a:solidFill>
                  <a:srgbClr val="000000"/>
                </a:solidFill>
                <a:latin typeface="Canva Sans"/>
              </a:rPr>
              <a:t> Proyek ini terdiri dari empat perangkat yang mempunyai tugas berbeda-beda dan masing-masing juga memiliki parameternya dalam menjalankan tugasnya, deskripsinya sebagai berikut :</a:t>
            </a:r>
          </a:p>
          <a:p>
            <a:pPr algn="just">
              <a:lnSpc>
                <a:spcPts val="3702"/>
              </a:lnSpc>
              <a:spcBef>
                <a:spcPct val="0"/>
              </a:spcBef>
            </a:pPr>
            <a:r>
              <a:rPr lang="en-US" sz="2644">
                <a:solidFill>
                  <a:srgbClr val="000000"/>
                </a:solidFill>
                <a:latin typeface="Canva Sans"/>
              </a:rPr>
              <a:t>1.    Air Conditioner : Menyalakan/mematikan AC berdasarkan waktu dan suhu ruangan, menaikkan/menurunkan suhu AC berdasarkan suhu ruangan.</a:t>
            </a:r>
          </a:p>
          <a:p>
            <a:pPr algn="just">
              <a:lnSpc>
                <a:spcPts val="3702"/>
              </a:lnSpc>
              <a:spcBef>
                <a:spcPct val="0"/>
              </a:spcBef>
            </a:pPr>
            <a:r>
              <a:rPr lang="en-US" sz="2644">
                <a:solidFill>
                  <a:srgbClr val="000000"/>
                </a:solidFill>
                <a:latin typeface="Canva Sans"/>
              </a:rPr>
              <a:t>2.    Water pumper : Menyalakan pengisi air bak mandi pada waktu tertentu, menaikkan suhu air baik mandi.</a:t>
            </a:r>
          </a:p>
          <a:p>
            <a:pPr algn="just">
              <a:lnSpc>
                <a:spcPts val="3702"/>
              </a:lnSpc>
              <a:spcBef>
                <a:spcPct val="0"/>
              </a:spcBef>
            </a:pPr>
            <a:r>
              <a:rPr lang="en-US" sz="2644">
                <a:solidFill>
                  <a:srgbClr val="000000"/>
                </a:solidFill>
                <a:latin typeface="Canva Sans"/>
              </a:rPr>
              <a:t>3.    Plant Waterer : Menyiram tanaman pada waktu-waktu tertentu.</a:t>
            </a:r>
          </a:p>
          <a:p>
            <a:pPr algn="just">
              <a:lnSpc>
                <a:spcPts val="3702"/>
              </a:lnSpc>
              <a:spcBef>
                <a:spcPct val="0"/>
              </a:spcBef>
            </a:pPr>
            <a:r>
              <a:rPr lang="en-US" sz="2644">
                <a:solidFill>
                  <a:srgbClr val="000000"/>
                </a:solidFill>
                <a:latin typeface="Canva Sans"/>
              </a:rPr>
              <a:t>4.    Lampu : Menyalakan/mematikan lampu berdasarkan waktu, menyalakan/mematikan lampu berdasarkan intensitas cahaya, menaikkan/menurunkan intensitas lampu berdasarkan pergerakan.</a:t>
            </a:r>
          </a:p>
          <a:p>
            <a:pPr algn="just">
              <a:lnSpc>
                <a:spcPts val="3702"/>
              </a:lnSpc>
              <a:spcBef>
                <a:spcPct val="0"/>
              </a:spcBef>
            </a:pPr>
            <a:endParaRPr lang="en-US" sz="2644">
              <a:solidFill>
                <a:srgbClr val="000000"/>
              </a:solidFill>
              <a:latin typeface="Canva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18" name="TextBox 18"/>
          <p:cNvSpPr txBox="1"/>
          <p:nvPr/>
        </p:nvSpPr>
        <p:spPr>
          <a:xfrm>
            <a:off x="3308157" y="4008445"/>
            <a:ext cx="11671685" cy="2031984"/>
          </a:xfrm>
          <a:prstGeom prst="rect">
            <a:avLst/>
          </a:prstGeom>
        </p:spPr>
        <p:txBody>
          <a:bodyPr lIns="0" tIns="0" rIns="0" bIns="0" rtlCol="0" anchor="t">
            <a:spAutoFit/>
          </a:bodyPr>
          <a:lstStyle/>
          <a:p>
            <a:pPr algn="ctr">
              <a:lnSpc>
                <a:spcPts val="16575"/>
              </a:lnSpc>
            </a:pPr>
            <a:r>
              <a:rPr lang="en-US" sz="11839">
                <a:solidFill>
                  <a:srgbClr val="393D3F"/>
                </a:solidFill>
                <a:latin typeface="Alice"/>
              </a:rPr>
              <a:t>TERIMAKASIH</a:t>
            </a:r>
          </a:p>
        </p:txBody>
      </p:sp>
      <p:sp>
        <p:nvSpPr>
          <p:cNvPr id="19" name="AutoShape 19"/>
          <p:cNvSpPr/>
          <p:nvPr/>
        </p:nvSpPr>
        <p:spPr>
          <a:xfrm>
            <a:off x="2169150" y="4227520"/>
            <a:ext cx="13949700" cy="0"/>
          </a:xfrm>
          <a:prstGeom prst="line">
            <a:avLst/>
          </a:prstGeom>
          <a:ln w="38100" cap="flat">
            <a:solidFill>
              <a:srgbClr val="000000"/>
            </a:solidFill>
            <a:prstDash val="solid"/>
            <a:headEnd type="none" w="sm" len="sm"/>
            <a:tailEnd type="none" w="sm" len="sm"/>
          </a:ln>
        </p:spPr>
      </p:sp>
      <p:sp>
        <p:nvSpPr>
          <p:cNvPr id="20" name="AutoShape 20"/>
          <p:cNvSpPr/>
          <p:nvPr/>
        </p:nvSpPr>
        <p:spPr>
          <a:xfrm>
            <a:off x="2169150" y="6059480"/>
            <a:ext cx="13949700" cy="0"/>
          </a:xfrm>
          <a:prstGeom prst="line">
            <a:avLst/>
          </a:prstGeom>
          <a:ln w="38100" cap="flat">
            <a:solidFill>
              <a:srgbClr val="000000"/>
            </a:solidFill>
            <a:prstDash val="solid"/>
            <a:headEnd type="none" w="sm" len="sm"/>
            <a:tailEnd type="none" w="sm" len="sm"/>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Freeform 2"/>
          <p:cNvSpPr/>
          <p:nvPr/>
        </p:nvSpPr>
        <p:spPr>
          <a:xfrm>
            <a:off x="661337" y="4702167"/>
            <a:ext cx="7399993" cy="5155838"/>
          </a:xfrm>
          <a:custGeom>
            <a:avLst/>
            <a:gdLst/>
            <a:ahLst/>
            <a:cxnLst/>
            <a:rect l="l" t="t" r="r" b="b"/>
            <a:pathLst>
              <a:path w="7399993" h="5155838">
                <a:moveTo>
                  <a:pt x="0" y="0"/>
                </a:moveTo>
                <a:lnTo>
                  <a:pt x="7399993" y="0"/>
                </a:lnTo>
                <a:lnTo>
                  <a:pt x="7399993" y="5155838"/>
                </a:lnTo>
                <a:lnTo>
                  <a:pt x="0" y="5155838"/>
                </a:lnTo>
                <a:lnTo>
                  <a:pt x="0" y="0"/>
                </a:lnTo>
                <a:close/>
              </a:path>
            </a:pathLst>
          </a:custGeom>
          <a:blipFill>
            <a:blip r:embed="rId2"/>
            <a:stretch>
              <a:fillRect t="-446" b="-446"/>
            </a:stretch>
          </a:blipFill>
        </p:spPr>
      </p:sp>
      <p:sp>
        <p:nvSpPr>
          <p:cNvPr id="3" name="TextBox 3"/>
          <p:cNvSpPr txBox="1"/>
          <p:nvPr/>
        </p:nvSpPr>
        <p:spPr>
          <a:xfrm>
            <a:off x="0" y="-57150"/>
            <a:ext cx="18567742" cy="5590221"/>
          </a:xfrm>
          <a:prstGeom prst="rect">
            <a:avLst/>
          </a:prstGeom>
        </p:spPr>
        <p:txBody>
          <a:bodyPr lIns="0" tIns="0" rIns="0" bIns="0" rtlCol="0" anchor="t">
            <a:spAutoFit/>
          </a:bodyPr>
          <a:lstStyle/>
          <a:p>
            <a:pPr algn="just">
              <a:lnSpc>
                <a:spcPts val="3727"/>
              </a:lnSpc>
            </a:pPr>
            <a:r>
              <a:rPr lang="en-US" sz="2662">
                <a:solidFill>
                  <a:srgbClr val="FF5757"/>
                </a:solidFill>
                <a:latin typeface="Canva Sans"/>
              </a:rPr>
              <a:t>1.3. OBJECTIVES</a:t>
            </a:r>
          </a:p>
          <a:p>
            <a:pPr algn="just">
              <a:lnSpc>
                <a:spcPts val="3727"/>
              </a:lnSpc>
            </a:pPr>
            <a:r>
              <a:rPr lang="en-US" sz="2662">
                <a:solidFill>
                  <a:srgbClr val="000000"/>
                </a:solidFill>
                <a:latin typeface="Canva Sans"/>
              </a:rPr>
              <a:t>Tujuan dari project ini adalah sebagai berikut :</a:t>
            </a:r>
          </a:p>
          <a:p>
            <a:pPr algn="just">
              <a:lnSpc>
                <a:spcPts val="3727"/>
              </a:lnSpc>
            </a:pPr>
            <a:r>
              <a:rPr lang="en-US" sz="2662">
                <a:solidFill>
                  <a:srgbClr val="000000"/>
                </a:solidFill>
                <a:latin typeface="Canva Sans"/>
              </a:rPr>
              <a:t>1.  Membuat program yang dapat mengontrol perangkat rumah tangga seperti AC, water pumper, plant water system, dan lampu dengan mudah dan efisien.</a:t>
            </a:r>
          </a:p>
          <a:p>
            <a:pPr algn="just">
              <a:lnSpc>
                <a:spcPts val="3727"/>
              </a:lnSpc>
            </a:pPr>
            <a:r>
              <a:rPr lang="en-US" sz="2662">
                <a:solidFill>
                  <a:srgbClr val="000000"/>
                </a:solidFill>
                <a:latin typeface="Canva Sans"/>
              </a:rPr>
              <a:t>2.  Mengimplementasikan sistem yang dapat dapat menyesuaikan operasi perangkat berdasarkan kondisi lingkungan, seperti suhu dan intensitas cahaya, untuk menghemat energi dan biaya operasional.</a:t>
            </a:r>
          </a:p>
          <a:p>
            <a:pPr algn="just">
              <a:lnSpc>
                <a:spcPts val="3727"/>
              </a:lnSpc>
            </a:pPr>
            <a:r>
              <a:rPr lang="en-US" sz="2662">
                <a:solidFill>
                  <a:srgbClr val="000000"/>
                </a:solidFill>
                <a:latin typeface="Canva Sans"/>
              </a:rPr>
              <a:t>3.  Dengan adanya sistem yang telah dibuat pengguna tidak akan melakukan hal yang repetitif setiap harinya karena sudah di automisasi. Seperti, Penyiram tanaman otomatis yang berjalan sesuai waktu-waktu tertentu. </a:t>
            </a:r>
          </a:p>
          <a:p>
            <a:pPr algn="just">
              <a:lnSpc>
                <a:spcPts val="3727"/>
              </a:lnSpc>
            </a:pPr>
            <a:endParaRPr lang="en-US" sz="2662">
              <a:solidFill>
                <a:srgbClr val="000000"/>
              </a:solidFill>
              <a:latin typeface="Canva Sans"/>
            </a:endParaRPr>
          </a:p>
          <a:p>
            <a:pPr algn="just">
              <a:lnSpc>
                <a:spcPts val="3727"/>
              </a:lnSpc>
            </a:pPr>
            <a:r>
              <a:rPr lang="en-US" sz="2662">
                <a:solidFill>
                  <a:srgbClr val="FF5757"/>
                </a:solidFill>
                <a:latin typeface="Canva Sans"/>
              </a:rPr>
              <a:t>1.4ROLES AND RESPONSIBILITIES</a:t>
            </a:r>
          </a:p>
          <a:p>
            <a:pPr algn="just">
              <a:lnSpc>
                <a:spcPts val="3727"/>
              </a:lnSpc>
              <a:spcBef>
                <a:spcPct val="0"/>
              </a:spcBef>
            </a:pPr>
            <a:endParaRPr lang="en-US" sz="2662">
              <a:solidFill>
                <a:srgbClr val="FF5757"/>
              </a:solidFill>
              <a:latin typeface="Canva Sans"/>
            </a:endParaRPr>
          </a:p>
          <a:p>
            <a:pPr algn="just">
              <a:lnSpc>
                <a:spcPts val="3727"/>
              </a:lnSpc>
              <a:spcBef>
                <a:spcPct val="0"/>
              </a:spcBef>
            </a:pPr>
            <a:endParaRPr lang="en-US" sz="2662">
              <a:solidFill>
                <a:srgbClr val="FF5757"/>
              </a:solidFill>
              <a:latin typeface="Canv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TextBox 2"/>
          <p:cNvSpPr txBox="1"/>
          <p:nvPr/>
        </p:nvSpPr>
        <p:spPr>
          <a:xfrm>
            <a:off x="0" y="-57150"/>
            <a:ext cx="18288000" cy="10451469"/>
          </a:xfrm>
          <a:prstGeom prst="rect">
            <a:avLst/>
          </a:prstGeom>
        </p:spPr>
        <p:txBody>
          <a:bodyPr lIns="0" tIns="0" rIns="0" bIns="0" rtlCol="0" anchor="t">
            <a:spAutoFit/>
          </a:bodyPr>
          <a:lstStyle/>
          <a:p>
            <a:pPr algn="ctr">
              <a:lnSpc>
                <a:spcPts val="3745"/>
              </a:lnSpc>
              <a:spcBef>
                <a:spcPct val="0"/>
              </a:spcBef>
            </a:pPr>
            <a:r>
              <a:rPr lang="en-US" sz="2675">
                <a:solidFill>
                  <a:srgbClr val="000000"/>
                </a:solidFill>
                <a:latin typeface="Canva Sans Bold"/>
              </a:rPr>
              <a:t>CHAPTER 2 - IMPLEMENTATION</a:t>
            </a:r>
          </a:p>
          <a:p>
            <a:pPr algn="just">
              <a:lnSpc>
                <a:spcPts val="3745"/>
              </a:lnSpc>
              <a:spcBef>
                <a:spcPct val="0"/>
              </a:spcBef>
            </a:pPr>
            <a:r>
              <a:rPr lang="en-US" sz="2675">
                <a:solidFill>
                  <a:srgbClr val="FF5757"/>
                </a:solidFill>
                <a:latin typeface="Canva Sans"/>
              </a:rPr>
              <a:t>2.1    EQUIPMENT</a:t>
            </a:r>
          </a:p>
          <a:p>
            <a:pPr algn="just">
              <a:lnSpc>
                <a:spcPts val="3745"/>
              </a:lnSpc>
              <a:spcBef>
                <a:spcPct val="0"/>
              </a:spcBef>
            </a:pPr>
            <a:r>
              <a:rPr lang="en-US" sz="2675">
                <a:solidFill>
                  <a:srgbClr val="000000"/>
                </a:solidFill>
                <a:latin typeface="Canva Sans"/>
              </a:rPr>
              <a:t>- Visual Studio Code</a:t>
            </a:r>
          </a:p>
          <a:p>
            <a:pPr algn="just">
              <a:lnSpc>
                <a:spcPts val="3745"/>
              </a:lnSpc>
              <a:spcBef>
                <a:spcPct val="0"/>
              </a:spcBef>
            </a:pPr>
            <a:r>
              <a:rPr lang="en-US" sz="2675">
                <a:solidFill>
                  <a:srgbClr val="000000"/>
                </a:solidFill>
                <a:latin typeface="Canva Sans"/>
              </a:rPr>
              <a:t>- ModelSim</a:t>
            </a:r>
          </a:p>
          <a:p>
            <a:pPr algn="just">
              <a:lnSpc>
                <a:spcPts val="3745"/>
              </a:lnSpc>
              <a:spcBef>
                <a:spcPct val="0"/>
              </a:spcBef>
            </a:pPr>
            <a:r>
              <a:rPr lang="en-US" sz="2675">
                <a:solidFill>
                  <a:srgbClr val="000000"/>
                </a:solidFill>
                <a:latin typeface="Canva Sans"/>
              </a:rPr>
              <a:t>- Quartus </a:t>
            </a:r>
          </a:p>
          <a:p>
            <a:pPr algn="just">
              <a:lnSpc>
                <a:spcPts val="3745"/>
              </a:lnSpc>
              <a:spcBef>
                <a:spcPct val="0"/>
              </a:spcBef>
            </a:pPr>
            <a:endParaRPr lang="en-US" sz="2675">
              <a:solidFill>
                <a:srgbClr val="000000"/>
              </a:solidFill>
              <a:latin typeface="Canva Sans"/>
            </a:endParaRPr>
          </a:p>
          <a:p>
            <a:pPr algn="just">
              <a:lnSpc>
                <a:spcPts val="3745"/>
              </a:lnSpc>
              <a:spcBef>
                <a:spcPct val="0"/>
              </a:spcBef>
            </a:pPr>
            <a:r>
              <a:rPr lang="en-US" sz="2675">
                <a:solidFill>
                  <a:srgbClr val="FF5757"/>
                </a:solidFill>
                <a:latin typeface="Canva Sans"/>
              </a:rPr>
              <a:t>2.2 IMPLEMENTASI</a:t>
            </a:r>
          </a:p>
          <a:p>
            <a:pPr algn="just">
              <a:lnSpc>
                <a:spcPts val="3745"/>
              </a:lnSpc>
              <a:spcBef>
                <a:spcPct val="0"/>
              </a:spcBef>
            </a:pPr>
            <a:r>
              <a:rPr lang="en-US" sz="2675">
                <a:solidFill>
                  <a:srgbClr val="000000"/>
                </a:solidFill>
                <a:latin typeface="Canva Sans"/>
              </a:rPr>
              <a:t>Visual Studio Code (VSCode):</a:t>
            </a:r>
          </a:p>
          <a:p>
            <a:pPr algn="just">
              <a:lnSpc>
                <a:spcPts val="3745"/>
              </a:lnSpc>
              <a:spcBef>
                <a:spcPct val="0"/>
              </a:spcBef>
            </a:pPr>
            <a:r>
              <a:rPr lang="en-US" sz="2675">
                <a:solidFill>
                  <a:srgbClr val="000000"/>
                </a:solidFill>
                <a:latin typeface="Canva Sans"/>
              </a:rPr>
              <a:t>• Pembuatan Proyek:</a:t>
            </a:r>
          </a:p>
          <a:p>
            <a:pPr algn="just">
              <a:lnSpc>
                <a:spcPts val="3745"/>
              </a:lnSpc>
              <a:spcBef>
                <a:spcPct val="0"/>
              </a:spcBef>
            </a:pPr>
            <a:r>
              <a:rPr lang="en-US" sz="2675">
                <a:solidFill>
                  <a:srgbClr val="000000"/>
                </a:solidFill>
                <a:latin typeface="Canva Sans"/>
              </a:rPr>
              <a:t>- Membuat folder kerja di VSCode untuk proyek VHDL.</a:t>
            </a:r>
          </a:p>
          <a:p>
            <a:pPr algn="just">
              <a:lnSpc>
                <a:spcPts val="3745"/>
              </a:lnSpc>
              <a:spcBef>
                <a:spcPct val="0"/>
              </a:spcBef>
            </a:pPr>
            <a:r>
              <a:rPr lang="en-US" sz="2675">
                <a:solidFill>
                  <a:srgbClr val="000000"/>
                </a:solidFill>
                <a:latin typeface="Canva Sans"/>
              </a:rPr>
              <a:t>- Menggunakan ekstensi VSCode yang mendukung VHDL.</a:t>
            </a:r>
          </a:p>
          <a:p>
            <a:pPr algn="just">
              <a:lnSpc>
                <a:spcPts val="3745"/>
              </a:lnSpc>
              <a:spcBef>
                <a:spcPct val="0"/>
              </a:spcBef>
            </a:pPr>
            <a:endParaRPr lang="en-US" sz="2675">
              <a:solidFill>
                <a:srgbClr val="000000"/>
              </a:solidFill>
              <a:latin typeface="Canva Sans"/>
            </a:endParaRPr>
          </a:p>
          <a:p>
            <a:pPr algn="just">
              <a:lnSpc>
                <a:spcPts val="3745"/>
              </a:lnSpc>
              <a:spcBef>
                <a:spcPct val="0"/>
              </a:spcBef>
            </a:pPr>
            <a:r>
              <a:rPr lang="en-US" sz="2675">
                <a:solidFill>
                  <a:srgbClr val="000000"/>
                </a:solidFill>
                <a:latin typeface="Canva Sans"/>
              </a:rPr>
              <a:t>• Editor dan Debugging:</a:t>
            </a:r>
          </a:p>
          <a:p>
            <a:pPr algn="just">
              <a:lnSpc>
                <a:spcPts val="3745"/>
              </a:lnSpc>
              <a:spcBef>
                <a:spcPct val="0"/>
              </a:spcBef>
            </a:pPr>
            <a:r>
              <a:rPr lang="en-US" sz="2675">
                <a:solidFill>
                  <a:srgbClr val="000000"/>
                </a:solidFill>
                <a:latin typeface="Canva Sans"/>
              </a:rPr>
              <a:t>- Menggunakan VSCode sebagai editor untuk mengedit dan mengorganisir file VHDL.</a:t>
            </a:r>
          </a:p>
          <a:p>
            <a:pPr algn="just">
              <a:lnSpc>
                <a:spcPts val="3745"/>
              </a:lnSpc>
              <a:spcBef>
                <a:spcPct val="0"/>
              </a:spcBef>
            </a:pPr>
            <a:r>
              <a:rPr lang="en-US" sz="2675">
                <a:solidFill>
                  <a:srgbClr val="000000"/>
                </a:solidFill>
                <a:latin typeface="Canva Sans"/>
              </a:rPr>
              <a:t>- Menggunakan fitur debugging untuk memudahkan identifikasi masalah dalam kode.</a:t>
            </a:r>
          </a:p>
          <a:p>
            <a:pPr algn="just">
              <a:lnSpc>
                <a:spcPts val="3745"/>
              </a:lnSpc>
              <a:spcBef>
                <a:spcPct val="0"/>
              </a:spcBef>
            </a:pPr>
            <a:endParaRPr lang="en-US" sz="2675">
              <a:solidFill>
                <a:srgbClr val="000000"/>
              </a:solidFill>
              <a:latin typeface="Canva Sans"/>
            </a:endParaRPr>
          </a:p>
          <a:p>
            <a:pPr algn="just">
              <a:lnSpc>
                <a:spcPts val="3745"/>
              </a:lnSpc>
              <a:spcBef>
                <a:spcPct val="0"/>
              </a:spcBef>
            </a:pPr>
            <a:r>
              <a:rPr lang="en-US" sz="2675">
                <a:solidFill>
                  <a:srgbClr val="000000"/>
                </a:solidFill>
                <a:latin typeface="Canva Sans"/>
              </a:rPr>
              <a:t>• Integrasi dengan Quartus dan ModelSim:</a:t>
            </a:r>
          </a:p>
          <a:p>
            <a:pPr algn="just">
              <a:lnSpc>
                <a:spcPts val="3745"/>
              </a:lnSpc>
              <a:spcBef>
                <a:spcPct val="0"/>
              </a:spcBef>
            </a:pPr>
            <a:r>
              <a:rPr lang="en-US" sz="2675">
                <a:solidFill>
                  <a:srgbClr val="000000"/>
                </a:solidFill>
                <a:latin typeface="Canva Sans"/>
              </a:rPr>
              <a:t>- Memastikan ekstensi VSCode dapat memanggil Quartus dan ModelSim dari terminal.</a:t>
            </a:r>
          </a:p>
          <a:p>
            <a:pPr algn="just">
              <a:lnSpc>
                <a:spcPts val="3745"/>
              </a:lnSpc>
              <a:spcBef>
                <a:spcPct val="0"/>
              </a:spcBef>
            </a:pPr>
            <a:r>
              <a:rPr lang="en-US" sz="2675">
                <a:solidFill>
                  <a:srgbClr val="000000"/>
                </a:solidFill>
                <a:latin typeface="Canva Sans"/>
              </a:rPr>
              <a:t>- Mengkonfigurasikan lintasan file untuk mempermudah navigasi antara file.</a:t>
            </a:r>
          </a:p>
          <a:p>
            <a:pPr algn="just">
              <a:lnSpc>
                <a:spcPts val="3745"/>
              </a:lnSpc>
              <a:spcBef>
                <a:spcPct val="0"/>
              </a:spcBef>
            </a:pPr>
            <a:endParaRPr lang="en-US" sz="2675">
              <a:solidFill>
                <a:srgbClr val="000000"/>
              </a:solidFill>
              <a:latin typeface="Canva Sans"/>
            </a:endParaRPr>
          </a:p>
          <a:p>
            <a:pPr algn="just">
              <a:lnSpc>
                <a:spcPts val="3745"/>
              </a:lnSpc>
              <a:spcBef>
                <a:spcPct val="0"/>
              </a:spcBef>
            </a:pPr>
            <a:endParaRPr lang="en-US" sz="2675">
              <a:solidFill>
                <a:srgbClr val="000000"/>
              </a:solidFill>
              <a:latin typeface="Canva Sans"/>
            </a:endParaRPr>
          </a:p>
          <a:p>
            <a:pPr algn="just">
              <a:lnSpc>
                <a:spcPts val="3745"/>
              </a:lnSpc>
              <a:spcBef>
                <a:spcPct val="0"/>
              </a:spcBef>
            </a:pPr>
            <a:endParaRPr lang="en-US" sz="2675">
              <a:solidFill>
                <a:srgbClr val="000000"/>
              </a:solidFill>
              <a:latin typeface="Canv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TextBox 2"/>
          <p:cNvSpPr txBox="1"/>
          <p:nvPr/>
        </p:nvSpPr>
        <p:spPr>
          <a:xfrm>
            <a:off x="0" y="-28575"/>
            <a:ext cx="21032490" cy="11499253"/>
          </a:xfrm>
          <a:prstGeom prst="rect">
            <a:avLst/>
          </a:prstGeom>
        </p:spPr>
        <p:txBody>
          <a:bodyPr lIns="0" tIns="0" rIns="0" bIns="0" rtlCol="0" anchor="t">
            <a:spAutoFit/>
          </a:bodyPr>
          <a:lstStyle/>
          <a:p>
            <a:pPr algn="just">
              <a:lnSpc>
                <a:spcPts val="2890"/>
              </a:lnSpc>
              <a:spcBef>
                <a:spcPct val="0"/>
              </a:spcBef>
            </a:pPr>
            <a:r>
              <a:rPr lang="en-US" sz="2064">
                <a:solidFill>
                  <a:srgbClr val="000000"/>
                </a:solidFill>
                <a:latin typeface="Canva Sans"/>
              </a:rPr>
              <a:t>ModelSim:</a:t>
            </a:r>
          </a:p>
          <a:p>
            <a:pPr algn="just">
              <a:lnSpc>
                <a:spcPts val="2890"/>
              </a:lnSpc>
              <a:spcBef>
                <a:spcPct val="0"/>
              </a:spcBef>
            </a:pPr>
            <a:r>
              <a:rPr lang="en-US" sz="2064">
                <a:solidFill>
                  <a:srgbClr val="000000"/>
                </a:solidFill>
                <a:latin typeface="Canva Sans"/>
              </a:rPr>
              <a:t>·Pembuatan Proyek:</a:t>
            </a:r>
          </a:p>
          <a:p>
            <a:pPr algn="just">
              <a:lnSpc>
                <a:spcPts val="2890"/>
              </a:lnSpc>
              <a:spcBef>
                <a:spcPct val="0"/>
              </a:spcBef>
            </a:pPr>
            <a:r>
              <a:rPr lang="en-US" sz="2064">
                <a:solidFill>
                  <a:srgbClr val="000000"/>
                </a:solidFill>
                <a:latin typeface="Canva Sans"/>
              </a:rPr>
              <a:t>-Membuat Project baru dan memasukkan file yang sudah dibuat didalam Visual Studio Code</a:t>
            </a:r>
          </a:p>
          <a:p>
            <a:pPr algn="just">
              <a:lnSpc>
                <a:spcPts val="2890"/>
              </a:lnSpc>
              <a:spcBef>
                <a:spcPct val="0"/>
              </a:spcBef>
            </a:pPr>
            <a:endParaRPr lang="en-US" sz="2064">
              <a:solidFill>
                <a:srgbClr val="000000"/>
              </a:solidFill>
              <a:latin typeface="Canva Sans"/>
            </a:endParaRPr>
          </a:p>
          <a:p>
            <a:pPr algn="just">
              <a:lnSpc>
                <a:spcPts val="2890"/>
              </a:lnSpc>
              <a:spcBef>
                <a:spcPct val="0"/>
              </a:spcBef>
            </a:pPr>
            <a:r>
              <a:rPr lang="en-US" sz="2064">
                <a:solidFill>
                  <a:srgbClr val="000000"/>
                </a:solidFill>
                <a:latin typeface="Canva Sans"/>
              </a:rPr>
              <a:t>·Simulasi: </a:t>
            </a:r>
          </a:p>
          <a:p>
            <a:pPr algn="just">
              <a:lnSpc>
                <a:spcPts val="2890"/>
              </a:lnSpc>
              <a:spcBef>
                <a:spcPct val="0"/>
              </a:spcBef>
            </a:pPr>
            <a:r>
              <a:rPr lang="en-US" sz="2064">
                <a:solidFill>
                  <a:srgbClr val="000000"/>
                </a:solidFill>
                <a:latin typeface="Canva Sans"/>
              </a:rPr>
              <a:t>-Menggunakan ModelSim untuk simulasi.</a:t>
            </a:r>
          </a:p>
          <a:p>
            <a:pPr algn="just">
              <a:lnSpc>
                <a:spcPts val="2890"/>
              </a:lnSpc>
              <a:spcBef>
                <a:spcPct val="0"/>
              </a:spcBef>
            </a:pPr>
            <a:r>
              <a:rPr lang="en-US" sz="2064">
                <a:solidFill>
                  <a:srgbClr val="000000"/>
                </a:solidFill>
                <a:latin typeface="Canva Sans"/>
              </a:rPr>
              <a:t>-Membuat skrip simulasi atau gunakan antarmuka grafis ModelSim.</a:t>
            </a:r>
          </a:p>
          <a:p>
            <a:pPr algn="just">
              <a:lnSpc>
                <a:spcPts val="2890"/>
              </a:lnSpc>
              <a:spcBef>
                <a:spcPct val="0"/>
              </a:spcBef>
            </a:pPr>
            <a:endParaRPr lang="en-US" sz="2064">
              <a:solidFill>
                <a:srgbClr val="000000"/>
              </a:solidFill>
              <a:latin typeface="Canva Sans"/>
            </a:endParaRPr>
          </a:p>
          <a:p>
            <a:pPr algn="just">
              <a:lnSpc>
                <a:spcPts val="2890"/>
              </a:lnSpc>
              <a:spcBef>
                <a:spcPct val="0"/>
              </a:spcBef>
            </a:pPr>
            <a:r>
              <a:rPr lang="en-US" sz="2064">
                <a:solidFill>
                  <a:srgbClr val="000000"/>
                </a:solidFill>
                <a:latin typeface="Canva Sans"/>
              </a:rPr>
              <a:t>·Verifikasi dan Debugging:</a:t>
            </a:r>
          </a:p>
          <a:p>
            <a:pPr algn="just">
              <a:lnSpc>
                <a:spcPts val="2890"/>
              </a:lnSpc>
              <a:spcBef>
                <a:spcPct val="0"/>
              </a:spcBef>
            </a:pPr>
            <a:r>
              <a:rPr lang="en-US" sz="2064">
                <a:solidFill>
                  <a:srgbClr val="000000"/>
                </a:solidFill>
                <a:latin typeface="Canva Sans"/>
              </a:rPr>
              <a:t>-Memantau sinyal dalam ModelSim untuk memverifikasi logika dan debug kesalahan jika ditemukan.</a:t>
            </a:r>
          </a:p>
          <a:p>
            <a:pPr algn="just">
              <a:lnSpc>
                <a:spcPts val="2890"/>
              </a:lnSpc>
              <a:spcBef>
                <a:spcPct val="0"/>
              </a:spcBef>
            </a:pPr>
            <a:endParaRPr lang="en-US" sz="2064">
              <a:solidFill>
                <a:srgbClr val="000000"/>
              </a:solidFill>
              <a:latin typeface="Canva Sans"/>
            </a:endParaRPr>
          </a:p>
          <a:p>
            <a:pPr algn="just">
              <a:lnSpc>
                <a:spcPts val="2890"/>
              </a:lnSpc>
              <a:spcBef>
                <a:spcPct val="0"/>
              </a:spcBef>
            </a:pPr>
            <a:r>
              <a:rPr lang="en-US" sz="2064">
                <a:solidFill>
                  <a:srgbClr val="000000"/>
                </a:solidFill>
                <a:latin typeface="Canva Sans"/>
              </a:rPr>
              <a:t>Quartus:</a:t>
            </a:r>
          </a:p>
          <a:p>
            <a:pPr algn="just">
              <a:lnSpc>
                <a:spcPts val="2890"/>
              </a:lnSpc>
              <a:spcBef>
                <a:spcPct val="0"/>
              </a:spcBef>
            </a:pPr>
            <a:r>
              <a:rPr lang="en-US" sz="2064">
                <a:solidFill>
                  <a:srgbClr val="000000"/>
                </a:solidFill>
                <a:latin typeface="Canva Sans"/>
              </a:rPr>
              <a:t>·Buat Proyek di Quartus:</a:t>
            </a:r>
          </a:p>
          <a:p>
            <a:pPr algn="just">
              <a:lnSpc>
                <a:spcPts val="2890"/>
              </a:lnSpc>
              <a:spcBef>
                <a:spcPct val="0"/>
              </a:spcBef>
            </a:pPr>
            <a:r>
              <a:rPr lang="en-US" sz="2064">
                <a:solidFill>
                  <a:srgbClr val="000000"/>
                </a:solidFill>
                <a:latin typeface="Canva Sans"/>
              </a:rPr>
              <a:t>-Membuka Quartus dan buat proyek baru untuk desain VHDL.</a:t>
            </a:r>
          </a:p>
          <a:p>
            <a:pPr algn="just">
              <a:lnSpc>
                <a:spcPts val="2890"/>
              </a:lnSpc>
              <a:spcBef>
                <a:spcPct val="0"/>
              </a:spcBef>
            </a:pPr>
            <a:r>
              <a:rPr lang="en-US" sz="2064">
                <a:solidFill>
                  <a:srgbClr val="000000"/>
                </a:solidFill>
                <a:latin typeface="Canva Sans"/>
              </a:rPr>
              <a:t>-Menambahkan file VHDL utama, dalam hal ini Main.vhd, ke dalam proyek.</a:t>
            </a:r>
          </a:p>
          <a:p>
            <a:pPr algn="just">
              <a:lnSpc>
                <a:spcPts val="2890"/>
              </a:lnSpc>
              <a:spcBef>
                <a:spcPct val="0"/>
              </a:spcBef>
            </a:pPr>
            <a:endParaRPr lang="en-US" sz="2064">
              <a:solidFill>
                <a:srgbClr val="000000"/>
              </a:solidFill>
              <a:latin typeface="Canva Sans"/>
            </a:endParaRPr>
          </a:p>
          <a:p>
            <a:pPr algn="just">
              <a:lnSpc>
                <a:spcPts val="2890"/>
              </a:lnSpc>
              <a:spcBef>
                <a:spcPct val="0"/>
              </a:spcBef>
            </a:pPr>
            <a:r>
              <a:rPr lang="en-US" sz="2064">
                <a:solidFill>
                  <a:srgbClr val="000000"/>
                </a:solidFill>
                <a:latin typeface="Canva Sans"/>
              </a:rPr>
              <a:t>·Sintesis RTL:</a:t>
            </a:r>
          </a:p>
          <a:p>
            <a:pPr algn="just">
              <a:lnSpc>
                <a:spcPts val="2890"/>
              </a:lnSpc>
              <a:spcBef>
                <a:spcPct val="0"/>
              </a:spcBef>
            </a:pPr>
            <a:r>
              <a:rPr lang="en-US" sz="2064">
                <a:solidFill>
                  <a:srgbClr val="000000"/>
                </a:solidFill>
                <a:latin typeface="Canva Sans"/>
              </a:rPr>
              <a:t>-Melakukan proses sintesis pada proyek menggunakan Quartus.</a:t>
            </a:r>
          </a:p>
          <a:p>
            <a:pPr algn="just">
              <a:lnSpc>
                <a:spcPts val="2890"/>
              </a:lnSpc>
              <a:spcBef>
                <a:spcPct val="0"/>
              </a:spcBef>
            </a:pPr>
            <a:r>
              <a:rPr lang="en-US" sz="2064">
                <a:solidFill>
                  <a:srgbClr val="000000"/>
                </a:solidFill>
                <a:latin typeface="Canva Sans"/>
              </a:rPr>
              <a:t>-Memastikan untuk memilih opsi sintesis RTL, sehingga proses tidak melibatkan langkah-langkah implementasi lebih lanjut.</a:t>
            </a:r>
          </a:p>
          <a:p>
            <a:pPr algn="just">
              <a:lnSpc>
                <a:spcPts val="2890"/>
              </a:lnSpc>
              <a:spcBef>
                <a:spcPct val="0"/>
              </a:spcBef>
            </a:pPr>
            <a:endParaRPr lang="en-US" sz="2064">
              <a:solidFill>
                <a:srgbClr val="000000"/>
              </a:solidFill>
              <a:latin typeface="Canva Sans"/>
            </a:endParaRPr>
          </a:p>
          <a:p>
            <a:pPr algn="just">
              <a:lnSpc>
                <a:spcPts val="2890"/>
              </a:lnSpc>
              <a:spcBef>
                <a:spcPct val="0"/>
              </a:spcBef>
            </a:pPr>
            <a:r>
              <a:rPr lang="en-US" sz="2064">
                <a:solidFill>
                  <a:srgbClr val="000000"/>
                </a:solidFill>
                <a:latin typeface="Canva Sans"/>
              </a:rPr>
              <a:t>·Hasil Sintesis:</a:t>
            </a:r>
          </a:p>
          <a:p>
            <a:pPr algn="just">
              <a:lnSpc>
                <a:spcPts val="2890"/>
              </a:lnSpc>
              <a:spcBef>
                <a:spcPct val="0"/>
              </a:spcBef>
            </a:pPr>
            <a:r>
              <a:rPr lang="en-US" sz="2064">
                <a:solidFill>
                  <a:srgbClr val="000000"/>
                </a:solidFill>
                <a:latin typeface="Canva Sans"/>
              </a:rPr>
              <a:t>-Setelah proses sintesis selesai, Quartus akan menghasilkan hasil RTL synthesis dari desain.</a:t>
            </a:r>
          </a:p>
          <a:p>
            <a:pPr algn="just">
              <a:lnSpc>
                <a:spcPts val="2890"/>
              </a:lnSpc>
              <a:spcBef>
                <a:spcPct val="0"/>
              </a:spcBef>
            </a:pPr>
            <a:endParaRPr lang="en-US" sz="2064">
              <a:solidFill>
                <a:srgbClr val="000000"/>
              </a:solidFill>
              <a:latin typeface="Canva Sans"/>
            </a:endParaRPr>
          </a:p>
          <a:p>
            <a:pPr algn="just">
              <a:lnSpc>
                <a:spcPts val="2890"/>
              </a:lnSpc>
              <a:spcBef>
                <a:spcPct val="0"/>
              </a:spcBef>
            </a:pPr>
            <a:r>
              <a:rPr lang="en-US" sz="2064">
                <a:solidFill>
                  <a:srgbClr val="000000"/>
                </a:solidFill>
                <a:latin typeface="Canva Sans"/>
              </a:rPr>
              <a:t>·Lihat Hasil Sintesis dengan Netlist Viewer:</a:t>
            </a:r>
          </a:p>
          <a:p>
            <a:pPr algn="just">
              <a:lnSpc>
                <a:spcPts val="2890"/>
              </a:lnSpc>
              <a:spcBef>
                <a:spcPct val="0"/>
              </a:spcBef>
            </a:pPr>
            <a:r>
              <a:rPr lang="en-US" sz="2064">
                <a:solidFill>
                  <a:srgbClr val="000000"/>
                </a:solidFill>
                <a:latin typeface="Canva Sans"/>
              </a:rPr>
              <a:t>-Membuka Netlist Viewer di Quartus untuk melihat hasil sintesis RTL.</a:t>
            </a:r>
          </a:p>
          <a:p>
            <a:pPr algn="just">
              <a:lnSpc>
                <a:spcPts val="2890"/>
              </a:lnSpc>
              <a:spcBef>
                <a:spcPct val="0"/>
              </a:spcBef>
            </a:pPr>
            <a:r>
              <a:rPr lang="en-US" sz="2064">
                <a:solidFill>
                  <a:srgbClr val="000000"/>
                </a:solidFill>
                <a:latin typeface="Canva Sans"/>
              </a:rPr>
              <a:t>-Netlist Viewer menyajikan tampilan grafis hierarki dan koneksi antar blok dalam desain RTL.</a:t>
            </a:r>
          </a:p>
          <a:p>
            <a:pPr algn="just">
              <a:lnSpc>
                <a:spcPts val="2890"/>
              </a:lnSpc>
              <a:spcBef>
                <a:spcPct val="0"/>
              </a:spcBef>
            </a:pPr>
            <a:r>
              <a:rPr lang="en-US" sz="2064">
                <a:solidFill>
                  <a:srgbClr val="000000"/>
                </a:solidFill>
                <a:latin typeface="Canva Sans"/>
              </a:rPr>
              <a:t>·Analisis Netlist:</a:t>
            </a:r>
          </a:p>
          <a:p>
            <a:pPr algn="just">
              <a:lnSpc>
                <a:spcPts val="2890"/>
              </a:lnSpc>
              <a:spcBef>
                <a:spcPct val="0"/>
              </a:spcBef>
            </a:pPr>
            <a:r>
              <a:rPr lang="en-US" sz="2064">
                <a:solidFill>
                  <a:srgbClr val="000000"/>
                </a:solidFill>
                <a:latin typeface="Canva Sans"/>
              </a:rPr>
              <a:t>-Menggunakan Netlist Viewer untuk menganalisis komponen-komponen hasil sintesis, seperti gerbang logika, flip-flop, dan koneksi antar mereka</a:t>
            </a:r>
          </a:p>
          <a:p>
            <a:pPr algn="just">
              <a:lnSpc>
                <a:spcPts val="2890"/>
              </a:lnSpc>
              <a:spcBef>
                <a:spcPct val="0"/>
              </a:spcBef>
            </a:pPr>
            <a:endParaRPr lang="en-US" sz="2064">
              <a:solidFill>
                <a:srgbClr val="000000"/>
              </a:solidFill>
              <a:latin typeface="Canva Sans"/>
            </a:endParaRPr>
          </a:p>
          <a:p>
            <a:pPr algn="just">
              <a:lnSpc>
                <a:spcPts val="2890"/>
              </a:lnSpc>
              <a:spcBef>
                <a:spcPct val="0"/>
              </a:spcBef>
            </a:pPr>
            <a:endParaRPr lang="en-US" sz="2064">
              <a:solidFill>
                <a:srgbClr val="000000"/>
              </a:solidFill>
              <a:latin typeface="Canva Sans"/>
            </a:endParaRPr>
          </a:p>
          <a:p>
            <a:pPr algn="just">
              <a:lnSpc>
                <a:spcPts val="2890"/>
              </a:lnSpc>
              <a:spcBef>
                <a:spcPct val="0"/>
              </a:spcBef>
            </a:pPr>
            <a:endParaRPr lang="en-US" sz="2064">
              <a:solidFill>
                <a:srgbClr val="000000"/>
              </a:solidFill>
              <a:latin typeface="Canva Sans"/>
            </a:endParaRPr>
          </a:p>
          <a:p>
            <a:pPr algn="just">
              <a:lnSpc>
                <a:spcPts val="2890"/>
              </a:lnSpc>
              <a:spcBef>
                <a:spcPct val="0"/>
              </a:spcBef>
            </a:pPr>
            <a:endParaRPr lang="en-US" sz="2064">
              <a:solidFill>
                <a:srgbClr val="000000"/>
              </a:solidFill>
              <a:latin typeface="Canv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Freeform 2"/>
          <p:cNvSpPr/>
          <p:nvPr/>
        </p:nvSpPr>
        <p:spPr>
          <a:xfrm>
            <a:off x="3547489" y="3661025"/>
            <a:ext cx="7643791" cy="2323268"/>
          </a:xfrm>
          <a:custGeom>
            <a:avLst/>
            <a:gdLst/>
            <a:ahLst/>
            <a:cxnLst/>
            <a:rect l="l" t="t" r="r" b="b"/>
            <a:pathLst>
              <a:path w="7643791" h="2323268">
                <a:moveTo>
                  <a:pt x="0" y="0"/>
                </a:moveTo>
                <a:lnTo>
                  <a:pt x="7643792" y="0"/>
                </a:lnTo>
                <a:lnTo>
                  <a:pt x="7643792" y="2323269"/>
                </a:lnTo>
                <a:lnTo>
                  <a:pt x="0" y="2323269"/>
                </a:lnTo>
                <a:lnTo>
                  <a:pt x="0" y="0"/>
                </a:lnTo>
                <a:close/>
              </a:path>
            </a:pathLst>
          </a:custGeom>
          <a:blipFill>
            <a:blip r:embed="rId2"/>
            <a:stretch>
              <a:fillRect/>
            </a:stretch>
          </a:blipFill>
        </p:spPr>
      </p:sp>
      <p:sp>
        <p:nvSpPr>
          <p:cNvPr id="3" name="Freeform 3"/>
          <p:cNvSpPr/>
          <p:nvPr/>
        </p:nvSpPr>
        <p:spPr>
          <a:xfrm>
            <a:off x="3547489" y="6935696"/>
            <a:ext cx="7643791" cy="2492368"/>
          </a:xfrm>
          <a:custGeom>
            <a:avLst/>
            <a:gdLst/>
            <a:ahLst/>
            <a:cxnLst/>
            <a:rect l="l" t="t" r="r" b="b"/>
            <a:pathLst>
              <a:path w="7643791" h="2492368">
                <a:moveTo>
                  <a:pt x="0" y="0"/>
                </a:moveTo>
                <a:lnTo>
                  <a:pt x="7643792" y="0"/>
                </a:lnTo>
                <a:lnTo>
                  <a:pt x="7643792" y="2492368"/>
                </a:lnTo>
                <a:lnTo>
                  <a:pt x="0" y="2492368"/>
                </a:lnTo>
                <a:lnTo>
                  <a:pt x="0" y="0"/>
                </a:lnTo>
                <a:close/>
              </a:path>
            </a:pathLst>
          </a:custGeom>
          <a:blipFill>
            <a:blip r:embed="rId3"/>
            <a:stretch>
              <a:fillRect/>
            </a:stretch>
          </a:blipFill>
        </p:spPr>
      </p:sp>
      <p:sp>
        <p:nvSpPr>
          <p:cNvPr id="4" name="TextBox 4"/>
          <p:cNvSpPr txBox="1"/>
          <p:nvPr/>
        </p:nvSpPr>
        <p:spPr>
          <a:xfrm>
            <a:off x="0" y="-38100"/>
            <a:ext cx="18288000" cy="2535485"/>
          </a:xfrm>
          <a:prstGeom prst="rect">
            <a:avLst/>
          </a:prstGeom>
        </p:spPr>
        <p:txBody>
          <a:bodyPr lIns="0" tIns="0" rIns="0" bIns="0" rtlCol="0" anchor="t">
            <a:spAutoFit/>
          </a:bodyPr>
          <a:lstStyle/>
          <a:p>
            <a:pPr algn="ctr">
              <a:lnSpc>
                <a:spcPts val="3411"/>
              </a:lnSpc>
              <a:spcBef>
                <a:spcPct val="0"/>
              </a:spcBef>
            </a:pPr>
            <a:r>
              <a:rPr lang="en-US" sz="2436">
                <a:solidFill>
                  <a:srgbClr val="000000"/>
                </a:solidFill>
                <a:latin typeface="Canva Sans Bold"/>
              </a:rPr>
              <a:t>CHAPTER 3 - TESTING AND ANALYSIS</a:t>
            </a:r>
          </a:p>
          <a:p>
            <a:pPr algn="just">
              <a:lnSpc>
                <a:spcPts val="3411"/>
              </a:lnSpc>
              <a:spcBef>
                <a:spcPct val="0"/>
              </a:spcBef>
            </a:pPr>
            <a:endParaRPr lang="en-US" sz="2436">
              <a:solidFill>
                <a:srgbClr val="000000"/>
              </a:solidFill>
              <a:latin typeface="Canva Sans Bold"/>
            </a:endParaRPr>
          </a:p>
          <a:p>
            <a:pPr algn="just">
              <a:lnSpc>
                <a:spcPts val="3411"/>
              </a:lnSpc>
              <a:spcBef>
                <a:spcPct val="0"/>
              </a:spcBef>
            </a:pPr>
            <a:r>
              <a:rPr lang="en-US" sz="2436">
                <a:solidFill>
                  <a:srgbClr val="FF5757"/>
                </a:solidFill>
                <a:latin typeface="Canva Sans"/>
              </a:rPr>
              <a:t>3.1    TESTING</a:t>
            </a:r>
          </a:p>
          <a:p>
            <a:pPr algn="just">
              <a:lnSpc>
                <a:spcPts val="3411"/>
              </a:lnSpc>
              <a:spcBef>
                <a:spcPct val="0"/>
              </a:spcBef>
            </a:pPr>
            <a:r>
              <a:rPr lang="en-US" sz="2436">
                <a:solidFill>
                  <a:srgbClr val="000000"/>
                </a:solidFill>
                <a:latin typeface="Canva Sans"/>
              </a:rPr>
              <a:t>Untuk melakukan testing pada program yang kami buat, kami membaginya menjadi 4 pengujian, karena terdapat 4 komponen yaitu Air Conditioner, Lampu, Penyiram Tanaman, dan Pompa Air. Testing ini sebenarnya dapat dilakukan di main, tetapi agar lebih mudah untuk dilihat kita melakukannya per komponen.</a:t>
            </a:r>
          </a:p>
        </p:txBody>
      </p:sp>
      <p:sp>
        <p:nvSpPr>
          <p:cNvPr id="5" name="TextBox 5"/>
          <p:cNvSpPr txBox="1"/>
          <p:nvPr/>
        </p:nvSpPr>
        <p:spPr>
          <a:xfrm>
            <a:off x="0" y="2781505"/>
            <a:ext cx="1446146" cy="431799"/>
          </a:xfrm>
          <a:prstGeom prst="rect">
            <a:avLst/>
          </a:prstGeom>
        </p:spPr>
        <p:txBody>
          <a:bodyPr lIns="0" tIns="0" rIns="0" bIns="0" rtlCol="0" anchor="t">
            <a:spAutoFit/>
          </a:bodyPr>
          <a:lstStyle/>
          <a:p>
            <a:pPr algn="ctr">
              <a:lnSpc>
                <a:spcPts val="3500"/>
              </a:lnSpc>
            </a:pPr>
            <a:r>
              <a:rPr lang="en-US" sz="2500">
                <a:solidFill>
                  <a:srgbClr val="000000"/>
                </a:solidFill>
                <a:latin typeface="Canva Sans"/>
              </a:rPr>
              <a:t>A. AC</a:t>
            </a:r>
          </a:p>
        </p:txBody>
      </p:sp>
      <p:sp>
        <p:nvSpPr>
          <p:cNvPr id="6" name="TextBox 6"/>
          <p:cNvSpPr txBox="1"/>
          <p:nvPr/>
        </p:nvSpPr>
        <p:spPr>
          <a:xfrm>
            <a:off x="1028700" y="3337810"/>
            <a:ext cx="1472208" cy="323215"/>
          </a:xfrm>
          <a:prstGeom prst="rect">
            <a:avLst/>
          </a:prstGeom>
        </p:spPr>
        <p:txBody>
          <a:bodyPr lIns="0" tIns="0" rIns="0" bIns="0" rtlCol="0" anchor="t">
            <a:spAutoFit/>
          </a:bodyPr>
          <a:lstStyle/>
          <a:p>
            <a:pPr algn="ctr">
              <a:lnSpc>
                <a:spcPts val="2659"/>
              </a:lnSpc>
              <a:spcBef>
                <a:spcPct val="0"/>
              </a:spcBef>
            </a:pPr>
            <a:r>
              <a:rPr lang="en-US" sz="1899">
                <a:solidFill>
                  <a:srgbClr val="000000"/>
                </a:solidFill>
                <a:latin typeface="Canva Sans"/>
              </a:rPr>
              <a:t>• Pengujian 1</a:t>
            </a:r>
          </a:p>
        </p:txBody>
      </p:sp>
      <p:sp>
        <p:nvSpPr>
          <p:cNvPr id="7" name="TextBox 7"/>
          <p:cNvSpPr txBox="1"/>
          <p:nvPr/>
        </p:nvSpPr>
        <p:spPr>
          <a:xfrm>
            <a:off x="1024771" y="6612481"/>
            <a:ext cx="1476137" cy="323215"/>
          </a:xfrm>
          <a:prstGeom prst="rect">
            <a:avLst/>
          </a:prstGeom>
        </p:spPr>
        <p:txBody>
          <a:bodyPr lIns="0" tIns="0" rIns="0" bIns="0" rtlCol="0" anchor="t">
            <a:spAutoFit/>
          </a:bodyPr>
          <a:lstStyle/>
          <a:p>
            <a:pPr algn="ctr">
              <a:lnSpc>
                <a:spcPts val="2659"/>
              </a:lnSpc>
              <a:spcBef>
                <a:spcPct val="0"/>
              </a:spcBef>
            </a:pPr>
            <a:r>
              <a:rPr lang="en-US" sz="1899">
                <a:solidFill>
                  <a:srgbClr val="000000"/>
                </a:solidFill>
                <a:latin typeface="Canva Sans"/>
              </a:rPr>
              <a:t>• Pengujian 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Freeform 2"/>
          <p:cNvSpPr/>
          <p:nvPr/>
        </p:nvSpPr>
        <p:spPr>
          <a:xfrm>
            <a:off x="1308362" y="1028700"/>
            <a:ext cx="11010340" cy="4150170"/>
          </a:xfrm>
          <a:custGeom>
            <a:avLst/>
            <a:gdLst/>
            <a:ahLst/>
            <a:cxnLst/>
            <a:rect l="l" t="t" r="r" b="b"/>
            <a:pathLst>
              <a:path w="11010340" h="4150170">
                <a:moveTo>
                  <a:pt x="0" y="0"/>
                </a:moveTo>
                <a:lnTo>
                  <a:pt x="11010339" y="0"/>
                </a:lnTo>
                <a:lnTo>
                  <a:pt x="11010339" y="4150170"/>
                </a:lnTo>
                <a:lnTo>
                  <a:pt x="0" y="4150170"/>
                </a:lnTo>
                <a:lnTo>
                  <a:pt x="0" y="0"/>
                </a:lnTo>
                <a:close/>
              </a:path>
            </a:pathLst>
          </a:custGeom>
          <a:blipFill>
            <a:blip r:embed="rId2"/>
            <a:stretch>
              <a:fillRect/>
            </a:stretch>
          </a:blipFill>
        </p:spPr>
      </p:sp>
      <p:sp>
        <p:nvSpPr>
          <p:cNvPr id="3" name="Freeform 3"/>
          <p:cNvSpPr/>
          <p:nvPr/>
        </p:nvSpPr>
        <p:spPr>
          <a:xfrm>
            <a:off x="1284659" y="5883085"/>
            <a:ext cx="11034042" cy="3949511"/>
          </a:xfrm>
          <a:custGeom>
            <a:avLst/>
            <a:gdLst/>
            <a:ahLst/>
            <a:cxnLst/>
            <a:rect l="l" t="t" r="r" b="b"/>
            <a:pathLst>
              <a:path w="11034042" h="3949511">
                <a:moveTo>
                  <a:pt x="0" y="0"/>
                </a:moveTo>
                <a:lnTo>
                  <a:pt x="11034042" y="0"/>
                </a:lnTo>
                <a:lnTo>
                  <a:pt x="11034042" y="3949511"/>
                </a:lnTo>
                <a:lnTo>
                  <a:pt x="0" y="3949511"/>
                </a:lnTo>
                <a:lnTo>
                  <a:pt x="0" y="0"/>
                </a:lnTo>
                <a:close/>
              </a:path>
            </a:pathLst>
          </a:custGeom>
          <a:blipFill>
            <a:blip r:embed="rId3"/>
            <a:stretch>
              <a:fillRect/>
            </a:stretch>
          </a:blipFill>
        </p:spPr>
      </p:sp>
      <p:sp>
        <p:nvSpPr>
          <p:cNvPr id="4" name="TextBox 4"/>
          <p:cNvSpPr txBox="1"/>
          <p:nvPr/>
        </p:nvSpPr>
        <p:spPr>
          <a:xfrm>
            <a:off x="305627" y="97935"/>
            <a:ext cx="2034648" cy="431799"/>
          </a:xfrm>
          <a:prstGeom prst="rect">
            <a:avLst/>
          </a:prstGeom>
        </p:spPr>
        <p:txBody>
          <a:bodyPr lIns="0" tIns="0" rIns="0" bIns="0" rtlCol="0" anchor="t">
            <a:spAutoFit/>
          </a:bodyPr>
          <a:lstStyle/>
          <a:p>
            <a:pPr algn="ctr">
              <a:lnSpc>
                <a:spcPts val="3500"/>
              </a:lnSpc>
            </a:pPr>
            <a:r>
              <a:rPr lang="en-US" sz="2500">
                <a:solidFill>
                  <a:srgbClr val="000000"/>
                </a:solidFill>
                <a:latin typeface="Canva Sans"/>
              </a:rPr>
              <a:t>B. LAMPU</a:t>
            </a:r>
          </a:p>
        </p:txBody>
      </p:sp>
      <p:sp>
        <p:nvSpPr>
          <p:cNvPr id="5" name="TextBox 5"/>
          <p:cNvSpPr txBox="1"/>
          <p:nvPr/>
        </p:nvSpPr>
        <p:spPr>
          <a:xfrm>
            <a:off x="1015669" y="705485"/>
            <a:ext cx="1472208" cy="323215"/>
          </a:xfrm>
          <a:prstGeom prst="rect">
            <a:avLst/>
          </a:prstGeom>
        </p:spPr>
        <p:txBody>
          <a:bodyPr lIns="0" tIns="0" rIns="0" bIns="0" rtlCol="0" anchor="t">
            <a:spAutoFit/>
          </a:bodyPr>
          <a:lstStyle/>
          <a:p>
            <a:pPr algn="ctr">
              <a:lnSpc>
                <a:spcPts val="2659"/>
              </a:lnSpc>
              <a:spcBef>
                <a:spcPct val="0"/>
              </a:spcBef>
            </a:pPr>
            <a:r>
              <a:rPr lang="en-US" sz="1899">
                <a:solidFill>
                  <a:srgbClr val="000000"/>
                </a:solidFill>
                <a:latin typeface="Canva Sans"/>
              </a:rPr>
              <a:t>• Pengujian 1</a:t>
            </a:r>
          </a:p>
        </p:txBody>
      </p:sp>
      <p:sp>
        <p:nvSpPr>
          <p:cNvPr id="6" name="TextBox 6"/>
          <p:cNvSpPr txBox="1"/>
          <p:nvPr/>
        </p:nvSpPr>
        <p:spPr>
          <a:xfrm>
            <a:off x="-3753397" y="5350320"/>
            <a:ext cx="11010340" cy="323215"/>
          </a:xfrm>
          <a:prstGeom prst="rect">
            <a:avLst/>
          </a:prstGeom>
        </p:spPr>
        <p:txBody>
          <a:bodyPr lIns="0" tIns="0" rIns="0" bIns="0" rtlCol="0" anchor="t">
            <a:spAutoFit/>
          </a:bodyPr>
          <a:lstStyle/>
          <a:p>
            <a:pPr algn="ctr">
              <a:lnSpc>
                <a:spcPts val="2659"/>
              </a:lnSpc>
              <a:spcBef>
                <a:spcPct val="0"/>
              </a:spcBef>
            </a:pPr>
            <a:r>
              <a:rPr lang="en-US" sz="1899">
                <a:solidFill>
                  <a:srgbClr val="000000"/>
                </a:solidFill>
                <a:latin typeface="Canva Sans"/>
              </a:rPr>
              <a:t>• Pengujian 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Freeform 2"/>
          <p:cNvSpPr/>
          <p:nvPr/>
        </p:nvSpPr>
        <p:spPr>
          <a:xfrm>
            <a:off x="1564092" y="1028700"/>
            <a:ext cx="11003541" cy="3864431"/>
          </a:xfrm>
          <a:custGeom>
            <a:avLst/>
            <a:gdLst/>
            <a:ahLst/>
            <a:cxnLst/>
            <a:rect l="l" t="t" r="r" b="b"/>
            <a:pathLst>
              <a:path w="11003541" h="3864431">
                <a:moveTo>
                  <a:pt x="0" y="0"/>
                </a:moveTo>
                <a:lnTo>
                  <a:pt x="11003541" y="0"/>
                </a:lnTo>
                <a:lnTo>
                  <a:pt x="11003541" y="3864431"/>
                </a:lnTo>
                <a:lnTo>
                  <a:pt x="0" y="3864431"/>
                </a:lnTo>
                <a:lnTo>
                  <a:pt x="0" y="0"/>
                </a:lnTo>
                <a:close/>
              </a:path>
            </a:pathLst>
          </a:custGeom>
          <a:blipFill>
            <a:blip r:embed="rId2"/>
            <a:stretch>
              <a:fillRect/>
            </a:stretch>
          </a:blipFill>
        </p:spPr>
      </p:sp>
      <p:sp>
        <p:nvSpPr>
          <p:cNvPr id="3" name="Freeform 3"/>
          <p:cNvSpPr/>
          <p:nvPr/>
        </p:nvSpPr>
        <p:spPr>
          <a:xfrm>
            <a:off x="1598412" y="5695315"/>
            <a:ext cx="10934900" cy="3856576"/>
          </a:xfrm>
          <a:custGeom>
            <a:avLst/>
            <a:gdLst/>
            <a:ahLst/>
            <a:cxnLst/>
            <a:rect l="l" t="t" r="r" b="b"/>
            <a:pathLst>
              <a:path w="10934900" h="3856576">
                <a:moveTo>
                  <a:pt x="0" y="0"/>
                </a:moveTo>
                <a:lnTo>
                  <a:pt x="10934900" y="0"/>
                </a:lnTo>
                <a:lnTo>
                  <a:pt x="10934900" y="3856576"/>
                </a:lnTo>
                <a:lnTo>
                  <a:pt x="0" y="3856576"/>
                </a:lnTo>
                <a:lnTo>
                  <a:pt x="0" y="0"/>
                </a:lnTo>
                <a:close/>
              </a:path>
            </a:pathLst>
          </a:custGeom>
          <a:blipFill>
            <a:blip r:embed="rId3"/>
            <a:stretch>
              <a:fillRect/>
            </a:stretch>
          </a:blipFill>
        </p:spPr>
      </p:sp>
      <p:sp>
        <p:nvSpPr>
          <p:cNvPr id="4" name="TextBox 4"/>
          <p:cNvSpPr txBox="1"/>
          <p:nvPr/>
        </p:nvSpPr>
        <p:spPr>
          <a:xfrm>
            <a:off x="822213" y="443146"/>
            <a:ext cx="1483757" cy="323215"/>
          </a:xfrm>
          <a:prstGeom prst="rect">
            <a:avLst/>
          </a:prstGeom>
        </p:spPr>
        <p:txBody>
          <a:bodyPr lIns="0" tIns="0" rIns="0" bIns="0" rtlCol="0" anchor="t">
            <a:spAutoFit/>
          </a:bodyPr>
          <a:lstStyle/>
          <a:p>
            <a:pPr algn="ctr">
              <a:lnSpc>
                <a:spcPts val="2659"/>
              </a:lnSpc>
              <a:spcBef>
                <a:spcPct val="0"/>
              </a:spcBef>
            </a:pPr>
            <a:r>
              <a:rPr lang="en-US" sz="1899">
                <a:solidFill>
                  <a:srgbClr val="000000"/>
                </a:solidFill>
                <a:latin typeface="Canva Sans"/>
              </a:rPr>
              <a:t>• Pengujian 3</a:t>
            </a:r>
          </a:p>
        </p:txBody>
      </p:sp>
      <p:sp>
        <p:nvSpPr>
          <p:cNvPr id="5" name="TextBox 5"/>
          <p:cNvSpPr txBox="1"/>
          <p:nvPr/>
        </p:nvSpPr>
        <p:spPr>
          <a:xfrm>
            <a:off x="1028700" y="5105400"/>
            <a:ext cx="1489710" cy="323215"/>
          </a:xfrm>
          <a:prstGeom prst="rect">
            <a:avLst/>
          </a:prstGeom>
        </p:spPr>
        <p:txBody>
          <a:bodyPr lIns="0" tIns="0" rIns="0" bIns="0" rtlCol="0" anchor="t">
            <a:spAutoFit/>
          </a:bodyPr>
          <a:lstStyle/>
          <a:p>
            <a:pPr algn="ctr">
              <a:lnSpc>
                <a:spcPts val="2659"/>
              </a:lnSpc>
              <a:spcBef>
                <a:spcPct val="0"/>
              </a:spcBef>
            </a:pPr>
            <a:r>
              <a:rPr lang="en-US" sz="1899">
                <a:solidFill>
                  <a:srgbClr val="000000"/>
                </a:solidFill>
                <a:latin typeface="Canva Sans"/>
              </a:rPr>
              <a:t>• Pengujian 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Freeform 2"/>
          <p:cNvSpPr/>
          <p:nvPr/>
        </p:nvSpPr>
        <p:spPr>
          <a:xfrm>
            <a:off x="1238140" y="1238250"/>
            <a:ext cx="15864932" cy="1687759"/>
          </a:xfrm>
          <a:custGeom>
            <a:avLst/>
            <a:gdLst/>
            <a:ahLst/>
            <a:cxnLst/>
            <a:rect l="l" t="t" r="r" b="b"/>
            <a:pathLst>
              <a:path w="15864932" h="1687759">
                <a:moveTo>
                  <a:pt x="0" y="0"/>
                </a:moveTo>
                <a:lnTo>
                  <a:pt x="15864933" y="0"/>
                </a:lnTo>
                <a:lnTo>
                  <a:pt x="15864933" y="1687759"/>
                </a:lnTo>
                <a:lnTo>
                  <a:pt x="0" y="1687759"/>
                </a:lnTo>
                <a:lnTo>
                  <a:pt x="0" y="0"/>
                </a:lnTo>
                <a:close/>
              </a:path>
            </a:pathLst>
          </a:custGeom>
          <a:blipFill>
            <a:blip r:embed="rId2"/>
            <a:stretch>
              <a:fillRect/>
            </a:stretch>
          </a:blipFill>
        </p:spPr>
      </p:sp>
      <p:sp>
        <p:nvSpPr>
          <p:cNvPr id="3" name="Freeform 3"/>
          <p:cNvSpPr/>
          <p:nvPr/>
        </p:nvSpPr>
        <p:spPr>
          <a:xfrm>
            <a:off x="1238140" y="4745979"/>
            <a:ext cx="15864932" cy="1772147"/>
          </a:xfrm>
          <a:custGeom>
            <a:avLst/>
            <a:gdLst/>
            <a:ahLst/>
            <a:cxnLst/>
            <a:rect l="l" t="t" r="r" b="b"/>
            <a:pathLst>
              <a:path w="15864932" h="1772147">
                <a:moveTo>
                  <a:pt x="0" y="0"/>
                </a:moveTo>
                <a:lnTo>
                  <a:pt x="15864933" y="0"/>
                </a:lnTo>
                <a:lnTo>
                  <a:pt x="15864933" y="1772146"/>
                </a:lnTo>
                <a:lnTo>
                  <a:pt x="0" y="1772146"/>
                </a:lnTo>
                <a:lnTo>
                  <a:pt x="0" y="0"/>
                </a:lnTo>
                <a:close/>
              </a:path>
            </a:pathLst>
          </a:custGeom>
          <a:blipFill>
            <a:blip r:embed="rId3"/>
            <a:stretch>
              <a:fillRect/>
            </a:stretch>
          </a:blipFill>
        </p:spPr>
      </p:sp>
      <p:sp>
        <p:nvSpPr>
          <p:cNvPr id="4" name="TextBox 4"/>
          <p:cNvSpPr txBox="1"/>
          <p:nvPr/>
        </p:nvSpPr>
        <p:spPr>
          <a:xfrm>
            <a:off x="305627" y="97935"/>
            <a:ext cx="3376433" cy="431799"/>
          </a:xfrm>
          <a:prstGeom prst="rect">
            <a:avLst/>
          </a:prstGeom>
        </p:spPr>
        <p:txBody>
          <a:bodyPr lIns="0" tIns="0" rIns="0" bIns="0" rtlCol="0" anchor="t">
            <a:spAutoFit/>
          </a:bodyPr>
          <a:lstStyle/>
          <a:p>
            <a:pPr algn="ctr">
              <a:lnSpc>
                <a:spcPts val="3500"/>
              </a:lnSpc>
            </a:pPr>
            <a:r>
              <a:rPr lang="en-US" sz="2500">
                <a:solidFill>
                  <a:srgbClr val="000000"/>
                </a:solidFill>
                <a:latin typeface="Canva Sans"/>
              </a:rPr>
              <a:t>C. Penyiram Tanaman</a:t>
            </a:r>
          </a:p>
        </p:txBody>
      </p:sp>
      <p:sp>
        <p:nvSpPr>
          <p:cNvPr id="5" name="TextBox 5"/>
          <p:cNvSpPr txBox="1"/>
          <p:nvPr/>
        </p:nvSpPr>
        <p:spPr>
          <a:xfrm>
            <a:off x="1028700" y="705485"/>
            <a:ext cx="1472208" cy="323215"/>
          </a:xfrm>
          <a:prstGeom prst="rect">
            <a:avLst/>
          </a:prstGeom>
        </p:spPr>
        <p:txBody>
          <a:bodyPr lIns="0" tIns="0" rIns="0" bIns="0" rtlCol="0" anchor="t">
            <a:spAutoFit/>
          </a:bodyPr>
          <a:lstStyle/>
          <a:p>
            <a:pPr algn="ctr">
              <a:lnSpc>
                <a:spcPts val="2659"/>
              </a:lnSpc>
              <a:spcBef>
                <a:spcPct val="0"/>
              </a:spcBef>
            </a:pPr>
            <a:r>
              <a:rPr lang="en-US" sz="1899">
                <a:solidFill>
                  <a:srgbClr val="000000"/>
                </a:solidFill>
                <a:latin typeface="Canva Sans"/>
              </a:rPr>
              <a:t>• Pengujian 1</a:t>
            </a:r>
          </a:p>
        </p:txBody>
      </p:sp>
      <p:sp>
        <p:nvSpPr>
          <p:cNvPr id="6" name="TextBox 6"/>
          <p:cNvSpPr txBox="1"/>
          <p:nvPr/>
        </p:nvSpPr>
        <p:spPr>
          <a:xfrm>
            <a:off x="-5647652" y="3883652"/>
            <a:ext cx="14824912" cy="323215"/>
          </a:xfrm>
          <a:prstGeom prst="rect">
            <a:avLst/>
          </a:prstGeom>
        </p:spPr>
        <p:txBody>
          <a:bodyPr lIns="0" tIns="0" rIns="0" bIns="0" rtlCol="0" anchor="t">
            <a:spAutoFit/>
          </a:bodyPr>
          <a:lstStyle/>
          <a:p>
            <a:pPr algn="ctr">
              <a:lnSpc>
                <a:spcPts val="2659"/>
              </a:lnSpc>
              <a:spcBef>
                <a:spcPct val="0"/>
              </a:spcBef>
            </a:pPr>
            <a:r>
              <a:rPr lang="en-US" sz="1899">
                <a:solidFill>
                  <a:srgbClr val="000000"/>
                </a:solidFill>
                <a:latin typeface="Canva Sans"/>
              </a:rPr>
              <a:t>• Pengujian 2</a:t>
            </a:r>
          </a:p>
        </p:txBody>
      </p:sp>
    </p:spTree>
  </p:cSld>
  <p:clrMapOvr>
    <a:masterClrMapping/>
  </p:clrMapOvr>
</p:sld>
</file>

<file path=ppt/theme/theme1.xml><?xml version="1.0" encoding="utf-8"?>
<a:theme xmlns:a="http://schemas.openxmlformats.org/drawingml/2006/main" name="Fac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TotalTime>
  <Words>2560</Words>
  <Application>Microsoft Office PowerPoint</Application>
  <PresentationFormat>Custom</PresentationFormat>
  <Paragraphs>192</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Be Vietnam</vt:lpstr>
      <vt:lpstr>Arial</vt:lpstr>
      <vt:lpstr>Anonymous Pro</vt:lpstr>
      <vt:lpstr>Canva Sans</vt:lpstr>
      <vt:lpstr>Wingdings 3</vt:lpstr>
      <vt:lpstr>Alice</vt:lpstr>
      <vt:lpstr>Canva Sans Bold</vt:lpstr>
      <vt:lpstr>Trebuchet MS</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KELOMPOK AP-01 PROYEK AKHIR PSD</dc:title>
  <dc:creator>User</dc:creator>
  <cp:lastModifiedBy>Beres bakti parsaoran Siagian</cp:lastModifiedBy>
  <cp:revision>2</cp:revision>
  <dcterms:created xsi:type="dcterms:W3CDTF">2006-08-16T00:00:00Z</dcterms:created>
  <dcterms:modified xsi:type="dcterms:W3CDTF">2023-12-24T16:35:32Z</dcterms:modified>
  <dc:identifier>DAF0rgOgYf8</dc:identifier>
</cp:coreProperties>
</file>